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8" r:id="rId4"/>
    <p:sldId id="261" r:id="rId5"/>
    <p:sldId id="260" r:id="rId6"/>
    <p:sldId id="262" r:id="rId7"/>
    <p:sldId id="264" r:id="rId8"/>
    <p:sldId id="263" r:id="rId9"/>
    <p:sldId id="265" r:id="rId10"/>
    <p:sldId id="266" r:id="rId11"/>
    <p:sldId id="268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5814906"/>
            <a:chOff x="0" y="2420"/>
            <a:chExt cx="9144000" cy="581490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20"/>
              <a:ext cx="9144000" cy="4981026"/>
            </a:xfrm>
            <a:prstGeom prst="rect">
              <a:avLst/>
            </a:prstGeom>
            <a:effectLst>
              <a:reflection blurRad="6350" stA="17000" endPos="35000" dir="5400000" sy="-100000" algn="bl" rotWithShape="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0" y="4702629"/>
              <a:ext cx="9144000" cy="1114697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6600" y="4981026"/>
            <a:ext cx="8140700" cy="703511"/>
          </a:xfrm>
        </p:spPr>
        <p:txBody>
          <a:bodyPr anchor="b">
            <a:normAutofit/>
          </a:bodyPr>
          <a:lstStyle>
            <a:lvl1pPr algn="ctr"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6600" y="5734040"/>
            <a:ext cx="8140700" cy="55672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B1B34D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6949" y="505327"/>
            <a:ext cx="8454355" cy="909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8823" y="1757963"/>
            <a:ext cx="8454355" cy="3784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410035" y="1459212"/>
            <a:ext cx="4102100" cy="982663"/>
            <a:chOff x="2453951" y="1669272"/>
            <a:chExt cx="3076575" cy="982663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679865" y="4862854"/>
            <a:ext cx="4102100" cy="982662"/>
            <a:chOff x="2911151" y="5245910"/>
            <a:chExt cx="3076575" cy="982662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8548" y="4506802"/>
            <a:ext cx="6254905" cy="895493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585570" y="1450865"/>
            <a:ext cx="7020860" cy="3055937"/>
            <a:chOff x="1646238" y="1947863"/>
            <a:chExt cx="5861050" cy="2551112"/>
          </a:xfrm>
        </p:grpSpPr>
        <p:sp>
          <p:nvSpPr>
            <p:cNvPr id="10" name="任意多边形 9"/>
            <p:cNvSpPr/>
            <p:nvPr/>
          </p:nvSpPr>
          <p:spPr>
            <a:xfrm>
              <a:off x="2149475" y="2312988"/>
              <a:ext cx="4900613" cy="1801812"/>
            </a:xfrm>
            <a:custGeom>
              <a:avLst/>
              <a:gdLst>
                <a:gd name="connsiteX0" fmla="*/ 1112071 w 4901184"/>
                <a:gd name="connsiteY0" fmla="*/ 0 h 1801368"/>
                <a:gd name="connsiteX1" fmla="*/ 4901184 w 4901184"/>
                <a:gd name="connsiteY1" fmla="*/ 0 h 1801368"/>
                <a:gd name="connsiteX2" fmla="*/ 4901184 w 4901184"/>
                <a:gd name="connsiteY2" fmla="*/ 1008251 h 1801368"/>
                <a:gd name="connsiteX3" fmla="*/ 3799357 w 4901184"/>
                <a:gd name="connsiteY3" fmla="*/ 1801368 h 1801368"/>
                <a:gd name="connsiteX4" fmla="*/ 0 w 4901184"/>
                <a:gd name="connsiteY4" fmla="*/ 1801368 h 1801368"/>
                <a:gd name="connsiteX5" fmla="*/ 0 w 4901184"/>
                <a:gd name="connsiteY5" fmla="*/ 800490 h 180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1184" h="1801368">
                  <a:moveTo>
                    <a:pt x="1112071" y="0"/>
                  </a:moveTo>
                  <a:lnTo>
                    <a:pt x="4901184" y="0"/>
                  </a:lnTo>
                  <a:lnTo>
                    <a:pt x="4901184" y="1008251"/>
                  </a:lnTo>
                  <a:lnTo>
                    <a:pt x="3799357" y="1801368"/>
                  </a:lnTo>
                  <a:lnTo>
                    <a:pt x="0" y="1801368"/>
                  </a:lnTo>
                  <a:lnTo>
                    <a:pt x="0" y="80049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1646238" y="1947863"/>
              <a:ext cx="2103437" cy="151765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 flipH="1">
              <a:off x="5403850" y="2981325"/>
              <a:ext cx="2103438" cy="151765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1840" y="1936369"/>
            <a:ext cx="5472697" cy="2025449"/>
          </a:xfrm>
        </p:spPr>
        <p:txBody>
          <a:bodyPr anchor="ctr">
            <a:norm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93068"/>
            <a:ext cx="4944979" cy="42093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8821" y="1782743"/>
            <a:ext cx="4944979" cy="4219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77436" y="1492231"/>
            <a:ext cx="4102100" cy="982663"/>
            <a:chOff x="2453951" y="1669272"/>
            <a:chExt cx="3076575" cy="98266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141133" y="5320517"/>
            <a:ext cx="4102100" cy="982662"/>
            <a:chOff x="2911151" y="5245910"/>
            <a:chExt cx="3076575" cy="982662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955409" y="1498251"/>
            <a:ext cx="4102100" cy="982663"/>
            <a:chOff x="2453951" y="1669272"/>
            <a:chExt cx="3076575" cy="982663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2453951" y="1961372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784151" y="1669272"/>
              <a:ext cx="0" cy="982663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60301" y="1669272"/>
              <a:ext cx="0" cy="2921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453951" y="16692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7689874" y="5311812"/>
            <a:ext cx="4102100" cy="982662"/>
            <a:chOff x="2911151" y="5245910"/>
            <a:chExt cx="3076575" cy="982662"/>
          </a:xfrm>
        </p:grpSpPr>
        <p:cxnSp>
          <p:nvCxnSpPr>
            <p:cNvPr id="37" name="直接连接符 36"/>
            <p:cNvCxnSpPr/>
            <p:nvPr/>
          </p:nvCxnSpPr>
          <p:spPr>
            <a:xfrm flipH="1" flipV="1">
              <a:off x="2911151" y="5938060"/>
              <a:ext cx="3076575" cy="0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5657526" y="5245910"/>
              <a:ext cx="0" cy="982662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 flipV="1">
              <a:off x="5981376" y="5938060"/>
              <a:ext cx="0" cy="29051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5657526" y="6228572"/>
              <a:ext cx="33020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5051" y="2671280"/>
            <a:ext cx="3526692" cy="945221"/>
          </a:xfrm>
        </p:spPr>
        <p:txBody>
          <a:bodyPr anchor="ctr">
            <a:noAutofit/>
          </a:bodyPr>
          <a:lstStyle>
            <a:lvl1pPr>
              <a:defRPr sz="60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空心弧 6"/>
          <p:cNvSpPr/>
          <p:nvPr/>
        </p:nvSpPr>
        <p:spPr bwMode="auto">
          <a:xfrm rot="7086271">
            <a:off x="6524396" y="2147552"/>
            <a:ext cx="2004325" cy="2004325"/>
          </a:xfrm>
          <a:prstGeom prst="blockArc">
            <a:avLst>
              <a:gd name="adj1" fmla="val 5502533"/>
              <a:gd name="adj2" fmla="val 1980318"/>
              <a:gd name="adj3" fmla="val 1053"/>
            </a:avLst>
          </a:prstGeom>
          <a:solidFill>
            <a:schemeClr val="accent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883150" y="1603377"/>
            <a:ext cx="7308850" cy="4608513"/>
            <a:chOff x="1835150" y="1628775"/>
            <a:chExt cx="7308850" cy="4608513"/>
          </a:xfrm>
        </p:grpSpPr>
        <p:sp>
          <p:nvSpPr>
            <p:cNvPr id="13" name="矩形 11"/>
            <p:cNvSpPr>
              <a:spLocks noChangeArrowheads="1"/>
            </p:cNvSpPr>
            <p:nvPr/>
          </p:nvSpPr>
          <p:spPr bwMode="auto">
            <a:xfrm>
              <a:off x="1835150" y="1628775"/>
              <a:ext cx="7308850" cy="46085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</a:endParaRPr>
            </a:p>
          </p:txBody>
        </p:sp>
        <p:sp>
          <p:nvSpPr>
            <p:cNvPr id="14" name="椭圆 12"/>
            <p:cNvSpPr/>
            <p:nvPr/>
          </p:nvSpPr>
          <p:spPr bwMode="auto">
            <a:xfrm>
              <a:off x="5656263" y="2276475"/>
              <a:ext cx="3487737" cy="3960813"/>
            </a:xfrm>
            <a:custGeom>
              <a:avLst/>
              <a:gdLst>
                <a:gd name="T0" fmla="*/ 3958577 w 3107464"/>
                <a:gd name="T1" fmla="*/ 0 h 3528392"/>
                <a:gd name="T2" fmla="*/ 6212007 w 3107464"/>
                <a:gd name="T3" fmla="*/ 712131 h 3528392"/>
                <a:gd name="T4" fmla="*/ 6212007 w 3107464"/>
                <a:gd name="T5" fmla="*/ 7060279 h 3528392"/>
                <a:gd name="T6" fmla="*/ 1494389 w 3107464"/>
                <a:gd name="T7" fmla="*/ 7060279 h 3528392"/>
                <a:gd name="T8" fmla="*/ 0 w 3107464"/>
                <a:gd name="T9" fmla="*/ 3962401 h 3528392"/>
                <a:gd name="T10" fmla="*/ 3958577 w 3107464"/>
                <a:gd name="T11" fmla="*/ 0 h 3528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07464" h="3528392">
                  <a:moveTo>
                    <a:pt x="1980220" y="0"/>
                  </a:moveTo>
                  <a:cubicBezTo>
                    <a:pt x="2414122" y="0"/>
                    <a:pt x="2782404" y="117538"/>
                    <a:pt x="3107464" y="355889"/>
                  </a:cubicBezTo>
                  <a:lnTo>
                    <a:pt x="3107464" y="3528392"/>
                  </a:lnTo>
                  <a:lnTo>
                    <a:pt x="747547" y="3528392"/>
                  </a:lnTo>
                  <a:cubicBezTo>
                    <a:pt x="291641" y="3166609"/>
                    <a:pt x="0" y="2607473"/>
                    <a:pt x="0" y="1980220"/>
                  </a:cubicBezTo>
                  <a:cubicBezTo>
                    <a:pt x="0" y="886575"/>
                    <a:pt x="886575" y="0"/>
                    <a:pt x="19802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764588" y="2327316"/>
            <a:ext cx="3427412" cy="3909971"/>
          </a:xfrm>
        </p:spPr>
        <p:txBody>
          <a:bodyPr anchor="ctr"/>
          <a:lstStyle>
            <a:lvl1pPr marL="0" indent="0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136" y="520800"/>
            <a:ext cx="6513650" cy="679456"/>
          </a:xfrm>
        </p:spPr>
        <p:txBody>
          <a:bodyPr anchor="ctr">
            <a:noAutofit/>
          </a:bodyPr>
          <a:lstStyle>
            <a:lvl1pPr>
              <a:defRPr sz="32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99" y="2480951"/>
            <a:ext cx="3591009" cy="335188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  <p:cxnSp>
        <p:nvCxnSpPr>
          <p:cNvPr id="10" name="直接连接符 1"/>
          <p:cNvCxnSpPr>
            <a:cxnSpLocks noChangeShapeType="1"/>
          </p:cNvCxnSpPr>
          <p:nvPr/>
        </p:nvCxnSpPr>
        <p:spPr bwMode="auto">
          <a:xfrm>
            <a:off x="4883150" y="1484313"/>
            <a:ext cx="730885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72725" y="365125"/>
            <a:ext cx="981074" cy="5811838"/>
          </a:xfrm>
        </p:spPr>
        <p:txBody>
          <a:bodyPr vert="eaVert" anchor="b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8" y="365125"/>
            <a:ext cx="94680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85384"/>
            <a:chOff x="0" y="1721346"/>
            <a:chExt cx="9144000" cy="51640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047" b="3459"/>
            <a:stretch>
              <a:fillRect/>
            </a:stretch>
          </p:blipFill>
          <p:spPr>
            <a:xfrm>
              <a:off x="0" y="5085184"/>
              <a:ext cx="9144000" cy="1800200"/>
            </a:xfrm>
            <a:prstGeom prst="rect">
              <a:avLst/>
            </a:prstGeom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0" y="1721346"/>
              <a:ext cx="9144000" cy="4263938"/>
            </a:xfrm>
            <a:prstGeom prst="rect">
              <a:avLst/>
            </a:prstGeom>
            <a:gradFill flip="none" rotWithShape="1">
              <a:gsLst>
                <a:gs pos="0">
                  <a:srgbClr val="F3D195">
                    <a:alpha val="0"/>
                  </a:srgbClr>
                </a:gs>
                <a:gs pos="63333">
                  <a:srgbClr val="F9E9CB"/>
                </a:gs>
                <a:gs pos="14000">
                  <a:srgbClr val="F6DEB4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0"/>
            <a:ext cx="12192000" cy="6885384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6"/>
            <a:ext cx="10515600" cy="968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333914"/>
            <a:ext cx="10515600" cy="4843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EF857-56E1-4184-9111-63BE8CFFEF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9C260-CE36-4F18-A6C0-BE21BFFE4B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2">
              <a:lumMod val="75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>
            <a:lumMod val="75000"/>
          </a:schemeClr>
        </a:buClr>
        <a:buSzPct val="60000"/>
        <a:buFont typeface="Wingdings" panose="05000000000000000000" pitchFamily="2" charset="2"/>
        <a:buChar char=""/>
        <a:defRPr sz="2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en-US" dirty="0">
                <a:latin typeface="+mj-lt"/>
                <a:ea typeface="+mj-ea"/>
              </a:rPr>
              <a:t>第八单元复习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 dirty="0" smtClean="0">
                <a:latin typeface="+mn-lt"/>
                <a:ea typeface="+mn-ea"/>
              </a:rPr>
              <a:t>LOREM IPSUM DOLOR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我会造句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一边      一边</a:t>
            </a:r>
            <a:endParaRPr lang="zh-CN" altLang="en-US"/>
          </a:p>
          <a:p>
            <a:r>
              <a:rPr lang="zh-CN" altLang="en-US"/>
              <a:t>多么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写出带有下列偏旁的字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反犬旁：狗  狐  狸  狼</a:t>
            </a:r>
            <a:endParaRPr lang="zh-CN" altLang="en-US"/>
          </a:p>
          <a:p>
            <a:r>
              <a:rPr lang="zh-CN" altLang="en-US"/>
              <a:t>虫子旁：蜘  蛛  蚊  蚜 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8805" y="826770"/>
            <a:ext cx="8454390" cy="47148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800" b="1"/>
              <a:t>棉　娘　治  燕　别　干  然　奇　颗　瓢　碧　吐　啦  咕　咚　熟　掉　吓  鹿　逃　命　象　野　拦　领　壁　墙　蚊　咬　断　您　拨　甩　赶　房　傻  转　卫　刷　梳　巾　擦　皂　澡　盆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0"/>
            <a:ext cx="9144000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词语练习（五）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生病   医生    医学   分别   别人 树干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惊奇  七夕    七点   星星   星光  惊吓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可怕  跟从   后跟   回家   家乡   家长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山羊  象牙   都是   都要   首都   捉住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油条  爬树    爬行   姐姐   您好  您早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水草  草地    房间   住房   书房  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pPr algn="ctr"/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反义词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endParaRPr lang="zh-CN" altLang="en-US"/>
          </a:p>
          <a:p>
            <a:r>
              <a:rPr lang="zh-CN" altLang="en-US"/>
              <a:t> </a:t>
            </a:r>
            <a:r>
              <a:rPr lang="zh-CN" altLang="en-US" sz="4400" b="1"/>
              <a:t>借——还   难过——高兴(开心、痛快)　</a:t>
            </a:r>
            <a:endParaRPr lang="zh-CN" altLang="en-US" sz="4400" b="1"/>
          </a:p>
          <a:p>
            <a:r>
              <a:rPr lang="zh-CN" altLang="en-US" sz="4400" b="1"/>
              <a:t> 正巧——不巧　 雪白——漆黑(乌黑)</a:t>
            </a:r>
            <a:endParaRPr lang="zh-CN" altLang="en-US" sz="4400" b="1"/>
          </a:p>
          <a:p>
            <a:r>
              <a:rPr lang="zh-CN" altLang="en-US" sz="4400" b="1"/>
              <a:t> 可恶——可爱　 热闹——冷清</a:t>
            </a:r>
            <a:endParaRPr lang="zh-CN" altLang="en-US" sz="4400" b="1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近义词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endParaRPr lang="zh-CN" altLang="en-US"/>
          </a:p>
          <a:p>
            <a:r>
              <a:rPr lang="zh-CN" altLang="en-US" sz="4400"/>
              <a:t>领——带      借——贷</a:t>
            </a:r>
            <a:endParaRPr lang="zh-CN" altLang="en-US" sz="4400"/>
          </a:p>
          <a:p>
            <a:r>
              <a:rPr lang="zh-CN" altLang="en-US" sz="4400"/>
              <a:t>可恶——可恨　热闹——喧闹　盼望——期望(希望)</a:t>
            </a:r>
            <a:endParaRPr lang="zh-CN" altLang="en-US" sz="4400"/>
          </a:p>
          <a:p>
            <a:r>
              <a:rPr lang="zh-CN" altLang="en-US" sz="4400"/>
              <a:t>惊奇——惊异(惊讶)　</a:t>
            </a:r>
            <a:endParaRPr lang="zh-CN" altLang="en-US" sz="4400"/>
          </a:p>
          <a:p>
            <a:r>
              <a:rPr lang="zh-CN" altLang="en-US" sz="4400"/>
              <a:t>正好——恰好(正巧)　</a:t>
            </a:r>
            <a:endParaRPr lang="zh-CN" altLang="en-US" sz="4400"/>
          </a:p>
          <a:p>
            <a:r>
              <a:rPr lang="zh-CN" altLang="en-US" sz="4400"/>
              <a:t>难过——难受(伤心、痛苦)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词语搭配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endParaRPr lang="zh-CN" altLang="en-US"/>
          </a:p>
          <a:p>
            <a:r>
              <a:rPr lang="zh-CN" altLang="en-US" sz="5400"/>
              <a:t>高高的树上　高高的山　高高的兴安岭　</a:t>
            </a:r>
            <a:endParaRPr lang="zh-CN" altLang="en-US" sz="5400"/>
          </a:p>
          <a:p>
            <a:r>
              <a:rPr lang="zh-CN" altLang="en-US" sz="5400"/>
              <a:t>高高的楼房　高高的竹竿　</a:t>
            </a:r>
            <a:endParaRPr lang="zh-CN" altLang="en-US" sz="5400"/>
          </a:p>
          <a:p>
            <a:r>
              <a:rPr lang="zh-CN" altLang="en-US" sz="5400"/>
              <a:t>可怕极了    难过极了　高兴极了　</a:t>
            </a:r>
            <a:endParaRPr lang="zh-CN" altLang="en-US" sz="5400"/>
          </a:p>
          <a:p>
            <a:r>
              <a:rPr lang="zh-CN" altLang="en-US" sz="5400"/>
              <a:t>漂亮极了　可恶极了　好极了　</a:t>
            </a:r>
            <a:endParaRPr lang="zh-CN" altLang="en-US" sz="5400"/>
          </a:p>
          <a:p>
            <a:r>
              <a:rPr lang="zh-CN" altLang="en-US" sz="5400"/>
              <a:t>掌握方向　掌握技术    掌握方法　</a:t>
            </a:r>
            <a:endParaRPr lang="zh-CN" altLang="en-US" sz="5400"/>
          </a:p>
          <a:p>
            <a:r>
              <a:rPr lang="zh-CN" altLang="en-US" sz="5400"/>
              <a:t>掌握本领　掌握知识　掌握规律</a:t>
            </a:r>
            <a:endParaRPr lang="zh-CN" altLang="en-US" sz="5400"/>
          </a:p>
          <a:p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画鸡     明 唐寅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 b="1"/>
              <a:t>头上红冠不用裁，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满身雪白走将来。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平生不敢轻言语，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一叫千门万户开。</a:t>
            </a:r>
            <a:endParaRPr lang="zh-CN" altLang="en-US" sz="4000" b="1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多音字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/>
              <a:t>只</a:t>
            </a:r>
            <a:endParaRPr lang="zh-CN" altLang="en-US" sz="4800"/>
          </a:p>
          <a:p>
            <a:r>
              <a:rPr lang="zh-CN" altLang="en-US" sz="4800"/>
              <a:t>都</a:t>
            </a:r>
            <a:endParaRPr lang="zh-CN" altLang="en-US" sz="4800"/>
          </a:p>
          <a:p>
            <a:r>
              <a:rPr lang="zh-CN" altLang="en-US" sz="4800"/>
              <a:t>转</a:t>
            </a:r>
            <a:endParaRPr lang="zh-CN" altLang="en-US" sz="480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碧绿碧绿的叶子     碧绿碧绿的荷叶    碧绿碧绿的小草</a:t>
            </a:r>
            <a:endParaRPr lang="zh-CN" altLang="en-US"/>
          </a:p>
          <a:p>
            <a:r>
              <a:rPr lang="zh-CN" altLang="en-US"/>
              <a:t>雪白雪白的棉花     雪白雪白的云朵</a:t>
            </a:r>
            <a:endParaRPr lang="zh-CN" altLang="en-US"/>
          </a:p>
          <a:p>
            <a:r>
              <a:rPr lang="zh-CN" altLang="en-US"/>
              <a:t>乌黑乌黑的头发     乌黑乌黑的眉毛</a:t>
            </a:r>
            <a:endParaRPr lang="zh-CN" altLang="en-US"/>
          </a:p>
          <a:p>
            <a:r>
              <a:rPr lang="zh-CN" altLang="en-US"/>
              <a:t>火红火红的太阳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16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16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16"/>
  <p:tag name="KSO_WM_UNIT_TYPE" val="a"/>
  <p:tag name="KSO_WM_UNIT_INDEX" val="1"/>
  <p:tag name="KSO_WM_UNIT_ID" val="custom160416_1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16"/>
  <p:tag name="KSO_WM_UNIT_TYPE" val="b"/>
  <p:tag name="KSO_WM_UNIT_INDEX" val="1"/>
  <p:tag name="KSO_WM_UNIT_ID" val="custom160416_1*b*1"/>
  <p:tag name="KSO_WM_UNIT_CLEAR" val="1"/>
  <p:tag name="KSO_WM_UNIT_LAYERLEVEL" val="1"/>
  <p:tag name="KSO_WM_UNIT_VALUE" val="6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p="http://schemas.openxmlformats.org/presentationml/2006/main">
  <p:tag name="KSO_WM_TEMPLATE_CATEGORY" val="custom"/>
  <p:tag name="KSO_WM_TEMPLATE_INDEX" val="160416"/>
  <p:tag name="KSO_WM_TAG_VERSION" val="1.0"/>
  <p:tag name="KSO_WM_SLIDE_ID" val="custom16041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TEMPLATE_THUMBS_INDEX" val="1、10、12、13、14、21、24、30、3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160416"/>
</p:tagLst>
</file>

<file path=ppt/theme/theme1.xml><?xml version="1.0" encoding="utf-8"?>
<a:theme xmlns:a="http://schemas.openxmlformats.org/drawingml/2006/main" name="1_A000120140530A71PPBG">
  <a:themeElements>
    <a:clrScheme name="128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A4886C"/>
      </a:accent1>
      <a:accent2>
        <a:srgbClr val="B78623"/>
      </a:accent2>
      <a:accent3>
        <a:srgbClr val="B1B34D"/>
      </a:accent3>
      <a:accent4>
        <a:srgbClr val="7FA757"/>
      </a:accent4>
      <a:accent5>
        <a:srgbClr val="417677"/>
      </a:accent5>
      <a:accent6>
        <a:srgbClr val="FA9921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WPS 演示</Application>
  <PresentationFormat>宽屏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</vt:lpstr>
      <vt:lpstr>1_A000120140530A71PPBG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2017-06-08T08:30:02Z</dcterms:created>
  <dcterms:modified xsi:type="dcterms:W3CDTF">2017-06-08T12:06:23Z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