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97" r:id="rId17"/>
    <p:sldId id="298" r:id="rId18"/>
    <p:sldId id="271" r:id="rId19"/>
    <p:sldId id="272" r:id="rId20"/>
    <p:sldId id="273" r:id="rId21"/>
    <p:sldId id="274" r:id="rId22"/>
    <p:sldId id="275" r:id="rId23"/>
    <p:sldId id="276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0E513-1E6A-424B-9FD5-8503A3F58BD0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1D4A-6FA0-4049-A78F-AB46148D3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768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0E513-1E6A-424B-9FD5-8503A3F58BD0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1D4A-6FA0-4049-A78F-AB46148D3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842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0E513-1E6A-424B-9FD5-8503A3F58BD0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1D4A-6FA0-4049-A78F-AB46148D3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423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0E513-1E6A-424B-9FD5-8503A3F58BD0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1D4A-6FA0-4049-A78F-AB46148D3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37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0E513-1E6A-424B-9FD5-8503A3F58BD0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1D4A-6FA0-4049-A78F-AB46148D3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708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0E513-1E6A-424B-9FD5-8503A3F58BD0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1D4A-6FA0-4049-A78F-AB46148D3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903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0E513-1E6A-424B-9FD5-8503A3F58BD0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1D4A-6FA0-4049-A78F-AB46148D3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585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0E513-1E6A-424B-9FD5-8503A3F58BD0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1D4A-6FA0-4049-A78F-AB46148D3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259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0E513-1E6A-424B-9FD5-8503A3F58BD0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1D4A-6FA0-4049-A78F-AB46148D3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066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0E513-1E6A-424B-9FD5-8503A3F58BD0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1D4A-6FA0-4049-A78F-AB46148D3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148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0E513-1E6A-424B-9FD5-8503A3F58BD0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1D4A-6FA0-4049-A78F-AB46148D3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389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0E513-1E6A-424B-9FD5-8503A3F58BD0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D1D4A-6FA0-4049-A78F-AB46148D37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566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536" y="2060848"/>
            <a:ext cx="848180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二年级上期末汇总</a:t>
            </a:r>
            <a:endParaRPr lang="zh-CN" altLang="en-US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2463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507288" cy="564949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称重、柱子、底下、低头、笔杆、秤杆、岁月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做事、作业、站立、小船、然后、议论、重量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人员</a:t>
            </a:r>
            <a:r>
              <a:rPr lang="zh-CN" altLang="en-US" dirty="0" smtClean="0"/>
              <a:t>、公园、圆形、原来、砍树、线条、详细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一幅、一副、评奖、</a:t>
            </a:r>
            <a:r>
              <a:rPr lang="zh-CN" altLang="en-US" dirty="0" smtClean="0">
                <a:solidFill>
                  <a:srgbClr val="FF0000"/>
                </a:solidFill>
              </a:rPr>
              <a:t>脏水、心脏、</a:t>
            </a:r>
            <a:r>
              <a:rPr lang="zh-CN" altLang="en-US" dirty="0" smtClean="0"/>
              <a:t>另外、肯定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画画、时候、报名、及时、拿走、合并、并且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一幅画</a:t>
            </a:r>
            <a:r>
              <a:rPr lang="zh-CN" altLang="en-US" dirty="0" smtClean="0"/>
              <a:t>、一副眼镜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只要肯动脑筋，坏事也能变成好事。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043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435280" cy="564949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信封、上朝、朝阳、刮风、电灯、冷风、肩膀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</a:rPr>
              <a:t>团员</a:t>
            </a:r>
            <a:r>
              <a:rPr lang="zh-CN" altLang="en-US" dirty="0" smtClean="0">
                <a:solidFill>
                  <a:srgbClr val="FF0000"/>
                </a:solidFill>
              </a:rPr>
              <a:t>、团圆、重合、重量、</a:t>
            </a:r>
            <a:r>
              <a:rPr lang="zh-CN" altLang="en-US" dirty="0" smtClean="0"/>
              <a:t>完全、日期、结束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新鲜</a:t>
            </a:r>
            <a:r>
              <a:rPr lang="zh-CN" altLang="en-US" dirty="0" smtClean="0"/>
              <a:t>、写信、</a:t>
            </a:r>
            <a:r>
              <a:rPr lang="zh-CN" altLang="en-US" dirty="0"/>
              <a:t>今天、窗户</a:t>
            </a:r>
            <a:r>
              <a:rPr lang="zh-CN" altLang="en-US" dirty="0" smtClean="0"/>
              <a:t>、分支、圆珠笔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珠宝</a:t>
            </a:r>
            <a:r>
              <a:rPr lang="zh-CN" altLang="en-US" dirty="0" smtClean="0"/>
              <a:t>、哄人、首先、关闭、吸气、</a:t>
            </a:r>
            <a:r>
              <a:rPr lang="zh-CN" altLang="en-US" dirty="0" smtClean="0">
                <a:solidFill>
                  <a:srgbClr val="FF0000"/>
                </a:solidFill>
              </a:rPr>
              <a:t>头发、发现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 smtClean="0"/>
              <a:t>粘贴、汗水、沙发、乏力、脸色、事情、下沉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明亮的眼睛     水汪汪的眼睛     迷人的眼睛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乌黑的</a:t>
            </a:r>
            <a:r>
              <a:rPr lang="zh-CN" altLang="en-US" dirty="0" smtClean="0"/>
              <a:t>头发     波浪似的头发     细软的头发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01455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00953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弹钢琴     练舞蹈     唱京戏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画图画     捏泥人     下围棋 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滚铁环     荡秋千     滑滑梯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花</a:t>
            </a:r>
            <a:r>
              <a:rPr lang="zh-CN" altLang="en-US" dirty="0" smtClean="0">
                <a:solidFill>
                  <a:srgbClr val="FF0000"/>
                </a:solidFill>
              </a:rPr>
              <a:t>园  </a:t>
            </a:r>
            <a:r>
              <a:rPr lang="zh-CN" altLang="en-US" dirty="0" smtClean="0"/>
              <a:t>  </a:t>
            </a:r>
            <a:r>
              <a:rPr lang="zh-CN" altLang="en-US" dirty="0" smtClean="0">
                <a:solidFill>
                  <a:srgbClr val="FF0000"/>
                </a:solidFill>
              </a:rPr>
              <a:t>圆</a:t>
            </a:r>
            <a:r>
              <a:rPr lang="zh-CN" altLang="en-US" dirty="0" smtClean="0"/>
              <a:t>桌                          一</a:t>
            </a:r>
            <a:r>
              <a:rPr lang="zh-CN" altLang="en-US" dirty="0" smtClean="0">
                <a:solidFill>
                  <a:srgbClr val="FF0000"/>
                </a:solidFill>
              </a:rPr>
              <a:t>支</a:t>
            </a:r>
            <a:r>
              <a:rPr lang="zh-CN" altLang="en-US" dirty="0" smtClean="0"/>
              <a:t>笔    一</a:t>
            </a:r>
            <a:r>
              <a:rPr lang="zh-CN" altLang="en-US" dirty="0" smtClean="0">
                <a:solidFill>
                  <a:srgbClr val="FF0000"/>
                </a:solidFill>
              </a:rPr>
              <a:t>只</a:t>
            </a:r>
            <a:r>
              <a:rPr lang="zh-CN" altLang="en-US" dirty="0" smtClean="0"/>
              <a:t>鸭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远</a:t>
            </a:r>
            <a:r>
              <a:rPr lang="zh-CN" altLang="en-US" dirty="0" smtClean="0">
                <a:solidFill>
                  <a:srgbClr val="FF0000"/>
                </a:solidFill>
              </a:rPr>
              <a:t>近</a:t>
            </a:r>
            <a:r>
              <a:rPr lang="zh-CN" altLang="en-US" dirty="0" smtClean="0"/>
              <a:t>    </a:t>
            </a:r>
            <a:r>
              <a:rPr lang="zh-CN" altLang="en-US" dirty="0" smtClean="0">
                <a:solidFill>
                  <a:srgbClr val="FF0000"/>
                </a:solidFill>
              </a:rPr>
              <a:t>进</a:t>
            </a:r>
            <a:r>
              <a:rPr lang="zh-CN" altLang="en-US" dirty="0" smtClean="0"/>
              <a:t>出                           </a:t>
            </a:r>
            <a:r>
              <a:rPr lang="zh-CN" altLang="en-US" dirty="0" smtClean="0">
                <a:solidFill>
                  <a:srgbClr val="FF0000"/>
                </a:solidFill>
              </a:rPr>
              <a:t>带</a:t>
            </a:r>
            <a:r>
              <a:rPr lang="zh-CN" altLang="en-US" dirty="0" smtClean="0"/>
              <a:t>领        爱</a:t>
            </a:r>
            <a:r>
              <a:rPr lang="zh-CN" altLang="en-US" dirty="0" smtClean="0">
                <a:solidFill>
                  <a:srgbClr val="FF0000"/>
                </a:solidFill>
              </a:rPr>
              <a:t>戴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、官员们</a:t>
            </a:r>
            <a:r>
              <a:rPr lang="zh-CN" altLang="en-US" u="sng" dirty="0" smtClean="0">
                <a:solidFill>
                  <a:srgbClr val="FF0000"/>
                </a:solidFill>
              </a:rPr>
              <a:t>一边</a:t>
            </a:r>
            <a:r>
              <a:rPr lang="zh-CN" altLang="en-US" dirty="0" smtClean="0"/>
              <a:t>看</a:t>
            </a:r>
            <a:r>
              <a:rPr lang="zh-CN" altLang="en-US" u="sng" dirty="0" smtClean="0">
                <a:solidFill>
                  <a:srgbClr val="FF0000"/>
                </a:solidFill>
              </a:rPr>
              <a:t>一边</a:t>
            </a:r>
            <a:r>
              <a:rPr lang="zh-CN" altLang="en-US" dirty="0" smtClean="0"/>
              <a:t>议论。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、爸爸</a:t>
            </a:r>
            <a:r>
              <a:rPr lang="zh-CN" altLang="en-US" u="sng" dirty="0" smtClean="0">
                <a:solidFill>
                  <a:srgbClr val="FF0000"/>
                </a:solidFill>
              </a:rPr>
              <a:t>一边</a:t>
            </a:r>
            <a:r>
              <a:rPr lang="zh-CN" altLang="en-US" dirty="0" smtClean="0"/>
              <a:t>刮胡子，</a:t>
            </a:r>
            <a:r>
              <a:rPr lang="zh-CN" altLang="en-US" u="sng" dirty="0" smtClean="0">
                <a:solidFill>
                  <a:srgbClr val="FF0000"/>
                </a:solidFill>
              </a:rPr>
              <a:t>一边</a:t>
            </a:r>
            <a:r>
              <a:rPr lang="zh-CN" altLang="en-US" dirty="0" smtClean="0"/>
              <a:t>逗露西玩。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、老师</a:t>
            </a:r>
            <a:r>
              <a:rPr lang="zh-CN" altLang="en-US" u="sng" dirty="0" smtClean="0">
                <a:solidFill>
                  <a:srgbClr val="FF0000"/>
                </a:solidFill>
              </a:rPr>
              <a:t>一边</a:t>
            </a:r>
            <a:r>
              <a:rPr lang="zh-CN" altLang="en-US" dirty="0" smtClean="0"/>
              <a:t>说，</a:t>
            </a:r>
            <a:r>
              <a:rPr lang="zh-CN" altLang="en-US" u="sng" dirty="0" smtClean="0">
                <a:solidFill>
                  <a:srgbClr val="FF0000"/>
                </a:solidFill>
              </a:rPr>
              <a:t>一边</a:t>
            </a:r>
            <a:r>
              <a:rPr lang="zh-CN" altLang="en-US" dirty="0" smtClean="0"/>
              <a:t>拿着笔在纸上写。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9067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57935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白云  乌云   朝霞   晚霞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雨点   霜冻   雪花   冰雹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小溪   河流  湖泊   海洋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含苞欲放   百花争艳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花红柳绿   春色满园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书籍是人类进步的阶梯。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——</a:t>
            </a:r>
            <a:r>
              <a:rPr lang="zh-CN" altLang="en-US" dirty="0" smtClean="0"/>
              <a:t>高尔基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004048" y="6237312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背诵课本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Ｐ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41《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小儿垂钓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》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1265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507288" cy="557748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高楼、尽头、云层、瀑布、火炉、烟花、遥远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山川、依次、黄山、拍照、牵挂、挂念、穷困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白日依山</a:t>
            </a:r>
            <a:r>
              <a:rPr lang="zh-CN" altLang="en-US" dirty="0" smtClean="0"/>
              <a:t>尽，黄河入海流。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飞流直下三千</a:t>
            </a:r>
            <a:r>
              <a:rPr lang="zh-CN" altLang="en-US" dirty="0" smtClean="0"/>
              <a:t>尺，疑是银河落九天。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穷尽     山穷水尽               层叠     层林叠翠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烟云     烟消云散               山川     名山大川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168009" y="5877272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背诵课本Ｐ</a:t>
            </a:r>
            <a:r>
              <a:rPr lang="en-US" altLang="zh-CN" b="1" dirty="0" smtClean="0">
                <a:solidFill>
                  <a:srgbClr val="FF0000"/>
                </a:solidFill>
              </a:rPr>
              <a:t>43《</a:t>
            </a:r>
            <a:r>
              <a:rPr lang="zh-CN" altLang="en-US" b="1" dirty="0" smtClean="0">
                <a:solidFill>
                  <a:srgbClr val="FF0000"/>
                </a:solidFill>
              </a:rPr>
              <a:t>登鹳雀楼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  <a:r>
              <a:rPr lang="zh-CN" altLang="en-US" b="1" dirty="0" smtClean="0">
                <a:solidFill>
                  <a:srgbClr val="FF0000"/>
                </a:solidFill>
              </a:rPr>
              <a:t>、</a:t>
            </a:r>
            <a:r>
              <a:rPr lang="en-US" altLang="zh-CN" b="1" dirty="0" smtClean="0">
                <a:solidFill>
                  <a:srgbClr val="FF0000"/>
                </a:solidFill>
              </a:rPr>
              <a:t>《</a:t>
            </a:r>
            <a:r>
              <a:rPr lang="zh-CN" altLang="en-US" b="1" dirty="0">
                <a:solidFill>
                  <a:srgbClr val="FF0000"/>
                </a:solidFill>
              </a:rPr>
              <a:t>望</a:t>
            </a:r>
            <a:r>
              <a:rPr lang="zh-CN" altLang="en-US" b="1" dirty="0" smtClean="0">
                <a:solidFill>
                  <a:srgbClr val="FF0000"/>
                </a:solidFill>
              </a:rPr>
              <a:t>庐山瀑布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1669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435280" cy="55054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听闻、景色、小区、省市、南部、秀丽、尤其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神仙、巨石、巨人、座位、形状、江南、南方这些、每个、每天、上升、升高、闪电、小狗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、它好像从天上飞下来的一个大桃子，落在山顶的石盘上。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、那巨石真像一位仙人站在高高的山峰上，伸着手臂指向前方。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499992" y="5905134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背诵课本</a:t>
            </a:r>
            <a:r>
              <a:rPr lang="en-US" altLang="zh-CN" b="1" dirty="0" smtClean="0">
                <a:solidFill>
                  <a:srgbClr val="FF0000"/>
                </a:solidFill>
              </a:rPr>
              <a:t>P46《</a:t>
            </a:r>
            <a:r>
              <a:rPr lang="zh-CN" altLang="en-US" b="1" dirty="0" smtClean="0">
                <a:solidFill>
                  <a:srgbClr val="FF0000"/>
                </a:solidFill>
              </a:rPr>
              <a:t>黄山奇石</a:t>
            </a:r>
            <a:r>
              <a:rPr lang="en-US" altLang="zh-CN" b="1" dirty="0" smtClean="0">
                <a:solidFill>
                  <a:srgbClr val="FF0000"/>
                </a:solidFill>
              </a:rPr>
              <a:t>》2—5</a:t>
            </a:r>
            <a:r>
              <a:rPr lang="zh-CN" altLang="en-US" b="1" dirty="0" smtClean="0">
                <a:solidFill>
                  <a:srgbClr val="FF0000"/>
                </a:solidFill>
              </a:rPr>
              <a:t>自然段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373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黄山奇石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dirty="0" smtClean="0"/>
              <a:t>         就</a:t>
            </a:r>
            <a:r>
              <a:rPr lang="zh-CN" altLang="en-US" dirty="0"/>
              <a:t>说</a:t>
            </a:r>
            <a:r>
              <a:rPr lang="en-US" altLang="zh-CN" dirty="0"/>
              <a:t>"</a:t>
            </a:r>
            <a:r>
              <a:rPr lang="zh-CN" altLang="en-US" dirty="0"/>
              <a:t>仙桃石</a:t>
            </a:r>
            <a:r>
              <a:rPr lang="en-US" altLang="zh-CN" dirty="0"/>
              <a:t>"</a:t>
            </a:r>
            <a:r>
              <a:rPr lang="zh-CN" altLang="en-US" dirty="0"/>
              <a:t>吧，它好像从天上飞下来的一个大桃子，落在山顶的石盘上。</a:t>
            </a:r>
          </a:p>
          <a:p>
            <a:pPr marL="0" indent="0">
              <a:buNone/>
            </a:pPr>
            <a:r>
              <a:rPr lang="zh-CN" altLang="en-US" dirty="0" smtClean="0"/>
              <a:t>         在</a:t>
            </a:r>
            <a:r>
              <a:rPr lang="zh-CN" altLang="en-US" dirty="0"/>
              <a:t>一座陡峭的山峰上，有一只</a:t>
            </a:r>
            <a:r>
              <a:rPr lang="en-US" altLang="zh-CN" dirty="0"/>
              <a:t>"</a:t>
            </a:r>
            <a:r>
              <a:rPr lang="zh-CN" altLang="en-US" dirty="0"/>
              <a:t>猴子</a:t>
            </a:r>
            <a:r>
              <a:rPr lang="en-US" altLang="zh-CN" dirty="0"/>
              <a:t>"</a:t>
            </a:r>
            <a:r>
              <a:rPr lang="zh-CN" altLang="en-US" dirty="0"/>
              <a:t>。它两只胳膊抱着腿，一动不动地蹲在山头，望着翻滚的云海。这就是有趣的</a:t>
            </a:r>
            <a:r>
              <a:rPr lang="en-US" altLang="zh-CN" dirty="0"/>
              <a:t>"</a:t>
            </a:r>
            <a:r>
              <a:rPr lang="zh-CN" altLang="en-US" dirty="0"/>
              <a:t>猴子观海</a:t>
            </a:r>
            <a:r>
              <a:rPr lang="en-US" altLang="zh-CN" dirty="0"/>
              <a:t>"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r>
              <a:rPr lang="en-US" altLang="zh-CN" dirty="0" smtClean="0"/>
              <a:t>        "</a:t>
            </a:r>
            <a:r>
              <a:rPr lang="zh-CN" altLang="en-US" dirty="0"/>
              <a:t>仙人指路</a:t>
            </a:r>
            <a:r>
              <a:rPr lang="en-US" altLang="zh-CN" dirty="0"/>
              <a:t>"</a:t>
            </a:r>
            <a:r>
              <a:rPr lang="zh-CN" altLang="en-US" dirty="0"/>
              <a:t>就更有趣了！远远望去，那巨石真像一位仙人站在高高的山峰上，伸着手臂指向前方。</a:t>
            </a:r>
          </a:p>
          <a:p>
            <a:pPr marL="0" indent="0">
              <a:buNone/>
            </a:pPr>
            <a:r>
              <a:rPr lang="zh-CN" altLang="en-US" dirty="0" smtClean="0"/>
              <a:t>         每当</a:t>
            </a:r>
            <a:r>
              <a:rPr lang="zh-CN" altLang="en-US" dirty="0"/>
              <a:t>太阳升起，有座山峰上的几块巨石，就变成了一只金光闪闪的雄鸡。它伸着脖子，对着天都峰不住地啼叫。</a:t>
            </a:r>
            <a:r>
              <a:rPr lang="zh-CN" altLang="en-US" dirty="0" smtClean="0"/>
              <a:t>不用说</a:t>
            </a:r>
            <a:r>
              <a:rPr lang="zh-CN" altLang="en-US" dirty="0"/>
              <a:t>，这就是著名的</a:t>
            </a:r>
            <a:r>
              <a:rPr lang="en-US" altLang="zh-CN" dirty="0"/>
              <a:t>"</a:t>
            </a:r>
            <a:r>
              <a:rPr lang="zh-CN" altLang="en-US" dirty="0"/>
              <a:t>金鸡叫天都</a:t>
            </a:r>
            <a:r>
              <a:rPr lang="en-US" altLang="zh-CN" dirty="0"/>
              <a:t>"</a:t>
            </a:r>
            <a:r>
              <a:rPr lang="zh-CN" altLang="en-US" dirty="0"/>
              <a:t>了。</a:t>
            </a:r>
          </a:p>
          <a:p>
            <a:pPr marL="0" indent="0">
              <a:buNone/>
            </a:pPr>
            <a:r>
              <a:rPr lang="zh-CN" altLang="en-US" dirty="0" smtClean="0"/>
              <a:t>         黄山</a:t>
            </a:r>
            <a:r>
              <a:rPr lang="zh-CN" altLang="en-US" dirty="0"/>
              <a:t>的奇石还有很多</a:t>
            </a:r>
            <a:r>
              <a:rPr lang="zh-CN" altLang="en-US" dirty="0" smtClean="0"/>
              <a:t>，如</a:t>
            </a:r>
            <a:r>
              <a:rPr lang="en-US" altLang="zh-CN" dirty="0" smtClean="0"/>
              <a:t>“</a:t>
            </a:r>
            <a:r>
              <a:rPr lang="zh-CN" altLang="en-US" dirty="0" smtClean="0"/>
              <a:t>天狗望月</a:t>
            </a:r>
            <a:r>
              <a:rPr lang="en-US" altLang="zh-CN" dirty="0" smtClean="0"/>
              <a:t>”“</a:t>
            </a:r>
            <a:r>
              <a:rPr lang="zh-CN" altLang="en-US" dirty="0" smtClean="0"/>
              <a:t>狮子抢球</a:t>
            </a:r>
            <a:r>
              <a:rPr lang="en-US" altLang="zh-CN" dirty="0" smtClean="0"/>
              <a:t>”“</a:t>
            </a:r>
            <a:r>
              <a:rPr lang="zh-CN" altLang="en-US" dirty="0" smtClean="0"/>
              <a:t>仙女弹琴</a:t>
            </a:r>
            <a:r>
              <a:rPr lang="en-US" altLang="zh-CN" dirty="0" smtClean="0"/>
              <a:t>”</a:t>
            </a:r>
            <a:r>
              <a:rPr lang="zh-CN" altLang="en-US" dirty="0" smtClean="0"/>
              <a:t>。那些</a:t>
            </a:r>
            <a:r>
              <a:rPr lang="zh-CN" altLang="en-US" dirty="0"/>
              <a:t>叫不出名字的奇形怪状的岩石，正等着你去给它们起名字呢！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88613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日月潭</a:t>
            </a:r>
            <a:r>
              <a:rPr lang="zh-CN" altLang="zh-CN" dirty="0">
                <a:solidFill>
                  <a:srgbClr val="FF0000"/>
                </a:solidFill>
              </a:rPr>
              <a:t/>
            </a:r>
            <a:br>
              <a:rPr lang="zh-CN" altLang="zh-CN" dirty="0">
                <a:solidFill>
                  <a:srgbClr val="FF0000"/>
                </a:solidFill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日月潭</a:t>
            </a:r>
            <a:r>
              <a:rPr lang="zh-CN" altLang="zh-CN" dirty="0"/>
              <a:t>很深，湖水碧绿。湖中央有个美丽的小岛，叫光化岛。小岛把湖水分成两半，北边像圆圆的太阳，叫日潭；南边像弯弯的月亮，叫月潭。</a:t>
            </a:r>
          </a:p>
          <a:p>
            <a:pPr marL="0" indent="0">
              <a:buNone/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清晨</a:t>
            </a:r>
            <a:r>
              <a:rPr lang="zh-CN" altLang="zh-CN" dirty="0"/>
              <a:t>，湖面上飘着薄薄的雾。天边的晨星和山上的点点灯光，隐隐约约地倒映在湖水中。</a:t>
            </a:r>
          </a:p>
          <a:p>
            <a:pPr marL="0" indent="0">
              <a:buNone/>
            </a:pPr>
            <a:r>
              <a:rPr lang="en-US" altLang="zh-CN" dirty="0" smtClean="0"/>
              <a:t>          </a:t>
            </a:r>
            <a:r>
              <a:rPr lang="zh-CN" altLang="zh-CN" dirty="0" smtClean="0"/>
              <a:t>中午</a:t>
            </a:r>
            <a:r>
              <a:rPr lang="zh-CN" altLang="zh-CN" dirty="0"/>
              <a:t>，太阳高照，整个日月潭的美景和周围的建筑，都清晰地展现在眼前。要是下起蒙蒙细雨，日月潭好像披上轻纱，周围的景物一片朦胧，就像童话中的</a:t>
            </a:r>
            <a:r>
              <a:rPr lang="zh-CN" altLang="zh-CN" dirty="0" smtClean="0"/>
              <a:t>仙境</a:t>
            </a:r>
            <a:r>
              <a:rPr lang="zh-CN" altLang="en-US" dirty="0" smtClean="0"/>
              <a:t>。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b="1" dirty="0"/>
              <a:t> 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60483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507288" cy="5361459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湖水</a:t>
            </a:r>
            <a:r>
              <a:rPr lang="zh-CN" altLang="en-US" dirty="0" smtClean="0"/>
              <a:t>、围绕、茂盛、中央、小岛、面纱、儿童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引进</a:t>
            </a:r>
            <a:r>
              <a:rPr lang="zh-CN" altLang="en-US" dirty="0" smtClean="0"/>
              <a:t>、客人、名字、姓名、胜利、奇迹、美丽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中华、华丽、展开、现在、披上、日月潭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群山</a:t>
            </a:r>
            <a:r>
              <a:rPr lang="zh-CN" altLang="en-US" dirty="0" smtClean="0"/>
              <a:t>环绕      名胜古迹       点点灯光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树木</a:t>
            </a:r>
            <a:r>
              <a:rPr lang="zh-CN" altLang="en-US" dirty="0" smtClean="0"/>
              <a:t>茂盛       山清水秀      蒙蒙细雨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88337" y="573325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背诵课本</a:t>
            </a:r>
            <a:r>
              <a:rPr lang="zh-CN" altLang="en-US" b="1" dirty="0" smtClean="0">
                <a:solidFill>
                  <a:srgbClr val="FF0000"/>
                </a:solidFill>
              </a:rPr>
              <a:t>Ｐ</a:t>
            </a:r>
            <a:r>
              <a:rPr lang="en-US" altLang="zh-CN" b="1" dirty="0" smtClean="0">
                <a:solidFill>
                  <a:srgbClr val="FF0000"/>
                </a:solidFill>
              </a:rPr>
              <a:t>49《</a:t>
            </a:r>
            <a:r>
              <a:rPr lang="zh-CN" altLang="en-US" b="1" dirty="0" smtClean="0">
                <a:solidFill>
                  <a:srgbClr val="FF0000"/>
                </a:solidFill>
              </a:rPr>
              <a:t>日月潭</a:t>
            </a:r>
            <a:r>
              <a:rPr lang="en-US" altLang="zh-CN" b="1" dirty="0" smtClean="0">
                <a:solidFill>
                  <a:srgbClr val="FF0000"/>
                </a:solidFill>
              </a:rPr>
              <a:t>》2—4</a:t>
            </a:r>
            <a:r>
              <a:rPr lang="zh-CN" altLang="en-US" b="1" dirty="0" smtClean="0">
                <a:solidFill>
                  <a:srgbClr val="FF0000"/>
                </a:solidFill>
              </a:rPr>
              <a:t>自然段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3628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60648"/>
            <a:ext cx="8435280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水沟、产地、香梨、枝叶、淡绿、丰收、城市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干净、干活、水分、分开、</a:t>
            </a:r>
            <a:r>
              <a:rPr lang="zh-CN" altLang="en-US" dirty="0" smtClean="0"/>
              <a:t>味道、留下、月份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爱好</a:t>
            </a:r>
            <a:r>
              <a:rPr lang="zh-CN" altLang="en-US" dirty="0" smtClean="0"/>
              <a:t>、好人、山坡、披上、泼水、起来、起立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/>
              <a:t>足够</a:t>
            </a:r>
            <a:r>
              <a:rPr lang="zh-CN" altLang="en-US" dirty="0"/>
              <a:t>、</a:t>
            </a:r>
            <a:r>
              <a:rPr lang="zh-CN" altLang="en-US" dirty="0" smtClean="0"/>
              <a:t>客气、客人、老师、利用、葡萄沟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种葡萄   好客   葡萄干   水分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、云朵像棉花。</a:t>
            </a:r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en-US" dirty="0"/>
              <a:t>、红红的苹果像灯笼。</a:t>
            </a:r>
          </a:p>
          <a:p>
            <a:pPr marL="0" indent="0">
              <a:buNone/>
            </a:pPr>
            <a:r>
              <a:rPr lang="en-US" altLang="zh-CN" dirty="0"/>
              <a:t>3</a:t>
            </a:r>
            <a:r>
              <a:rPr lang="zh-CN" altLang="en-US" dirty="0"/>
              <a:t>、大象的耳朵像扇子。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96383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第一单元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蝌蚪、脑袋、灰色、</a:t>
            </a:r>
            <a:r>
              <a:rPr lang="zh-CN" altLang="en-US" dirty="0" smtClean="0">
                <a:solidFill>
                  <a:srgbClr val="FF0000"/>
                </a:solidFill>
              </a:rPr>
              <a:t>教书、教育、</a:t>
            </a:r>
            <a:r>
              <a:rPr lang="zh-CN" altLang="en-US" dirty="0" smtClean="0"/>
              <a:t>迎接、阿姨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乌龟</a:t>
            </a:r>
            <a:r>
              <a:rPr lang="zh-CN" altLang="en-US" dirty="0" smtClean="0"/>
              <a:t>、头顶、披上、两个、就是、哪里、宽大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眼睛、肚皮、孩子、跳高、变化、水滴、小溪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脑袋      口袋      袋子     袋鼠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欢迎      迎接      迎风     迎面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水塘     池塘       鱼塘     荷塘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22128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en-US" dirty="0"/>
              <a:t>、葡萄一大串一大串地挂在绿叶底下，</a:t>
            </a:r>
            <a:r>
              <a:rPr lang="zh-CN" altLang="en-US" u="sng" dirty="0">
                <a:solidFill>
                  <a:srgbClr val="FF0000"/>
                </a:solidFill>
              </a:rPr>
              <a:t>有红的、白的、紫的、暗红的、淡绿的，五光十色，美丽极了</a:t>
            </a:r>
            <a:r>
              <a:rPr lang="zh-CN" altLang="en-US" u="sng" dirty="0" smtClean="0">
                <a:solidFill>
                  <a:srgbClr val="FF0000"/>
                </a:solidFill>
              </a:rPr>
              <a:t>。</a:t>
            </a:r>
            <a:endParaRPr lang="en-US" altLang="zh-CN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、公园里的花都开了，</a:t>
            </a:r>
            <a:r>
              <a:rPr lang="zh-CN" altLang="en-US" u="sng" dirty="0" smtClean="0">
                <a:solidFill>
                  <a:srgbClr val="FF0000"/>
                </a:solidFill>
              </a:rPr>
              <a:t>有桃花、杏花、迎春花，你不让我，我不让你，百花争艳。</a:t>
            </a:r>
            <a:endParaRPr lang="en-US" altLang="zh-CN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、下课了，同学们在操场上活动，</a:t>
            </a:r>
            <a:r>
              <a:rPr lang="zh-CN" altLang="en-US" u="sng" dirty="0" smtClean="0">
                <a:solidFill>
                  <a:srgbClr val="FF0000"/>
                </a:solidFill>
              </a:rPr>
              <a:t>有的跑步，有的拍皮球，还有的丢沙包，</a:t>
            </a:r>
            <a:r>
              <a:rPr lang="zh-CN" altLang="en-US" dirty="0" smtClean="0"/>
              <a:t>处处欢声笑语，热闹极了。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80949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、八路军</a:t>
            </a:r>
            <a:r>
              <a:rPr lang="zh-CN" altLang="en-US" dirty="0" smtClean="0">
                <a:solidFill>
                  <a:srgbClr val="FF0000"/>
                </a:solidFill>
              </a:rPr>
              <a:t>隐蔽</a:t>
            </a:r>
            <a:r>
              <a:rPr lang="zh-CN" altLang="en-US" dirty="0" smtClean="0"/>
              <a:t>在山里，敌人很难发现。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、去还是不去？小明拿不定主意，感到很</a:t>
            </a:r>
            <a:r>
              <a:rPr lang="zh-CN" altLang="en-US" dirty="0" smtClean="0">
                <a:solidFill>
                  <a:srgbClr val="FF0000"/>
                </a:solidFill>
              </a:rPr>
              <a:t>烦恼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、那美丽如画的山水，怎能不令人</a:t>
            </a:r>
            <a:r>
              <a:rPr lang="zh-CN" altLang="en-US" dirty="0" smtClean="0">
                <a:solidFill>
                  <a:srgbClr val="FF0000"/>
                </a:solidFill>
              </a:rPr>
              <a:t>流连忘返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白色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雪白、米白、奶白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红色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火红、桃红、枣红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黄色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土黄、鹅黄、金黄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绿色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草绿、翠绿、墨绿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蓝色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天蓝、水蓝、海蓝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00098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579296" cy="5577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口号、号叫、门缝、当然、上当、当初、喜鹊晴朗</a:t>
            </a:r>
            <a:r>
              <a:rPr lang="zh-CN" altLang="en-US" dirty="0"/>
              <a:t>、</a:t>
            </a:r>
            <a:r>
              <a:rPr lang="zh-CN" altLang="en-US" dirty="0" smtClean="0"/>
              <a:t>朗读、干枯、劝说、将来、并且、狂乱见面</a:t>
            </a:r>
            <a:r>
              <a:rPr lang="zh-CN" altLang="en-US" dirty="0"/>
              <a:t>、</a:t>
            </a:r>
            <a:r>
              <a:rPr lang="zh-CN" altLang="en-US" dirty="0" smtClean="0"/>
              <a:t>阵雨、却是、纷纷、黑夜、夜晚、回复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冻</a:t>
            </a:r>
            <a:r>
              <a:rPr lang="zh-CN" altLang="en-US" dirty="0" smtClean="0"/>
              <a:t>得</a:t>
            </a:r>
            <a:r>
              <a:rPr lang="zh-CN" altLang="en-US" dirty="0" smtClean="0">
                <a:solidFill>
                  <a:srgbClr val="FF0000"/>
                </a:solidFill>
              </a:rPr>
              <a:t>直</a:t>
            </a:r>
            <a:r>
              <a:rPr lang="zh-CN" altLang="en-US" dirty="0" smtClean="0"/>
              <a:t>打哆嗦           冷得</a:t>
            </a:r>
            <a:r>
              <a:rPr lang="zh-CN" altLang="en-US" dirty="0" smtClean="0">
                <a:solidFill>
                  <a:srgbClr val="FF0000"/>
                </a:solidFill>
              </a:rPr>
              <a:t>像</a:t>
            </a:r>
            <a:r>
              <a:rPr lang="zh-CN" altLang="en-US" dirty="0" smtClean="0"/>
              <a:t>冰窖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热</a:t>
            </a:r>
            <a:r>
              <a:rPr lang="zh-CN" altLang="en-US" dirty="0" smtClean="0"/>
              <a:t>得</a:t>
            </a:r>
            <a:r>
              <a:rPr lang="zh-CN" altLang="en-US" dirty="0" smtClean="0">
                <a:solidFill>
                  <a:srgbClr val="FF0000"/>
                </a:solidFill>
              </a:rPr>
              <a:t>直</a:t>
            </a:r>
            <a:r>
              <a:rPr lang="zh-CN" altLang="en-US" dirty="0" smtClean="0"/>
              <a:t>冒汗               热得</a:t>
            </a:r>
            <a:r>
              <a:rPr lang="zh-CN" altLang="en-US" dirty="0" smtClean="0">
                <a:solidFill>
                  <a:srgbClr val="FF0000"/>
                </a:solidFill>
              </a:rPr>
              <a:t>像</a:t>
            </a:r>
            <a:r>
              <a:rPr lang="zh-CN" altLang="en-US" dirty="0" smtClean="0"/>
              <a:t>蒸笼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疼</a:t>
            </a:r>
            <a:r>
              <a:rPr lang="zh-CN" altLang="en-US" dirty="0" smtClean="0"/>
              <a:t>得</a:t>
            </a:r>
            <a:r>
              <a:rPr lang="zh-CN" altLang="en-US" dirty="0" smtClean="0">
                <a:solidFill>
                  <a:srgbClr val="FF0000"/>
                </a:solidFill>
              </a:rPr>
              <a:t>直</a:t>
            </a:r>
            <a:r>
              <a:rPr lang="zh-CN" altLang="en-US" dirty="0" smtClean="0"/>
              <a:t>咧嘴               疼得</a:t>
            </a:r>
            <a:r>
              <a:rPr lang="zh-CN" altLang="en-US" dirty="0" smtClean="0">
                <a:solidFill>
                  <a:srgbClr val="FF0000"/>
                </a:solidFill>
              </a:rPr>
              <a:t>像</a:t>
            </a:r>
            <a:r>
              <a:rPr lang="zh-CN" altLang="en-US" dirty="0" smtClean="0"/>
              <a:t>针扎 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吓得</a:t>
            </a:r>
            <a:r>
              <a:rPr lang="zh-CN" altLang="en-US" dirty="0" smtClean="0">
                <a:solidFill>
                  <a:srgbClr val="FF0000"/>
                </a:solidFill>
              </a:rPr>
              <a:t>直</a:t>
            </a:r>
            <a:r>
              <a:rPr lang="zh-CN" altLang="en-US" dirty="0" smtClean="0"/>
              <a:t>哆嗦               吓得</a:t>
            </a:r>
            <a:r>
              <a:rPr lang="zh-CN" altLang="en-US" dirty="0" smtClean="0">
                <a:solidFill>
                  <a:srgbClr val="FF0000"/>
                </a:solidFill>
              </a:rPr>
              <a:t>像</a:t>
            </a:r>
            <a:r>
              <a:rPr lang="zh-CN" altLang="en-US" dirty="0" smtClean="0"/>
              <a:t>丢了魂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急</a:t>
            </a:r>
            <a:r>
              <a:rPr lang="zh-CN" altLang="en-US" dirty="0" smtClean="0"/>
              <a:t>得</a:t>
            </a:r>
            <a:r>
              <a:rPr lang="zh-CN" altLang="en-US" dirty="0" smtClean="0">
                <a:solidFill>
                  <a:srgbClr val="FF0000"/>
                </a:solidFill>
              </a:rPr>
              <a:t>直</a:t>
            </a:r>
            <a:r>
              <a:rPr lang="zh-CN" altLang="en-US" dirty="0" smtClean="0"/>
              <a:t>跺脚               急得</a:t>
            </a:r>
            <a:r>
              <a:rPr lang="zh-CN" altLang="en-US" dirty="0" smtClean="0">
                <a:solidFill>
                  <a:srgbClr val="FF0000"/>
                </a:solidFill>
              </a:rPr>
              <a:t>像</a:t>
            </a:r>
            <a:r>
              <a:rPr lang="zh-CN" altLang="en-US" dirty="0" smtClean="0"/>
              <a:t>热锅上的蚂蚁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sz="4500" dirty="0" smtClean="0"/>
          </a:p>
          <a:p>
            <a:pPr marL="0" indent="0">
              <a:buNone/>
            </a:pPr>
            <a:endParaRPr lang="en-US" altLang="zh-CN" sz="4500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25221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507288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井沿、回答、口渴、喝水、说话、弄错、哪里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抬头</a:t>
            </a:r>
            <a:r>
              <a:rPr lang="zh-CN" altLang="en-US" dirty="0" smtClean="0"/>
              <a:t>、观看、美观、国际、无边无际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１、天不过井口那么大，还用飞那么远吗？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２、天无边无际，大得很哪！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３、不信，你跳出井来看一看吧。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76171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363272" cy="557748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葫芦、谢谢、蚜虫、盯着、赛跑、感觉、奇怪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慢慢、一颗、想念、感想、言语、邻居、治理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反</a:t>
            </a:r>
            <a:r>
              <a:rPr lang="zh-CN" altLang="en-US" b="1" dirty="0" smtClean="0">
                <a:solidFill>
                  <a:srgbClr val="FF0000"/>
                </a:solidFill>
              </a:rPr>
              <a:t>问句和陈述句间的转换：</a:t>
            </a:r>
            <a:endParaRPr lang="en-US" altLang="zh-CN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、有几个虫子怕什么！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</a:rPr>
              <a:t>有几</a:t>
            </a:r>
            <a:r>
              <a:rPr lang="zh-CN" altLang="en-US" dirty="0" smtClean="0">
                <a:solidFill>
                  <a:srgbClr val="FF0000"/>
                </a:solidFill>
              </a:rPr>
              <a:t>个虫子不可怕。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、叶子上的虫还用治？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</a:rPr>
              <a:t>叶子</a:t>
            </a:r>
            <a:r>
              <a:rPr lang="zh-CN" altLang="en-US" dirty="0" smtClean="0">
                <a:solidFill>
                  <a:srgbClr val="FF0000"/>
                </a:solidFill>
              </a:rPr>
              <a:t>上的虫不用治。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0656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山</a:t>
            </a:r>
            <a:r>
              <a:rPr lang="zh-CN" altLang="en-US" dirty="0" smtClean="0">
                <a:solidFill>
                  <a:srgbClr val="FF0000"/>
                </a:solidFill>
              </a:rPr>
              <a:t>峰</a:t>
            </a:r>
            <a:r>
              <a:rPr lang="zh-CN" altLang="en-US" dirty="0" smtClean="0"/>
              <a:t>、蜜</a:t>
            </a:r>
            <a:r>
              <a:rPr lang="zh-CN" altLang="en-US" dirty="0" smtClean="0">
                <a:solidFill>
                  <a:srgbClr val="FF0000"/>
                </a:solidFill>
              </a:rPr>
              <a:t>蜂</a:t>
            </a:r>
            <a:r>
              <a:rPr lang="zh-CN" altLang="en-US" dirty="0" smtClean="0"/>
              <a:t>、刀</a:t>
            </a:r>
            <a:r>
              <a:rPr lang="zh-CN" altLang="en-US" dirty="0" smtClean="0">
                <a:solidFill>
                  <a:srgbClr val="FF0000"/>
                </a:solidFill>
              </a:rPr>
              <a:t>锋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 smtClean="0"/>
              <a:t>爱</a:t>
            </a:r>
            <a:r>
              <a:rPr lang="zh-CN" altLang="en-US" dirty="0" smtClean="0">
                <a:solidFill>
                  <a:srgbClr val="FF0000"/>
                </a:solidFill>
              </a:rPr>
              <a:t>慕</a:t>
            </a:r>
            <a:r>
              <a:rPr lang="zh-CN" altLang="en-US" dirty="0" smtClean="0"/>
              <a:t>、扫</a:t>
            </a:r>
            <a:r>
              <a:rPr lang="zh-CN" altLang="en-US" dirty="0" smtClean="0">
                <a:solidFill>
                  <a:srgbClr val="FF0000"/>
                </a:solidFill>
              </a:rPr>
              <a:t>墓</a:t>
            </a:r>
            <a:r>
              <a:rPr lang="zh-CN" altLang="en-US" dirty="0" smtClean="0"/>
              <a:t>、开</a:t>
            </a:r>
            <a:r>
              <a:rPr lang="zh-CN" altLang="en-US" dirty="0" smtClean="0">
                <a:solidFill>
                  <a:srgbClr val="FF0000"/>
                </a:solidFill>
              </a:rPr>
              <a:t>幕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 smtClean="0"/>
              <a:t>吵</a:t>
            </a:r>
            <a:r>
              <a:rPr lang="zh-CN" altLang="en-US" dirty="0" smtClean="0">
                <a:solidFill>
                  <a:srgbClr val="FF0000"/>
                </a:solidFill>
              </a:rPr>
              <a:t>闹</a:t>
            </a:r>
            <a:r>
              <a:rPr lang="zh-CN" altLang="en-US" dirty="0" smtClean="0"/>
              <a:t>、抄</a:t>
            </a:r>
            <a:r>
              <a:rPr lang="zh-CN" altLang="en-US" dirty="0" smtClean="0">
                <a:solidFill>
                  <a:srgbClr val="FF0000"/>
                </a:solidFill>
              </a:rPr>
              <a:t>写</a:t>
            </a:r>
            <a:r>
              <a:rPr lang="zh-CN" altLang="en-US" dirty="0" smtClean="0"/>
              <a:t>、炒</a:t>
            </a:r>
            <a:r>
              <a:rPr lang="zh-CN" altLang="en-US" dirty="0" smtClean="0">
                <a:solidFill>
                  <a:srgbClr val="FF0000"/>
                </a:solidFill>
              </a:rPr>
              <a:t>饭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不言不语     只言片语     三言两语     千言万语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豪言壮语     少言寡语     自言自语     甜言蜜语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１、桂林山水甲天下。</a:t>
            </a:r>
          </a:p>
          <a:p>
            <a:pPr marL="0" indent="0">
              <a:buNone/>
            </a:pPr>
            <a:r>
              <a:rPr lang="zh-CN" altLang="en-US" dirty="0"/>
              <a:t>２、上有天堂，下有苏杭。</a:t>
            </a:r>
          </a:p>
          <a:p>
            <a:pPr marL="0" indent="0">
              <a:buNone/>
            </a:pPr>
            <a:r>
              <a:rPr lang="zh-CN" altLang="en-US" dirty="0"/>
              <a:t>３、五岳归来不看山，黄山归来不看岳。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22013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102027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en-US" u="sng" dirty="0" smtClean="0">
                <a:solidFill>
                  <a:srgbClr val="FF0000"/>
                </a:solidFill>
              </a:rPr>
              <a:t>细长的</a:t>
            </a:r>
            <a:r>
              <a:rPr lang="zh-CN" altLang="en-US" dirty="0" smtClean="0"/>
              <a:t>葫芦藤上长满了绿叶，开出了几多</a:t>
            </a:r>
            <a:r>
              <a:rPr lang="zh-CN" altLang="en-US" u="sng" dirty="0" smtClean="0">
                <a:solidFill>
                  <a:srgbClr val="FF0000"/>
                </a:solidFill>
              </a:rPr>
              <a:t>雪白的</a:t>
            </a:r>
            <a:r>
              <a:rPr lang="zh-CN" altLang="en-US" dirty="0" smtClean="0"/>
              <a:t>小花。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en-US" u="sng" dirty="0" smtClean="0">
                <a:solidFill>
                  <a:srgbClr val="FF0000"/>
                </a:solidFill>
              </a:rPr>
              <a:t>茂密的</a:t>
            </a:r>
            <a:r>
              <a:rPr lang="zh-CN" altLang="en-US" dirty="0" smtClean="0"/>
              <a:t>枝叶向四面展开，就像搭起了一个个</a:t>
            </a:r>
            <a:r>
              <a:rPr lang="zh-CN" altLang="en-US" u="sng" dirty="0" smtClean="0">
                <a:solidFill>
                  <a:srgbClr val="FF0000"/>
                </a:solidFill>
              </a:rPr>
              <a:t>绿色的</a:t>
            </a:r>
            <a:r>
              <a:rPr lang="zh-CN" altLang="en-US" dirty="0" smtClean="0"/>
              <a:t>凉棚。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、（</a:t>
            </a:r>
            <a:r>
              <a:rPr lang="zh-CN" altLang="en-US" b="1" u="sng" dirty="0" smtClean="0">
                <a:solidFill>
                  <a:srgbClr val="FF0000"/>
                </a:solidFill>
              </a:rPr>
              <a:t>蓝蓝的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天空飘着（</a:t>
            </a:r>
            <a:r>
              <a:rPr lang="zh-CN" altLang="en-US" b="1" u="sng" dirty="0" smtClean="0">
                <a:solidFill>
                  <a:srgbClr val="FF0000"/>
                </a:solidFill>
              </a:rPr>
              <a:t>彩色</a:t>
            </a:r>
            <a:r>
              <a:rPr lang="zh-CN" altLang="en-US" dirty="0" smtClean="0"/>
              <a:t>）的气球。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4</a:t>
            </a:r>
            <a:r>
              <a:rPr lang="zh-CN" altLang="en-US" dirty="0"/>
              <a:t>、（</a:t>
            </a:r>
            <a:r>
              <a:rPr lang="zh-CN" altLang="en-US" b="1" u="sng" dirty="0">
                <a:solidFill>
                  <a:srgbClr val="FF0000"/>
                </a:solidFill>
              </a:rPr>
              <a:t>清清的</a:t>
            </a:r>
            <a:r>
              <a:rPr lang="zh-CN" altLang="en-US" dirty="0"/>
              <a:t>）池塘</a:t>
            </a:r>
            <a:r>
              <a:rPr lang="zh-CN" altLang="en-US" dirty="0" smtClean="0"/>
              <a:t>开满（</a:t>
            </a:r>
            <a:r>
              <a:rPr lang="zh-CN" altLang="en-US" b="1" u="sng" dirty="0" smtClean="0">
                <a:solidFill>
                  <a:srgbClr val="FF0000"/>
                </a:solidFill>
              </a:rPr>
              <a:t>粉红</a:t>
            </a:r>
            <a:r>
              <a:rPr lang="zh-CN" altLang="en-US" dirty="0" smtClean="0"/>
              <a:t>）的荷花。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洪水、防洪       毒蛇、毒害       猛兽、凶猛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灾难、火灾       继续、连续       农业、农民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68144" y="6021287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背诵课本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P69《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江雪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》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6529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363272" cy="586551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洪水、毒蛇、野兽、伤害、伤心、灾难、仍然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进退</a:t>
            </a:r>
            <a:r>
              <a:rPr lang="zh-CN" altLang="en-US" dirty="0"/>
              <a:t>、</a:t>
            </a:r>
            <a:r>
              <a:rPr lang="zh-CN" altLang="en-US" dirty="0" smtClean="0"/>
              <a:t>继续、认识、教训、恢复、灾难、火灾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知道</a:t>
            </a:r>
            <a:r>
              <a:rPr lang="zh-CN" altLang="en-US" dirty="0"/>
              <a:t>、</a:t>
            </a:r>
            <a:r>
              <a:rPr lang="zh-CN" altLang="en-US" dirty="0" smtClean="0"/>
              <a:t>道路、来到、被子、作业、生产、产品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挡水、疏导、驱赶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宋体"/>
                <a:ea typeface="宋体"/>
              </a:rPr>
              <a:t>▲</a:t>
            </a:r>
            <a:r>
              <a:rPr lang="zh-CN" altLang="en-US" dirty="0" smtClean="0"/>
              <a:t>洪水使人们生活</a:t>
            </a:r>
            <a:r>
              <a:rPr lang="zh-CN" altLang="en-US" dirty="0"/>
              <a:t>痛苦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↘</a:t>
            </a:r>
            <a:r>
              <a:rPr lang="zh-CN" altLang="en-US" dirty="0"/>
              <a:t>鲧</a:t>
            </a:r>
            <a:r>
              <a:rPr lang="zh-CN" altLang="en-US" dirty="0" smtClean="0"/>
              <a:t>用筑坝挡水的办法，没有治好</a:t>
            </a:r>
            <a:r>
              <a:rPr lang="zh-CN" altLang="en-US" dirty="0"/>
              <a:t>洪水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     ↘</a:t>
            </a:r>
            <a:r>
              <a:rPr lang="zh-CN" altLang="en-US" dirty="0"/>
              <a:t>禹</a:t>
            </a:r>
            <a:r>
              <a:rPr lang="zh-CN" altLang="en-US" dirty="0" smtClean="0"/>
              <a:t>治水，三过家门而不</a:t>
            </a:r>
            <a:r>
              <a:rPr lang="zh-CN" altLang="en-US" dirty="0"/>
              <a:t>入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      </a:t>
            </a:r>
            <a:r>
              <a:rPr lang="zh-CN" altLang="en-US" dirty="0" smtClean="0"/>
              <a:t>              ↘禹用疏通河道的办法，带领人们        治好了洪水。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84874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548680"/>
            <a:ext cx="8424936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扁担、担心、志气、队伍、老师、军队、</a:t>
            </a:r>
            <a:r>
              <a:rPr lang="zh-CN" altLang="en-US" dirty="0"/>
              <a:t>红军</a:t>
            </a:r>
          </a:p>
          <a:p>
            <a:pPr marL="0" indent="0">
              <a:buNone/>
            </a:pPr>
            <a:r>
              <a:rPr lang="zh-CN" altLang="en-US" dirty="0" smtClean="0"/>
              <a:t>战士、士气</a:t>
            </a:r>
            <a:r>
              <a:rPr lang="zh-CN" altLang="en-US" dirty="0"/>
              <a:t>、</a:t>
            </a:r>
            <a:r>
              <a:rPr lang="zh-CN" altLang="en-US" dirty="0" smtClean="0"/>
              <a:t>敌人、抽走、</a:t>
            </a:r>
            <a:r>
              <a:rPr lang="zh-CN" altLang="en-US" dirty="0" smtClean="0">
                <a:solidFill>
                  <a:srgbClr val="FF0000"/>
                </a:solidFill>
              </a:rPr>
              <a:t>灾难、困难、</a:t>
            </a:r>
            <a:r>
              <a:rPr lang="zh-CN" altLang="en-US" dirty="0" smtClean="0"/>
              <a:t>打仗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泼水</a:t>
            </a:r>
            <a:r>
              <a:rPr lang="zh-CN" altLang="en-US" dirty="0" smtClean="0"/>
              <a:t>、民族、欢度、温度、敲门、龙船、容易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饭碗、</a:t>
            </a:r>
            <a:r>
              <a:rPr lang="zh-CN" altLang="en-US" dirty="0" smtClean="0">
                <a:solidFill>
                  <a:srgbClr val="FF0000"/>
                </a:solidFill>
              </a:rPr>
              <a:t>床铺、铺路、</a:t>
            </a:r>
            <a:r>
              <a:rPr lang="zh-CN" altLang="en-US" dirty="0" smtClean="0"/>
              <a:t>祝福、健康、长寿、难忘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忘记</a:t>
            </a:r>
            <a:r>
              <a:rPr lang="zh-CN" altLang="en-US" dirty="0" smtClean="0"/>
              <a:t>、放炮、花炮、穿上、方向、口令、命令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象脚鼓       凤凰花      银碗      柏树枝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挑着粮食       穿着草鞋       戴着斗笠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5706154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7935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轿车</a:t>
            </a:r>
            <a:r>
              <a:rPr lang="zh-CN" altLang="en-US" dirty="0" smtClean="0"/>
              <a:t>、救护车、摩托车、消防车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渔船</a:t>
            </a:r>
            <a:r>
              <a:rPr lang="zh-CN" altLang="en-US" dirty="0" smtClean="0"/>
              <a:t>、货船、油轮、科学考察船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盛</a:t>
            </a:r>
            <a:r>
              <a:rPr lang="zh-CN" altLang="en-US" dirty="0" smtClean="0"/>
              <a:t>开      床</a:t>
            </a:r>
            <a:r>
              <a:rPr lang="zh-CN" altLang="en-US" b="1" dirty="0" smtClean="0">
                <a:solidFill>
                  <a:srgbClr val="FF0000"/>
                </a:solidFill>
              </a:rPr>
              <a:t>铺</a:t>
            </a:r>
            <a:r>
              <a:rPr lang="zh-CN" altLang="en-US" dirty="0" smtClean="0"/>
              <a:t>      </a:t>
            </a:r>
            <a:r>
              <a:rPr lang="zh-CN" altLang="en-US" b="1" dirty="0" smtClean="0">
                <a:solidFill>
                  <a:srgbClr val="FF0000"/>
                </a:solidFill>
              </a:rPr>
              <a:t>种</a:t>
            </a:r>
            <a:r>
              <a:rPr lang="zh-CN" altLang="en-US" dirty="0" smtClean="0"/>
              <a:t>子      </a:t>
            </a:r>
            <a:r>
              <a:rPr lang="zh-CN" altLang="en-US" b="1" dirty="0" smtClean="0">
                <a:solidFill>
                  <a:srgbClr val="FF0000"/>
                </a:solidFill>
              </a:rPr>
              <a:t>好</a:t>
            </a:r>
            <a:r>
              <a:rPr lang="zh-CN" altLang="en-US" dirty="0" smtClean="0"/>
              <a:t>人      </a:t>
            </a:r>
            <a:r>
              <a:rPr lang="zh-CN" altLang="en-US" b="1" dirty="0" smtClean="0">
                <a:solidFill>
                  <a:srgbClr val="FF0000"/>
                </a:solidFill>
              </a:rPr>
              <a:t>分</a:t>
            </a:r>
            <a:r>
              <a:rPr lang="zh-CN" altLang="en-US" dirty="0" smtClean="0"/>
              <a:t>别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盛</a:t>
            </a:r>
            <a:r>
              <a:rPr lang="zh-CN" altLang="en-US" dirty="0" smtClean="0"/>
              <a:t>饭      </a:t>
            </a:r>
            <a:r>
              <a:rPr lang="zh-CN" altLang="en-US" b="1" dirty="0" smtClean="0">
                <a:solidFill>
                  <a:srgbClr val="FF0000"/>
                </a:solidFill>
              </a:rPr>
              <a:t>铺</a:t>
            </a:r>
            <a:r>
              <a:rPr lang="zh-CN" altLang="en-US" dirty="0" smtClean="0"/>
              <a:t>路      </a:t>
            </a:r>
            <a:r>
              <a:rPr lang="zh-CN" altLang="en-US" b="1" dirty="0" smtClean="0">
                <a:solidFill>
                  <a:srgbClr val="FF0000"/>
                </a:solidFill>
              </a:rPr>
              <a:t>种</a:t>
            </a:r>
            <a:r>
              <a:rPr lang="zh-CN" altLang="en-US" dirty="0" smtClean="0"/>
              <a:t>地      </a:t>
            </a:r>
            <a:r>
              <a:rPr lang="zh-CN" altLang="en-US" b="1" dirty="0" smtClean="0">
                <a:solidFill>
                  <a:srgbClr val="FF0000"/>
                </a:solidFill>
              </a:rPr>
              <a:t>好</a:t>
            </a:r>
            <a:r>
              <a:rPr lang="zh-CN" altLang="en-US" dirty="0" smtClean="0"/>
              <a:t>客      水</a:t>
            </a:r>
            <a:r>
              <a:rPr lang="zh-CN" altLang="en-US" b="1" dirty="0" smtClean="0">
                <a:solidFill>
                  <a:srgbClr val="FF0000"/>
                </a:solidFill>
              </a:rPr>
              <a:t>分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重</a:t>
            </a:r>
            <a:r>
              <a:rPr lang="zh-CN" altLang="en-US" dirty="0" smtClean="0"/>
              <a:t>新      </a:t>
            </a:r>
            <a:r>
              <a:rPr lang="zh-CN" altLang="en-US" b="1" dirty="0" smtClean="0">
                <a:solidFill>
                  <a:srgbClr val="FF0000"/>
                </a:solidFill>
              </a:rPr>
              <a:t>教</a:t>
            </a:r>
            <a:r>
              <a:rPr lang="zh-CN" altLang="en-US" dirty="0" smtClean="0"/>
              <a:t>室       口</a:t>
            </a:r>
            <a:r>
              <a:rPr lang="zh-CN" altLang="en-US" b="1" dirty="0" smtClean="0">
                <a:solidFill>
                  <a:srgbClr val="FF0000"/>
                </a:solidFill>
              </a:rPr>
              <a:t>号</a:t>
            </a:r>
            <a:r>
              <a:rPr lang="zh-CN" altLang="en-US" dirty="0" smtClean="0"/>
              <a:t>      </a:t>
            </a:r>
            <a:r>
              <a:rPr lang="zh-CN" altLang="en-US" b="1" dirty="0" smtClean="0">
                <a:solidFill>
                  <a:srgbClr val="FF0000"/>
                </a:solidFill>
              </a:rPr>
              <a:t>干</a:t>
            </a:r>
            <a:r>
              <a:rPr lang="zh-CN" altLang="en-US" dirty="0" smtClean="0"/>
              <a:t>净      </a:t>
            </a:r>
            <a:r>
              <a:rPr lang="zh-CN" altLang="en-US" b="1" dirty="0" smtClean="0">
                <a:solidFill>
                  <a:srgbClr val="FF0000"/>
                </a:solidFill>
              </a:rPr>
              <a:t>难</a:t>
            </a:r>
            <a:r>
              <a:rPr lang="zh-CN" altLang="en-US" dirty="0" smtClean="0"/>
              <a:t>忘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重</a:t>
            </a:r>
            <a:r>
              <a:rPr lang="zh-CN" altLang="en-US" dirty="0" smtClean="0"/>
              <a:t>点      </a:t>
            </a:r>
            <a:r>
              <a:rPr lang="zh-CN" altLang="en-US" b="1" dirty="0" smtClean="0">
                <a:solidFill>
                  <a:srgbClr val="FF0000"/>
                </a:solidFill>
              </a:rPr>
              <a:t>教</a:t>
            </a:r>
            <a:r>
              <a:rPr lang="zh-CN" altLang="en-US" dirty="0" smtClean="0"/>
              <a:t>书       </a:t>
            </a:r>
            <a:r>
              <a:rPr lang="zh-CN" altLang="en-US" b="1" dirty="0" smtClean="0">
                <a:solidFill>
                  <a:srgbClr val="FF0000"/>
                </a:solidFill>
              </a:rPr>
              <a:t>号</a:t>
            </a:r>
            <a:r>
              <a:rPr lang="zh-CN" altLang="en-US" dirty="0" smtClean="0"/>
              <a:t>叫      </a:t>
            </a:r>
            <a:r>
              <a:rPr lang="zh-CN" altLang="en-US" b="1" dirty="0" smtClean="0">
                <a:solidFill>
                  <a:srgbClr val="FF0000"/>
                </a:solidFill>
              </a:rPr>
              <a:t>干</a:t>
            </a:r>
            <a:r>
              <a:rPr lang="zh-CN" altLang="en-US" dirty="0" smtClean="0"/>
              <a:t>活      灾</a:t>
            </a:r>
            <a:r>
              <a:rPr lang="zh-CN" altLang="en-US" b="1" dirty="0" smtClean="0">
                <a:solidFill>
                  <a:srgbClr val="FF0000"/>
                </a:solidFill>
              </a:rPr>
              <a:t>难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820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u="sng" dirty="0" smtClean="0">
                <a:solidFill>
                  <a:srgbClr val="FF0000"/>
                </a:solidFill>
              </a:rPr>
              <a:t>披</a:t>
            </a:r>
            <a:r>
              <a:rPr lang="zh-CN" altLang="en-US" dirty="0" smtClean="0"/>
              <a:t>着碧绿的衣裳                 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zh-CN" altLang="en-US" u="sng" dirty="0" smtClean="0">
                <a:solidFill>
                  <a:srgbClr val="FF0000"/>
                </a:solidFill>
              </a:rPr>
              <a:t>鼓</a:t>
            </a:r>
            <a:r>
              <a:rPr lang="zh-CN" altLang="en-US" dirty="0" smtClean="0"/>
              <a:t>着大大的眼睛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u="sng" dirty="0">
                <a:solidFill>
                  <a:srgbClr val="FF0000"/>
                </a:solidFill>
              </a:rPr>
              <a:t>露</a:t>
            </a:r>
            <a:r>
              <a:rPr lang="zh-CN" altLang="en-US" dirty="0"/>
              <a:t>着雪白的</a:t>
            </a:r>
            <a:r>
              <a:rPr lang="zh-CN" altLang="en-US" dirty="0" smtClean="0"/>
              <a:t>肚皮                  </a:t>
            </a:r>
            <a:r>
              <a:rPr lang="zh-CN" altLang="en-US" u="sng" dirty="0" smtClean="0">
                <a:solidFill>
                  <a:srgbClr val="FF0000"/>
                </a:solidFill>
              </a:rPr>
              <a:t>甩</a:t>
            </a:r>
            <a:r>
              <a:rPr lang="zh-CN" altLang="en-US" dirty="0" smtClean="0"/>
              <a:t>着长长地尾巴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灌溉</a:t>
            </a:r>
            <a:r>
              <a:rPr lang="zh-CN" altLang="en-US" dirty="0">
                <a:solidFill>
                  <a:srgbClr val="FF0000"/>
                </a:solidFill>
              </a:rPr>
              <a:t>田野</a:t>
            </a:r>
            <a:r>
              <a:rPr lang="zh-CN" altLang="en-US" dirty="0" smtClean="0">
                <a:solidFill>
                  <a:srgbClr val="FF0000"/>
                </a:solidFill>
              </a:rPr>
              <a:t>、发动机器、淹没庄稼、冲毁房屋</a:t>
            </a:r>
            <a:endParaRPr lang="en-US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、小水滴聚在一起落下来，人们叫我“雨”。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、有时候我变成小硬球打下来，人们就叫我“冰雹”。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、到了冬天，我变成小花朵飘下来，人们又叫我“雪”。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04048" y="6318612"/>
            <a:ext cx="4139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背诵课本</a:t>
            </a:r>
            <a:r>
              <a:rPr lang="en-US" altLang="zh-CN" b="1" dirty="0" smtClean="0">
                <a:solidFill>
                  <a:srgbClr val="FF0000"/>
                </a:solidFill>
              </a:rPr>
              <a:t>P5《</a:t>
            </a:r>
            <a:r>
              <a:rPr lang="zh-CN" altLang="en-US" b="1" dirty="0" smtClean="0">
                <a:solidFill>
                  <a:srgbClr val="FF0000"/>
                </a:solidFill>
              </a:rPr>
              <a:t>我是什么</a:t>
            </a:r>
            <a:r>
              <a:rPr lang="en-US" altLang="zh-CN" b="1" dirty="0" smtClean="0">
                <a:solidFill>
                  <a:srgbClr val="FF0000"/>
                </a:solidFill>
              </a:rPr>
              <a:t>》1</a:t>
            </a:r>
            <a:r>
              <a:rPr lang="zh-CN" altLang="en-US" b="1" dirty="0" smtClean="0">
                <a:solidFill>
                  <a:srgbClr val="FF0000"/>
                </a:solidFill>
              </a:rPr>
              <a:t>、</a:t>
            </a:r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自然段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025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、一阵秋风吹过</a:t>
            </a:r>
            <a:r>
              <a:rPr lang="zh-CN" altLang="en-US" b="1" dirty="0" smtClean="0">
                <a:solidFill>
                  <a:srgbClr val="FF0000"/>
                </a:solidFill>
              </a:rPr>
              <a:t>，</a:t>
            </a:r>
            <a:r>
              <a:rPr lang="zh-CN" altLang="en-US" dirty="0" smtClean="0"/>
              <a:t>树叶像蝴蝶一样飘落下来</a:t>
            </a:r>
            <a:r>
              <a:rPr lang="zh-CN" altLang="en-US" b="1" dirty="0" smtClean="0">
                <a:solidFill>
                  <a:srgbClr val="FF0000"/>
                </a:solidFill>
              </a:rPr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、我们去公园玩</a:t>
            </a:r>
            <a:r>
              <a:rPr lang="zh-CN" altLang="en-US" b="1" dirty="0" smtClean="0">
                <a:solidFill>
                  <a:srgbClr val="FF0000"/>
                </a:solidFill>
              </a:rPr>
              <a:t>，</a:t>
            </a:r>
            <a:r>
              <a:rPr lang="zh-CN" altLang="en-US" dirty="0" smtClean="0"/>
              <a:t>公园里的花真多呀</a:t>
            </a:r>
            <a:r>
              <a:rPr lang="zh-CN" altLang="en-US" b="1" dirty="0" smtClean="0">
                <a:solidFill>
                  <a:srgbClr val="FF0000"/>
                </a:solidFill>
              </a:rPr>
              <a:t>！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、这棵树的叶子真奇怪</a:t>
            </a:r>
            <a:r>
              <a:rPr lang="zh-CN" altLang="en-US" b="1" dirty="0" smtClean="0">
                <a:solidFill>
                  <a:srgbClr val="FF0000"/>
                </a:solidFill>
              </a:rPr>
              <a:t>，</a:t>
            </a:r>
            <a:r>
              <a:rPr lang="zh-CN" altLang="en-US" dirty="0" smtClean="0"/>
              <a:t>是什么树呢</a:t>
            </a:r>
            <a:r>
              <a:rPr lang="zh-CN" altLang="en-US" b="1" dirty="0" smtClean="0">
                <a:solidFill>
                  <a:srgbClr val="FF0000"/>
                </a:solidFill>
              </a:rPr>
              <a:t>？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有志者事竟成</a:t>
            </a:r>
            <a:r>
              <a:rPr lang="en-US" altLang="zh-CN" b="1" dirty="0">
                <a:solidFill>
                  <a:srgbClr val="FF0000"/>
                </a:solidFill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</a:rPr>
              <a:t>后汉书</a:t>
            </a:r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志当存高远</a:t>
            </a:r>
            <a:r>
              <a:rPr lang="en-US" altLang="zh-CN" b="1" dirty="0">
                <a:solidFill>
                  <a:srgbClr val="FF0000"/>
                </a:solidFill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</a:rPr>
              <a:t>诫外生书</a:t>
            </a:r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有志不在年高</a:t>
            </a:r>
            <a:r>
              <a:rPr lang="en-US" altLang="zh-CN" b="1" dirty="0">
                <a:solidFill>
                  <a:srgbClr val="FF0000"/>
                </a:solidFill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</a:rPr>
              <a:t>传家宝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00946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形声字：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/>
              <a:t>巴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把、爸、吧   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方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放、防、房 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马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妈、蚂、吗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包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饱、抱、炮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青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清、晴、情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05377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088" y="340439"/>
            <a:ext cx="7304288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宿舍、寺庙、危楼、星辰、惊恐</a:t>
            </a:r>
            <a:r>
              <a:rPr lang="zh-CN" altLang="en-US" dirty="0"/>
              <a:t>、</a:t>
            </a:r>
            <a:r>
              <a:rPr lang="zh-CN" altLang="en-US" dirty="0" smtClean="0"/>
              <a:t>不敢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相似、似的、</a:t>
            </a:r>
            <a:r>
              <a:rPr lang="zh-CN" altLang="en-US" dirty="0" smtClean="0"/>
              <a:t>勇敢、光阴、田野、苍茫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穹庐</a:t>
            </a:r>
            <a:r>
              <a:rPr lang="zh-CN" altLang="en-US" dirty="0"/>
              <a:t>、</a:t>
            </a:r>
            <a:r>
              <a:rPr lang="zh-CN" altLang="en-US" dirty="0" smtClean="0"/>
              <a:t>雾气</a:t>
            </a:r>
            <a:r>
              <a:rPr lang="zh-CN" altLang="en-US" dirty="0"/>
              <a:t>、</a:t>
            </a:r>
            <a:r>
              <a:rPr lang="zh-CN" altLang="en-US" dirty="0" smtClean="0"/>
              <a:t>淘气、调皮、岸边、街道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甚至、一切</a:t>
            </a:r>
            <a:r>
              <a:rPr lang="zh-CN" altLang="en-US" dirty="0"/>
              <a:t>、</a:t>
            </a:r>
            <a:r>
              <a:rPr lang="zh-CN" altLang="en-US" dirty="0" smtClean="0"/>
              <a:t>躲避</a:t>
            </a:r>
            <a:r>
              <a:rPr lang="zh-CN" altLang="en-US" dirty="0"/>
              <a:t>、</a:t>
            </a:r>
            <a:r>
              <a:rPr lang="zh-CN" altLang="en-US" dirty="0" smtClean="0"/>
              <a:t>失去、于是、评论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海岸、口岸、房屋、久别、很久、散步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188178" y="6061938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背诵课本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Ｐ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83《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夜宿山寺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敕勒歌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》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767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en-US" dirty="0"/>
              <a:t>、雾把</a:t>
            </a:r>
            <a:r>
              <a:rPr lang="zh-CN" altLang="en-US" dirty="0">
                <a:solidFill>
                  <a:srgbClr val="FF0000"/>
                </a:solidFill>
              </a:rPr>
              <a:t>大海</a:t>
            </a:r>
            <a:r>
              <a:rPr lang="zh-CN" altLang="en-US" dirty="0"/>
              <a:t>藏起来了。无论是</a:t>
            </a:r>
            <a:r>
              <a:rPr lang="zh-CN" altLang="en-US" dirty="0">
                <a:solidFill>
                  <a:srgbClr val="FF0000"/>
                </a:solidFill>
              </a:rPr>
              <a:t>海水、船只，还是蓝色的远方</a:t>
            </a:r>
            <a:r>
              <a:rPr lang="zh-CN" altLang="en-US" dirty="0"/>
              <a:t>，都看不见了。</a:t>
            </a:r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en-US" dirty="0"/>
              <a:t>、雾把</a:t>
            </a:r>
            <a:r>
              <a:rPr lang="zh-CN" altLang="en-US" dirty="0">
                <a:solidFill>
                  <a:srgbClr val="FF0000"/>
                </a:solidFill>
              </a:rPr>
              <a:t>天空连同太阳</a:t>
            </a:r>
            <a:r>
              <a:rPr lang="zh-CN" altLang="en-US" dirty="0"/>
              <a:t>一起藏起来了。霎时，四周变暗了，无论是</a:t>
            </a:r>
            <a:r>
              <a:rPr lang="zh-CN" altLang="en-US" dirty="0">
                <a:solidFill>
                  <a:srgbClr val="FF0000"/>
                </a:solidFill>
              </a:rPr>
              <a:t>天空，还是天空中的太阳，</a:t>
            </a:r>
            <a:r>
              <a:rPr lang="zh-CN" altLang="en-US" dirty="0"/>
              <a:t>都看不见了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、雾把</a:t>
            </a:r>
            <a:r>
              <a:rPr lang="zh-CN" altLang="en-US" dirty="0" smtClean="0">
                <a:solidFill>
                  <a:srgbClr val="FF0000"/>
                </a:solidFill>
              </a:rPr>
              <a:t>海岸</a:t>
            </a:r>
            <a:r>
              <a:rPr lang="zh-CN" altLang="en-US" dirty="0" smtClean="0"/>
              <a:t>藏起来了，同时也把</a:t>
            </a:r>
            <a:r>
              <a:rPr lang="zh-CN" altLang="en-US" dirty="0" smtClean="0">
                <a:solidFill>
                  <a:srgbClr val="FF0000"/>
                </a:solidFill>
              </a:rPr>
              <a:t>城市</a:t>
            </a:r>
            <a:r>
              <a:rPr lang="zh-CN" altLang="en-US" dirty="0" smtClean="0"/>
              <a:t>藏了起来。</a:t>
            </a:r>
            <a:r>
              <a:rPr lang="zh-CN" altLang="en-US" dirty="0" smtClean="0">
                <a:solidFill>
                  <a:srgbClr val="FF0000"/>
                </a:solidFill>
              </a:rPr>
              <a:t>房屋、街道、树木、桥梁，甚至行人和小黑猫</a:t>
            </a:r>
            <a:r>
              <a:rPr lang="zh-CN" altLang="en-US" dirty="0" smtClean="0"/>
              <a:t>，雾把一切都藏了起来，什么都看不见了。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49092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363272" cy="57935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劳累、添加、柴火、兴旺、高兴、渐渐、哎呀</a:t>
            </a:r>
          </a:p>
          <a:p>
            <a:pPr marL="0" indent="0">
              <a:buNone/>
            </a:pPr>
            <a:r>
              <a:rPr lang="zh-CN" altLang="en-US" dirty="0"/>
              <a:t>冒烟、感冒、终于、浑身、浑水、消灭、淋雨</a:t>
            </a:r>
          </a:p>
          <a:p>
            <a:pPr marL="0" indent="0">
              <a:buNone/>
            </a:pPr>
            <a:r>
              <a:rPr lang="zh-CN" altLang="en-US" dirty="0"/>
              <a:t>唱歌、赶快、旁边、是谁、年轻、汽车、</a:t>
            </a:r>
            <a:r>
              <a:rPr lang="zh-CN" altLang="en-US" dirty="0" smtClean="0"/>
              <a:t>生气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、雪孩子变成了一朵白云。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雪孩子变成</a:t>
            </a:r>
            <a:r>
              <a:rPr lang="zh-CN" altLang="en-US" dirty="0" smtClean="0"/>
              <a:t>了一朵白云，</a:t>
            </a:r>
            <a:r>
              <a:rPr lang="zh-CN" altLang="en-US" b="1" dirty="0" smtClean="0">
                <a:solidFill>
                  <a:srgbClr val="FF0000"/>
                </a:solidFill>
              </a:rPr>
              <a:t>一朵美丽的白云。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、雪孩子变成了水汽。 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雪孩子变成</a:t>
            </a:r>
            <a:r>
              <a:rPr lang="zh-CN" altLang="en-US" dirty="0" smtClean="0"/>
              <a:t>了水汽，</a:t>
            </a:r>
            <a:r>
              <a:rPr lang="zh-CN" altLang="en-US" b="1" dirty="0" smtClean="0">
                <a:solidFill>
                  <a:srgbClr val="FF0000"/>
                </a:solidFill>
              </a:rPr>
              <a:t>很轻很轻的水汽。</a:t>
            </a:r>
            <a:endParaRPr lang="zh-CN" alt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65327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海边：</a:t>
            </a:r>
            <a:r>
              <a:rPr lang="zh-CN" altLang="en-US" dirty="0" smtClean="0"/>
              <a:t>海滩、椰树、贝壳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沙漠</a:t>
            </a:r>
            <a:r>
              <a:rPr lang="zh-CN" altLang="en-US" b="1" dirty="0" smtClean="0">
                <a:solidFill>
                  <a:srgbClr val="FF0000"/>
                </a:solidFill>
              </a:rPr>
              <a:t>：</a:t>
            </a:r>
            <a:r>
              <a:rPr lang="zh-CN" altLang="en-US" dirty="0" smtClean="0"/>
              <a:t>沙漠、胡杨、骆驼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高原</a:t>
            </a:r>
            <a:r>
              <a:rPr lang="zh-CN" altLang="en-US" b="1" dirty="0" smtClean="0">
                <a:solidFill>
                  <a:srgbClr val="FF0000"/>
                </a:solidFill>
              </a:rPr>
              <a:t>：</a:t>
            </a:r>
            <a:r>
              <a:rPr lang="zh-CN" altLang="en-US" dirty="0" smtClean="0"/>
              <a:t>高原、雪莲、骏马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高山</a:t>
            </a:r>
            <a:r>
              <a:rPr lang="zh-CN" altLang="en-US" b="1" dirty="0" smtClean="0">
                <a:solidFill>
                  <a:srgbClr val="FF0000"/>
                </a:solidFill>
              </a:rPr>
              <a:t>：</a:t>
            </a:r>
            <a:r>
              <a:rPr lang="zh-CN" altLang="en-US" dirty="0" smtClean="0"/>
              <a:t>悬崖、青松、雄鹰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云开雾散　微风习习　冰天雪地　风雨交加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云雾缭绕　寒风刺骨　鹅毛大雪　电闪雷鸣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60568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棉被　泼水　　　　　纸巾　低头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带领　展现　　　　　战士　土地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散步　南瓜　　　　　今天　口令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带领　穿戴　　　　　果园　圆心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以后　已经　　　　　汽水　气体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再见　正在　　　　　心情　晴天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332656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容易加一笔或减一笔：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332656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容易混淆的形近字：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3548" y="3206525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同音易混字：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4008" y="3052637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既是同音字又是形近易混淆字：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4048" y="6084320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背诵课本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Ｐ９５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数九歌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》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184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20688"/>
            <a:ext cx="8435280" cy="5721499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食物、食品、眼睛、眼神、爷爷、爪子、借书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神奇、神气</a:t>
            </a:r>
            <a:r>
              <a:rPr lang="zh-CN" altLang="en-US" dirty="0"/>
              <a:t>、</a:t>
            </a:r>
            <a:r>
              <a:rPr lang="zh-CN" altLang="en-US" dirty="0" smtClean="0"/>
              <a:t>生活、活动、小猪、</a:t>
            </a:r>
            <a:r>
              <a:rPr lang="zh-CN" altLang="en-US" dirty="0" smtClean="0">
                <a:solidFill>
                  <a:srgbClr val="FF0000"/>
                </a:solidFill>
              </a:rPr>
              <a:t>转圈、转发</a:t>
            </a:r>
            <a:r>
              <a:rPr lang="zh-CN" altLang="en-US" dirty="0" smtClean="0"/>
              <a:t>违抗、受骗、</a:t>
            </a:r>
            <a:r>
              <a:rPr lang="zh-CN" altLang="en-US" dirty="0" smtClean="0">
                <a:solidFill>
                  <a:srgbClr val="FF0000"/>
                </a:solidFill>
              </a:rPr>
              <a:t>闷热、烦闷、纳闷、</a:t>
            </a:r>
            <a:r>
              <a:rPr lang="zh-CN" altLang="en-US" dirty="0" smtClean="0"/>
              <a:t>老虎、狐狸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神气活现　　摇头摆尾　　大摇大摆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东张西望　　半信半疑　　信以为真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64904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620688"/>
            <a:ext cx="7715200" cy="55054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奶酪、捡起、开始、搅拌、帮助、均匀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方便、便利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zh-CN" altLang="en-US" dirty="0" smtClean="0"/>
              <a:t>剩下、整体、吵架、急忙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仔细、牛仔、</a:t>
            </a:r>
            <a:r>
              <a:rPr lang="zh-CN" altLang="en-US" dirty="0" smtClean="0"/>
              <a:t>咬住、第一、公园、公平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开始、起始、始终　　帮忙、帮助、帮手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方便</a:t>
            </a:r>
            <a:r>
              <a:rPr lang="zh-CN" altLang="en-US" dirty="0" smtClean="0"/>
              <a:t>、便利、轻便　　工整、整体、完整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34944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435280" cy="564949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折纸、张开、祝福、扎彩、扎根、抓住、但是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哭泣</a:t>
            </a:r>
            <a:r>
              <a:rPr lang="zh-CN" altLang="en-US" dirty="0" smtClean="0"/>
              <a:t>、风筝、松鼠、愿意、祝你幸福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纸船漂到了小熊家门口。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纸船</a:t>
            </a:r>
            <a:r>
              <a:rPr lang="zh-CN" altLang="en-US" b="1" u="sng" dirty="0" smtClean="0">
                <a:solidFill>
                  <a:srgbClr val="FF0000"/>
                </a:solidFill>
              </a:rPr>
              <a:t>漂哇漂</a:t>
            </a:r>
            <a:r>
              <a:rPr lang="zh-CN" altLang="en-US" dirty="0" smtClean="0"/>
              <a:t>，漂到了小熊家门口。 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风筝飘到了松鼠家门口。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风筝</a:t>
            </a:r>
            <a:r>
              <a:rPr lang="zh-CN" altLang="en-US" b="1" u="sng" dirty="0" smtClean="0">
                <a:solidFill>
                  <a:srgbClr val="FF0000"/>
                </a:solidFill>
              </a:rPr>
              <a:t>飘哇飘</a:t>
            </a:r>
            <a:r>
              <a:rPr lang="zh-CN" altLang="en-US" dirty="0" smtClean="0"/>
              <a:t>，飘到了松鼠家门口。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813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945" y="764704"/>
            <a:ext cx="9144000" cy="5721499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极好、傍晚、奔跑、海洋、</a:t>
            </a:r>
            <a:r>
              <a:rPr lang="zh-CN" altLang="en-US" dirty="0" smtClean="0">
                <a:solidFill>
                  <a:srgbClr val="FF0000"/>
                </a:solidFill>
              </a:rPr>
              <a:t>淹没、没有、</a:t>
            </a:r>
            <a:r>
              <a:rPr lang="zh-CN" altLang="en-US" dirty="0" smtClean="0"/>
              <a:t>房屋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变化</a:t>
            </a:r>
            <a:r>
              <a:rPr lang="zh-CN" altLang="en-US" dirty="0" smtClean="0"/>
              <a:t>、一片、作业、做事、坏人、送给、带走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植物</a:t>
            </a:r>
            <a:r>
              <a:rPr lang="zh-CN" altLang="en-US" dirty="0" smtClean="0"/>
              <a:t>、如果、</a:t>
            </a:r>
            <a:r>
              <a:rPr lang="zh-CN" altLang="en-US" dirty="0" smtClean="0">
                <a:solidFill>
                  <a:srgbClr val="FF0000"/>
                </a:solidFill>
              </a:rPr>
              <a:t>因为、为难、</a:t>
            </a:r>
            <a:r>
              <a:rPr lang="zh-CN" altLang="en-US" dirty="0" smtClean="0"/>
              <a:t>旅游、准备、纷纷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刺猬</a:t>
            </a:r>
            <a:r>
              <a:rPr lang="zh-CN" altLang="en-US" dirty="0" smtClean="0"/>
              <a:t>、底下、离开、认识、粗细、方法、手脚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得到、得亏、走得快、它们、娃娃、她的、皮毛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更加</a:t>
            </a:r>
            <a:r>
              <a:rPr lang="zh-CN" altLang="en-US" dirty="0" smtClean="0"/>
              <a:t>、知识、乘着风、纷纷出发、炸开、蹦着跳着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24128" y="594928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背诵课本</a:t>
            </a:r>
            <a:r>
              <a:rPr lang="en-US" altLang="zh-CN" b="1" dirty="0" smtClean="0">
                <a:solidFill>
                  <a:srgbClr val="FF0000"/>
                </a:solidFill>
              </a:rPr>
              <a:t>P8《</a:t>
            </a:r>
            <a:r>
              <a:rPr lang="zh-CN" altLang="en-US" b="1" dirty="0" smtClean="0">
                <a:solidFill>
                  <a:srgbClr val="FF0000"/>
                </a:solidFill>
              </a:rPr>
              <a:t>植物妈妈有办法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4742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363272" cy="564949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帮助、使劲、秧苗、拉手、拉车、表示、摇摆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责任、汗水、广场、工厂、伤心、马路、火车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寒风  凉风  暖风            和风细雨   风和日丽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狂风  台风  暴风            风平浪静   风调雨顺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、风娃娃来到田野。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、风娃娃来到河边。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、风娃娃来到广场。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28806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狼</a:t>
            </a:r>
            <a:r>
              <a:rPr lang="zh-CN" altLang="en-US" dirty="0" smtClean="0"/>
              <a:t>、猩猩、海龟、白鹤、鸽子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羚羊</a:t>
            </a:r>
            <a:r>
              <a:rPr lang="zh-CN" altLang="en-US" dirty="0" smtClean="0"/>
              <a:t>、蚯蚓、螃蟹、蝴蝶、蚕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啪、唰、吱呀、叮当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嘟嘟嘟</a:t>
            </a:r>
            <a:r>
              <a:rPr lang="zh-CN" altLang="en-US" dirty="0" smtClean="0"/>
              <a:t>、咚咚咚、哗啦哗啦、叽叽喳喳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、大家都睡着了，突然响起</a:t>
            </a:r>
            <a:r>
              <a:rPr lang="zh-CN" altLang="en-US" b="1" u="sng" dirty="0" smtClean="0">
                <a:solidFill>
                  <a:srgbClr val="FF0000"/>
                </a:solidFill>
              </a:rPr>
              <a:t>咚咚咚</a:t>
            </a:r>
            <a:r>
              <a:rPr lang="zh-CN" altLang="en-US" dirty="0" smtClean="0"/>
              <a:t>的敲门声。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en-US" b="1" u="sng" dirty="0" smtClean="0">
                <a:solidFill>
                  <a:srgbClr val="FF0000"/>
                </a:solidFill>
              </a:rPr>
              <a:t>哗啦哗啦</a:t>
            </a:r>
            <a:r>
              <a:rPr lang="zh-CN" altLang="en-US" dirty="0" smtClean="0"/>
              <a:t>，雨不停地下着。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3246361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狼吞虎咽        惊弓之鸟        胆小如鼠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龙飞凤舞        漏网之鱼        如虎添翼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鸡鸣狗吠        害群之马        如鱼得水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209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手套、帽子、登山鞋、运动裤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地图、水壶、帐篷、</a:t>
            </a:r>
            <a:r>
              <a:rPr lang="zh-CN" altLang="en-US" dirty="0" smtClean="0"/>
              <a:t>指南针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</a:rPr>
              <a:t>迎</a:t>
            </a:r>
            <a:r>
              <a:rPr lang="zh-CN" altLang="en-US" dirty="0"/>
              <a:t>上去、</a:t>
            </a:r>
            <a:r>
              <a:rPr lang="zh-CN" altLang="en-US" dirty="0">
                <a:solidFill>
                  <a:srgbClr val="FF0000"/>
                </a:solidFill>
              </a:rPr>
              <a:t>穿</a:t>
            </a:r>
            <a:r>
              <a:rPr lang="zh-CN" altLang="en-US" dirty="0"/>
              <a:t>衣裳</a:t>
            </a:r>
            <a:r>
              <a:rPr lang="zh-CN" altLang="en-US" dirty="0" smtClean="0"/>
              <a:t>、</a:t>
            </a:r>
            <a:r>
              <a:rPr lang="zh-CN" altLang="en-US" dirty="0" smtClean="0">
                <a:solidFill>
                  <a:srgbClr val="FF0000"/>
                </a:solidFill>
              </a:rPr>
              <a:t>甩</a:t>
            </a:r>
            <a:r>
              <a:rPr lang="zh-CN" altLang="en-US" dirty="0" smtClean="0"/>
              <a:t>甩头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</a:rPr>
              <a:t>追</a:t>
            </a:r>
            <a:r>
              <a:rPr lang="zh-CN" altLang="en-US" dirty="0"/>
              <a:t>上</a:t>
            </a:r>
            <a:r>
              <a:rPr lang="zh-CN" altLang="en-US" dirty="0" smtClean="0"/>
              <a:t>去、</a:t>
            </a:r>
            <a:r>
              <a:rPr lang="zh-CN" altLang="en-US" dirty="0" smtClean="0">
                <a:solidFill>
                  <a:srgbClr val="FF0000"/>
                </a:solidFill>
              </a:rPr>
              <a:t>披</a:t>
            </a:r>
            <a:r>
              <a:rPr lang="zh-CN" altLang="en-US" dirty="0" smtClean="0"/>
              <a:t>红袍、</a:t>
            </a:r>
            <a:r>
              <a:rPr lang="zh-CN" altLang="en-US" dirty="0" smtClean="0">
                <a:solidFill>
                  <a:srgbClr val="FF0000"/>
                </a:solidFill>
              </a:rPr>
              <a:t>摇</a:t>
            </a:r>
            <a:r>
              <a:rPr lang="zh-CN" altLang="en-US" dirty="0" smtClean="0"/>
              <a:t>摇头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、我的脾气可怪了，</a:t>
            </a:r>
            <a:r>
              <a:rPr lang="zh-CN" altLang="en-US" dirty="0" smtClean="0">
                <a:solidFill>
                  <a:srgbClr val="FF0000"/>
                </a:solidFill>
              </a:rPr>
              <a:t>有时候</a:t>
            </a:r>
            <a:r>
              <a:rPr lang="zh-CN" altLang="en-US" dirty="0" smtClean="0"/>
              <a:t>我很温和，</a:t>
            </a:r>
            <a:r>
              <a:rPr lang="zh-CN" altLang="en-US" dirty="0" smtClean="0">
                <a:solidFill>
                  <a:srgbClr val="FF0000"/>
                </a:solidFill>
              </a:rPr>
              <a:t>有时候</a:t>
            </a:r>
            <a:r>
              <a:rPr lang="zh-CN" altLang="en-US" dirty="0" smtClean="0"/>
              <a:t>我却很暴躁。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、平常我在池子里睡觉，</a:t>
            </a:r>
            <a:r>
              <a:rPr lang="zh-CN" altLang="en-US" dirty="0" smtClean="0">
                <a:solidFill>
                  <a:srgbClr val="FF0000"/>
                </a:solidFill>
              </a:rPr>
              <a:t>在</a:t>
            </a:r>
            <a:r>
              <a:rPr lang="zh-CN" altLang="en-US" dirty="0" smtClean="0"/>
              <a:t>小溪里散步，</a:t>
            </a:r>
            <a:r>
              <a:rPr lang="zh-CN" altLang="en-US" dirty="0" smtClean="0">
                <a:solidFill>
                  <a:srgbClr val="FF0000"/>
                </a:solidFill>
              </a:rPr>
              <a:t>在</a:t>
            </a:r>
            <a:r>
              <a:rPr lang="zh-CN" altLang="en-US" dirty="0" smtClean="0"/>
              <a:t>江河里奔跑，</a:t>
            </a:r>
            <a:r>
              <a:rPr lang="zh-CN" altLang="en-US" dirty="0" smtClean="0">
                <a:solidFill>
                  <a:srgbClr val="FF0000"/>
                </a:solidFill>
              </a:rPr>
              <a:t>在</a:t>
            </a:r>
            <a:r>
              <a:rPr lang="zh-CN" altLang="en-US" dirty="0" smtClean="0"/>
              <a:t>海洋里跳舞、唱歌、开大会。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84168" y="6211057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背诵课本</a:t>
            </a:r>
            <a:r>
              <a:rPr lang="en-US" altLang="zh-CN" b="1" dirty="0" smtClean="0">
                <a:solidFill>
                  <a:srgbClr val="FF0000"/>
                </a:solidFill>
              </a:rPr>
              <a:t>P13《</a:t>
            </a:r>
            <a:r>
              <a:rPr lang="zh-CN" altLang="en-US" b="1" dirty="0" smtClean="0">
                <a:solidFill>
                  <a:srgbClr val="FF0000"/>
                </a:solidFill>
              </a:rPr>
              <a:t>梅花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466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第二单元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军舰、帆船、稻田、花园、翠竹、队伍、铜号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孔子</a:t>
            </a:r>
            <a:r>
              <a:rPr lang="zh-CN" altLang="en-US" dirty="0" smtClean="0"/>
              <a:t>、石桥、羊群、红旗、口号、带领、毛巾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一（</a:t>
            </a:r>
            <a:r>
              <a:rPr lang="zh-CN" altLang="en-US" dirty="0" smtClean="0">
                <a:solidFill>
                  <a:srgbClr val="FF0000"/>
                </a:solidFill>
              </a:rPr>
              <a:t>方</a:t>
            </a:r>
            <a:r>
              <a:rPr lang="zh-CN" altLang="en-US" dirty="0" smtClean="0"/>
              <a:t>）鱼塘                  　一（</a:t>
            </a:r>
            <a:r>
              <a:rPr lang="zh-CN" altLang="en-US" dirty="0" smtClean="0">
                <a:solidFill>
                  <a:srgbClr val="FF0000"/>
                </a:solidFill>
              </a:rPr>
              <a:t>块</a:t>
            </a:r>
            <a:r>
              <a:rPr lang="zh-CN" altLang="en-US" dirty="0" smtClean="0"/>
              <a:t>）稻田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一（</a:t>
            </a:r>
            <a:r>
              <a:rPr lang="zh-CN" altLang="en-US" dirty="0" smtClean="0">
                <a:solidFill>
                  <a:srgbClr val="FF0000"/>
                </a:solidFill>
              </a:rPr>
              <a:t>孔</a:t>
            </a:r>
            <a:r>
              <a:rPr lang="zh-CN" altLang="en-US" dirty="0" smtClean="0"/>
              <a:t>）石桥                      一（</a:t>
            </a:r>
            <a:r>
              <a:rPr lang="zh-CN" altLang="en-US" dirty="0" smtClean="0">
                <a:solidFill>
                  <a:srgbClr val="FF0000"/>
                </a:solidFill>
              </a:rPr>
              <a:t>丛</a:t>
            </a:r>
            <a:r>
              <a:rPr lang="zh-CN" altLang="en-US" dirty="0" smtClean="0"/>
              <a:t>）翠竹 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一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FF0000"/>
                </a:solidFill>
              </a:rPr>
              <a:t>只</a:t>
            </a:r>
            <a:r>
              <a:rPr lang="zh-CN" altLang="en-US" dirty="0" smtClean="0"/>
              <a:t>）海鸥　　　　　一（</a:t>
            </a:r>
            <a:r>
              <a:rPr lang="zh-CN" altLang="en-US" dirty="0" smtClean="0">
                <a:solidFill>
                  <a:srgbClr val="FF0000"/>
                </a:solidFill>
              </a:rPr>
              <a:t>条</a:t>
            </a:r>
            <a:r>
              <a:rPr lang="zh-CN" altLang="en-US" dirty="0" smtClean="0"/>
              <a:t>）帆船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04048" y="5805264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背诵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课本</a:t>
            </a:r>
            <a:r>
              <a:rPr lang="zh-CN" altLang="en-US" sz="2400" b="1" dirty="0">
                <a:solidFill>
                  <a:srgbClr val="FF0000"/>
                </a:solidFill>
              </a:rPr>
              <a:t>Ｐ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６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场景歌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》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526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332656"/>
            <a:ext cx="8496944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梧桐、手掌、枫叶、松柏、桦树、银杉、变化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桂花、杨树、壮丽、棉花、杉树、化石、枫树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泡桐　　白桦　　云杉　　翠柏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桂花　　枫叶　　松子　　白果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、十年树人，百年树人。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、树高百尺，叶落归根。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３、树无根不长，人无志不立。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47769" y="5834661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背诵课本Ｐ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８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树之歌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》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825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507288" cy="57935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世界、孔雀、锦鸡、黄鹂、天鹅、老鹰、大雁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从来、丛林、休息、体育、</a:t>
            </a:r>
            <a:r>
              <a:rPr lang="zh-CN" altLang="en-US" dirty="0" smtClean="0"/>
              <a:t>深山、歌曲、到处六月、熊猫、九月、朋友、飞翔、心灵、四季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蝴蝶、小麦、禾苗、桑叶、农业、归来、吹打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场院、场面、</a:t>
            </a:r>
            <a:r>
              <a:rPr lang="zh-CN" altLang="en-US" dirty="0" smtClean="0"/>
              <a:t>辛苦、明年、连忙、 爱戴、谷粒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播种、插秧、耕田、采桑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除草、割麦、打谷、积肥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63888" y="6381328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背诵课本</a:t>
            </a:r>
            <a:r>
              <a:rPr lang="zh-CN" altLang="en-US" b="1" dirty="0" smtClean="0">
                <a:solidFill>
                  <a:srgbClr val="FF0000"/>
                </a:solidFill>
              </a:rPr>
              <a:t>Ｐ２０</a:t>
            </a:r>
            <a:r>
              <a:rPr lang="en-US" altLang="zh-CN" b="1" dirty="0" smtClean="0">
                <a:solidFill>
                  <a:srgbClr val="FF0000"/>
                </a:solidFill>
              </a:rPr>
              <a:t>《</a:t>
            </a:r>
            <a:r>
              <a:rPr lang="zh-CN" altLang="en-US" b="1" dirty="0" smtClean="0">
                <a:solidFill>
                  <a:srgbClr val="FF0000"/>
                </a:solidFill>
              </a:rPr>
              <a:t>拍手歌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  <a:r>
              <a:rPr lang="zh-CN" altLang="en-US" b="1" dirty="0" smtClean="0">
                <a:solidFill>
                  <a:srgbClr val="FF0000"/>
                </a:solidFill>
              </a:rPr>
              <a:t>、Ｐ２３</a:t>
            </a:r>
            <a:r>
              <a:rPr lang="en-US" altLang="zh-CN" b="1" dirty="0" smtClean="0">
                <a:solidFill>
                  <a:srgbClr val="FF0000"/>
                </a:solidFill>
              </a:rPr>
              <a:t>《</a:t>
            </a:r>
            <a:r>
              <a:rPr lang="zh-CN" altLang="en-US" b="1" dirty="0" smtClean="0">
                <a:solidFill>
                  <a:srgbClr val="FF0000"/>
                </a:solidFill>
              </a:rPr>
              <a:t>田家四季歌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604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、有山皆图画，无水不文章。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、一畦春韭绿，十里稻花香。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、忠厚传家久，诗书继世长。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风景    景色      风景如画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秀丽    秀美      一枝独秀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著名    名字     名不虚传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闻名     新闻     百闻不如一见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788024" y="6237312"/>
            <a:ext cx="43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背诵课本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Ｐ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27《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十二月花名歌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》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393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2891</Words>
  <Application>Microsoft Office PowerPoint</Application>
  <PresentationFormat>全屏显示(4:3)</PresentationFormat>
  <Paragraphs>333</Paragraphs>
  <Slides>42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Office 主题​​</vt:lpstr>
      <vt:lpstr>PowerPoint 演示文稿</vt:lpstr>
      <vt:lpstr>第一单元</vt:lpstr>
      <vt:lpstr>PowerPoint 演示文稿</vt:lpstr>
      <vt:lpstr>PowerPoint 演示文稿</vt:lpstr>
      <vt:lpstr>PowerPoint 演示文稿</vt:lpstr>
      <vt:lpstr>第二单元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黄山奇石 </vt:lpstr>
      <vt:lpstr>日月潭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Chinese 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二年级上 期末复习汇总</dc:title>
  <dc:creator>Chinese User</dc:creator>
  <cp:lastModifiedBy>Chinese User</cp:lastModifiedBy>
  <cp:revision>87</cp:revision>
  <dcterms:created xsi:type="dcterms:W3CDTF">2017-12-11T06:20:12Z</dcterms:created>
  <dcterms:modified xsi:type="dcterms:W3CDTF">2017-12-19T06:22:58Z</dcterms:modified>
</cp:coreProperties>
</file>