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3" r:id="rId3"/>
    <p:sldId id="261" r:id="rId4"/>
    <p:sldId id="264" r:id="rId5"/>
    <p:sldId id="265" r:id="rId6"/>
    <p:sldId id="262" r:id="rId7"/>
    <p:sldId id="268" r:id="rId8"/>
    <p:sldId id="274" r:id="rId9"/>
    <p:sldId id="267" r:id="rId10"/>
    <p:sldId id="269" r:id="rId11"/>
    <p:sldId id="266" r:id="rId12"/>
    <p:sldId id="270" r:id="rId13"/>
    <p:sldId id="271" r:id="rId14"/>
    <p:sldId id="272" r:id="rId16"/>
    <p:sldId id="273" r:id="rId17"/>
    <p:sldId id="289" r:id="rId18"/>
    <p:sldId id="290" r:id="rId19"/>
    <p:sldId id="291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92" r:id="rId29"/>
    <p:sldId id="284" r:id="rId30"/>
    <p:sldId id="285" r:id="rId31"/>
    <p:sldId id="293" r:id="rId32"/>
    <p:sldId id="286" r:id="rId33"/>
    <p:sldId id="287" r:id="rId34"/>
    <p:sldId id="260" r:id="rId35"/>
    <p:sldId id="258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页眉占位符 184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8435" name="日期占位符 1843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8436" name="幻灯片图像占位符 1843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37" name="文本占位符 1843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38" name="页脚占位符 1843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8439" name="灯片编号占位符 1843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945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www.xxyw.com/ebook/5/images/063_jpg.jp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hyperlink" Target="http://www.xxyw.com/ebook/5/images/063_jpg.jpg" TargetMode="Externa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2.png"/><Relationship Id="rId7" Type="http://schemas.openxmlformats.org/officeDocument/2006/relationships/oleObject" Target="../embeddings/oleObject5.bin"/><Relationship Id="rId6" Type="http://schemas.openxmlformats.org/officeDocument/2006/relationships/image" Target="../media/image11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hyperlink" Target="http://www.xxyw.com/ebook/5/images/064_jpg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hyperlink" Target="http://www.xxyw.com/ebook/5/images/064_jpg.jpg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oleObject" Target="../embeddings/oleObject6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www.xxyw.com/ebook/5/images/063_jpg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8" name="内容占位符 9217"/>
          <p:cNvGraphicFramePr/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620000" imgH="5715000" progId="Paint.Picture">
                  <p:embed/>
                </p:oleObj>
              </mc:Choice>
              <mc:Fallback>
                <p:oleObj name="" r:id="rId1" imgW="7620000" imgH="57150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3333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19" name="组合 9218"/>
          <p:cNvGrpSpPr/>
          <p:nvPr/>
        </p:nvGrpSpPr>
        <p:grpSpPr>
          <a:xfrm>
            <a:off x="3157538" y="1295400"/>
            <a:ext cx="5072062" cy="1196975"/>
            <a:chOff x="1844" y="480"/>
            <a:chExt cx="3195" cy="754"/>
          </a:xfrm>
        </p:grpSpPr>
        <p:sp>
          <p:nvSpPr>
            <p:cNvPr id="9220" name="矩形 9219"/>
            <p:cNvSpPr/>
            <p:nvPr/>
          </p:nvSpPr>
          <p:spPr>
            <a:xfrm>
              <a:off x="2448" y="480"/>
              <a:ext cx="2591" cy="7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6565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3810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E05D"/>
                  </a:solidFill>
                  <a:effectLst>
                    <a:outerShdw dist="35921" dir="2699999" algn="ctr" rotWithShape="0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第八次</a:t>
              </a:r>
              <a:endParaRPr lang="zh-CN" altLang="en-US" sz="3600" b="1">
                <a:ln w="3810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E05D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9221" name="组合 9220"/>
            <p:cNvGrpSpPr/>
            <p:nvPr/>
          </p:nvGrpSpPr>
          <p:grpSpPr>
            <a:xfrm>
              <a:off x="1844" y="620"/>
              <a:ext cx="508" cy="455"/>
              <a:chOff x="912" y="720"/>
              <a:chExt cx="528" cy="336"/>
            </a:xfrm>
          </p:grpSpPr>
          <p:sp>
            <p:nvSpPr>
              <p:cNvPr id="9222" name="椭圆 9221"/>
              <p:cNvSpPr/>
              <p:nvPr/>
            </p:nvSpPr>
            <p:spPr>
              <a:xfrm>
                <a:off x="960" y="720"/>
                <a:ext cx="480" cy="336"/>
              </a:xfrm>
              <a:prstGeom prst="ellipse">
                <a:avLst/>
              </a:prstGeom>
              <a:solidFill>
                <a:srgbClr val="E28700"/>
              </a:solidFill>
              <a:ln w="9525">
                <a:noFill/>
              </a:ln>
            </p:spPr>
            <p:txBody>
              <a:bodyPr wrap="none" anchor="ctr"/>
              <a:p>
                <a:pPr algn="ctr"/>
                <a:endParaRPr sz="4500" b="1" dirty="0"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  <p:sp>
            <p:nvSpPr>
              <p:cNvPr id="9223" name="椭圆 9222"/>
              <p:cNvSpPr/>
              <p:nvPr/>
            </p:nvSpPr>
            <p:spPr>
              <a:xfrm>
                <a:off x="912" y="720"/>
                <a:ext cx="480" cy="336"/>
              </a:xfrm>
              <a:prstGeom prst="ellipse">
                <a:avLst/>
              </a:prstGeom>
              <a:solidFill>
                <a:srgbClr val="FA9500"/>
              </a:solidFill>
              <a:ln w="9525">
                <a:noFill/>
              </a:ln>
            </p:spPr>
            <p:txBody>
              <a:bodyPr wrap="none" anchor="ctr"/>
              <a:p>
                <a:pPr algn="ctr"/>
                <a:r>
                  <a:rPr lang="en-US" altLang="zh-CN" sz="4500" b="1">
                    <a:latin typeface="Batang" panose="02030600000101010101" pitchFamily="18" charset="-127"/>
                    <a:ea typeface="Batang" panose="02030600000101010101" pitchFamily="18" charset="-127"/>
                  </a:rPr>
                  <a:t>11</a:t>
                </a:r>
                <a:endParaRPr lang="en-US" altLang="zh-CN" sz="4500" b="1">
                  <a:latin typeface="Batang" panose="02030600000101010101" pitchFamily="18" charset="-127"/>
                  <a:ea typeface="Batang" panose="02030600000101010101" pitchFamily="18" charset="-127"/>
                </a:endParaRPr>
              </a:p>
            </p:txBody>
          </p:sp>
        </p:grpSp>
      </p:grpSp>
      <p:sp>
        <p:nvSpPr>
          <p:cNvPr id="9224" name="文本框 9223"/>
          <p:cNvSpPr txBox="1"/>
          <p:nvPr/>
        </p:nvSpPr>
        <p:spPr>
          <a:xfrm>
            <a:off x="323850" y="188913"/>
            <a:ext cx="21605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外国历史故事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9227" name="组合 9226"/>
          <p:cNvGrpSpPr/>
          <p:nvPr/>
        </p:nvGrpSpPr>
        <p:grpSpPr>
          <a:xfrm>
            <a:off x="3995738" y="2708275"/>
            <a:ext cx="3529012" cy="1225550"/>
            <a:chOff x="2517" y="1706"/>
            <a:chExt cx="2223" cy="772"/>
          </a:xfrm>
        </p:grpSpPr>
        <p:sp>
          <p:nvSpPr>
            <p:cNvPr id="9226" name="圆角矩形标注 9225"/>
            <p:cNvSpPr/>
            <p:nvPr/>
          </p:nvSpPr>
          <p:spPr>
            <a:xfrm rot="10800000">
              <a:off x="2517" y="1706"/>
              <a:ext cx="2087" cy="772"/>
            </a:xfrm>
            <a:prstGeom prst="wedgeRoundRectCallout">
              <a:avLst>
                <a:gd name="adj1" fmla="val -14639"/>
                <a:gd name="adj2" fmla="val 72278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p>
              <a:pPr algn="ctr"/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9225" name="文本框 9224"/>
            <p:cNvSpPr txBox="1"/>
            <p:nvPr/>
          </p:nvSpPr>
          <p:spPr>
            <a:xfrm>
              <a:off x="2653" y="1706"/>
              <a:ext cx="2087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看了课题，你能提出什么问题？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矩形 12290"/>
          <p:cNvSpPr/>
          <p:nvPr/>
        </p:nvSpPr>
        <p:spPr>
          <a:xfrm>
            <a:off x="250825" y="836613"/>
            <a:ext cx="8534400" cy="5562600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292" name="文本框 12291"/>
          <p:cNvSpPr txBox="1"/>
          <p:nvPr/>
        </p:nvSpPr>
        <p:spPr>
          <a:xfrm>
            <a:off x="228600" y="1600200"/>
            <a:ext cx="381000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500" b="1" dirty="0">
                <a:solidFill>
                  <a:srgbClr val="FF3300"/>
                </a:solidFill>
                <a:latin typeface="Arial" panose="020B0604020202020204" pitchFamily="34" charset="0"/>
                <a:ea typeface="仿宋_GB2312" pitchFamily="49" charset="-122"/>
              </a:rPr>
              <a:t>       </a:t>
            </a:r>
            <a:r>
              <a:rPr lang="zh-CN" altLang="en-US" sz="35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古时候，欧洲的苏格兰遭到了别国的侵略。王子布鲁斯带领军队，英勇地抗击外国侵略军。</a:t>
            </a:r>
            <a:endParaRPr lang="zh-CN" altLang="en-US" sz="35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2293" name="组合 12292"/>
          <p:cNvGrpSpPr/>
          <p:nvPr/>
        </p:nvGrpSpPr>
        <p:grpSpPr>
          <a:xfrm>
            <a:off x="4427538" y="1549400"/>
            <a:ext cx="4191000" cy="769938"/>
            <a:chOff x="2880" y="607"/>
            <a:chExt cx="2640" cy="401"/>
          </a:xfrm>
        </p:grpSpPr>
        <p:sp>
          <p:nvSpPr>
            <p:cNvPr id="12294" name="圆角矩形标注 12293"/>
            <p:cNvSpPr/>
            <p:nvPr/>
          </p:nvSpPr>
          <p:spPr>
            <a:xfrm>
              <a:off x="2880" y="624"/>
              <a:ext cx="2640" cy="384"/>
            </a:xfrm>
            <a:prstGeom prst="wedgeRoundRectCallout">
              <a:avLst>
                <a:gd name="adj1" fmla="val -47500"/>
                <a:gd name="adj2" fmla="val 92968"/>
                <a:gd name="adj3" fmla="val 16667"/>
              </a:avLst>
            </a:prstGeom>
            <a:gradFill rotWithShape="1">
              <a:gsLst>
                <a:gs pos="0">
                  <a:schemeClr val="accent1">
                    <a:alpha val="80000"/>
                  </a:schemeClr>
                </a:gs>
                <a:gs pos="100000">
                  <a:schemeClr val="hlink">
                    <a:alpha val="80000"/>
                  </a:schemeClr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2295" name="矩形 12294"/>
            <p:cNvSpPr/>
            <p:nvPr/>
          </p:nvSpPr>
          <p:spPr>
            <a:xfrm>
              <a:off x="3024" y="607"/>
              <a:ext cx="240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3500" dirty="0">
                  <a:latin typeface="黑体" panose="02010609060101010101" pitchFamily="49" charset="-122"/>
                  <a:ea typeface="黑体" panose="02010609060101010101" pitchFamily="49" charset="-122"/>
                </a:rPr>
                <a:t>抗击是什么意思？</a:t>
              </a:r>
              <a:endParaRPr lang="zh-CN" altLang="en-US" sz="35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296" name="矩形 12295"/>
          <p:cNvSpPr/>
          <p:nvPr/>
        </p:nvSpPr>
        <p:spPr>
          <a:xfrm>
            <a:off x="4495800" y="3086100"/>
            <a:ext cx="4419600" cy="1692275"/>
          </a:xfrm>
          <a:prstGeom prst="rect">
            <a:avLst/>
          </a:prstGeom>
          <a:gradFill rotWithShape="1">
            <a:gsLst>
              <a:gs pos="0">
                <a:srgbClr val="A1B0FD">
                  <a:gamma/>
                  <a:shade val="46275"/>
                  <a:invGamma/>
                </a:srgbClr>
              </a:gs>
              <a:gs pos="50000">
                <a:srgbClr val="A1B0FD"/>
              </a:gs>
              <a:gs pos="100000">
                <a:srgbClr val="A1B0FD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>
            <a:spAutoFit/>
          </a:bodyPr>
          <a:p>
            <a:r>
              <a:rPr lang="en-US" altLang="zh-CN" sz="35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500" dirty="0">
                <a:latin typeface="黑体" panose="02010609060101010101" pitchFamily="49" charset="-122"/>
                <a:ea typeface="黑体" panose="02010609060101010101" pitchFamily="49" charset="-122"/>
              </a:rPr>
              <a:t>布鲁斯王子为什么要抗击国外侵略军？说明了什么？</a:t>
            </a:r>
            <a:r>
              <a:rPr lang="zh-CN" altLang="en-US" sz="35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35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297" name="圆角矩形 12296"/>
          <p:cNvSpPr/>
          <p:nvPr/>
        </p:nvSpPr>
        <p:spPr>
          <a:xfrm>
            <a:off x="1187450" y="3789363"/>
            <a:ext cx="914400" cy="533400"/>
          </a:xfrm>
          <a:prstGeom prst="roundRect">
            <a:avLst>
              <a:gd name="adj" fmla="val 16667"/>
            </a:avLst>
          </a:prstGeom>
          <a:solidFill>
            <a:srgbClr val="00BCB8">
              <a:alpha val="3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298" name="矩形 12297"/>
          <p:cNvSpPr/>
          <p:nvPr/>
        </p:nvSpPr>
        <p:spPr>
          <a:xfrm>
            <a:off x="250825" y="188913"/>
            <a:ext cx="1584325" cy="6921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起因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文本框 16387"/>
          <p:cNvSpPr txBox="1"/>
          <p:nvPr/>
        </p:nvSpPr>
        <p:spPr>
          <a:xfrm>
            <a:off x="323850" y="1268413"/>
            <a:ext cx="8382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可是，一连打了七次仗，苏格兰军队都失败了，布鲁斯王子也受了伤。他躺在山上的一间磨坊里，不断地唉声叹气。对这场战争，他几乎失去了信心。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250825" y="188913"/>
            <a:ext cx="1584325" cy="6921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起因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4427538" y="2924175"/>
            <a:ext cx="1439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几乎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2843213" y="4005263"/>
            <a:ext cx="4756150" cy="1250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Clr>
                <a:schemeClr val="bg1"/>
              </a:buClr>
            </a:pP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几 </a:t>
            </a:r>
            <a:r>
              <a:rPr lang="en-US" altLang="zh-CN" sz="3800" b="1" err="1"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r>
              <a:rPr lang="en-US" altLang="zh-CN" sz="3800" b="1">
                <a:latin typeface="黑体" panose="02010609060101010101" pitchFamily="49" charset="-122"/>
                <a:ea typeface="黑体" panose="02010609060101010101" pitchFamily="49" charset="-122"/>
              </a:rPr>
              <a:t> (     )</a:t>
            </a:r>
            <a:endParaRPr lang="en-US" altLang="zh-CN" sz="3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3800" b="1" err="1">
                <a:latin typeface="黑体" panose="02010609060101010101" pitchFamily="49" charset="-122"/>
                <a:ea typeface="黑体" panose="02010609060101010101" pitchFamily="49" charset="-122"/>
              </a:rPr>
              <a:t>   jǐ</a:t>
            </a:r>
            <a:r>
              <a:rPr lang="en-US" altLang="zh-CN" sz="3800" b="1">
                <a:latin typeface="黑体" panose="02010609060101010101" pitchFamily="49" charset="-122"/>
                <a:ea typeface="黑体" panose="02010609060101010101" pitchFamily="49" charset="-122"/>
              </a:rPr>
              <a:t> (     )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4716463" y="4005263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几乎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4716463" y="4581525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几个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  <p:bldP spid="163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未标题-1 拷贝"/>
          <p:cNvPicPr>
            <a:picLocks noChangeAspect="1"/>
          </p:cNvPicPr>
          <p:nvPr/>
        </p:nvPicPr>
        <p:blipFill>
          <a:blip r:embed="rId1">
            <a:lum bright="52002" contrast="-5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990600" y="1066800"/>
            <a:ext cx="7620000" cy="3875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</a:rPr>
              <a:t>对这场战争，他几乎失去了信心。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</a:rPr>
              <a:t>对这场战争，他失去了信心。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7412" name="椭圆 17411"/>
          <p:cNvSpPr/>
          <p:nvPr/>
        </p:nvSpPr>
        <p:spPr>
          <a:xfrm>
            <a:off x="5219700" y="2420938"/>
            <a:ext cx="228600" cy="2286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3" name="椭圆 17412"/>
          <p:cNvSpPr/>
          <p:nvPr/>
        </p:nvSpPr>
        <p:spPr>
          <a:xfrm>
            <a:off x="4787900" y="2420938"/>
            <a:ext cx="228600" cy="2286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文本框 20483"/>
          <p:cNvSpPr txBox="1"/>
          <p:nvPr/>
        </p:nvSpPr>
        <p:spPr>
          <a:xfrm>
            <a:off x="395288" y="549275"/>
            <a:ext cx="828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从什么地方看出“他几乎失去了信心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"?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5" name="图片 20484" descr="063_jpg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t="57755"/>
          <a:stretch>
            <a:fillRect/>
          </a:stretch>
        </p:blipFill>
        <p:spPr>
          <a:xfrm>
            <a:off x="0" y="3762375"/>
            <a:ext cx="5148263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矩形 20485"/>
          <p:cNvSpPr/>
          <p:nvPr/>
        </p:nvSpPr>
        <p:spPr>
          <a:xfrm>
            <a:off x="539750" y="1557338"/>
            <a:ext cx="76327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他为什么“几乎失去了信心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"?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1258888" y="2636838"/>
            <a:ext cx="75914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可是，一连打了七次仗，苏格兰军队都失败了，布鲁斯王子也受了伤。他躺在山上的一间磨坊里，不断地唉声叹气。对这场战争，他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几乎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失去了信心。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矩形 21507"/>
          <p:cNvSpPr/>
          <p:nvPr/>
        </p:nvSpPr>
        <p:spPr>
          <a:xfrm>
            <a:off x="827088" y="3860800"/>
            <a:ext cx="799306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</a:t>
            </a: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r>
              <a:rPr lang="zh-CN" altLang="en-US" sz="6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新 </a:t>
            </a:r>
            <a:r>
              <a:rPr lang="zh-CN" altLang="en-US" sz="6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网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0" y="188913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5600" b="1" dirty="0">
                <a:latin typeface="黑体" panose="02010609060101010101" pitchFamily="49" charset="-122"/>
                <a:ea typeface="黑体" panose="02010609060101010101" pitchFamily="49" charset="-122"/>
              </a:rPr>
              <a:t>欧洲  苏格兰  遭到  侵略 </a:t>
            </a:r>
            <a:endParaRPr lang="zh-CN" altLang="en-US" sz="5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600" b="1" dirty="0">
                <a:latin typeface="黑体" panose="02010609060101010101" pitchFamily="49" charset="-122"/>
                <a:ea typeface="黑体" panose="02010609060101010101" pitchFamily="49" charset="-122"/>
              </a:rPr>
              <a:t>布鲁斯   唉声叹气   蜘蛛</a:t>
            </a:r>
            <a:endParaRPr lang="zh-CN" altLang="en-US" sz="5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250825" y="188913"/>
            <a:ext cx="1873250" cy="6921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再读读词语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900113" y="981075"/>
            <a:ext cx="7704137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选择正确的字填空。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      招　　   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　）待　  号（　）　  （　）呼　（　）开   （　）手　   （　）收　（　）集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     低　　　　抵 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　）挡　　 高（　）　（　）抗  　　（　）头　  （　）档　 （　）下</a:t>
            </a:r>
            <a:r>
              <a:rPr lang="zh-CN" altLang="en-US" dirty="0">
                <a:latin typeface="Arial" panose="020B0604020202020204" pitchFamily="34" charset="0"/>
              </a:rPr>
              <a:t>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5" name="矩形 38914"/>
          <p:cNvSpPr/>
          <p:nvPr/>
        </p:nvSpPr>
        <p:spPr>
          <a:xfrm>
            <a:off x="250825" y="188913"/>
            <a:ext cx="1584325" cy="6921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练习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e04a5610691897e8c3ce7984"/>
          <p:cNvPicPr>
            <a:picLocks noChangeAspect="1"/>
          </p:cNvPicPr>
          <p:nvPr/>
        </p:nvPicPr>
        <p:blipFill>
          <a:blip r:embed="rId1"/>
          <a:srcRect b="37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0" y="0"/>
            <a:ext cx="9144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多音字组词。</a:t>
            </a:r>
            <a:endParaRPr lang="zh-CN" altLang="en-US" sz="36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60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jī</a:t>
            </a:r>
            <a:r>
              <a:rPr lang="en-US" altLang="zh-CN" sz="3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mò</a:t>
            </a:r>
            <a:r>
              <a:rPr lang="en-US" altLang="zh-CN" sz="3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chónɡ</a:t>
            </a:r>
            <a:r>
              <a:rPr lang="en-US" altLang="zh-CN" sz="3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endParaRPr lang="en-US" altLang="zh-CN" sz="360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几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             </a:t>
            </a:r>
            <a:r>
              <a:rPr lang="zh-CN" altLang="en-US" sz="36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磨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en-US" sz="36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重</a:t>
            </a:r>
            <a:endParaRPr lang="zh-CN" altLang="en-US" sz="36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60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jǐ</a:t>
            </a:r>
            <a:r>
              <a:rPr lang="en-US" altLang="zh-CN" sz="3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mó</a:t>
            </a:r>
            <a:r>
              <a:rPr lang="en-US" altLang="zh-CN" sz="3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(    )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zhònɡ</a:t>
            </a:r>
            <a:r>
              <a:rPr lang="en-US" altLang="zh-CN" sz="3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endParaRPr lang="en-US" altLang="zh-CN" sz="360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0" y="2708275"/>
            <a:ext cx="795655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把下列句子改成把字句和被字句。</a:t>
            </a:r>
            <a:endParaRPr lang="zh-CN" altLang="en-US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）布鲁斯赶跑了外国侵略军。</a:t>
            </a:r>
            <a:endParaRPr lang="zh-CN" altLang="en-US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）风吹断了蜘蛛网。</a:t>
            </a:r>
            <a:endParaRPr lang="zh-CN" altLang="en-US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）妈妈洗好了衣服。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7" name="图片 40966" descr="2912773_192459082251_2"/>
          <p:cNvPicPr>
            <a:picLocks noChangeAspect="1"/>
          </p:cNvPicPr>
          <p:nvPr/>
        </p:nvPicPr>
        <p:blipFill>
          <a:blip r:embed="rId1"/>
          <a:srcRect b="2736"/>
          <a:stretch>
            <a:fillRect/>
          </a:stretch>
        </p:blipFill>
        <p:spPr>
          <a:xfrm>
            <a:off x="3359150" y="0"/>
            <a:ext cx="5784850" cy="688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图片 40968" descr="u=4237742725,2922822946&amp;fm=23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0166" r="11833"/>
          <a:stretch>
            <a:fillRect/>
          </a:stretch>
        </p:blipFill>
        <p:spPr>
          <a:xfrm rot="-1664501">
            <a:off x="6011863" y="1557338"/>
            <a:ext cx="1655762" cy="149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0" name="文本框 40969"/>
          <p:cNvSpPr txBox="1"/>
          <p:nvPr/>
        </p:nvSpPr>
        <p:spPr>
          <a:xfrm>
            <a:off x="971550" y="1412875"/>
            <a:ext cx="3097213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第八次</a:t>
            </a:r>
            <a:endParaRPr lang="zh-CN" altLang="en-US" sz="66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1258888" y="4425950"/>
            <a:ext cx="30257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第二课时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文本框 23555"/>
          <p:cNvSpPr txBox="1"/>
          <p:nvPr/>
        </p:nvSpPr>
        <p:spPr>
          <a:xfrm>
            <a:off x="611188" y="1341438"/>
            <a:ext cx="7705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乎 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磨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坊   打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网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2339975" y="549275"/>
            <a:ext cx="4608513" cy="5032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读准音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1692275" y="2420938"/>
            <a:ext cx="5688013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想想词的意思，读出味来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684213" y="3573463"/>
            <a:ext cx="77755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侵略   抵抗   失败   灰心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文本框 25603"/>
          <p:cNvSpPr txBox="1"/>
          <p:nvPr/>
        </p:nvSpPr>
        <p:spPr>
          <a:xfrm>
            <a:off x="395288" y="333375"/>
            <a:ext cx="8382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可是，一连打了七次仗，苏格兰军队都失败了，布鲁斯王子也受了伤。他躺在山上的一间磨坊里，不断地唉声叹气。对这场战争，他几乎失去了信心。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468313" y="2781300"/>
            <a:ext cx="8064500" cy="9350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轻声读一读，思考：受伤的布鲁斯王子躺在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一间磨坊里，不断地唉声叹气。此时，他的心情怎样呢？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6" name="矩形 25605"/>
          <p:cNvSpPr/>
          <p:nvPr/>
        </p:nvSpPr>
        <p:spPr>
          <a:xfrm>
            <a:off x="395288" y="3789363"/>
            <a:ext cx="8280400" cy="863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他是一个无比英勇的王子，可结果却七战七败，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他会叹什么？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7" name="矩形 25606"/>
          <p:cNvSpPr/>
          <p:nvPr/>
        </p:nvSpPr>
        <p:spPr>
          <a:xfrm>
            <a:off x="250825" y="188913"/>
            <a:ext cx="936625" cy="431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起因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8" name="矩形 25607"/>
          <p:cNvSpPr/>
          <p:nvPr/>
        </p:nvSpPr>
        <p:spPr>
          <a:xfrm>
            <a:off x="395288" y="4724400"/>
            <a:ext cx="8280400" cy="7191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他是一个热爱祖国的王子，看着自己的国土被敌人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占领，他又会叹什么？ 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9" name="矩形 25608"/>
          <p:cNvSpPr/>
          <p:nvPr/>
        </p:nvSpPr>
        <p:spPr>
          <a:xfrm>
            <a:off x="395288" y="5589588"/>
            <a:ext cx="8280400" cy="9366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他是一个关心战士的王子，看着战士们伤的伤，死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的死，他还会叹什么？ 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6" grpId="0" animBg="1"/>
      <p:bldP spid="25608" grpId="0" animBg="1"/>
      <p:bldP spid="2560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5" name="图片 7174" descr="e04a5610691897e8c3ce7984"/>
          <p:cNvPicPr>
            <a:picLocks noChangeAspect="1"/>
          </p:cNvPicPr>
          <p:nvPr/>
        </p:nvPicPr>
        <p:blipFill>
          <a:blip r:embed="rId1"/>
          <a:srcRect b="4055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1042988" y="2924175"/>
            <a:ext cx="7561262" cy="1190625"/>
          </a:xfrm>
          <a:prstGeom prst="rect">
            <a:avLst/>
          </a:prstGeom>
          <a:solidFill>
            <a:schemeClr val="bg1">
              <a:alpha val="52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带着问题再读课文。用自己喜欢的方式做上记号。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900113" y="5084763"/>
            <a:ext cx="7561262" cy="119062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交流：你做了什么记号？是怎么想的？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971550" y="908050"/>
            <a:ext cx="7561263" cy="119062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一读课文，读准字音，读通句子。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33" name="图片 26632" descr="1813760_105831001576_2"/>
          <p:cNvPicPr>
            <a:picLocks noChangeAspect="1"/>
          </p:cNvPicPr>
          <p:nvPr/>
        </p:nvPicPr>
        <p:blipFill>
          <a:blip r:embed="rId1"/>
          <a:srcRect b="3857"/>
          <a:stretch>
            <a:fillRect/>
          </a:stretch>
        </p:blipFill>
        <p:spPr>
          <a:xfrm>
            <a:off x="7812088" y="188913"/>
            <a:ext cx="1338262" cy="151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26627"/>
          <p:cNvSpPr txBox="1"/>
          <p:nvPr/>
        </p:nvSpPr>
        <p:spPr>
          <a:xfrm>
            <a:off x="539750" y="333375"/>
            <a:ext cx="80645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抵抗运动连连失败，侵略军步步紧逼，布鲁斯王子的战斗意志正在一点点地消退，就在布鲁斯快要失去信心的时候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1042988" y="2349500"/>
            <a:ext cx="7129462" cy="9366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自然段，想：王子看到了什么？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31" name="图片 26630" descr="063_jpg">
            <a:hlinkClick r:id="rId2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t="57755"/>
          <a:stretch>
            <a:fillRect/>
          </a:stretch>
        </p:blipFill>
        <p:spPr>
          <a:xfrm>
            <a:off x="0" y="3632200"/>
            <a:ext cx="5364163" cy="322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51" name="内容占位符 27650"/>
          <p:cNvGraphicFramePr/>
          <p:nvPr>
            <p:ph sz="quarter" idx="1"/>
          </p:nvPr>
        </p:nvGraphicFramePr>
        <p:xfrm>
          <a:off x="900113" y="0"/>
          <a:ext cx="3527425" cy="264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810000" imgH="2857500" progId="Paint.Picture">
                  <p:embed/>
                </p:oleObj>
              </mc:Choice>
              <mc:Fallback>
                <p:oleObj name="" r:id="rId1" imgW="3810000" imgH="28575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0"/>
                        <a:ext cx="3527425" cy="26463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内容占位符 27651"/>
          <p:cNvGraphicFramePr/>
          <p:nvPr>
            <p:ph sz="quarter" idx="2"/>
          </p:nvPr>
        </p:nvGraphicFramePr>
        <p:xfrm>
          <a:off x="4787900" y="0"/>
          <a:ext cx="3495675" cy="262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3810000" imgH="2857500" progId="Paint.Picture">
                  <p:embed/>
                </p:oleObj>
              </mc:Choice>
              <mc:Fallback>
                <p:oleObj name="" r:id="rId3" imgW="3810000" imgH="28575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7900" y="0"/>
                        <a:ext cx="3495675" cy="26209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内容占位符 27652"/>
          <p:cNvGraphicFramePr/>
          <p:nvPr>
            <p:ph sz="quarter" idx="3"/>
          </p:nvPr>
        </p:nvGraphicFramePr>
        <p:xfrm>
          <a:off x="468313" y="2636838"/>
          <a:ext cx="3600450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3810000" imgH="2857500" progId="Paint.Picture">
                  <p:embed/>
                </p:oleObj>
              </mc:Choice>
              <mc:Fallback>
                <p:oleObj name="" r:id="rId5" imgW="3810000" imgH="28575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8313" y="2636838"/>
                        <a:ext cx="3600450" cy="269716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内容占位符 27653"/>
          <p:cNvGraphicFramePr/>
          <p:nvPr>
            <p:ph sz="quarter" idx="4"/>
          </p:nvPr>
        </p:nvGraphicFramePr>
        <p:xfrm>
          <a:off x="5076825" y="2636838"/>
          <a:ext cx="3495675" cy="261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3810000" imgH="2857500" progId="Paint.Picture">
                  <p:embed/>
                </p:oleObj>
              </mc:Choice>
              <mc:Fallback>
                <p:oleObj name="" r:id="rId7" imgW="3810000" imgH="2857500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6825" y="2636838"/>
                        <a:ext cx="3495675" cy="26193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5" name="文本框 27654"/>
          <p:cNvSpPr txBox="1"/>
          <p:nvPr/>
        </p:nvSpPr>
        <p:spPr>
          <a:xfrm>
            <a:off x="1331913" y="5300663"/>
            <a:ext cx="59769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Verdana" panose="020B0604030504040204" pitchFamily="34" charset="0"/>
              </a:rPr>
              <a:t>      </a:t>
            </a:r>
            <a:r>
              <a:rPr lang="zh-CN" altLang="en-US" sz="2800" b="1" dirty="0">
                <a:latin typeface="Verdana" panose="020B0604030504040204" pitchFamily="34" charset="0"/>
                <a:ea typeface="黑体" panose="02010609060101010101" pitchFamily="49" charset="-122"/>
              </a:rPr>
              <a:t>把这四幅图连起来，讲一讲布鲁斯王子所看到的情景。</a:t>
            </a:r>
            <a:endParaRPr lang="zh-CN" altLang="en-US" sz="2800" b="1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9" name="图片 28678" descr="064_jpg">
            <a:hlinkClick r:id="rId1"/>
          </p:cNvPr>
          <p:cNvPicPr>
            <a:picLocks noChangeAspect="1"/>
          </p:cNvPicPr>
          <p:nvPr/>
        </p:nvPicPr>
        <p:blipFill>
          <a:blip r:embed="rId2"/>
          <a:srcRect l="11707" t="10304" r="10670" b="49055"/>
          <a:stretch>
            <a:fillRect/>
          </a:stretch>
        </p:blipFill>
        <p:spPr>
          <a:xfrm>
            <a:off x="395288" y="908050"/>
            <a:ext cx="8351837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矩形 28679"/>
          <p:cNvSpPr/>
          <p:nvPr/>
        </p:nvSpPr>
        <p:spPr>
          <a:xfrm>
            <a:off x="250825" y="188913"/>
            <a:ext cx="1008063" cy="431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经过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文本框 29699"/>
          <p:cNvSpPr txBox="1"/>
          <p:nvPr/>
        </p:nvSpPr>
        <p:spPr>
          <a:xfrm>
            <a:off x="684213" y="765175"/>
            <a:ext cx="7775575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就这样结了断，断了结，一连结了七次，都没有结成。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就这样断了结，结了断，一连结了七次，都没有结成。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827088" y="4076700"/>
            <a:ext cx="7921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这两个句子有什么不同？为什么要这样写呢？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250825" y="188913"/>
            <a:ext cx="1081088" cy="431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经过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0" name="图片 30729" descr="u=1014210589,3338002174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4488" y="4408488"/>
            <a:ext cx="2449512" cy="2449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30721"/>
          <p:cNvSpPr txBox="1"/>
          <p:nvPr/>
        </p:nvSpPr>
        <p:spPr>
          <a:xfrm>
            <a:off x="611188" y="476250"/>
            <a:ext cx="77755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就这样结了断，断了结，一连结了七次，都没有结成。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755650" y="2349500"/>
            <a:ext cx="75596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忽然，一阵大风吹来，丝断了，网破了，它是怎么做呢？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755650" y="3213100"/>
            <a:ext cx="76327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又一阵大风吹来，丝断了，网破了，就连小蜘蛛自己也被风重重地摔到了地上，小蜘蛛又是怎样做呢？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684213" y="4076700"/>
            <a:ext cx="77755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狂风袭来，电闪雷鸣，那张快要完工的网又被风雨无情的打破了，小蜘蛛是怎么做呢？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468313" y="5157788"/>
            <a:ext cx="7777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一次、两次，就这样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0728" name="矩形 30727"/>
          <p:cNvSpPr/>
          <p:nvPr/>
        </p:nvSpPr>
        <p:spPr>
          <a:xfrm>
            <a:off x="250825" y="188913"/>
            <a:ext cx="1008063" cy="5762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经过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文本框 31747"/>
          <p:cNvSpPr txBox="1"/>
          <p:nvPr/>
        </p:nvSpPr>
        <p:spPr>
          <a:xfrm>
            <a:off x="684213" y="549275"/>
            <a:ext cx="7775575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400" dirty="0">
                <a:latin typeface="Arial" panose="020B0604020202020204" pitchFamily="34" charset="0"/>
                <a:ea typeface="黑体" panose="02010609060101010101" pitchFamily="49" charset="-122"/>
              </a:rPr>
              <a:t>可蜘蛛并不灰心，照样从头干起，这一次它终于结成了一张网。</a:t>
            </a:r>
            <a:endParaRPr lang="zh-CN" altLang="en-US" sz="4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1042988" y="3213100"/>
            <a:ext cx="7775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你看到了一只怎样的蜘蛛？你想把哪些词送给它？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1258888" y="3860800"/>
            <a:ext cx="67691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用朗读为这只执着的蜘蛛来喝彩吧！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250825" y="188913"/>
            <a:ext cx="1008063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经过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1753" name="图片 31752" descr="u=1633086243,831951696&amp;fm=23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723"/>
          <a:stretch>
            <a:fillRect/>
          </a:stretch>
        </p:blipFill>
        <p:spPr>
          <a:xfrm>
            <a:off x="7415213" y="0"/>
            <a:ext cx="1728787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图片 31753" descr="u=1633086243,831951696&amp;fm=23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530" t="72253"/>
          <a:stretch>
            <a:fillRect/>
          </a:stretch>
        </p:blipFill>
        <p:spPr>
          <a:xfrm>
            <a:off x="8172450" y="4652963"/>
            <a:ext cx="900113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6" name="任意多边形 31755"/>
          <p:cNvSpPr/>
          <p:nvPr/>
        </p:nvSpPr>
        <p:spPr>
          <a:xfrm>
            <a:off x="8675688" y="1557338"/>
            <a:ext cx="85725" cy="3167062"/>
          </a:xfrm>
          <a:custGeom>
            <a:avLst/>
            <a:gdLst/>
            <a:ahLst/>
            <a:cxnLst/>
            <a:pathLst>
              <a:path w="54" h="1995">
                <a:moveTo>
                  <a:pt x="46" y="0"/>
                </a:moveTo>
                <a:cubicBezTo>
                  <a:pt x="50" y="446"/>
                  <a:pt x="54" y="892"/>
                  <a:pt x="46" y="1224"/>
                </a:cubicBezTo>
                <a:cubicBezTo>
                  <a:pt x="38" y="1556"/>
                  <a:pt x="19" y="1775"/>
                  <a:pt x="0" y="1995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5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41985"/>
          <p:cNvSpPr/>
          <p:nvPr/>
        </p:nvSpPr>
        <p:spPr>
          <a:xfrm>
            <a:off x="1258888" y="404813"/>
            <a:ext cx="6705600" cy="1920875"/>
          </a:xfrm>
          <a:prstGeom prst="rect">
            <a:avLst/>
          </a:prstGeom>
          <a:solidFill>
            <a:srgbClr val="333399">
              <a:alpha val="39999"/>
            </a:srgbClr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作为王子，他历经了七次失败，失败的打击让他灰心到了极点，感觉这次战斗没什么希望了，看到了这只不服输的蜘蛛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他是怎么表现的呢？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椭圆 41986"/>
          <p:cNvSpPr/>
          <p:nvPr/>
        </p:nvSpPr>
        <p:spPr>
          <a:xfrm>
            <a:off x="2339975" y="476250"/>
            <a:ext cx="4800600" cy="1752600"/>
          </a:xfrm>
          <a:prstGeom prst="ellipse">
            <a:avLst/>
          </a:prstGeom>
          <a:gradFill rotWithShape="1">
            <a:gsLst>
              <a:gs pos="0">
                <a:srgbClr val="FFCCCC"/>
              </a:gs>
              <a:gs pos="50000">
                <a:schemeClr val="accent1"/>
              </a:gs>
              <a:gs pos="100000">
                <a:srgbClr val="FFCCCC"/>
              </a:gs>
            </a:gsLst>
            <a:lin ang="5400000" scaled="1"/>
            <a:tileRect/>
          </a:gradFill>
          <a:ln w="38100" cap="flat" cmpd="dbl">
            <a:solidFill>
              <a:srgbClr val="00BCB8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王子从蜘蛛结网的事情中</a:t>
            </a:r>
            <a:endParaRPr lang="zh-CN" altLang="en-US" sz="30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000" dirty="0">
                <a:latin typeface="Arial" panose="020B0604020202020204" pitchFamily="34" charset="0"/>
                <a:ea typeface="黑体" panose="02010609060101010101" pitchFamily="49" charset="-122"/>
              </a:rPr>
              <a:t>受到了什么样的启发？</a:t>
            </a:r>
            <a:endParaRPr lang="zh-CN" altLang="en-US" sz="3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1988" name="图片 41987" descr="064_jpg">
            <a:hlinkClick r:id="rId1"/>
          </p:cNvPr>
          <p:cNvPicPr>
            <a:picLocks noChangeAspect="1"/>
          </p:cNvPicPr>
          <p:nvPr/>
        </p:nvPicPr>
        <p:blipFill>
          <a:blip r:embed="rId2"/>
          <a:srcRect l="11707" t="10304" r="10670" b="49055"/>
          <a:stretch>
            <a:fillRect/>
          </a:stretch>
        </p:blipFill>
        <p:spPr>
          <a:xfrm>
            <a:off x="468313" y="2420938"/>
            <a:ext cx="8351837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矩形 41988"/>
          <p:cNvSpPr/>
          <p:nvPr/>
        </p:nvSpPr>
        <p:spPr>
          <a:xfrm>
            <a:off x="250825" y="188913"/>
            <a:ext cx="1008063" cy="431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经过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 animBg="1"/>
      <p:bldP spid="4198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文本框 32771"/>
          <p:cNvSpPr txBox="1"/>
          <p:nvPr/>
        </p:nvSpPr>
        <p:spPr>
          <a:xfrm>
            <a:off x="755650" y="476250"/>
            <a:ext cx="7561263" cy="885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顽强的蜘蛛，感动着我们，也感动着布鲁斯王子，看</a:t>
            </a:r>
            <a:r>
              <a:rPr lang="en-US" altLang="zh-CN" sz="260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  <a:endParaRPr lang="en-US" altLang="zh-CN" sz="2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2774" name="对象 32773"/>
          <p:cNvGraphicFramePr/>
          <p:nvPr/>
        </p:nvGraphicFramePr>
        <p:xfrm>
          <a:off x="971550" y="1365250"/>
          <a:ext cx="7416800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620000" imgH="5715000" progId="Paint.Picture">
                  <p:embed/>
                </p:oleObj>
              </mc:Choice>
              <mc:Fallback>
                <p:oleObj name="" r:id="rId1" imgW="7620000" imgH="5715000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rcRect t="2730"/>
                      <a:stretch>
                        <a:fillRect/>
                      </a:stretch>
                    </p:blipFill>
                    <p:spPr>
                      <a:xfrm>
                        <a:off x="971550" y="1365250"/>
                        <a:ext cx="7416800" cy="541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5" name="圆角矩形标注 32774"/>
          <p:cNvSpPr/>
          <p:nvPr/>
        </p:nvSpPr>
        <p:spPr>
          <a:xfrm>
            <a:off x="179388" y="2060575"/>
            <a:ext cx="3124200" cy="1954213"/>
          </a:xfrm>
          <a:prstGeom prst="wedgeRoundRectCallout">
            <a:avLst>
              <a:gd name="adj1" fmla="val 75713"/>
              <a:gd name="adj2" fmla="val -2148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600" dirty="0">
                <a:latin typeface="Verdana" panose="020B0604030504040204" pitchFamily="34" charset="0"/>
              </a:rPr>
              <a:t>      </a:t>
            </a:r>
            <a:r>
              <a:rPr lang="zh-CN" altLang="en-US" sz="2600" b="1" dirty="0">
                <a:latin typeface="Verdana" panose="020B0604030504040204" pitchFamily="34" charset="0"/>
                <a:ea typeface="黑体" panose="02010609060101010101" pitchFamily="49" charset="-122"/>
              </a:rPr>
              <a:t>布鲁斯感动极了，他猛地跳起来，喊道：“我也要干第八次！”</a:t>
            </a:r>
            <a:endParaRPr lang="zh-CN" altLang="en-US" sz="2600" b="1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文本框 33795"/>
          <p:cNvSpPr txBox="1"/>
          <p:nvPr/>
        </p:nvSpPr>
        <p:spPr>
          <a:xfrm>
            <a:off x="1042988" y="333375"/>
            <a:ext cx="67691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布鲁斯王子终于振作起来，他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900113" y="908050"/>
            <a:ext cx="7848600" cy="19446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他四处奔走，召集被打散的军队，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动员人民起来抵抗。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827088" y="2997200"/>
            <a:ext cx="7704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勇敢的将士们，亲爱的同胞们：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9" name="矩形 33798"/>
          <p:cNvSpPr/>
          <p:nvPr/>
        </p:nvSpPr>
        <p:spPr>
          <a:xfrm>
            <a:off x="0" y="188913"/>
            <a:ext cx="865188" cy="431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结果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3802" name="图片 33801" descr="2008521144130777_2"/>
          <p:cNvPicPr>
            <a:picLocks noChangeAspect="1"/>
          </p:cNvPicPr>
          <p:nvPr/>
        </p:nvPicPr>
        <p:blipFill>
          <a:blip r:embed="rId1"/>
          <a:srcRect l="1855" t="12143" b="8022"/>
          <a:stretch>
            <a:fillRect/>
          </a:stretch>
        </p:blipFill>
        <p:spPr>
          <a:xfrm>
            <a:off x="900113" y="3716338"/>
            <a:ext cx="7200900" cy="305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3132138" y="476250"/>
            <a:ext cx="51847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召集令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611188" y="1557338"/>
            <a:ext cx="7848600" cy="472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苏格兰的同胞们，难道我们的抵抗结束了吗？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想一想我们老迈母亲、想一想我们年幼子女。我们，英勇的苏格兰人民能让他们沦为侵略者的奴仆吗？不！我们不能，我们要让我们的子孙永享自由！让我们再一次冲锋吧</a:t>
            </a: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向着前方的敌人！哪怕再一次的失败我也坚信胜利必将属于最后一次的冲锋！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框 10242"/>
          <p:cNvSpPr txBox="1"/>
          <p:nvPr/>
        </p:nvSpPr>
        <p:spPr>
          <a:xfrm>
            <a:off x="7010400" y="4213225"/>
            <a:ext cx="8382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r>
              <a:rPr lang="en-US" altLang="zh-CN" sz="3500" b="1" err="1">
                <a:solidFill>
                  <a:srgbClr val="FF0000"/>
                </a:solidFill>
                <a:latin typeface="Arial" panose="020B0604020202020204" pitchFamily="34" charset="0"/>
              </a:rPr>
              <a:t>ǐ</a:t>
            </a:r>
            <a:endParaRPr lang="en-US" altLang="zh-CN" sz="35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5724525" y="4213225"/>
            <a:ext cx="1057275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yu</a:t>
            </a:r>
            <a:r>
              <a:rPr lang="en-US" altLang="zh-CN" sz="3500" b="1" err="1">
                <a:solidFill>
                  <a:srgbClr val="FF0000"/>
                </a:solidFill>
                <a:latin typeface="Arial" panose="020B0604020202020204" pitchFamily="34" charset="0"/>
              </a:rPr>
              <a:t>á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3867150" y="4213225"/>
            <a:ext cx="13716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zh</a:t>
            </a:r>
            <a:r>
              <a:rPr lang="en-US" altLang="zh-CN" sz="3500" b="1" err="1">
                <a:solidFill>
                  <a:srgbClr val="FF0000"/>
                </a:solidFill>
                <a:latin typeface="Arial" panose="020B0604020202020204" pitchFamily="34" charset="0"/>
              </a:rPr>
              <a:t>ā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o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2314575" y="4289425"/>
            <a:ext cx="1066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bìng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1066800" y="4289425"/>
            <a:ext cx="762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xìn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5486400" y="2544763"/>
            <a:ext cx="13716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sh</a:t>
            </a:r>
            <a:r>
              <a:rPr lang="en-US" altLang="zh-CN" sz="3500" b="1" err="1">
                <a:solidFill>
                  <a:srgbClr val="FF0000"/>
                </a:solidFill>
                <a:latin typeface="Arial" panose="020B0604020202020204" pitchFamily="34" charset="0"/>
              </a:rPr>
              <a:t>ā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ng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3924300" y="2544763"/>
            <a:ext cx="12954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zh</a:t>
            </a:r>
            <a:r>
              <a:rPr lang="en-US" altLang="zh-CN" sz="3500" b="1" err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ng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2419350" y="2582863"/>
            <a:ext cx="1066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lüè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914400" y="2544763"/>
            <a:ext cx="106680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q</a:t>
            </a:r>
            <a:r>
              <a:rPr lang="en-US" altLang="zh-CN" sz="3500" b="1" err="1">
                <a:solidFill>
                  <a:srgbClr val="FF0000"/>
                </a:solidFill>
                <a:latin typeface="Arial" panose="020B0604020202020204" pitchFamily="34" charset="0"/>
              </a:rPr>
              <a:t>ī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2" name="文本框 10251"/>
          <p:cNvSpPr txBox="1"/>
          <p:nvPr/>
        </p:nvSpPr>
        <p:spPr>
          <a:xfrm>
            <a:off x="7010400" y="2582863"/>
            <a:ext cx="914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</a:rPr>
              <a:t>mò</a:t>
            </a:r>
            <a:endParaRPr lang="en-US" altLang="zh-CN" sz="3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矩形 10252"/>
          <p:cNvSpPr/>
          <p:nvPr/>
        </p:nvSpPr>
        <p:spPr>
          <a:xfrm>
            <a:off x="250825" y="0"/>
            <a:ext cx="8534400" cy="5562600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4" name="文本框 10253"/>
          <p:cNvSpPr txBox="1"/>
          <p:nvPr/>
        </p:nvSpPr>
        <p:spPr>
          <a:xfrm>
            <a:off x="990600" y="4708525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信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5" name="文本框 10254"/>
          <p:cNvSpPr txBox="1"/>
          <p:nvPr/>
        </p:nvSpPr>
        <p:spPr>
          <a:xfrm>
            <a:off x="2438400" y="4692650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并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6" name="文本框 10255"/>
          <p:cNvSpPr txBox="1"/>
          <p:nvPr/>
        </p:nvSpPr>
        <p:spPr>
          <a:xfrm>
            <a:off x="4114800" y="4692650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招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7" name="文本框 10256"/>
          <p:cNvSpPr txBox="1"/>
          <p:nvPr/>
        </p:nvSpPr>
        <p:spPr>
          <a:xfrm>
            <a:off x="5715000" y="4692650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员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8" name="文本框 10257"/>
          <p:cNvSpPr txBox="1"/>
          <p:nvPr/>
        </p:nvSpPr>
        <p:spPr>
          <a:xfrm>
            <a:off x="6948488" y="4724400"/>
            <a:ext cx="6858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抵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9" name="云形标注 10258"/>
          <p:cNvSpPr/>
          <p:nvPr/>
        </p:nvSpPr>
        <p:spPr>
          <a:xfrm>
            <a:off x="228600" y="838200"/>
            <a:ext cx="3276600" cy="914400"/>
          </a:xfrm>
          <a:prstGeom prst="cloudCallout">
            <a:avLst>
              <a:gd name="adj1" fmla="val 59981"/>
              <a:gd name="adj2" fmla="val 63370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</a:rPr>
              <a:t>请点击生字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60" name="文本框 10259"/>
          <p:cNvSpPr txBox="1"/>
          <p:nvPr/>
        </p:nvSpPr>
        <p:spPr>
          <a:xfrm>
            <a:off x="971550" y="3068638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侵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61" name="文本框 10260"/>
          <p:cNvSpPr txBox="1"/>
          <p:nvPr/>
        </p:nvSpPr>
        <p:spPr>
          <a:xfrm>
            <a:off x="2476500" y="3048000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略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62" name="文本框 10261"/>
          <p:cNvSpPr txBox="1"/>
          <p:nvPr/>
        </p:nvSpPr>
        <p:spPr>
          <a:xfrm>
            <a:off x="4114800" y="3048000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仗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63" name="文本框 10262"/>
          <p:cNvSpPr txBox="1"/>
          <p:nvPr/>
        </p:nvSpPr>
        <p:spPr>
          <a:xfrm>
            <a:off x="5724525" y="3068638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伤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64" name="云形标注 10263"/>
          <p:cNvSpPr/>
          <p:nvPr/>
        </p:nvSpPr>
        <p:spPr>
          <a:xfrm>
            <a:off x="4876800" y="533400"/>
            <a:ext cx="4267200" cy="1371600"/>
          </a:xfrm>
          <a:prstGeom prst="cloudCallout">
            <a:avLst>
              <a:gd name="adj1" fmla="val -74963"/>
              <a:gd name="adj2" fmla="val 75231"/>
            </a:avLst>
          </a:prstGeom>
          <a:gradFill rotWithShape="1">
            <a:gsLst>
              <a:gs pos="0">
                <a:srgbClr val="000082">
                  <a:alpha val="39999"/>
                </a:srgbClr>
              </a:gs>
              <a:gs pos="15000">
                <a:srgbClr val="66008F">
                  <a:alpha val="58000"/>
                </a:srgbClr>
              </a:gs>
              <a:gs pos="32500">
                <a:srgbClr val="BA0066">
                  <a:alpha val="78999"/>
                </a:srgbClr>
              </a:gs>
              <a:gs pos="45000">
                <a:srgbClr val="FF0000">
                  <a:alpha val="94000"/>
                </a:srgbClr>
              </a:gs>
              <a:gs pos="50000">
                <a:srgbClr val="FF8200">
                  <a:alpha val="100000"/>
                </a:srgbClr>
              </a:gs>
              <a:gs pos="55000">
                <a:srgbClr val="FF0000">
                  <a:alpha val="94000"/>
                </a:srgbClr>
              </a:gs>
              <a:gs pos="67500">
                <a:srgbClr val="BA0066">
                  <a:alpha val="78999"/>
                </a:srgbClr>
              </a:gs>
              <a:gs pos="85000">
                <a:srgbClr val="66008F">
                  <a:alpha val="58000"/>
                </a:srgbClr>
              </a:gs>
              <a:gs pos="100000">
                <a:srgbClr val="000082">
                  <a:alpha val="39999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让我先来消灭这些生字吧！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0265" name="文本框 10264"/>
          <p:cNvSpPr txBox="1"/>
          <p:nvPr/>
        </p:nvSpPr>
        <p:spPr>
          <a:xfrm>
            <a:off x="6934200" y="3048000"/>
            <a:ext cx="762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latin typeface="Arial" panose="020B0604020202020204" pitchFamily="34" charset="0"/>
                <a:ea typeface="黑体" panose="02010609060101010101" pitchFamily="49" charset="-122"/>
              </a:rPr>
              <a:t>磨</a:t>
            </a:r>
            <a:endParaRPr lang="zh-CN" altLang="en-US" sz="5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9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2000" tmFilter="0, 0; .2, .5; .8, .5; 1, 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000" autoRev="1" fill="hold"/>
                                        <p:tgtEl>
                                          <p:spTgt spid="102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40"/>
                            </p:stCondLst>
                            <p:childTnLst>
                              <p:par>
                                <p:cTn id="65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3"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9" grpId="0" animBg="1"/>
      <p:bldP spid="10259" grpId="1" animBg="1"/>
      <p:bldP spid="10259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1042988" y="333375"/>
            <a:ext cx="67691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布鲁斯的话感动了每一个苏格兰人，他们重拾了信心。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684213" y="1341438"/>
            <a:ext cx="7848600" cy="19446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经过了激烈的战斗，苏格兰军队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赶跑了外国侵略军。布鲁斯的第八次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抵抗成功了。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21" name="矩形 34820"/>
          <p:cNvSpPr/>
          <p:nvPr/>
        </p:nvSpPr>
        <p:spPr>
          <a:xfrm>
            <a:off x="250825" y="188913"/>
            <a:ext cx="936625" cy="5032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结果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4824" name="图片 34823" descr="132_180742_6161e_li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933825"/>
            <a:ext cx="8999538" cy="2790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6867" name="表格 36866"/>
          <p:cNvGraphicFramePr/>
          <p:nvPr/>
        </p:nvGraphicFramePr>
        <p:xfrm>
          <a:off x="611188" y="333375"/>
          <a:ext cx="7993062" cy="5773738"/>
        </p:xfrm>
        <a:graphic>
          <a:graphicData uri="http://schemas.openxmlformats.org/drawingml/2006/table">
            <a:tbl>
              <a:tblPr/>
              <a:tblGrid>
                <a:gridCol w="2071688"/>
                <a:gridCol w="1406525"/>
                <a:gridCol w="4514850"/>
              </a:tblGrid>
              <a:tr h="944563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看到相似点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布鲁斯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一连打了七次仗，苏格兰军队都失败了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蜘蛛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就这样结了断，断了结，一连结了七次，都没结成。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675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发现不同点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布鲁斯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他躺在山上的一间磨房里，不断地唉声叹气。对这场战争，他几乎失去了信心。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605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蜘蛛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可蜘蛛并不灰心，照样从头干起，这一次它终于结成了一张网。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得到启发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布鲁斯感动极了。他猛地跳起来，喊道：“我也要干第八次！” </a:t>
                      </a:r>
                      <a:endParaRPr lang="zh-CN" altLang="en-US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539750" y="1125538"/>
            <a:ext cx="7920038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有志者，事竟成。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范晔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失败乃成功之母。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菲利普斯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即使跌倒一百次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也要一百次地站起来。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张海迪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不会从失败中找寻教训的人；他们的成功之路是遥远的。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拿破仑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不失去信心，只要坚持不懈，就一定能成功。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钱学森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2411413" y="6350"/>
            <a:ext cx="4248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诵读名言，加强积累。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5364163" y="836613"/>
            <a:ext cx="360045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以“第二次”、“第三次”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为题，写你在学习或生活中通过努力终于做成的一件事。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102" name="图片 4101" descr="1727930_170859046335_2"/>
          <p:cNvPicPr>
            <a:picLocks noChangeAspect="1"/>
          </p:cNvPicPr>
          <p:nvPr/>
        </p:nvPicPr>
        <p:blipFill>
          <a:blip r:embed="rId1"/>
          <a:srcRect b="12982"/>
          <a:stretch>
            <a:fillRect/>
          </a:stretch>
        </p:blipFill>
        <p:spPr>
          <a:xfrm>
            <a:off x="0" y="0"/>
            <a:ext cx="53308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文本框 11266"/>
          <p:cNvSpPr txBox="1"/>
          <p:nvPr/>
        </p:nvSpPr>
        <p:spPr>
          <a:xfrm>
            <a:off x="468313" y="2879725"/>
            <a:ext cx="8280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信心       失败       抵抗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战斗       灰心       动员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侵略       成功       唉声叹气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云形标注 11267"/>
          <p:cNvSpPr/>
          <p:nvPr/>
        </p:nvSpPr>
        <p:spPr>
          <a:xfrm>
            <a:off x="4343400" y="685800"/>
            <a:ext cx="4267200" cy="1371600"/>
          </a:xfrm>
          <a:prstGeom prst="cloudCallout">
            <a:avLst>
              <a:gd name="adj1" fmla="val -74963"/>
              <a:gd name="adj2" fmla="val 75231"/>
            </a:avLst>
          </a:prstGeom>
          <a:gradFill rotWithShape="1">
            <a:gsLst>
              <a:gs pos="0">
                <a:srgbClr val="000082">
                  <a:alpha val="39999"/>
                </a:srgbClr>
              </a:gs>
              <a:gs pos="15000">
                <a:srgbClr val="66008F">
                  <a:alpha val="58000"/>
                </a:srgbClr>
              </a:gs>
              <a:gs pos="32500">
                <a:srgbClr val="BA0066">
                  <a:alpha val="78999"/>
                </a:srgbClr>
              </a:gs>
              <a:gs pos="45000">
                <a:srgbClr val="FF0000">
                  <a:alpha val="94000"/>
                </a:srgbClr>
              </a:gs>
              <a:gs pos="50000">
                <a:srgbClr val="FF8200">
                  <a:alpha val="100000"/>
                </a:srgbClr>
              </a:gs>
              <a:gs pos="55000">
                <a:srgbClr val="FF0000">
                  <a:alpha val="94000"/>
                </a:srgbClr>
              </a:gs>
              <a:gs pos="67500">
                <a:srgbClr val="BA0066">
                  <a:alpha val="78999"/>
                </a:srgbClr>
              </a:gs>
              <a:gs pos="85000">
                <a:srgbClr val="66008F">
                  <a:alpha val="58000"/>
                </a:srgbClr>
              </a:gs>
              <a:gs pos="100000">
                <a:srgbClr val="000082">
                  <a:alpha val="39999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再让我来消灭这些词语吧！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02" name="图片 8201" descr="063_jpg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t="57755"/>
          <a:stretch>
            <a:fillRect/>
          </a:stretch>
        </p:blipFill>
        <p:spPr>
          <a:xfrm>
            <a:off x="0" y="4540250"/>
            <a:ext cx="3854450" cy="231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611188" y="1196975"/>
            <a:ext cx="8135937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根据课文内容填空。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古代苏格兰（        ）英勇抗击侵略军，（   ）战（  ）败，几乎失去了信心。后来看到（          ），受到启发。经过第（     ）次战斗，终于打败了侵略军。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4427538" y="1773238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布鲁斯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8" name="矩形 8197"/>
          <p:cNvSpPr/>
          <p:nvPr/>
        </p:nvSpPr>
        <p:spPr>
          <a:xfrm>
            <a:off x="2916238" y="2276475"/>
            <a:ext cx="1150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七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4932363" y="2276475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七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矩形 8199"/>
          <p:cNvSpPr/>
          <p:nvPr/>
        </p:nvSpPr>
        <p:spPr>
          <a:xfrm>
            <a:off x="5364163" y="2781300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蜘蛛结网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1" name="矩形 8200"/>
          <p:cNvSpPr/>
          <p:nvPr/>
        </p:nvSpPr>
        <p:spPr>
          <a:xfrm>
            <a:off x="4932363" y="3357563"/>
            <a:ext cx="1150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八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  <p:bldP spid="8200" grpId="0"/>
      <p:bldP spid="82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0" name="文本框 14339"/>
          <p:cNvSpPr txBox="1"/>
          <p:nvPr/>
        </p:nvSpPr>
        <p:spPr>
          <a:xfrm>
            <a:off x="395288" y="549275"/>
            <a:ext cx="8424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按事件发展的顺序，将课文分为三部分。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1908175" y="2133600"/>
            <a:ext cx="2159000" cy="2411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800" dirty="0">
                <a:latin typeface="Arial" panose="020B0604020202020204" pitchFamily="34" charset="0"/>
                <a:ea typeface="黑体" panose="02010609060101010101" pitchFamily="49" charset="-122"/>
              </a:rPr>
              <a:t>起因</a:t>
            </a:r>
            <a:endParaRPr lang="zh-CN" altLang="en-US" sz="38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800" dirty="0">
                <a:latin typeface="Arial" panose="020B0604020202020204" pitchFamily="34" charset="0"/>
                <a:ea typeface="黑体" panose="02010609060101010101" pitchFamily="49" charset="-122"/>
              </a:rPr>
              <a:t>经过</a:t>
            </a:r>
            <a:endParaRPr lang="zh-CN" altLang="en-US" sz="38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800" dirty="0">
                <a:latin typeface="Arial" panose="020B0604020202020204" pitchFamily="34" charset="0"/>
                <a:ea typeface="黑体" panose="02010609060101010101" pitchFamily="49" charset="-122"/>
              </a:rPr>
              <a:t>结果</a:t>
            </a:r>
            <a:endParaRPr lang="zh-CN" altLang="en-US" sz="3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779838" y="2133600"/>
            <a:ext cx="2447925" cy="2411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800">
                <a:latin typeface="黑体" panose="02010609060101010101" pitchFamily="49" charset="-122"/>
                <a:ea typeface="黑体" panose="02010609060101010101" pitchFamily="49" charset="-122"/>
              </a:rPr>
              <a:t>4)</a:t>
            </a:r>
            <a:endParaRPr lang="en-US" altLang="zh-CN" sz="3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179388" y="549275"/>
            <a:ext cx="81375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400" dirty="0">
                <a:latin typeface="Arial" panose="020B0604020202020204" pitchFamily="34" charset="0"/>
                <a:ea typeface="黑体" panose="02010609060101010101" pitchFamily="49" charset="-122"/>
              </a:rPr>
              <a:t>古时候，欧洲的苏格兰遭到了别国的侵略。</a:t>
            </a:r>
            <a:endParaRPr lang="zh-CN" altLang="en-US" sz="4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2" name="椭圆 22531"/>
          <p:cNvSpPr/>
          <p:nvPr/>
        </p:nvSpPr>
        <p:spPr>
          <a:xfrm>
            <a:off x="3563938" y="549275"/>
            <a:ext cx="1152525" cy="792163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3" name="椭圆 22532"/>
          <p:cNvSpPr/>
          <p:nvPr/>
        </p:nvSpPr>
        <p:spPr>
          <a:xfrm>
            <a:off x="5292725" y="476250"/>
            <a:ext cx="1727200" cy="865188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4" name="文本框 22533"/>
          <p:cNvSpPr txBox="1"/>
          <p:nvPr/>
        </p:nvSpPr>
        <p:spPr>
          <a:xfrm>
            <a:off x="971550" y="2924175"/>
            <a:ext cx="7416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0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欧洲       苏格兰</a:t>
            </a:r>
            <a:endParaRPr lang="zh-CN" altLang="en-US" sz="80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9" name="图片 13318" descr="c0ba125c2c8cbe3cc51ce2bfabb1857e"/>
          <p:cNvPicPr>
            <a:picLocks noChangeAspect="1"/>
          </p:cNvPicPr>
          <p:nvPr/>
        </p:nvPicPr>
        <p:blipFill>
          <a:blip r:embed="rId1">
            <a:clrChange>
              <a:clrFrom>
                <a:srgbClr val="E1E8EE"/>
              </a:clrFrom>
              <a:clrTo>
                <a:srgbClr val="E1E8EE">
                  <a:alpha val="0"/>
                </a:srgbClr>
              </a:clrTo>
            </a:clrChange>
          </a:blip>
          <a:srcRect t="33435" b="14799"/>
          <a:stretch>
            <a:fillRect/>
          </a:stretch>
        </p:blipFill>
        <p:spPr>
          <a:xfrm>
            <a:off x="0" y="4437063"/>
            <a:ext cx="9144000" cy="242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3315"/>
          <p:cNvSpPr txBox="1"/>
          <p:nvPr/>
        </p:nvSpPr>
        <p:spPr>
          <a:xfrm>
            <a:off x="323850" y="549275"/>
            <a:ext cx="81375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400" dirty="0">
                <a:latin typeface="Arial" panose="020B0604020202020204" pitchFamily="34" charset="0"/>
                <a:ea typeface="黑体" panose="02010609060101010101" pitchFamily="49" charset="-122"/>
              </a:rPr>
              <a:t>古时候，欧洲的苏格兰遭到了别国的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侵略</a:t>
            </a:r>
            <a:r>
              <a:rPr lang="zh-CN" altLang="en-US" sz="4400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4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1763713" y="2420938"/>
            <a:ext cx="518477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侵略：</a:t>
            </a:r>
            <a:endParaRPr lang="zh-CN" altLang="en-US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侵犯别国领土、主权；</a:t>
            </a:r>
            <a:endParaRPr lang="zh-CN" altLang="en-US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掠夺财富；</a:t>
            </a:r>
            <a:endParaRPr lang="zh-CN" altLang="en-US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奴役别国的人民。</a:t>
            </a:r>
            <a:endParaRPr lang="zh-CN" altLang="en-US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文本框 15363"/>
          <p:cNvSpPr txBox="1"/>
          <p:nvPr/>
        </p:nvSpPr>
        <p:spPr>
          <a:xfrm>
            <a:off x="323850" y="549275"/>
            <a:ext cx="81375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400" dirty="0">
                <a:latin typeface="Arial" panose="020B0604020202020204" pitchFamily="34" charset="0"/>
                <a:ea typeface="黑体" panose="02010609060101010101" pitchFamily="49" charset="-122"/>
              </a:rPr>
              <a:t>王子布鲁斯带领军队，英勇地抗击外国侵略军。</a:t>
            </a:r>
            <a:endParaRPr lang="zh-CN" altLang="en-US" sz="4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1187450" y="4508500"/>
            <a:ext cx="684053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保卫了（            ）；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保卫了（            ）；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保卫了（            ）。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1331913" y="2060575"/>
            <a:ext cx="6840537" cy="239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5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侵略</a:t>
            </a:r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侵犯别国领土、主权；</a:t>
            </a:r>
            <a:endParaRPr lang="zh-CN" altLang="en-US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掠夺财富；</a:t>
            </a:r>
            <a:endParaRPr lang="zh-CN" altLang="en-US" sz="3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奴役别国的人民。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2845</Words>
  <Application>WPS 演示</Application>
  <PresentationFormat>在屏幕上显示</PresentationFormat>
  <Paragraphs>306</Paragraphs>
  <Slides>33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33</vt:i4>
      </vt:variant>
    </vt:vector>
  </HeadingPairs>
  <TitlesOfParts>
    <vt:vector size="55" baseType="lpstr">
      <vt:lpstr>Arial</vt:lpstr>
      <vt:lpstr>宋体</vt:lpstr>
      <vt:lpstr>Wingdings</vt:lpstr>
      <vt:lpstr>Batang</vt:lpstr>
      <vt:lpstr>黑体</vt:lpstr>
      <vt:lpstr>华文新魏</vt:lpstr>
      <vt:lpstr>仿宋_GB2312</vt:lpstr>
      <vt:lpstr>隶书</vt:lpstr>
      <vt:lpstr>Times New Roman</vt:lpstr>
      <vt:lpstr>楷体_GB2312</vt:lpstr>
      <vt:lpstr>Verdana</vt:lpstr>
      <vt:lpstr>仿宋</vt:lpstr>
      <vt:lpstr>新宋体</vt:lpstr>
      <vt:lpstr>微软雅黑</vt:lpstr>
      <vt:lpstr>Arial Unicode MS</vt:lpstr>
      <vt:lpstr>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</dc:creator>
  <cp:lastModifiedBy>Administrator</cp:lastModifiedBy>
  <cp:revision>11</cp:revision>
  <dcterms:created xsi:type="dcterms:W3CDTF">2014-10-01T08:34:57Z</dcterms:created>
  <dcterms:modified xsi:type="dcterms:W3CDTF">2018-11-14T05:44:49Z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