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diagrams/quickStyle1.xml" ContentType="application/vnd.openxmlformats-officedocument.drawingml.diagramStyl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322" r:id="rId2"/>
    <p:sldMasterId id="2147484825" r:id="rId3"/>
    <p:sldMasterId id="2147485220" r:id="rId4"/>
  </p:sldMasterIdLst>
  <p:notesMasterIdLst>
    <p:notesMasterId r:id="rId40"/>
  </p:notesMasterIdLst>
  <p:sldIdLst>
    <p:sldId id="492" r:id="rId5"/>
    <p:sldId id="258" r:id="rId6"/>
    <p:sldId id="493" r:id="rId7"/>
    <p:sldId id="506" r:id="rId8"/>
    <p:sldId id="272" r:id="rId9"/>
    <p:sldId id="507" r:id="rId10"/>
    <p:sldId id="524" r:id="rId11"/>
    <p:sldId id="508" r:id="rId12"/>
    <p:sldId id="509" r:id="rId13"/>
    <p:sldId id="525" r:id="rId14"/>
    <p:sldId id="510" r:id="rId15"/>
    <p:sldId id="526" r:id="rId16"/>
    <p:sldId id="511" r:id="rId17"/>
    <p:sldId id="512" r:id="rId18"/>
    <p:sldId id="513" r:id="rId19"/>
    <p:sldId id="499" r:id="rId20"/>
    <p:sldId id="378" r:id="rId21"/>
    <p:sldId id="470" r:id="rId22"/>
    <p:sldId id="391" r:id="rId23"/>
    <p:sldId id="392" r:id="rId24"/>
    <p:sldId id="471" r:id="rId25"/>
    <p:sldId id="504" r:id="rId26"/>
    <p:sldId id="288" r:id="rId27"/>
    <p:sldId id="291" r:id="rId28"/>
    <p:sldId id="514" r:id="rId29"/>
    <p:sldId id="293" r:id="rId30"/>
    <p:sldId id="294" r:id="rId31"/>
    <p:sldId id="527" r:id="rId32"/>
    <p:sldId id="295" r:id="rId33"/>
    <p:sldId id="517" r:id="rId34"/>
    <p:sldId id="518" r:id="rId35"/>
    <p:sldId id="528" r:id="rId36"/>
    <p:sldId id="529" r:id="rId37"/>
    <p:sldId id="530" r:id="rId38"/>
    <p:sldId id="531" r:id="rId39"/>
  </p:sldIdLst>
  <p:sldSz cx="9144000" cy="6858000" type="screen4x3"/>
  <p:notesSz cx="6858000" cy="9144000"/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FFFF66"/>
    <a:srgbClr val="F1F0E7"/>
    <a:srgbClr val="336699"/>
    <a:srgbClr val="006699"/>
    <a:srgbClr val="F4F3EC"/>
    <a:srgbClr val="996633"/>
    <a:srgbClr val="DBE1ED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40" autoAdjust="0"/>
    <p:restoredTop sz="85146" autoAdjust="0"/>
  </p:normalViewPr>
  <p:slideViewPr>
    <p:cSldViewPr snapToGrid="0" snapToObjects="1">
      <p:cViewPr>
        <p:scale>
          <a:sx n="60" d="100"/>
          <a:sy n="60" d="100"/>
        </p:scale>
        <p:origin x="-3114" y="-870"/>
      </p:cViewPr>
      <p:guideLst>
        <p:guide orient="horz" pos="2166"/>
        <p:guide pos="304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1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2465261-95D4-419E-BA20-A82485929D8A}" type="doc">
      <dgm:prSet loTypeId="urn:microsoft.com/office/officeart/2005/8/layout/vList4#1" loCatId="picture" qsTypeId="urn:microsoft.com/office/officeart/2005/8/quickstyle/simple1" qsCatId="simple" csTypeId="urn:microsoft.com/office/officeart/2005/8/colors/accent1_5" csCatId="accent1" phldr="1"/>
      <dgm:spPr/>
      <dgm:t>
        <a:bodyPr/>
        <a:lstStyle/>
        <a:p>
          <a:endParaRPr lang="zh-CN" altLang="en-US"/>
        </a:p>
      </dgm:t>
    </dgm:pt>
    <dgm:pt modelId="{1D354850-5A6F-408C-8D03-95F705CE2DA4}">
      <dgm:prSet custT="1"/>
      <dgm:spPr/>
      <dgm:t>
        <a:bodyPr/>
        <a:lstStyle/>
        <a:p>
          <a:pPr algn="l" rtl="0"/>
          <a:r>
            <a:rPr lang="zh-CN" altLang="en-US" sz="36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学习目标</a:t>
          </a:r>
          <a:endParaRPr lang="zh-CN" altLang="en-US" sz="36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gm:t>
    </dgm:pt>
    <dgm:pt modelId="{5A634FF6-65D1-4504-9BA9-6FC6D5ECE845}" type="parTrans" cxnId="{D6CFB38B-8751-41D3-BD86-E5ACC283B043}">
      <dgm:prSet/>
      <dgm:spPr/>
      <dgm:t>
        <a:bodyPr/>
        <a:lstStyle/>
        <a:p>
          <a:endParaRPr lang="zh-CN" altLang="en-US" sz="2400" b="1">
            <a:solidFill>
              <a:schemeClr val="tx1"/>
            </a:solidFill>
          </a:endParaRPr>
        </a:p>
      </dgm:t>
    </dgm:pt>
    <dgm:pt modelId="{09793AE5-59E6-4239-9F1D-2B7CEA40F60C}" type="sibTrans" cxnId="{D6CFB38B-8751-41D3-BD86-E5ACC283B043}">
      <dgm:prSet/>
      <dgm:spPr/>
      <dgm:t>
        <a:bodyPr/>
        <a:lstStyle/>
        <a:p>
          <a:endParaRPr lang="zh-CN" altLang="en-US" sz="2400" b="1">
            <a:solidFill>
              <a:schemeClr val="tx1"/>
            </a:solidFill>
          </a:endParaRPr>
        </a:p>
      </dgm:t>
    </dgm:pt>
    <dgm:pt modelId="{18C372C0-5AD8-4A38-89E9-D16097035E80}" type="pres">
      <dgm:prSet presAssocID="{22465261-95D4-419E-BA20-A82485929D8A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A5DA98F-18D3-413F-AB81-BA1660210363}" type="pres">
      <dgm:prSet presAssocID="{1D354850-5A6F-408C-8D03-95F705CE2DA4}" presName="comp" presStyleCnt="0"/>
      <dgm:spPr/>
      <dgm:t>
        <a:bodyPr/>
        <a:lstStyle/>
        <a:p>
          <a:endParaRPr lang="zh-CN" altLang="en-US"/>
        </a:p>
      </dgm:t>
    </dgm:pt>
    <dgm:pt modelId="{06B642A3-3B71-4D5F-A6CC-96439EB679BC}" type="pres">
      <dgm:prSet presAssocID="{1D354850-5A6F-408C-8D03-95F705CE2DA4}" presName="box" presStyleLbl="node1" presStyleIdx="0" presStyleCnt="1" custLinFactNeighborY="1586"/>
      <dgm:spPr/>
      <dgm:t>
        <a:bodyPr/>
        <a:lstStyle/>
        <a:p>
          <a:endParaRPr lang="zh-CN" altLang="en-US"/>
        </a:p>
      </dgm:t>
    </dgm:pt>
    <dgm:pt modelId="{621F4572-E51B-4D27-AD34-5762F572D972}" type="pres">
      <dgm:prSet presAssocID="{1D354850-5A6F-408C-8D03-95F705CE2DA4}" presName="img" presStyleLbl="fg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36000" r="-36000"/>
          </a:stretch>
        </a:blipFill>
      </dgm:spPr>
      <dgm:t>
        <a:bodyPr/>
        <a:lstStyle/>
        <a:p>
          <a:endParaRPr lang="zh-CN" altLang="en-US"/>
        </a:p>
      </dgm:t>
    </dgm:pt>
    <dgm:pt modelId="{8BA8033C-FE03-494A-8113-D96014B3BA13}" type="pres">
      <dgm:prSet presAssocID="{1D354850-5A6F-408C-8D03-95F705CE2DA4}" presName="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3556AD2-351D-4E29-A90D-9BFDEB531FC2}" type="presOf" srcId="{22465261-95D4-419E-BA20-A82485929D8A}" destId="{18C372C0-5AD8-4A38-89E9-D16097035E80}" srcOrd="0" destOrd="0" presId="urn:microsoft.com/office/officeart/2005/8/layout/vList4#1"/>
    <dgm:cxn modelId="{C67B3FD9-2D67-4CAC-89F2-47A388A0D8D0}" type="presOf" srcId="{1D354850-5A6F-408C-8D03-95F705CE2DA4}" destId="{06B642A3-3B71-4D5F-A6CC-96439EB679BC}" srcOrd="0" destOrd="0" presId="urn:microsoft.com/office/officeart/2005/8/layout/vList4#1"/>
    <dgm:cxn modelId="{D6CFB38B-8751-41D3-BD86-E5ACC283B043}" srcId="{22465261-95D4-419E-BA20-A82485929D8A}" destId="{1D354850-5A6F-408C-8D03-95F705CE2DA4}" srcOrd="0" destOrd="0" parTransId="{5A634FF6-65D1-4504-9BA9-6FC6D5ECE845}" sibTransId="{09793AE5-59E6-4239-9F1D-2B7CEA40F60C}"/>
    <dgm:cxn modelId="{DC6D1BA6-ABB2-4131-8C18-822D8CC6558D}" type="presOf" srcId="{1D354850-5A6F-408C-8D03-95F705CE2DA4}" destId="{8BA8033C-FE03-494A-8113-D96014B3BA13}" srcOrd="1" destOrd="0" presId="urn:microsoft.com/office/officeart/2005/8/layout/vList4#1"/>
    <dgm:cxn modelId="{D48B5508-D97D-48E0-AF09-4EE661293CAC}" type="presParOf" srcId="{18C372C0-5AD8-4A38-89E9-D16097035E80}" destId="{2A5DA98F-18D3-413F-AB81-BA1660210363}" srcOrd="0" destOrd="0" presId="urn:microsoft.com/office/officeart/2005/8/layout/vList4#1"/>
    <dgm:cxn modelId="{BAA7CBAA-4CD6-4ECE-83AC-745FA763CC37}" type="presParOf" srcId="{2A5DA98F-18D3-413F-AB81-BA1660210363}" destId="{06B642A3-3B71-4D5F-A6CC-96439EB679BC}" srcOrd="0" destOrd="0" presId="urn:microsoft.com/office/officeart/2005/8/layout/vList4#1"/>
    <dgm:cxn modelId="{E8EC1186-81ED-48D5-A69D-EA146493D083}" type="presParOf" srcId="{2A5DA98F-18D3-413F-AB81-BA1660210363}" destId="{621F4572-E51B-4D27-AD34-5762F572D972}" srcOrd="1" destOrd="0" presId="urn:microsoft.com/office/officeart/2005/8/layout/vList4#1"/>
    <dgm:cxn modelId="{4032A005-34B1-4CCD-AE85-AA6362307976}" type="presParOf" srcId="{2A5DA98F-18D3-413F-AB81-BA1660210363}" destId="{8BA8033C-FE03-494A-8113-D96014B3BA13}" srcOrd="2" destOrd="0" presId="urn:microsoft.com/office/officeart/2005/8/layout/vList4#1"/>
  </dgm:cxnLst>
  <dgm:bg>
    <a:noFill/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2465261-95D4-419E-BA20-A82485929D8A}" type="doc">
      <dgm:prSet loTypeId="urn:microsoft.com/office/officeart/2005/8/layout/vList4#2" loCatId="picture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zh-CN" altLang="en-US"/>
        </a:p>
      </dgm:t>
    </dgm:pt>
    <dgm:pt modelId="{1D354850-5A6F-408C-8D03-95F705CE2DA4}">
      <dgm:prSet custT="1"/>
      <dgm:spPr/>
      <dgm:t>
        <a:bodyPr/>
        <a:lstStyle/>
        <a:p>
          <a:pPr algn="l" rtl="0"/>
          <a:r>
            <a:rPr lang="zh-CN" altLang="en-US" sz="36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课堂小结</a:t>
          </a:r>
          <a:endParaRPr lang="zh-CN" altLang="en-US" sz="36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gm:t>
    </dgm:pt>
    <dgm:pt modelId="{5A634FF6-65D1-4504-9BA9-6FC6D5ECE845}" type="parTrans" cxnId="{D6CFB38B-8751-41D3-BD86-E5ACC283B043}">
      <dgm:prSet/>
      <dgm:spPr/>
      <dgm:t>
        <a:bodyPr/>
        <a:lstStyle/>
        <a:p>
          <a:endParaRPr lang="zh-CN" altLang="en-US" sz="24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09793AE5-59E6-4239-9F1D-2B7CEA40F60C}" type="sibTrans" cxnId="{D6CFB38B-8751-41D3-BD86-E5ACC283B043}">
      <dgm:prSet/>
      <dgm:spPr/>
      <dgm:t>
        <a:bodyPr/>
        <a:lstStyle/>
        <a:p>
          <a:endParaRPr lang="zh-CN" altLang="en-US" sz="24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18C372C0-5AD8-4A38-89E9-D16097035E80}" type="pres">
      <dgm:prSet presAssocID="{22465261-95D4-419E-BA20-A82485929D8A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A5DA98F-18D3-413F-AB81-BA1660210363}" type="pres">
      <dgm:prSet presAssocID="{1D354850-5A6F-408C-8D03-95F705CE2DA4}" presName="comp" presStyleCnt="0"/>
      <dgm:spPr/>
      <dgm:t>
        <a:bodyPr/>
        <a:lstStyle/>
        <a:p>
          <a:endParaRPr lang="zh-CN" altLang="en-US"/>
        </a:p>
      </dgm:t>
    </dgm:pt>
    <dgm:pt modelId="{06B642A3-3B71-4D5F-A6CC-96439EB679BC}" type="pres">
      <dgm:prSet presAssocID="{1D354850-5A6F-408C-8D03-95F705CE2DA4}" presName="box" presStyleLbl="node1" presStyleIdx="0" presStyleCnt="1" custLinFactNeighborY="1586"/>
      <dgm:spPr/>
      <dgm:t>
        <a:bodyPr/>
        <a:lstStyle/>
        <a:p>
          <a:endParaRPr lang="zh-CN" altLang="en-US"/>
        </a:p>
      </dgm:t>
    </dgm:pt>
    <dgm:pt modelId="{621F4572-E51B-4D27-AD34-5762F572D972}" type="pres">
      <dgm:prSet presAssocID="{1D354850-5A6F-408C-8D03-95F705CE2DA4}" presName="img" presStyleLbl="fg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18000" r="-18000"/>
          </a:stretch>
        </a:blipFill>
      </dgm:spPr>
      <dgm:t>
        <a:bodyPr/>
        <a:lstStyle/>
        <a:p>
          <a:endParaRPr lang="zh-CN" altLang="en-US"/>
        </a:p>
      </dgm:t>
    </dgm:pt>
    <dgm:pt modelId="{8BA8033C-FE03-494A-8113-D96014B3BA13}" type="pres">
      <dgm:prSet presAssocID="{1D354850-5A6F-408C-8D03-95F705CE2DA4}" presName="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0444E45-8131-4FA0-A41D-557E145A4E3A}" type="presOf" srcId="{22465261-95D4-419E-BA20-A82485929D8A}" destId="{18C372C0-5AD8-4A38-89E9-D16097035E80}" srcOrd="0" destOrd="0" presId="urn:microsoft.com/office/officeart/2005/8/layout/vList4#2"/>
    <dgm:cxn modelId="{84CB61BC-E2F7-4826-A08A-8EC91F4ADD28}" type="presOf" srcId="{1D354850-5A6F-408C-8D03-95F705CE2DA4}" destId="{8BA8033C-FE03-494A-8113-D96014B3BA13}" srcOrd="1" destOrd="0" presId="urn:microsoft.com/office/officeart/2005/8/layout/vList4#2"/>
    <dgm:cxn modelId="{D6CFB38B-8751-41D3-BD86-E5ACC283B043}" srcId="{22465261-95D4-419E-BA20-A82485929D8A}" destId="{1D354850-5A6F-408C-8D03-95F705CE2DA4}" srcOrd="0" destOrd="0" parTransId="{5A634FF6-65D1-4504-9BA9-6FC6D5ECE845}" sibTransId="{09793AE5-59E6-4239-9F1D-2B7CEA40F60C}"/>
    <dgm:cxn modelId="{245059FC-C581-4D36-8FBE-C7D18D92F337}" type="presOf" srcId="{1D354850-5A6F-408C-8D03-95F705CE2DA4}" destId="{06B642A3-3B71-4D5F-A6CC-96439EB679BC}" srcOrd="0" destOrd="0" presId="urn:microsoft.com/office/officeart/2005/8/layout/vList4#2"/>
    <dgm:cxn modelId="{138BC2C3-D20C-4104-A0D0-F42991B6EE51}" type="presParOf" srcId="{18C372C0-5AD8-4A38-89E9-D16097035E80}" destId="{2A5DA98F-18D3-413F-AB81-BA1660210363}" srcOrd="0" destOrd="0" presId="urn:microsoft.com/office/officeart/2005/8/layout/vList4#2"/>
    <dgm:cxn modelId="{1B577ED0-890B-4EEC-BDE4-7FBEA7E4333D}" type="presParOf" srcId="{2A5DA98F-18D3-413F-AB81-BA1660210363}" destId="{06B642A3-3B71-4D5F-A6CC-96439EB679BC}" srcOrd="0" destOrd="0" presId="urn:microsoft.com/office/officeart/2005/8/layout/vList4#2"/>
    <dgm:cxn modelId="{2CB5D681-3CD9-47DC-93C7-B9E0657A3606}" type="presParOf" srcId="{2A5DA98F-18D3-413F-AB81-BA1660210363}" destId="{621F4572-E51B-4D27-AD34-5762F572D972}" srcOrd="1" destOrd="0" presId="urn:microsoft.com/office/officeart/2005/8/layout/vList4#2"/>
    <dgm:cxn modelId="{3000C00C-29FF-48CF-816A-40C977BE2532}" type="presParOf" srcId="{2A5DA98F-18D3-413F-AB81-BA1660210363}" destId="{8BA8033C-FE03-494A-8113-D96014B3BA13}" srcOrd="2" destOrd="0" presId="urn:microsoft.com/office/officeart/2005/8/layout/vList4#2"/>
  </dgm:cxnLst>
  <dgm:bg>
    <a:noFill/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6B642A3-3B71-4D5F-A6CC-96439EB679BC}">
      <dsp:nvSpPr>
        <dsp:cNvPr id="0" name=""/>
        <dsp:cNvSpPr/>
      </dsp:nvSpPr>
      <dsp:spPr>
        <a:xfrm>
          <a:off x="0" y="732"/>
          <a:ext cx="2952328" cy="748964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学习目标</a:t>
          </a:r>
          <a:endParaRPr lang="zh-CN" altLang="en-US" sz="36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sp:txBody>
      <dsp:txXfrm>
        <a:off x="665362" y="732"/>
        <a:ext cx="2286965" cy="748964"/>
      </dsp:txXfrm>
    </dsp:sp>
    <dsp:sp modelId="{621F4572-E51B-4D27-AD34-5762F572D972}">
      <dsp:nvSpPr>
        <dsp:cNvPr id="0" name=""/>
        <dsp:cNvSpPr/>
      </dsp:nvSpPr>
      <dsp:spPr>
        <a:xfrm>
          <a:off x="74896" y="74896"/>
          <a:ext cx="590465" cy="59917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36000" r="-36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6B642A3-3B71-4D5F-A6CC-96439EB679BC}">
      <dsp:nvSpPr>
        <dsp:cNvPr id="0" name=""/>
        <dsp:cNvSpPr/>
      </dsp:nvSpPr>
      <dsp:spPr>
        <a:xfrm>
          <a:off x="0" y="732"/>
          <a:ext cx="2952328" cy="74896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课堂小结</a:t>
          </a:r>
          <a:endParaRPr lang="zh-CN" altLang="en-US" sz="36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sp:txBody>
      <dsp:txXfrm>
        <a:off x="665362" y="732"/>
        <a:ext cx="2286965" cy="748964"/>
      </dsp:txXfrm>
    </dsp:sp>
    <dsp:sp modelId="{621F4572-E51B-4D27-AD34-5762F572D972}">
      <dsp:nvSpPr>
        <dsp:cNvPr id="0" name=""/>
        <dsp:cNvSpPr/>
      </dsp:nvSpPr>
      <dsp:spPr>
        <a:xfrm>
          <a:off x="74896" y="74896"/>
          <a:ext cx="590465" cy="59917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18000" r="-18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#2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Tx/>
              <a:buNone/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47A7EE4B-E2EB-4685-99C7-E6D3650EDDB0}" type="datetimeFigureOut">
              <a:rPr lang="zh-CN" altLang="en-US"/>
              <a:pPr>
                <a:defRPr/>
              </a:pPr>
              <a:t>2017/8/14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E6C9E9FC-E6AD-42E1-81B7-407588CB61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716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fld id="{1C89F1EC-8482-443A-810B-AD2698C01DC0}" type="slidenum">
              <a:rPr lang="zh-CN" altLang="en-US" smtClean="0">
                <a:solidFill>
                  <a:srgbClr val="000000"/>
                </a:solidFill>
                <a:ea typeface="宋体" charset="-122"/>
              </a:rPr>
              <a:pPr>
                <a:buFont typeface="Arial" charset="0"/>
                <a:buNone/>
              </a:pPr>
              <a:t>1</a:t>
            </a:fld>
            <a:endParaRPr lang="zh-CN" altLang="en-US" smtClean="0">
              <a:solidFill>
                <a:srgbClr val="000000"/>
              </a:solidFill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727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fld id="{19690EEA-36BE-4C24-8F15-3B764BACBF3B}" type="slidenum">
              <a:rPr lang="zh-CN" altLang="en-US" smtClean="0">
                <a:ea typeface="宋体" charset="-122"/>
              </a:rPr>
              <a:pPr>
                <a:buFont typeface="Arial" charset="0"/>
                <a:buNone/>
              </a:pPr>
              <a:t>5</a:t>
            </a:fld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0.png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0.png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>
            <a:grpSpLocks/>
          </p:cNvGrpSpPr>
          <p:nvPr userDrawn="1"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9144000" cy="2185988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rgbClr val="B7E0EC"/>
                </a:gs>
              </a:gsLst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pic>
          <p:nvPicPr>
            <p:cNvPr id="4" name="图片 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4846638"/>
              <a:ext cx="9144000" cy="2011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图片 6" descr="荣德基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38125" y="76200"/>
              <a:ext cx="1562100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圆角矩形 5"/>
            <p:cNvSpPr/>
            <p:nvPr/>
          </p:nvSpPr>
          <p:spPr>
            <a:xfrm>
              <a:off x="958850" y="1708150"/>
              <a:ext cx="7226300" cy="134938"/>
            </a:xfrm>
            <a:prstGeom prst="roundRect">
              <a:avLst/>
            </a:prstGeom>
            <a:gradFill>
              <a:gsLst>
                <a:gs pos="0">
                  <a:srgbClr val="369434"/>
                </a:gs>
                <a:gs pos="100000">
                  <a:srgbClr val="89C270"/>
                </a:gs>
              </a:gsLst>
            </a:gradFill>
            <a:ln>
              <a:solidFill>
                <a:srgbClr val="539F36"/>
              </a:solidFill>
            </a:ln>
            <a:effectLst>
              <a:outerShdw blurRad="40000" dist="23000" dir="5400000" rotWithShape="0">
                <a:srgbClr val="000000">
                  <a:alpha val="2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>
            <a:grpSpLocks/>
          </p:cNvGrpSpPr>
          <p:nvPr userDrawn="1"/>
        </p:nvGrpSpPr>
        <p:grpSpPr bwMode="auto">
          <a:xfrm>
            <a:off x="-369888" y="9525"/>
            <a:ext cx="9515476" cy="6858000"/>
            <a:chOff x="-369888" y="9525"/>
            <a:chExt cx="9515476" cy="6858000"/>
          </a:xfrm>
        </p:grpSpPr>
        <p:pic>
          <p:nvPicPr>
            <p:cNvPr id="3" name="图片 1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525" y="9525"/>
              <a:ext cx="9136063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" name="组 15"/>
            <p:cNvGrpSpPr>
              <a:grpSpLocks/>
            </p:cNvGrpSpPr>
            <p:nvPr/>
          </p:nvGrpSpPr>
          <p:grpSpPr bwMode="auto">
            <a:xfrm>
              <a:off x="-369888" y="4598988"/>
              <a:ext cx="1660526" cy="2216150"/>
              <a:chOff x="-474161" y="4081888"/>
              <a:chExt cx="1981984" cy="2645369"/>
            </a:xfrm>
          </p:grpSpPr>
          <p:pic>
            <p:nvPicPr>
              <p:cNvPr id="6" name="Picture 47" descr="연필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83740" y="4081888"/>
                <a:ext cx="603122" cy="24353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" name="Picture 43" descr="꽃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-474161" y="4813904"/>
                <a:ext cx="1981984" cy="19133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5" name="图片 9" descr="荣德基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38125" y="76200"/>
              <a:ext cx="1562100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>
            <a:grpSpLocks/>
          </p:cNvGrpSpPr>
          <p:nvPr userDrawn="1"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9144000" cy="2185988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rgbClr val="B7E0EC"/>
                </a:gs>
              </a:gsLst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4" name="图片 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4846638"/>
              <a:ext cx="9144000" cy="2011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图片 6" descr="荣德基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38125" y="76200"/>
              <a:ext cx="1562100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圆角矩形 5"/>
            <p:cNvSpPr/>
            <p:nvPr/>
          </p:nvSpPr>
          <p:spPr>
            <a:xfrm>
              <a:off x="958850" y="1708150"/>
              <a:ext cx="7226300" cy="134938"/>
            </a:xfrm>
            <a:prstGeom prst="roundRect">
              <a:avLst/>
            </a:prstGeom>
            <a:gradFill>
              <a:gsLst>
                <a:gs pos="0">
                  <a:srgbClr val="369434"/>
                </a:gs>
                <a:gs pos="100000">
                  <a:srgbClr val="89C270"/>
                </a:gs>
              </a:gsLst>
            </a:gradFill>
            <a:ln>
              <a:solidFill>
                <a:srgbClr val="539F36"/>
              </a:solidFill>
            </a:ln>
            <a:effectLst>
              <a:outerShdw blurRad="40000" dist="23000" dir="5400000" rotWithShape="0">
                <a:srgbClr val="000000">
                  <a:alpha val="2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08D079-E187-437B-8428-9D8F1555EF85}" type="datetimeFigureOut">
              <a:rPr lang="zh-CN" altLang="en-US"/>
              <a:pPr>
                <a:defRPr/>
              </a:pPr>
              <a:t>2017/8/14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42D03C-4216-45C2-BF05-6A00BD580E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6"/>
          <p:cNvGrpSpPr>
            <a:grpSpLocks/>
          </p:cNvGrpSpPr>
          <p:nvPr userDrawn="1"/>
        </p:nvGrpSpPr>
        <p:grpSpPr bwMode="auto">
          <a:xfrm>
            <a:off x="-369888" y="9525"/>
            <a:ext cx="9515476" cy="6878638"/>
            <a:chOff x="-369888" y="9525"/>
            <a:chExt cx="9515476" cy="6878022"/>
          </a:xfrm>
        </p:grpSpPr>
        <p:pic>
          <p:nvPicPr>
            <p:cNvPr id="5" name="图片 1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525" y="9525"/>
              <a:ext cx="9136063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6" name="组 15"/>
            <p:cNvGrpSpPr>
              <a:grpSpLocks/>
            </p:cNvGrpSpPr>
            <p:nvPr/>
          </p:nvGrpSpPr>
          <p:grpSpPr bwMode="auto">
            <a:xfrm>
              <a:off x="-369888" y="4659276"/>
              <a:ext cx="1660526" cy="2216150"/>
              <a:chOff x="-474161" y="4081888"/>
              <a:chExt cx="1981984" cy="2645369"/>
            </a:xfrm>
          </p:grpSpPr>
          <p:pic>
            <p:nvPicPr>
              <p:cNvPr id="10" name="Picture 47" descr="연필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83740" y="4081888"/>
                <a:ext cx="603122" cy="24353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" name="Picture 43" descr="꽃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-474161" y="4813904"/>
                <a:ext cx="1981984" cy="19133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7" name="图片 9" descr="荣德基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38125" y="136488"/>
              <a:ext cx="1562100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图片 1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448425" y="6500234"/>
              <a:ext cx="2255838" cy="284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图片 22" descr="热气球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8660877" y="6336685"/>
              <a:ext cx="482600" cy="5508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3E4029-E6C1-4349-8BE6-4B7B2A1DEA5A}" type="datetimeFigureOut">
              <a:rPr lang="zh-CN" altLang="en-US"/>
              <a:pPr>
                <a:defRPr/>
              </a:pPr>
              <a:t>2017/8/14</a:t>
            </a:fld>
            <a:endParaRPr lang="zh-CN" altLang="en-US"/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0D9356-D245-4350-927A-EBF7A7EB0E7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>
            <a:grpSpLocks/>
          </p:cNvGrpSpPr>
          <p:nvPr userDrawn="1"/>
        </p:nvGrpSpPr>
        <p:grpSpPr bwMode="auto">
          <a:xfrm>
            <a:off x="0" y="0"/>
            <a:ext cx="9144000" cy="2185988"/>
            <a:chOff x="0" y="0"/>
            <a:chExt cx="9144000" cy="2185988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9144000" cy="2185988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rgbClr val="B7E0EC"/>
                </a:gs>
              </a:gsLst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4" name="图片 6" descr="荣德基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38125" y="76200"/>
              <a:ext cx="1562100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圆角矩形 4"/>
            <p:cNvSpPr/>
            <p:nvPr/>
          </p:nvSpPr>
          <p:spPr>
            <a:xfrm>
              <a:off x="958850" y="1708150"/>
              <a:ext cx="7226300" cy="134938"/>
            </a:xfrm>
            <a:prstGeom prst="roundRect">
              <a:avLst/>
            </a:prstGeom>
            <a:gradFill>
              <a:gsLst>
                <a:gs pos="0">
                  <a:srgbClr val="369434"/>
                </a:gs>
                <a:gs pos="100000">
                  <a:srgbClr val="89C270"/>
                </a:gs>
              </a:gsLst>
            </a:gradFill>
            <a:ln>
              <a:solidFill>
                <a:srgbClr val="539F36"/>
              </a:solidFill>
            </a:ln>
            <a:effectLst>
              <a:outerShdw blurRad="40000" dist="23000" dir="5400000" rotWithShape="0">
                <a:srgbClr val="000000">
                  <a:alpha val="2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6" name="Picture 12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818181"/>
              </a:clrFrom>
              <a:clrTo>
                <a:srgbClr val="81818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4925" y="5095875"/>
            <a:ext cx="9178925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2D9E9A-3500-4995-B1FB-90A88537AB1C}" type="datetimeFigureOut">
              <a:rPr lang="zh-CN" altLang="en-US"/>
              <a:pPr>
                <a:defRPr/>
              </a:pPr>
              <a:t>2017/8/14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3AF78E-C0EA-403C-A842-0B1E98130B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>
            <a:grpSpLocks/>
          </p:cNvGrpSpPr>
          <p:nvPr userDrawn="1"/>
        </p:nvGrpSpPr>
        <p:grpSpPr bwMode="auto">
          <a:xfrm>
            <a:off x="-369888" y="9525"/>
            <a:ext cx="9515476" cy="6858000"/>
            <a:chOff x="-369888" y="9525"/>
            <a:chExt cx="9515476" cy="6858000"/>
          </a:xfrm>
        </p:grpSpPr>
        <p:pic>
          <p:nvPicPr>
            <p:cNvPr id="3" name="图片 1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525" y="9525"/>
              <a:ext cx="9136063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" name="组 15"/>
            <p:cNvGrpSpPr>
              <a:grpSpLocks/>
            </p:cNvGrpSpPr>
            <p:nvPr/>
          </p:nvGrpSpPr>
          <p:grpSpPr bwMode="auto">
            <a:xfrm>
              <a:off x="-369888" y="4598988"/>
              <a:ext cx="1660526" cy="2216150"/>
              <a:chOff x="-474161" y="4081888"/>
              <a:chExt cx="1981984" cy="2645369"/>
            </a:xfrm>
          </p:grpSpPr>
          <p:pic>
            <p:nvPicPr>
              <p:cNvPr id="6" name="Picture 47" descr="연필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83740" y="4081888"/>
                <a:ext cx="603122" cy="24353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" name="Picture 43" descr="꽃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-474161" y="4813904"/>
                <a:ext cx="1981984" cy="19133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5" name="图片 9" descr="荣德基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38125" y="76200"/>
              <a:ext cx="1562100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6"/>
          <p:cNvGrpSpPr>
            <a:grpSpLocks/>
          </p:cNvGrpSpPr>
          <p:nvPr userDrawn="1"/>
        </p:nvGrpSpPr>
        <p:grpSpPr bwMode="auto">
          <a:xfrm>
            <a:off x="-369888" y="9525"/>
            <a:ext cx="9515476" cy="6865938"/>
            <a:chOff x="-369888" y="9525"/>
            <a:chExt cx="9515476" cy="6865901"/>
          </a:xfrm>
        </p:grpSpPr>
        <p:pic>
          <p:nvPicPr>
            <p:cNvPr id="5" name="图片 1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525" y="9525"/>
              <a:ext cx="9136063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6" name="组 15"/>
            <p:cNvGrpSpPr>
              <a:grpSpLocks/>
            </p:cNvGrpSpPr>
            <p:nvPr/>
          </p:nvGrpSpPr>
          <p:grpSpPr bwMode="auto">
            <a:xfrm>
              <a:off x="-369888" y="4659276"/>
              <a:ext cx="1660526" cy="2216150"/>
              <a:chOff x="-474161" y="4081888"/>
              <a:chExt cx="1981984" cy="2645369"/>
            </a:xfrm>
          </p:grpSpPr>
          <p:pic>
            <p:nvPicPr>
              <p:cNvPr id="8" name="Picture 47" descr="연필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83740" y="4081888"/>
                <a:ext cx="603122" cy="24353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" name="Picture 43" descr="꽃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-474161" y="4813904"/>
                <a:ext cx="1981984" cy="19133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7" name="图片 9" descr="荣德基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38125" y="136488"/>
              <a:ext cx="1562100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E334AF-D565-4E61-BEC3-0123D9C9F22B}" type="datetimeFigureOut">
              <a:rPr lang="zh-CN" altLang="en-US"/>
              <a:pPr>
                <a:defRPr/>
              </a:pPr>
              <a:t>2017/8/14</a:t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>
            <a:grpSpLocks/>
          </p:cNvGrpSpPr>
          <p:nvPr userDrawn="1"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9144000" cy="2185988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rgbClr val="B7E0EC"/>
                </a:gs>
              </a:gsLst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4" name="图片 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4846638"/>
              <a:ext cx="9144000" cy="2011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图片 6" descr="荣德基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38125" y="76200"/>
              <a:ext cx="1562100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圆角矩形 5"/>
            <p:cNvSpPr/>
            <p:nvPr/>
          </p:nvSpPr>
          <p:spPr>
            <a:xfrm>
              <a:off x="958850" y="1708150"/>
              <a:ext cx="7226300" cy="134938"/>
            </a:xfrm>
            <a:prstGeom prst="roundRect">
              <a:avLst/>
            </a:prstGeom>
            <a:gradFill>
              <a:gsLst>
                <a:gs pos="0">
                  <a:srgbClr val="369434"/>
                </a:gs>
                <a:gs pos="100000">
                  <a:srgbClr val="89C270"/>
                </a:gs>
              </a:gsLst>
            </a:gradFill>
            <a:ln>
              <a:solidFill>
                <a:srgbClr val="539F36"/>
              </a:solidFill>
            </a:ln>
            <a:effectLst>
              <a:outerShdw blurRad="40000" dist="23000" dir="5400000" rotWithShape="0">
                <a:srgbClr val="000000">
                  <a:alpha val="2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fld id="{3C4EF098-6D31-4949-9DF6-E238CCDF0A42}" type="datetimeFigureOut">
              <a:rPr lang="zh-CN" altLang="en-US"/>
              <a:pPr>
                <a:defRPr/>
              </a:pPr>
              <a:t>2017/8/14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>
                <a:latin typeface="Arial" charset="0"/>
              </a:defRPr>
            </a:lvl1pPr>
          </a:lstStyle>
          <a:p>
            <a:pPr>
              <a:defRPr/>
            </a:pPr>
            <a:fld id="{66D10C77-A5B2-4CE0-959D-4B81352D4C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>
            <a:grpSpLocks/>
          </p:cNvGrpSpPr>
          <p:nvPr userDrawn="1"/>
        </p:nvGrpSpPr>
        <p:grpSpPr bwMode="auto">
          <a:xfrm>
            <a:off x="-369888" y="9525"/>
            <a:ext cx="9515476" cy="6858000"/>
            <a:chOff x="-369888" y="9525"/>
            <a:chExt cx="9515476" cy="6858000"/>
          </a:xfrm>
        </p:grpSpPr>
        <p:pic>
          <p:nvPicPr>
            <p:cNvPr id="3" name="图片 1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525" y="9525"/>
              <a:ext cx="9136063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" name="组 15"/>
            <p:cNvGrpSpPr>
              <a:grpSpLocks/>
            </p:cNvGrpSpPr>
            <p:nvPr/>
          </p:nvGrpSpPr>
          <p:grpSpPr bwMode="auto">
            <a:xfrm>
              <a:off x="-369888" y="4598988"/>
              <a:ext cx="1660526" cy="2216150"/>
              <a:chOff x="-474161" y="4081888"/>
              <a:chExt cx="1981984" cy="2645369"/>
            </a:xfrm>
          </p:grpSpPr>
          <p:pic>
            <p:nvPicPr>
              <p:cNvPr id="6" name="Picture 47" descr="연필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83740" y="4081888"/>
                <a:ext cx="603122" cy="24353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" name="Picture 43" descr="꽃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-474161" y="4813904"/>
                <a:ext cx="1981984" cy="19133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5" name="图片 9" descr="荣德基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38125" y="76200"/>
              <a:ext cx="1562100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6"/>
          <p:cNvGrpSpPr>
            <a:grpSpLocks/>
          </p:cNvGrpSpPr>
          <p:nvPr userDrawn="1"/>
        </p:nvGrpSpPr>
        <p:grpSpPr bwMode="auto">
          <a:xfrm>
            <a:off x="-369888" y="9525"/>
            <a:ext cx="9515476" cy="6878638"/>
            <a:chOff x="-369888" y="9525"/>
            <a:chExt cx="9515476" cy="6878022"/>
          </a:xfrm>
        </p:grpSpPr>
        <p:pic>
          <p:nvPicPr>
            <p:cNvPr id="5" name="图片 1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525" y="9525"/>
              <a:ext cx="9136063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6" name="组 15"/>
            <p:cNvGrpSpPr>
              <a:grpSpLocks/>
            </p:cNvGrpSpPr>
            <p:nvPr/>
          </p:nvGrpSpPr>
          <p:grpSpPr bwMode="auto">
            <a:xfrm>
              <a:off x="-369888" y="4659276"/>
              <a:ext cx="1660526" cy="2216150"/>
              <a:chOff x="-474161" y="4081888"/>
              <a:chExt cx="1981984" cy="2645369"/>
            </a:xfrm>
          </p:grpSpPr>
          <p:pic>
            <p:nvPicPr>
              <p:cNvPr id="10" name="Picture 47" descr="연필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83740" y="4081888"/>
                <a:ext cx="603122" cy="24353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" name="Picture 43" descr="꽃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-474161" y="4813904"/>
                <a:ext cx="1981984" cy="19133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7" name="图片 9" descr="荣德基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38125" y="136488"/>
              <a:ext cx="1562100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图片 1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448425" y="6500234"/>
              <a:ext cx="2255838" cy="284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图片 22" descr="热气球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8660877" y="6336685"/>
              <a:ext cx="482600" cy="5508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fld id="{9CDDC7B6-CE47-420D-9D6F-2A3BF2DB6122}" type="datetimeFigureOut">
              <a:rPr lang="zh-CN" altLang="en-US"/>
              <a:pPr>
                <a:defRPr/>
              </a:pPr>
              <a:t>2017/8/14</a:t>
            </a:fld>
            <a:endParaRPr lang="zh-CN" altLang="en-US"/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>
                <a:latin typeface="Arial" charset="0"/>
              </a:defRPr>
            </a:lvl1pPr>
          </a:lstStyle>
          <a:p>
            <a:pPr>
              <a:defRPr/>
            </a:pPr>
            <a:fld id="{FA2099B5-C4D6-4852-BA3D-F728FB9F38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2293C6-53CF-4146-B838-489D2DBA8EA6}" type="datetimeFigureOut">
              <a:rPr lang="zh-CN" altLang="en-US"/>
              <a:pPr>
                <a:defRPr/>
              </a:pPr>
              <a:t>2017/8/14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B5E7D5-9189-4DDD-8078-E549529D71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>
            <a:grpSpLocks/>
          </p:cNvGrpSpPr>
          <p:nvPr userDrawn="1"/>
        </p:nvGrpSpPr>
        <p:grpSpPr bwMode="auto">
          <a:xfrm>
            <a:off x="-369888" y="9525"/>
            <a:ext cx="9515476" cy="6858000"/>
            <a:chOff x="-369888" y="9525"/>
            <a:chExt cx="9515476" cy="6858000"/>
          </a:xfrm>
        </p:grpSpPr>
        <p:pic>
          <p:nvPicPr>
            <p:cNvPr id="3" name="图片 1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525" y="9525"/>
              <a:ext cx="9136063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" name="组 15"/>
            <p:cNvGrpSpPr>
              <a:grpSpLocks/>
            </p:cNvGrpSpPr>
            <p:nvPr/>
          </p:nvGrpSpPr>
          <p:grpSpPr bwMode="auto">
            <a:xfrm>
              <a:off x="-369888" y="4598988"/>
              <a:ext cx="1660526" cy="2216150"/>
              <a:chOff x="-474161" y="4081888"/>
              <a:chExt cx="1981984" cy="2645369"/>
            </a:xfrm>
          </p:grpSpPr>
          <p:pic>
            <p:nvPicPr>
              <p:cNvPr id="6" name="Picture 47" descr="연필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83740" y="4081888"/>
                <a:ext cx="603122" cy="24353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" name="Picture 43" descr="꽃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-474161" y="4813904"/>
                <a:ext cx="1981984" cy="19133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5" name="图片 9" descr="荣德基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38125" y="76200"/>
              <a:ext cx="1562100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6"/>
          <p:cNvGrpSpPr>
            <a:grpSpLocks/>
          </p:cNvGrpSpPr>
          <p:nvPr userDrawn="1"/>
        </p:nvGrpSpPr>
        <p:grpSpPr bwMode="auto">
          <a:xfrm>
            <a:off x="-369888" y="9525"/>
            <a:ext cx="9515476" cy="6878638"/>
            <a:chOff x="-369888" y="9525"/>
            <a:chExt cx="9515476" cy="6878022"/>
          </a:xfrm>
        </p:grpSpPr>
        <p:pic>
          <p:nvPicPr>
            <p:cNvPr id="5" name="图片 1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525" y="9525"/>
              <a:ext cx="9136063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6" name="组 15"/>
            <p:cNvGrpSpPr>
              <a:grpSpLocks/>
            </p:cNvGrpSpPr>
            <p:nvPr/>
          </p:nvGrpSpPr>
          <p:grpSpPr bwMode="auto">
            <a:xfrm>
              <a:off x="-369888" y="4659276"/>
              <a:ext cx="1660526" cy="2216150"/>
              <a:chOff x="-474161" y="4081888"/>
              <a:chExt cx="1981984" cy="2645369"/>
            </a:xfrm>
          </p:grpSpPr>
          <p:pic>
            <p:nvPicPr>
              <p:cNvPr id="10" name="Picture 47" descr="연필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83740" y="4081888"/>
                <a:ext cx="603122" cy="24353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" name="Picture 43" descr="꽃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-474161" y="4813904"/>
                <a:ext cx="1981984" cy="19133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7" name="图片 9" descr="荣德基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38125" y="136488"/>
              <a:ext cx="1562100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图片 1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448425" y="6500234"/>
              <a:ext cx="2255838" cy="284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图片 22" descr="热气球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8660877" y="6336685"/>
              <a:ext cx="482600" cy="5508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BA654D-26CE-44D4-98A1-30E9FF432CB3}" type="datetimeFigureOut">
              <a:rPr lang="zh-CN" altLang="en-US"/>
              <a:pPr>
                <a:defRPr/>
              </a:pPr>
              <a:t>2017/8/14</a:t>
            </a:fld>
            <a:endParaRPr lang="zh-CN" altLang="en-US"/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BC31D-225E-4E40-9A5C-3AB0F792514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0" y="0"/>
            <a:ext cx="9144000" cy="2185988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B7E0EC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3" name="图片 6" descr="荣德基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8125" y="76200"/>
            <a:ext cx="15621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2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818181"/>
              </a:clrFrom>
              <a:clrTo>
                <a:srgbClr val="81818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4925" y="5095875"/>
            <a:ext cx="9178925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19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8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0585F4A-DAE0-4712-AB02-C90017A34461}" type="datetimeFigureOut">
              <a:rPr lang="zh-CN" altLang="en-US"/>
              <a:pPr>
                <a:defRPr/>
              </a:pPr>
              <a:t>2017/8/14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solidFill>
                  <a:srgbClr val="898989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fld id="{B8FF4165-0929-4B5D-AEBB-575E46C7D9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11" r:id="rId1"/>
    <p:sldLayoutId id="2147485312" r:id="rId2"/>
    <p:sldLayoutId id="2147485313" r:id="rId3"/>
    <p:sldLayoutId id="2147485314" r:id="rId4"/>
    <p:sldLayoutId id="2147485315" r:id="rId5"/>
    <p:sldLayoutId id="2147485316" r:id="rId6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A5E8AA0-E95B-4C8A-850A-AFA5181A6407}" type="datetimeFigureOut">
              <a:rPr lang="zh-CN" altLang="en-US"/>
              <a:pPr>
                <a:defRPr/>
              </a:pPr>
              <a:t>2017/8/14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solidFill>
                  <a:srgbClr val="898989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fld id="{BFC1153B-5F17-4DB1-ACEA-1AEB02081C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17" r:id="rId1"/>
    <p:sldLayoutId id="2147485318" r:id="rId2"/>
    <p:sldLayoutId id="2147485319" r:id="rId3"/>
    <p:sldLayoutId id="2147485320" r:id="rId4"/>
    <p:sldLayoutId id="2147485321" r:id="rId5"/>
    <p:sldLayoutId id="2147485322" r:id="rId6"/>
    <p:sldLayoutId id="2147485323" r:id="rId7"/>
    <p:sldLayoutId id="2147485324" r:id="rId8"/>
    <p:sldLayoutId id="2147485325" r:id="rId9"/>
    <p:sldLayoutId id="2147485326" r:id="rId10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8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613397D-5784-4E2A-8F2E-13DDBD9C1F66}" type="datetimeFigureOut">
              <a:rPr lang="zh-CN" altLang="en-US"/>
              <a:pPr>
                <a:defRPr/>
              </a:pPr>
              <a:t>2017/8/14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solidFill>
                  <a:srgbClr val="898989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fld id="{EDF7D142-C540-4615-8F29-6B9A4C0A257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27" r:id="rId1"/>
    <p:sldLayoutId id="2147485328" r:id="rId2"/>
    <p:sldLayoutId id="2147485329" r:id="rId3"/>
    <p:sldLayoutId id="2147485330" r:id="rId4"/>
    <p:sldLayoutId id="2147485331" r:id="rId5"/>
    <p:sldLayoutId id="2147485332" r:id="rId6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8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099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457200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58F88BA-DCE3-43D4-904E-A57C293CB204}" type="datetimeFigureOut">
              <a:rPr lang="zh-CN" altLang="en-US"/>
              <a:pPr>
                <a:defRPr/>
              </a:pPr>
              <a:t>2017/8/14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457200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defTabSz="457200">
              <a:buFont typeface="Arial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435BD641-E596-4DBC-B190-2D0D294646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33" r:id="rId1"/>
    <p:sldLayoutId id="2147485334" r:id="rId2"/>
    <p:sldLayoutId id="2147485335" r:id="rId3"/>
    <p:sldLayoutId id="2147485336" r:id="rId4"/>
    <p:sldLayoutId id="2147485337" r:id="rId5"/>
    <p:sldLayoutId id="2147485338" r:id="rId6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8.em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2%20&#26391;&#35835;&#38899;&#35270;&#39057;.mp4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1" descr="C:\Users\Administrator\AppData\Roaming\Tencent\Users\541737432\QQ\WinTemp\RichOle\FU}X4AVB5ZE)~(KWOD(7XY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2650" y="2203450"/>
            <a:ext cx="7419975" cy="310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" name="圆角矩形 66"/>
          <p:cNvSpPr/>
          <p:nvPr/>
        </p:nvSpPr>
        <p:spPr bwMode="auto">
          <a:xfrm>
            <a:off x="958850" y="1885950"/>
            <a:ext cx="7226300" cy="134938"/>
          </a:xfrm>
          <a:prstGeom prst="roundRect">
            <a:avLst/>
          </a:prstGeom>
          <a:gradFill>
            <a:gsLst>
              <a:gs pos="0">
                <a:srgbClr val="369434"/>
              </a:gs>
              <a:gs pos="100000">
                <a:srgbClr val="89C270"/>
              </a:gs>
            </a:gsLst>
          </a:gradFill>
          <a:ln>
            <a:solidFill>
              <a:srgbClr val="539F36"/>
            </a:solidFill>
          </a:ln>
          <a:effectLst>
            <a:outerShdw blurRad="40000" dist="23000" dir="5400000" rotWithShape="0">
              <a:srgbClr val="000000">
                <a:alpha val="2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33796" name="Picture 39" descr="구름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95838" y="179388"/>
            <a:ext cx="682625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40" descr="구름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5825" y="503238"/>
            <a:ext cx="1042988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3798" name="组合 13322"/>
          <p:cNvGrpSpPr>
            <a:grpSpLocks/>
          </p:cNvGrpSpPr>
          <p:nvPr/>
        </p:nvGrpSpPr>
        <p:grpSpPr bwMode="auto">
          <a:xfrm>
            <a:off x="1001713" y="5640388"/>
            <a:ext cx="7140575" cy="717550"/>
            <a:chOff x="514604" y="5446435"/>
            <a:chExt cx="7141054" cy="1041828"/>
          </a:xfrm>
        </p:grpSpPr>
        <p:sp>
          <p:nvSpPr>
            <p:cNvPr id="4" name="任意多边形 3"/>
            <p:cNvSpPr/>
            <p:nvPr/>
          </p:nvSpPr>
          <p:spPr>
            <a:xfrm>
              <a:off x="514604" y="5446435"/>
              <a:ext cx="1736380" cy="1041828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algn="ctr" defTabSz="12446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800" b="1" dirty="0">
                  <a:ln w="18415" cmpd="sng">
                    <a:prstDash val="solid"/>
                  </a:ln>
                  <a:solidFill>
                    <a:prstClr val="white"/>
                  </a:solidFill>
                  <a:effectLst>
                    <a:glow rad="101600">
                      <a:srgbClr val="C0504D">
                        <a:lumMod val="50000"/>
                        <a:alpha val="80000"/>
                      </a:srgbClr>
                    </a:glow>
                  </a:effectLst>
                  <a:latin typeface="微软雅黑" pitchFamily="34" charset="-122"/>
                  <a:ea typeface="微软雅黑" pitchFamily="34" charset="-122"/>
                </a:rPr>
                <a:t>品读释疑</a:t>
              </a:r>
              <a:endParaRPr lang="en-US" altLang="zh-CN" sz="2800" b="1" dirty="0">
                <a:ln w="18415" cmpd="sng">
                  <a:prstDash val="solid"/>
                </a:ln>
                <a:solidFill>
                  <a:prstClr val="white"/>
                </a:solidFill>
                <a:effectLst>
                  <a:glow rad="101600">
                    <a:srgbClr val="C0504D">
                      <a:lumMod val="50000"/>
                      <a:alpha val="80000"/>
                    </a:srgbClr>
                  </a:glo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2304287" y="5446435"/>
              <a:ext cx="1736380" cy="1041828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algn="ctr" defTabSz="12446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800" b="1" dirty="0">
                  <a:ln w="18415" cmpd="sng">
                    <a:prstDash val="solid"/>
                  </a:ln>
                  <a:solidFill>
                    <a:prstClr val="white"/>
                  </a:solidFill>
                  <a:effectLst>
                    <a:glow rad="101600">
                      <a:srgbClr val="9BBB59">
                        <a:lumMod val="50000"/>
                        <a:alpha val="80000"/>
                      </a:srgbClr>
                    </a:glow>
                  </a:effectLst>
                  <a:latin typeface="微软雅黑" pitchFamily="34" charset="-122"/>
                  <a:ea typeface="微软雅黑" pitchFamily="34" charset="-122"/>
                </a:rPr>
                <a:t>结构主旨</a:t>
              </a:r>
              <a:endParaRPr lang="en-US" altLang="zh-CN" sz="2800" b="1" dirty="0">
                <a:ln w="18415" cmpd="sng">
                  <a:prstDash val="solid"/>
                </a:ln>
                <a:solidFill>
                  <a:prstClr val="white"/>
                </a:solidFill>
                <a:effectLst>
                  <a:glow rad="101600">
                    <a:srgbClr val="9BBB59">
                      <a:lumMod val="50000"/>
                      <a:alpha val="80000"/>
                    </a:srgbClr>
                  </a:glo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4105845" y="5446435"/>
              <a:ext cx="1736380" cy="1041828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algn="ctr" defTabSz="12446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800" b="1" dirty="0">
                  <a:ln w="18415" cmpd="sng">
                    <a:prstDash val="solid"/>
                  </a:ln>
                  <a:solidFill>
                    <a:prstClr val="white"/>
                  </a:solidFill>
                  <a:effectLst>
                    <a:glow rad="101600">
                      <a:srgbClr val="8064A2">
                        <a:lumMod val="50000"/>
                        <a:alpha val="80000"/>
                      </a:srgbClr>
                    </a:glow>
                  </a:effectLst>
                  <a:latin typeface="微软雅黑" pitchFamily="34" charset="-122"/>
                  <a:ea typeface="微软雅黑" pitchFamily="34" charset="-122"/>
                </a:rPr>
                <a:t>课堂拓展</a:t>
              </a:r>
              <a:endParaRPr lang="en-US" altLang="zh-CN" sz="2800" b="1" dirty="0">
                <a:ln w="18415" cmpd="sng">
                  <a:prstDash val="solid"/>
                </a:ln>
                <a:solidFill>
                  <a:prstClr val="white"/>
                </a:solidFill>
                <a:effectLst>
                  <a:glow rad="101600">
                    <a:srgbClr val="8064A2">
                      <a:lumMod val="50000"/>
                      <a:alpha val="80000"/>
                    </a:srgbClr>
                  </a:glo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5919278" y="5446435"/>
              <a:ext cx="1736380" cy="1041828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algn="ctr" defTabSz="12446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800" b="1" dirty="0">
                  <a:ln w="18415" cmpd="sng">
                    <a:prstDash val="solid"/>
                  </a:ln>
                  <a:solidFill>
                    <a:prstClr val="white"/>
                  </a:solidFill>
                  <a:effectLst>
                    <a:glow rad="101600">
                      <a:srgbClr val="4BACC6">
                        <a:lumMod val="50000"/>
                        <a:alpha val="80000"/>
                      </a:srgbClr>
                    </a:glow>
                  </a:effectLst>
                  <a:latin typeface="微软雅黑" pitchFamily="34" charset="-122"/>
                  <a:ea typeface="微软雅黑" pitchFamily="34" charset="-122"/>
                </a:rPr>
                <a:t>当堂检测</a:t>
              </a:r>
            </a:p>
          </p:txBody>
        </p:sp>
        <p:sp>
          <p:nvSpPr>
            <p:cNvPr id="26" name="流程图: 摘录 25"/>
            <p:cNvSpPr/>
            <p:nvPr/>
          </p:nvSpPr>
          <p:spPr>
            <a:xfrm rot="5400000">
              <a:off x="2158167" y="5872352"/>
              <a:ext cx="262762" cy="222265"/>
            </a:xfrm>
            <a:prstGeom prst="flowChartExtract">
              <a:avLst/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流程图: 摘录 40"/>
            <p:cNvSpPr/>
            <p:nvPr/>
          </p:nvSpPr>
          <p:spPr>
            <a:xfrm rot="5400000">
              <a:off x="3942636" y="5872352"/>
              <a:ext cx="262762" cy="222265"/>
            </a:xfrm>
            <a:prstGeom prst="flowChartExtract">
              <a:avLst/>
            </a:pr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2" name="流程图: 摘录 41"/>
            <p:cNvSpPr/>
            <p:nvPr/>
          </p:nvSpPr>
          <p:spPr>
            <a:xfrm rot="5400000">
              <a:off x="5762033" y="5872352"/>
              <a:ext cx="262762" cy="222265"/>
            </a:xfrm>
            <a:prstGeom prst="flowChartExtract">
              <a:avLst/>
            </a:prstGeom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33799" name="组合 13336"/>
          <p:cNvGrpSpPr>
            <a:grpSpLocks/>
          </p:cNvGrpSpPr>
          <p:nvPr/>
        </p:nvGrpSpPr>
        <p:grpSpPr bwMode="auto">
          <a:xfrm>
            <a:off x="3086100" y="3159125"/>
            <a:ext cx="3186113" cy="1150938"/>
            <a:chOff x="3086175" y="3028210"/>
            <a:chExt cx="3185288" cy="1151803"/>
          </a:xfrm>
        </p:grpSpPr>
        <p:sp>
          <p:nvSpPr>
            <p:cNvPr id="13325" name="矩形 13324"/>
            <p:cNvSpPr/>
            <p:nvPr/>
          </p:nvSpPr>
          <p:spPr>
            <a:xfrm>
              <a:off x="3086175" y="3028210"/>
              <a:ext cx="3174178" cy="1151803"/>
            </a:xfrm>
            <a:prstGeom prst="rect">
              <a:avLst/>
            </a:prstGeom>
            <a:solidFill>
              <a:schemeClr val="bg1">
                <a:alpha val="33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000">
                <a:solidFill>
                  <a:prstClr val="white"/>
                </a:solidFill>
              </a:endParaRPr>
            </a:p>
          </p:txBody>
        </p:sp>
        <p:pic>
          <p:nvPicPr>
            <p:cNvPr id="33806" name="图片 46" descr="枫叶副本"/>
            <p:cNvPicPr>
              <a:picLocks noChangeAspect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878663" y="3117314"/>
              <a:ext cx="1059675" cy="1015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8" name="矩形 47"/>
            <p:cNvSpPr/>
            <p:nvPr/>
          </p:nvSpPr>
          <p:spPr>
            <a:xfrm>
              <a:off x="3086175" y="3224901"/>
              <a:ext cx="3185288" cy="70788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dist">
                <a:defRPr/>
              </a:pPr>
              <a:r>
                <a:rPr lang="zh-CN" altLang="en-US" sz="40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方正黑体简体" panose="03000509000000000000" charset="-122"/>
                  <a:ea typeface="方正黑体简体" panose="03000509000000000000" charset="-122"/>
                  <a:cs typeface="仿宋" panose="02010609060101010101" charset="-122"/>
                </a:rPr>
                <a:t>第 二 课时</a:t>
              </a:r>
            </a:p>
          </p:txBody>
        </p:sp>
      </p:grpSp>
      <p:grpSp>
        <p:nvGrpSpPr>
          <p:cNvPr id="33800" name="组合 13338"/>
          <p:cNvGrpSpPr>
            <a:grpSpLocks/>
          </p:cNvGrpSpPr>
          <p:nvPr/>
        </p:nvGrpSpPr>
        <p:grpSpPr bwMode="auto">
          <a:xfrm>
            <a:off x="2162175" y="904875"/>
            <a:ext cx="4819650" cy="1181100"/>
            <a:chOff x="2379275" y="929038"/>
            <a:chExt cx="4819919" cy="1181100"/>
          </a:xfrm>
        </p:grpSpPr>
        <p:sp>
          <p:nvSpPr>
            <p:cNvPr id="33801" name="Text Box 2"/>
            <p:cNvSpPr txBox="1">
              <a:spLocks noChangeArrowheads="1"/>
            </p:cNvSpPr>
            <p:nvPr/>
          </p:nvSpPr>
          <p:spPr bwMode="auto">
            <a:xfrm>
              <a:off x="3638233" y="1035401"/>
              <a:ext cx="3560961" cy="101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6000" b="1">
                  <a:solidFill>
                    <a:srgbClr val="CC0000"/>
                  </a:solidFill>
                  <a:ea typeface="黑体" pitchFamily="49" charset="-122"/>
                </a:rPr>
                <a:t>我是什么</a:t>
              </a:r>
            </a:p>
          </p:txBody>
        </p:sp>
        <p:grpSp>
          <p:nvGrpSpPr>
            <p:cNvPr id="33802" name="组合 13337"/>
            <p:cNvGrpSpPr>
              <a:grpSpLocks/>
            </p:cNvGrpSpPr>
            <p:nvPr/>
          </p:nvGrpSpPr>
          <p:grpSpPr bwMode="auto">
            <a:xfrm>
              <a:off x="2379275" y="929038"/>
              <a:ext cx="1181100" cy="1181100"/>
              <a:chOff x="2533650" y="760413"/>
              <a:chExt cx="1181100" cy="1181100"/>
            </a:xfrm>
          </p:grpSpPr>
          <p:sp>
            <p:nvSpPr>
              <p:cNvPr id="33803" name="AutoShape 11"/>
              <p:cNvSpPr>
                <a:spLocks noChangeArrowheads="1"/>
              </p:cNvSpPr>
              <p:nvPr/>
            </p:nvSpPr>
            <p:spPr bwMode="gray">
              <a:xfrm>
                <a:off x="2533650" y="760413"/>
                <a:ext cx="1181100" cy="1181100"/>
              </a:xfrm>
              <a:prstGeom prst="diamond">
                <a:avLst/>
              </a:prstGeom>
              <a:solidFill>
                <a:srgbClr val="236B2A"/>
              </a:solidFill>
              <a:ln w="38100">
                <a:solidFill>
                  <a:schemeClr val="bg1"/>
                </a:solidFill>
                <a:miter lim="800000"/>
                <a:headEnd/>
                <a:tailEnd/>
              </a:ln>
              <a:effectLst>
                <a:outerShdw sy="50000" rotWithShape="0">
                  <a:srgbClr val="80808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algn="ctr" eaLnBrk="0" hangingPunct="0"/>
                <a:endParaRPr lang="en-US" altLang="ko-KR" sz="2800" b="1">
                  <a:solidFill>
                    <a:srgbClr val="FFFFFF"/>
                  </a:solidFill>
                  <a:ea typeface="Gulim" pitchFamily="34" charset="-127"/>
                </a:endParaRPr>
              </a:p>
            </p:txBody>
          </p:sp>
          <p:sp>
            <p:nvSpPr>
              <p:cNvPr id="33804" name="文本框 13"/>
              <p:cNvSpPr txBox="1">
                <a:spLocks noChangeArrowheads="1"/>
              </p:cNvSpPr>
              <p:nvPr/>
            </p:nvSpPr>
            <p:spPr bwMode="auto">
              <a:xfrm>
                <a:off x="2789300" y="840675"/>
                <a:ext cx="572625" cy="10156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>
                  <a:buFont typeface="Arial" charset="0"/>
                  <a:buNone/>
                </a:pPr>
                <a:r>
                  <a:rPr lang="en-US" altLang="zh-CN" sz="6000" b="1">
                    <a:solidFill>
                      <a:srgbClr val="FFFFFF"/>
                    </a:solidFill>
                    <a:latin typeface="方正大黑简体" pitchFamily="65" charset="-122"/>
                    <a:ea typeface="方正大黑简体" pitchFamily="65" charset="-122"/>
                  </a:rPr>
                  <a:t>2</a:t>
                </a:r>
                <a:endParaRPr lang="zh-CN" altLang="en-US" sz="6000" b="1">
                  <a:solidFill>
                    <a:srgbClr val="FFFFFF"/>
                  </a:solidFill>
                  <a:latin typeface="方正大黑简体" pitchFamily="65" charset="-122"/>
                  <a:ea typeface="方正大黑简体" pitchFamily="65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885825" y="1827213"/>
            <a:ext cx="7683500" cy="175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55600" indent="-3556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 smtClean="0">
                <a:solidFill>
                  <a:srgbClr val="00965A"/>
                </a:solidFill>
                <a:latin typeface="黑体" pitchFamily="49" charset="-122"/>
                <a:ea typeface="黑体" pitchFamily="49" charset="-122"/>
              </a:rPr>
              <a:t>拓展：</a:t>
            </a:r>
            <a:endParaRPr lang="en-US" altLang="zh-CN" sz="2400" b="1" dirty="0" smtClean="0">
              <a:solidFill>
                <a:srgbClr val="00965A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试着写出几个类似“越升越高”的词语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 smtClean="0">
                <a:solidFill>
                  <a:srgbClr val="000000"/>
                </a:solidFill>
                <a:latin typeface="宋体" pitchFamily="2" charset="-122"/>
              </a:rPr>
              <a:t>________________________________________________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pitchFamily="2" charset="-122"/>
              </a:rPr>
              <a:t>　</a:t>
            </a:r>
          </a:p>
        </p:txBody>
      </p:sp>
      <p:pic>
        <p:nvPicPr>
          <p:cNvPr id="43011" name="图片 24" descr="花盆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1981200"/>
            <a:ext cx="3222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982663" y="2917825"/>
            <a:ext cx="71993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宋体" charset="-122"/>
              </a:rPr>
              <a:t>示例：</a:t>
            </a:r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十全十美  一心一意  自言自语  一五一十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矩形 11"/>
          <p:cNvSpPr>
            <a:spLocks noChangeArrowheads="1"/>
          </p:cNvSpPr>
          <p:nvPr/>
        </p:nvSpPr>
        <p:spPr bwMode="auto">
          <a:xfrm>
            <a:off x="723900" y="2236788"/>
            <a:ext cx="7751763" cy="166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55600" indent="-355600">
              <a:lnSpc>
                <a:spcPct val="150000"/>
              </a:lnSpc>
              <a:buFont typeface="Arial" charset="0"/>
              <a:buNone/>
            </a:pPr>
            <a:r>
              <a:rPr lang="en-US" altLang="zh-CN" sz="2400" b="1">
                <a:latin typeface="宋体" charset="-122"/>
              </a:rPr>
              <a:t>4.</a:t>
            </a:r>
            <a:r>
              <a:rPr lang="zh-CN" altLang="en-US" sz="2400" b="1">
                <a:latin typeface="宋体" charset="-122"/>
              </a:rPr>
              <a:t>“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平常我在池子里睡觉，在小溪里散步，在江河里奔跑，在海洋里跳舞、唱歌、开大会。</a:t>
            </a:r>
            <a:r>
              <a:rPr lang="zh-CN" altLang="en-US" sz="2400" b="1">
                <a:latin typeface="宋体" charset="-122"/>
              </a:rPr>
              <a:t>”这句话运用了什么样的修辞手法，有什么作用？</a:t>
            </a:r>
          </a:p>
        </p:txBody>
      </p:sp>
      <p:sp>
        <p:nvSpPr>
          <p:cNvPr id="4" name="矩形 3"/>
          <p:cNvSpPr/>
          <p:nvPr/>
        </p:nvSpPr>
        <p:spPr>
          <a:xfrm>
            <a:off x="1196975" y="4038600"/>
            <a:ext cx="7169150" cy="11144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30238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四个拟人句组成排比句，生动形象地写出了水存在的不同地方，语言优美，有气势。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885825" y="1827213"/>
            <a:ext cx="76835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55600" indent="-3556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00965A"/>
                </a:solidFill>
                <a:latin typeface="黑体" pitchFamily="49" charset="-122"/>
                <a:ea typeface="黑体" pitchFamily="49" charset="-122"/>
              </a:rPr>
              <a:t>仿</a:t>
            </a:r>
            <a:r>
              <a:rPr lang="zh-CN" altLang="en-US" sz="2400" b="1" dirty="0" smtClean="0">
                <a:solidFill>
                  <a:srgbClr val="00965A"/>
                </a:solidFill>
                <a:latin typeface="黑体" pitchFamily="49" charset="-122"/>
                <a:ea typeface="黑体" pitchFamily="49" charset="-122"/>
              </a:rPr>
              <a:t>写：</a:t>
            </a:r>
            <a:endParaRPr lang="en-US" altLang="zh-CN" sz="2400" b="1" dirty="0" smtClean="0">
              <a:solidFill>
                <a:srgbClr val="00965A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请你仿写一个排比句。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 smtClean="0">
                <a:solidFill>
                  <a:srgbClr val="000000"/>
                </a:solidFill>
                <a:latin typeface="宋体" pitchFamily="2" charset="-122"/>
              </a:rPr>
              <a:t>________________________________________________</a:t>
            </a:r>
            <a:r>
              <a:rPr lang="en-US" altLang="zh-CN" sz="2400" b="1" dirty="0">
                <a:solidFill>
                  <a:srgbClr val="000000"/>
                </a:solidFill>
                <a:latin typeface="宋体" pitchFamily="2" charset="-122"/>
              </a:rPr>
              <a:t> ________________________________________________ 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pitchFamily="2" charset="-122"/>
              </a:rPr>
              <a:t>　</a:t>
            </a:r>
          </a:p>
        </p:txBody>
      </p:sp>
      <p:pic>
        <p:nvPicPr>
          <p:cNvPr id="45059" name="图片 24" descr="花盆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1981200"/>
            <a:ext cx="3222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982663" y="2917825"/>
            <a:ext cx="7199312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宋体" charset="-122"/>
              </a:rPr>
              <a:t>示例：</a:t>
            </a:r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天空中的云可真美啊，有的像小兔，有的像狮子，有的像骏马。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文本框 23"/>
          <p:cNvSpPr txBox="1">
            <a:spLocks noChangeArrowheads="1"/>
          </p:cNvSpPr>
          <p:nvPr/>
        </p:nvSpPr>
        <p:spPr bwMode="auto">
          <a:xfrm>
            <a:off x="754063" y="2247900"/>
            <a:ext cx="7599362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55600" indent="-355600">
              <a:lnSpc>
                <a:spcPct val="150000"/>
              </a:lnSpc>
              <a:buFont typeface="Arial" charset="0"/>
              <a:buNone/>
            </a:pPr>
            <a:r>
              <a:rPr lang="en-US" altLang="zh-CN" sz="2400" b="1">
                <a:latin typeface="宋体" charset="-122"/>
              </a:rPr>
              <a:t>5.</a:t>
            </a:r>
            <a:r>
              <a:rPr lang="zh-CN" altLang="en-US" sz="2400" b="1">
                <a:latin typeface="宋体" charset="-122"/>
              </a:rPr>
              <a:t>“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有时候我很温和，有时候我很暴躁。</a:t>
            </a:r>
            <a:r>
              <a:rPr lang="zh-CN" altLang="en-US" sz="2400" b="1">
                <a:latin typeface="宋体" charset="-122"/>
              </a:rPr>
              <a:t>”从这一句你体会到了什么？</a:t>
            </a:r>
          </a:p>
        </p:txBody>
      </p:sp>
      <p:sp>
        <p:nvSpPr>
          <p:cNvPr id="3" name="文本框 23"/>
          <p:cNvSpPr txBox="1">
            <a:spLocks noChangeArrowheads="1"/>
          </p:cNvSpPr>
          <p:nvPr/>
        </p:nvSpPr>
        <p:spPr bwMode="auto">
          <a:xfrm>
            <a:off x="1187450" y="3360738"/>
            <a:ext cx="7178675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630238">
              <a:lnSpc>
                <a:spcPct val="150000"/>
              </a:lnSpc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这句话用了“温和”“暴躁”两个拟人化词语，概括写出了水的性格特点。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文本框 23"/>
          <p:cNvSpPr txBox="1">
            <a:spLocks noChangeArrowheads="1"/>
          </p:cNvSpPr>
          <p:nvPr/>
        </p:nvSpPr>
        <p:spPr bwMode="auto">
          <a:xfrm>
            <a:off x="817563" y="2089150"/>
            <a:ext cx="7285037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55600" indent="-355600">
              <a:lnSpc>
                <a:spcPct val="150000"/>
              </a:lnSpc>
              <a:buFont typeface="Arial" charset="0"/>
              <a:buNone/>
            </a:pPr>
            <a:r>
              <a:rPr lang="en-US" altLang="zh-CN" sz="2400" b="1">
                <a:latin typeface="宋体" charset="-122"/>
              </a:rPr>
              <a:t>6.</a:t>
            </a:r>
            <a:r>
              <a:rPr lang="zh-CN" altLang="en-US" sz="2400" b="1">
                <a:latin typeface="宋体" charset="-122"/>
              </a:rPr>
              <a:t>“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我做过许多好事，灌溉田地，发动机器，帮助人们工作。我也做过许多坏事，淹没庄稼，冲毁房屋，给人们带来灾害。</a:t>
            </a:r>
            <a:r>
              <a:rPr lang="zh-CN" altLang="en-US" sz="2400" b="1">
                <a:latin typeface="宋体" charset="-122"/>
              </a:rPr>
              <a:t>”从这两句你又体会出了什么？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343025" y="3906838"/>
            <a:ext cx="6759575" cy="113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630238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这两句话具体写出了水给人带来的好处和灾难，照应了上文中的“温和”和“暴躁”。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文本框 23"/>
          <p:cNvSpPr txBox="1">
            <a:spLocks noChangeArrowheads="1"/>
          </p:cNvSpPr>
          <p:nvPr/>
        </p:nvSpPr>
        <p:spPr bwMode="auto">
          <a:xfrm>
            <a:off x="917575" y="2400300"/>
            <a:ext cx="7462838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61950" indent="-361950">
              <a:lnSpc>
                <a:spcPct val="150000"/>
              </a:lnSpc>
              <a:buFont typeface="Arial" charset="0"/>
              <a:buNone/>
            </a:pPr>
            <a:r>
              <a:rPr lang="en-US" altLang="zh-CN" sz="2400" b="1">
                <a:latin typeface="宋体" charset="-122"/>
              </a:rPr>
              <a:t>7.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“小朋友，你们猜猜，我是什么？” </a:t>
            </a:r>
            <a:r>
              <a:rPr lang="zh-CN" altLang="en-US" sz="2400" b="1">
                <a:latin typeface="宋体" charset="-122"/>
              </a:rPr>
              <a:t>结尾有什么特点？起到了什么作用？</a:t>
            </a:r>
            <a:endParaRPr lang="en-US" altLang="zh-CN" sz="2400" b="1">
              <a:latin typeface="宋体" charset="-122"/>
            </a:endParaRPr>
          </a:p>
        </p:txBody>
      </p:sp>
      <p:sp>
        <p:nvSpPr>
          <p:cNvPr id="3" name="文本框 23"/>
          <p:cNvSpPr txBox="1">
            <a:spLocks noChangeArrowheads="1"/>
          </p:cNvSpPr>
          <p:nvPr/>
        </p:nvSpPr>
        <p:spPr bwMode="auto">
          <a:xfrm>
            <a:off x="1419225" y="3424238"/>
            <a:ext cx="6929438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630238">
              <a:lnSpc>
                <a:spcPct val="150000"/>
              </a:lnSpc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采用疑问句的形式结尾，照应了文题，使文章结构更加完整。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矩形 2"/>
          <p:cNvSpPr>
            <a:spLocks noChangeArrowheads="1"/>
          </p:cNvSpPr>
          <p:nvPr/>
        </p:nvSpPr>
        <p:spPr bwMode="auto">
          <a:xfrm>
            <a:off x="804863" y="2089150"/>
            <a:ext cx="7534275" cy="219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803275">
              <a:lnSpc>
                <a:spcPct val="150000"/>
              </a:lnSpc>
            </a:pPr>
            <a:r>
              <a:rPr lang="zh-CN" altLang="en-US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同学们刚才已经跟随老师走进文本，感受到了我们要利用水，保护水。让我们拿起金钥匙开启智慧之门。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内容占位符 2"/>
          <p:cNvSpPr txBox="1"/>
          <p:nvPr/>
        </p:nvSpPr>
        <p:spPr>
          <a:xfrm>
            <a:off x="635000" y="1939925"/>
            <a:ext cx="2203450" cy="590550"/>
          </a:xfrm>
          <a:prstGeom prst="rect">
            <a:avLst/>
          </a:prstGeom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u"/>
              <a:defRPr/>
            </a:pPr>
            <a:r>
              <a:rPr lang="zh-CN" altLang="zh-CN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  <a:cs typeface="Adobe 黑体 Std R" pitchFamily="34" charset="-122"/>
                <a:sym typeface="Calibri" pitchFamily="34" charset="0"/>
              </a:rPr>
              <a:t>核心问题</a:t>
            </a:r>
            <a:r>
              <a:rPr lang="zh-CN" altLang="zh-CN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  <a:cs typeface="Adobe 黑体 Std R" pitchFamily="34" charset="-122"/>
                <a:sym typeface="Calibri" pitchFamily="34" charset="0"/>
              </a:rPr>
              <a:t>：</a:t>
            </a:r>
            <a:endParaRPr lang="zh-CN" altLang="en-US" sz="2400" b="1" dirty="0">
              <a:solidFill>
                <a:prstClr val="black"/>
              </a:solidFill>
              <a:latin typeface="黑体" pitchFamily="49" charset="-122"/>
              <a:ea typeface="黑体" pitchFamily="49" charset="-122"/>
              <a:cs typeface="+mn-cs"/>
              <a:sym typeface="Calibri" pitchFamily="34" charset="0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057275" y="3324225"/>
            <a:ext cx="7313613" cy="56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542925">
              <a:lnSpc>
                <a:spcPct val="150000"/>
              </a:lnSpc>
              <a:spcAft>
                <a:spcPts val="600"/>
              </a:spcAft>
            </a:pPr>
            <a:r>
              <a:rPr lang="zh-CN" altLang="en-US" sz="2400" b="1">
                <a:solidFill>
                  <a:srgbClr val="FF0000"/>
                </a:solidFill>
                <a:latin typeface="宋体" charset="-122"/>
                <a:sym typeface="Calibri" pitchFamily="34" charset="0"/>
              </a:rPr>
              <a:t>“我”是水，“我”有多种存在形式。</a:t>
            </a:r>
          </a:p>
        </p:txBody>
      </p:sp>
      <p:sp>
        <p:nvSpPr>
          <p:cNvPr id="50180" name="矩形 5"/>
          <p:cNvSpPr>
            <a:spLocks noChangeArrowheads="1"/>
          </p:cNvSpPr>
          <p:nvPr/>
        </p:nvSpPr>
        <p:spPr bwMode="auto">
          <a:xfrm>
            <a:off x="977900" y="2609850"/>
            <a:ext cx="7408863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630238">
              <a:lnSpc>
                <a:spcPct val="150000"/>
              </a:lnSpc>
              <a:spcAft>
                <a:spcPts val="600"/>
              </a:spcAft>
            </a:pPr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Calibri" pitchFamily="34" charset="0"/>
              </a:rPr>
              <a:t>“我”是谁？“我”的总特点是什么？</a:t>
            </a:r>
          </a:p>
        </p:txBody>
      </p:sp>
      <p:pic>
        <p:nvPicPr>
          <p:cNvPr id="50181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1813" y="1185863"/>
            <a:ext cx="5518150" cy="85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内容占位符 2"/>
          <p:cNvSpPr txBox="1"/>
          <p:nvPr/>
        </p:nvSpPr>
        <p:spPr>
          <a:xfrm>
            <a:off x="850900" y="2454275"/>
            <a:ext cx="7645400" cy="755650"/>
          </a:xfrm>
          <a:prstGeom prst="rect">
            <a:avLst/>
          </a:prstGeom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marL="0" indent="0" eaLnBrk="1" hangingPunct="1">
              <a:lnSpc>
                <a:spcPct val="150000"/>
              </a:lnSpc>
              <a:spcAft>
                <a:spcPts val="600"/>
              </a:spcAft>
              <a:defRPr/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  <a:cs typeface="+mn-cs"/>
                <a:sym typeface="Calibri" pitchFamily="34" charset="0"/>
              </a:rPr>
              <a:t>1.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+mn-cs"/>
                <a:sym typeface="Calibri" pitchFamily="34" charset="0"/>
              </a:rPr>
              <a:t>说一说“我”变成什么？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196975" y="3209925"/>
            <a:ext cx="7251700" cy="56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763" indent="709613">
              <a:lnSpc>
                <a:spcPct val="150000"/>
              </a:lnSpc>
              <a:spcAft>
                <a:spcPts val="600"/>
              </a:spcAft>
            </a:pPr>
            <a:r>
              <a:rPr lang="zh-CN" altLang="en-US" sz="2400" b="1">
                <a:solidFill>
                  <a:srgbClr val="FF0000"/>
                </a:solidFill>
                <a:latin typeface="宋体" charset="-122"/>
                <a:sym typeface="Calibri" pitchFamily="34" charset="0"/>
              </a:rPr>
              <a:t>“我”会变成汽、云、雨、雹子、雪等。</a:t>
            </a:r>
          </a:p>
        </p:txBody>
      </p:sp>
      <p:sp>
        <p:nvSpPr>
          <p:cNvPr id="51204" name="内容占位符 2"/>
          <p:cNvSpPr txBox="1">
            <a:spLocks noChangeArrowheads="1"/>
          </p:cNvSpPr>
          <p:nvPr/>
        </p:nvSpPr>
        <p:spPr bwMode="auto">
          <a:xfrm>
            <a:off x="635000" y="1733550"/>
            <a:ext cx="2203450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24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Adobe 黑体 Std R" pitchFamily="34" charset="-122"/>
                <a:sym typeface="Calibri" pitchFamily="34" charset="0"/>
              </a:rPr>
              <a:t>串珠</a:t>
            </a:r>
            <a:r>
              <a:rPr lang="zh-CN" altLang="zh-CN" sz="24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Adobe 黑体 Std R" pitchFamily="34" charset="-122"/>
                <a:sym typeface="Calibri" pitchFamily="34" charset="0"/>
              </a:rPr>
              <a:t>问题：</a:t>
            </a:r>
            <a:endParaRPr lang="en-US" altLang="zh-CN" sz="24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Adobe 黑体 Std R" pitchFamily="34" charset="-122"/>
              <a:sym typeface="Calibri" pitchFamily="34" charset="0"/>
            </a:endParaRPr>
          </a:p>
        </p:txBody>
      </p:sp>
      <p:pic>
        <p:nvPicPr>
          <p:cNvPr id="51205" name="Picture 2" descr="image15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1175" y="4054475"/>
            <a:ext cx="3435350" cy="222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内容占位符 2"/>
          <p:cNvSpPr txBox="1"/>
          <p:nvPr/>
        </p:nvSpPr>
        <p:spPr>
          <a:xfrm>
            <a:off x="625475" y="1838325"/>
            <a:ext cx="7847013" cy="906463"/>
          </a:xfrm>
          <a:prstGeom prst="rect">
            <a:avLst/>
          </a:prstGeom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marL="361950" indent="-361950" eaLnBrk="1" hangingPunct="1">
              <a:lnSpc>
                <a:spcPct val="150000"/>
              </a:lnSpc>
              <a:spcAft>
                <a:spcPts val="600"/>
              </a:spcAft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  <a:cs typeface="+mn-cs"/>
                <a:sym typeface="Calibri" pitchFamily="34" charset="0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  <a:cs typeface="+mn-cs"/>
                <a:sym typeface="Calibri" pitchFamily="34" charset="0"/>
              </a:rPr>
              <a:t>.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  <a:cs typeface="+mn-cs"/>
                <a:sym typeface="Calibri" pitchFamily="34" charset="0"/>
              </a:rPr>
              <a:t>“我”</a:t>
            </a:r>
            <a:r>
              <a:rPr lang="zh-CN" altLang="en-US" sz="2400" b="1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  <a:cs typeface="+mn-cs"/>
                <a:sym typeface="Calibri" pitchFamily="34" charset="0"/>
              </a:rPr>
              <a:t>存在的地方有哪些？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039813" y="2557463"/>
            <a:ext cx="7416800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175" indent="722313">
              <a:lnSpc>
                <a:spcPct val="150000"/>
              </a:lnSpc>
              <a:spcAft>
                <a:spcPts val="600"/>
              </a:spcAft>
            </a:pPr>
            <a:r>
              <a:rPr lang="zh-CN" altLang="en-US" sz="2400" b="1">
                <a:solidFill>
                  <a:srgbClr val="FF0000"/>
                </a:solidFill>
                <a:latin typeface="宋体" charset="-122"/>
                <a:sym typeface="Calibri" pitchFamily="34" charset="0"/>
              </a:rPr>
              <a:t>“我”存在的地方有池子、小溪、江河、海洋等。</a:t>
            </a:r>
          </a:p>
        </p:txBody>
      </p:sp>
      <p:pic>
        <p:nvPicPr>
          <p:cNvPr id="52228" name="Picture 2" descr="image15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8125" y="3941763"/>
            <a:ext cx="3586163" cy="2239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06463" y="2381250"/>
            <a:ext cx="7118350" cy="28622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355600" indent="-355600">
              <a:lnSpc>
                <a:spcPct val="150000"/>
              </a:lnSpc>
              <a:defRPr/>
            </a:pPr>
            <a:r>
              <a:rPr lang="en-US" altLang="zh-CN" sz="2400" b="1" dirty="0">
                <a:latin typeface="+mn-ea"/>
                <a:ea typeface="+mn-ea"/>
              </a:rPr>
              <a:t>1.</a:t>
            </a:r>
            <a:r>
              <a:rPr lang="zh-CN" altLang="en-US" sz="2400" b="1" dirty="0">
                <a:latin typeface="+mn-ea"/>
                <a:ea typeface="+mn-ea"/>
              </a:rPr>
              <a:t>熟读课文，背诵课文。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</a:rPr>
              <a:t>（重点）</a:t>
            </a:r>
            <a:endParaRPr lang="en-US" altLang="zh-CN" sz="2400" b="1" dirty="0">
              <a:latin typeface="+mn-ea"/>
              <a:ea typeface="+mn-ea"/>
            </a:endParaRPr>
          </a:p>
          <a:p>
            <a:pPr marL="355600" indent="-355600">
              <a:lnSpc>
                <a:spcPct val="150000"/>
              </a:lnSpc>
              <a:defRPr/>
            </a:pPr>
            <a:r>
              <a:rPr lang="en-US" altLang="zh-CN" sz="2400" b="1" dirty="0">
                <a:latin typeface="+mn-ea"/>
                <a:ea typeface="+mn-ea"/>
              </a:rPr>
              <a:t>2.</a:t>
            </a:r>
            <a:r>
              <a:rPr lang="zh-CN" altLang="en-US" sz="2400" b="1" dirty="0">
                <a:latin typeface="+mn-ea"/>
                <a:ea typeface="+mn-ea"/>
              </a:rPr>
              <a:t>知道云、雨、雹子、雪等自然现象都是水变化形成的。</a:t>
            </a:r>
          </a:p>
          <a:p>
            <a:pPr marL="355600" indent="-355600">
              <a:lnSpc>
                <a:spcPct val="150000"/>
              </a:lnSpc>
              <a:defRPr/>
            </a:pPr>
            <a:r>
              <a:rPr lang="en-US" altLang="zh-CN" sz="2400" b="1" dirty="0">
                <a:latin typeface="+mn-ea"/>
                <a:ea typeface="+mn-ea"/>
              </a:rPr>
              <a:t>3.</a:t>
            </a:r>
            <a:r>
              <a:rPr lang="zh-CN" altLang="en-US" sz="2400" b="1" dirty="0">
                <a:latin typeface="+mn-ea"/>
                <a:ea typeface="+mn-ea"/>
              </a:rPr>
              <a:t>初步感受科学童话，作者写作用词准确、生动的特点。 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（难点）</a:t>
            </a:r>
          </a:p>
        </p:txBody>
      </p:sp>
      <p:graphicFrame>
        <p:nvGraphicFramePr>
          <p:cNvPr id="4" name="图示 3"/>
          <p:cNvGraphicFramePr/>
          <p:nvPr/>
        </p:nvGraphicFramePr>
        <p:xfrm>
          <a:off x="890338" y="1366891"/>
          <a:ext cx="2952328" cy="7496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4820" name="AutoShape 70"/>
          <p:cNvSpPr>
            <a:spLocks noChangeAspect="1" noChangeArrowheads="1" noTextEdit="1"/>
          </p:cNvSpPr>
          <p:nvPr/>
        </p:nvSpPr>
        <p:spPr bwMode="auto">
          <a:xfrm>
            <a:off x="-3943350" y="714375"/>
            <a:ext cx="1895475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4821" name="Picture 7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3943350" y="714375"/>
            <a:ext cx="1897062" cy="181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内容占位符 2"/>
          <p:cNvSpPr txBox="1"/>
          <p:nvPr/>
        </p:nvSpPr>
        <p:spPr>
          <a:xfrm>
            <a:off x="804863" y="1222375"/>
            <a:ext cx="7645400" cy="922338"/>
          </a:xfrm>
          <a:prstGeom prst="rect">
            <a:avLst/>
          </a:prstGeom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marL="271463" indent="-271463" eaLnBrk="1" hangingPunct="1">
              <a:lnSpc>
                <a:spcPct val="150000"/>
              </a:lnSpc>
              <a:spcAft>
                <a:spcPts val="600"/>
              </a:spcAft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  <a:cs typeface="+mn-cs"/>
                <a:sym typeface="Calibri" pitchFamily="34" charset="0"/>
              </a:rPr>
              <a:t>3</a:t>
            </a:r>
            <a:r>
              <a:rPr lang="en-US" altLang="zh-CN" sz="24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  <a:cs typeface="+mn-cs"/>
                <a:sym typeface="Calibri" pitchFamily="34" charset="0"/>
              </a:rPr>
              <a:t>.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  <a:cs typeface="+mn-cs"/>
                <a:sym typeface="Calibri" pitchFamily="34" charset="0"/>
              </a:rPr>
              <a:t>“我”</a:t>
            </a:r>
            <a:r>
              <a:rPr lang="zh-CN" altLang="en-US" sz="2400" b="1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  <a:cs typeface="+mn-cs"/>
                <a:sym typeface="Calibri" pitchFamily="34" charset="0"/>
              </a:rPr>
              <a:t>对人们的利与弊是什么？“我”的性格怎样？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182688" y="1868488"/>
            <a:ext cx="7235825" cy="166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630238">
              <a:lnSpc>
                <a:spcPct val="150000"/>
              </a:lnSpc>
              <a:spcAft>
                <a:spcPts val="600"/>
              </a:spcAft>
            </a:pPr>
            <a:r>
              <a:rPr lang="zh-CN" altLang="en-US" sz="2400" b="1">
                <a:solidFill>
                  <a:srgbClr val="FF0000"/>
                </a:solidFill>
                <a:latin typeface="宋体" charset="-122"/>
                <a:sym typeface="Calibri" pitchFamily="34" charset="0"/>
              </a:rPr>
              <a:t>我”有时候温和，有时候暴躁。“我”做过许多好事，如灌溉农田。也做过许多坏事，如淹没庄嫁冲毁房屋。</a:t>
            </a:r>
          </a:p>
        </p:txBody>
      </p:sp>
      <p:pic>
        <p:nvPicPr>
          <p:cNvPr id="5" name="Picture 2" descr="image15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04707" y="3766660"/>
            <a:ext cx="3610779" cy="237733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内容占位符 2"/>
          <p:cNvSpPr txBox="1"/>
          <p:nvPr/>
        </p:nvSpPr>
        <p:spPr>
          <a:xfrm>
            <a:off x="790575" y="2347913"/>
            <a:ext cx="7645400" cy="711200"/>
          </a:xfrm>
          <a:prstGeom prst="rect">
            <a:avLst/>
          </a:prstGeom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marL="273050" indent="-273050" eaLnBrk="1" hangingPunct="1">
              <a:lnSpc>
                <a:spcPct val="150000"/>
              </a:lnSpc>
              <a:spcAft>
                <a:spcPts val="600"/>
              </a:spcAft>
              <a:defRPr/>
            </a:pPr>
            <a:r>
              <a:rPr lang="en-US" altLang="zh-CN" sz="2400" b="1" dirty="0">
                <a:latin typeface="+mn-ea"/>
                <a:ea typeface="+mn-ea"/>
                <a:sym typeface="Calibri" pitchFamily="34" charset="0"/>
              </a:rPr>
              <a:t>4.</a:t>
            </a:r>
            <a:r>
              <a:rPr lang="zh-CN" altLang="en-US" sz="2400" b="1" dirty="0">
                <a:latin typeface="+mn-ea"/>
                <a:ea typeface="+mn-ea"/>
                <a:sym typeface="Calibri" pitchFamily="34" charset="0"/>
              </a:rPr>
              <a:t>学习了这篇课文，你明白了什么？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182688" y="3049588"/>
            <a:ext cx="7253287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763" indent="625475">
              <a:lnSpc>
                <a:spcPct val="150000"/>
              </a:lnSpc>
              <a:spcAft>
                <a:spcPts val="600"/>
              </a:spcAft>
            </a:pPr>
            <a:r>
              <a:rPr lang="zh-CN" altLang="en-US" sz="2400" b="1">
                <a:solidFill>
                  <a:srgbClr val="FF0000"/>
                </a:solidFill>
                <a:latin typeface="宋体" charset="-122"/>
                <a:sym typeface="Calibri" pitchFamily="34" charset="0"/>
              </a:rPr>
              <a:t>我明白了一些有关水的知识，我要努力保护水资源，让水更好地为人民服务。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6" descr="C:\Users\Administrator\Desktop\可改图标 - 副本\结构主旨2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48025" y="279400"/>
            <a:ext cx="2647950" cy="69532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55299" name="组合 3"/>
          <p:cNvGrpSpPr>
            <a:grpSpLocks/>
          </p:cNvGrpSpPr>
          <p:nvPr/>
        </p:nvGrpSpPr>
        <p:grpSpPr bwMode="auto">
          <a:xfrm>
            <a:off x="558800" y="1190625"/>
            <a:ext cx="2593975" cy="666750"/>
            <a:chOff x="3711597" y="1189830"/>
            <a:chExt cx="2593669" cy="666750"/>
          </a:xfrm>
        </p:grpSpPr>
        <p:sp>
          <p:nvSpPr>
            <p:cNvPr id="16" name="圆角矩形 15"/>
            <p:cNvSpPr/>
            <p:nvPr/>
          </p:nvSpPr>
          <p:spPr>
            <a:xfrm>
              <a:off x="4527476" y="1327943"/>
              <a:ext cx="1777790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55316" name="图片 9" descr="book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711597" y="1189830"/>
              <a:ext cx="1087277" cy="666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5317" name="文本框 16"/>
            <p:cNvSpPr txBox="1">
              <a:spLocks noChangeArrowheads="1"/>
            </p:cNvSpPr>
            <p:nvPr/>
          </p:nvSpPr>
          <p:spPr bwMode="auto">
            <a:xfrm>
              <a:off x="4786874" y="1346993"/>
              <a:ext cx="1518392" cy="461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kumimoji="1" lang="zh-CN" altLang="en-US" sz="2400" b="1">
                  <a:solidFill>
                    <a:srgbClr val="000000"/>
                  </a:solidFill>
                  <a:latin typeface="Adobe 黑体 Std R" pitchFamily="34" charset="-122"/>
                  <a:ea typeface="Adobe 黑体 Std R" pitchFamily="34" charset="-122"/>
                </a:rPr>
                <a:t>课文结构</a:t>
              </a:r>
            </a:p>
          </p:txBody>
        </p:sp>
      </p:grpSp>
      <p:sp>
        <p:nvSpPr>
          <p:cNvPr id="55300" name="文本框 26"/>
          <p:cNvSpPr txBox="1">
            <a:spLocks noChangeArrowheads="1"/>
          </p:cNvSpPr>
          <p:nvPr/>
        </p:nvSpPr>
        <p:spPr bwMode="auto">
          <a:xfrm>
            <a:off x="1044575" y="2801938"/>
            <a:ext cx="615950" cy="257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我是什么 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水）</a:t>
            </a:r>
          </a:p>
        </p:txBody>
      </p:sp>
      <p:sp>
        <p:nvSpPr>
          <p:cNvPr id="25" name="左大括号 24"/>
          <p:cNvSpPr/>
          <p:nvPr/>
        </p:nvSpPr>
        <p:spPr>
          <a:xfrm>
            <a:off x="1800225" y="2682875"/>
            <a:ext cx="539750" cy="2916238"/>
          </a:xfrm>
          <a:prstGeom prst="leftBrac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>
              <a:ln>
                <a:solidFill>
                  <a:schemeClr val="tx1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32" name="文本框 1"/>
          <p:cNvSpPr txBox="1">
            <a:spLocks noChangeArrowheads="1"/>
          </p:cNvSpPr>
          <p:nvPr/>
        </p:nvSpPr>
        <p:spPr bwMode="auto">
          <a:xfrm>
            <a:off x="2339975" y="2813050"/>
            <a:ext cx="1206500" cy="56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400" b="1">
                <a:solidFill>
                  <a:srgbClr val="00965A"/>
                </a:solidFill>
                <a:latin typeface="黑体" pitchFamily="49" charset="-122"/>
                <a:ea typeface="黑体" pitchFamily="49" charset="-122"/>
              </a:rPr>
              <a:t>我会变</a:t>
            </a: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3787775" y="2479675"/>
            <a:ext cx="20399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TW" altLang="en-US" sz="2400" b="1">
                <a:solidFill>
                  <a:srgbClr val="00965A"/>
                </a:solidFill>
                <a:latin typeface="黑体" pitchFamily="49" charset="-122"/>
                <a:ea typeface="黑体" pitchFamily="49" charset="-122"/>
              </a:rPr>
              <a:t>遇热：汽、云</a:t>
            </a:r>
            <a:endParaRPr lang="zh-CN" altLang="en-US" sz="2400" b="1">
              <a:solidFill>
                <a:srgbClr val="00965A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3787775" y="3243263"/>
            <a:ext cx="29543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TW" altLang="en-US" sz="2400" b="1">
                <a:solidFill>
                  <a:srgbClr val="00965A"/>
                </a:solidFill>
                <a:latin typeface="黑体" pitchFamily="49" charset="-122"/>
                <a:ea typeface="黑体" pitchFamily="49" charset="-122"/>
              </a:rPr>
              <a:t>遇冷：雨、雹子、雪</a:t>
            </a:r>
            <a:endParaRPr lang="en-US" altLang="zh-TW" sz="2400" b="1">
              <a:solidFill>
                <a:srgbClr val="00965A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3859213" y="4616450"/>
            <a:ext cx="32654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TW" altLang="en-US" sz="2400" b="1">
                <a:solidFill>
                  <a:srgbClr val="00965A"/>
                </a:solidFill>
                <a:latin typeface="黑体" pitchFamily="49" charset="-122"/>
                <a:ea typeface="黑体" pitchFamily="49" charset="-122"/>
              </a:rPr>
              <a:t>温和：灌溉、发动机器</a:t>
            </a:r>
            <a:endParaRPr lang="zh-CN" altLang="en-US" sz="2400" b="1">
              <a:solidFill>
                <a:srgbClr val="00965A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2160588" y="3956050"/>
            <a:ext cx="51101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TW" altLang="en-US" sz="2400" b="1">
                <a:solidFill>
                  <a:srgbClr val="00B05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TW" altLang="en-US" sz="2400" b="1">
                <a:solidFill>
                  <a:srgbClr val="00965A"/>
                </a:solidFill>
                <a:latin typeface="黑体" pitchFamily="49" charset="-122"/>
                <a:ea typeface="黑体" pitchFamily="49" charset="-122"/>
              </a:rPr>
              <a:t>我的家：池子、小溪、江河、海洋 </a:t>
            </a:r>
            <a:endParaRPr lang="zh-CN" altLang="en-US" sz="2400" b="1">
              <a:solidFill>
                <a:srgbClr val="00965A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3875088" y="5273675"/>
            <a:ext cx="26479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TW" altLang="en-US" sz="2400" b="1">
                <a:solidFill>
                  <a:srgbClr val="00965A"/>
                </a:solidFill>
                <a:latin typeface="黑体" pitchFamily="49" charset="-122"/>
                <a:ea typeface="黑体" pitchFamily="49" charset="-122"/>
              </a:rPr>
              <a:t>暴躁：淹没、冲毁</a:t>
            </a:r>
            <a:endParaRPr lang="zh-CN" altLang="en-US" sz="2400" b="1">
              <a:solidFill>
                <a:srgbClr val="00965A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2327275" y="4822825"/>
            <a:ext cx="1422400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400" b="1">
                <a:solidFill>
                  <a:srgbClr val="00965A"/>
                </a:solidFill>
                <a:latin typeface="黑体" pitchFamily="49" charset="-122"/>
                <a:ea typeface="黑体" pitchFamily="49" charset="-122"/>
              </a:rPr>
              <a:t>我的性格</a:t>
            </a: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7742238" y="2957513"/>
            <a:ext cx="544512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TW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保</a:t>
            </a:r>
            <a:endParaRPr lang="en-US" altLang="zh-TW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TW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护</a:t>
            </a:r>
            <a:endParaRPr lang="en-US" altLang="zh-TW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TW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水</a:t>
            </a:r>
            <a:endParaRPr lang="en-US" altLang="zh-TW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TW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资</a:t>
            </a:r>
            <a:endParaRPr lang="en-US" altLang="zh-TW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TW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源</a:t>
            </a:r>
            <a:endParaRPr lang="en-US" altLang="zh-TW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TW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endParaRPr lang="zh-CN" altLang="en-US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0" name="左大括号 39"/>
          <p:cNvSpPr/>
          <p:nvPr/>
        </p:nvSpPr>
        <p:spPr>
          <a:xfrm>
            <a:off x="3548063" y="2674938"/>
            <a:ext cx="239712" cy="922337"/>
          </a:xfrm>
          <a:prstGeom prst="leftBrac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>
              <a:ln>
                <a:solidFill>
                  <a:schemeClr val="tx1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41" name="左大括号 40"/>
          <p:cNvSpPr/>
          <p:nvPr/>
        </p:nvSpPr>
        <p:spPr>
          <a:xfrm>
            <a:off x="3700463" y="4676775"/>
            <a:ext cx="239712" cy="922338"/>
          </a:xfrm>
          <a:prstGeom prst="leftBrac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>
              <a:ln>
                <a:solidFill>
                  <a:schemeClr val="tx1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8204200" y="3243263"/>
            <a:ext cx="614363" cy="157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TW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合理利用</a:t>
            </a:r>
            <a:endParaRPr lang="zh-CN" altLang="en-US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3" name="左大括号 42"/>
          <p:cNvSpPr/>
          <p:nvPr/>
        </p:nvSpPr>
        <p:spPr>
          <a:xfrm rot="10800000">
            <a:off x="7148513" y="2778125"/>
            <a:ext cx="539750" cy="2916238"/>
          </a:xfrm>
          <a:prstGeom prst="leftBrac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>
              <a:ln>
                <a:solidFill>
                  <a:schemeClr val="tx1"/>
                </a:solidFill>
              </a:ln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 animBg="1"/>
      <p:bldP spid="41" grpId="0" animBg="1"/>
      <p:bldP spid="42" grpId="0"/>
      <p:bldP spid="4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内容占位符 2"/>
          <p:cNvSpPr txBox="1">
            <a:spLocks noChangeArrowheads="1"/>
          </p:cNvSpPr>
          <p:nvPr/>
        </p:nvSpPr>
        <p:spPr bwMode="auto">
          <a:xfrm>
            <a:off x="982663" y="2384425"/>
            <a:ext cx="7416800" cy="260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622300">
              <a:lnSpc>
                <a:spcPct val="15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000000"/>
                </a:solidFill>
                <a:latin typeface="宋体" charset="-122"/>
                <a:sym typeface="Calibri" pitchFamily="34" charset="0"/>
              </a:rPr>
              <a:t>课文采用拟人手法，生动形象地介绍了水的不同形态和对人的影响，告诉我们：要想让水全心全意为我们服务，还需我们继续努力。</a:t>
            </a:r>
          </a:p>
        </p:txBody>
      </p:sp>
      <p:grpSp>
        <p:nvGrpSpPr>
          <p:cNvPr id="56323" name="组合 3"/>
          <p:cNvGrpSpPr>
            <a:grpSpLocks/>
          </p:cNvGrpSpPr>
          <p:nvPr/>
        </p:nvGrpSpPr>
        <p:grpSpPr bwMode="auto">
          <a:xfrm>
            <a:off x="558800" y="1190625"/>
            <a:ext cx="2593975" cy="666750"/>
            <a:chOff x="3711597" y="1189830"/>
            <a:chExt cx="2593669" cy="666750"/>
          </a:xfrm>
        </p:grpSpPr>
        <p:sp>
          <p:nvSpPr>
            <p:cNvPr id="5" name="圆角矩形 4"/>
            <p:cNvSpPr/>
            <p:nvPr/>
          </p:nvSpPr>
          <p:spPr>
            <a:xfrm>
              <a:off x="4527476" y="1327943"/>
              <a:ext cx="1777790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pic>
          <p:nvPicPr>
            <p:cNvPr id="56326" name="图片 5" descr="book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711597" y="1189830"/>
              <a:ext cx="1087277" cy="666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6327" name="文本框 16"/>
            <p:cNvSpPr txBox="1">
              <a:spLocks noChangeArrowheads="1"/>
            </p:cNvSpPr>
            <p:nvPr/>
          </p:nvSpPr>
          <p:spPr bwMode="auto">
            <a:xfrm>
              <a:off x="4786874" y="1346993"/>
              <a:ext cx="1518392" cy="461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kumimoji="1" lang="zh-CN" altLang="en-US" sz="2400" b="1">
                  <a:latin typeface="Adobe 黑体 Std R" pitchFamily="34" charset="-122"/>
                  <a:ea typeface="Adobe 黑体 Std R" pitchFamily="34" charset="-122"/>
                </a:rPr>
                <a:t>课文主旨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图片 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4538" y="311150"/>
            <a:ext cx="2586037" cy="60166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7347" name="组合 3"/>
          <p:cNvGrpSpPr>
            <a:grpSpLocks/>
          </p:cNvGrpSpPr>
          <p:nvPr/>
        </p:nvGrpSpPr>
        <p:grpSpPr bwMode="auto">
          <a:xfrm>
            <a:off x="558800" y="1190625"/>
            <a:ext cx="2593975" cy="666750"/>
            <a:chOff x="3711597" y="1189830"/>
            <a:chExt cx="2593669" cy="666750"/>
          </a:xfrm>
        </p:grpSpPr>
        <p:sp>
          <p:nvSpPr>
            <p:cNvPr id="5" name="圆角矩形 4"/>
            <p:cNvSpPr/>
            <p:nvPr/>
          </p:nvSpPr>
          <p:spPr>
            <a:xfrm>
              <a:off x="4527476" y="1327943"/>
              <a:ext cx="1777790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pic>
          <p:nvPicPr>
            <p:cNvPr id="57351" name="图片 9" descr="book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711597" y="1189830"/>
              <a:ext cx="1087277" cy="666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7352" name="文本框 16"/>
            <p:cNvSpPr txBox="1">
              <a:spLocks noChangeArrowheads="1"/>
            </p:cNvSpPr>
            <p:nvPr/>
          </p:nvSpPr>
          <p:spPr bwMode="auto">
            <a:xfrm>
              <a:off x="4786874" y="1346993"/>
              <a:ext cx="1518392" cy="461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kumimoji="1" lang="zh-CN" altLang="en-US" sz="2400" b="1">
                  <a:latin typeface="Adobe 黑体 Std R" pitchFamily="34" charset="-122"/>
                  <a:ea typeface="Adobe 黑体 Std R" pitchFamily="34" charset="-122"/>
                </a:rPr>
                <a:t>推荐阅读</a:t>
              </a:r>
            </a:p>
          </p:txBody>
        </p:sp>
      </p:grp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1006475" y="1735138"/>
            <a:ext cx="7591425" cy="4330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35000"/>
              </a:lnSpc>
              <a:defRPr/>
            </a:pP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神鹿示水</a:t>
            </a:r>
            <a:endParaRPr lang="en-US" altLang="zh-CN" sz="2400" b="1" dirty="0">
              <a:latin typeface="黑体" pitchFamily="49" charset="-122"/>
              <a:ea typeface="黑体" pitchFamily="49" charset="-122"/>
            </a:endParaRPr>
          </a:p>
          <a:p>
            <a:pPr indent="536575">
              <a:lnSpc>
                <a:spcPct val="135000"/>
              </a:lnSpc>
              <a:defRPr/>
            </a:pP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在一个古老年代的端午节，有一位达斡尔巴图莫日根青年猎人，到药泉山下打猎，用箭射伤了一只梅花鹿，小鹿带着箭伤顺着二龙泉向这处神泉跑来。猎人紧追其后， 见它跳入水中很快止住血后飞快地在林中消失。惊得目瞪口呆的猎人连忙捧一口水喝，只觉辛辣清凉，疲劳顿消，水池里气泡翻涌，像烧沸的开水，用手再摸冰冷异常。</a:t>
            </a:r>
            <a:endParaRPr lang="en-US" altLang="zh-CN" sz="2000" b="1" dirty="0">
              <a:latin typeface="楷体" pitchFamily="49" charset="-122"/>
              <a:ea typeface="楷体" pitchFamily="49" charset="-122"/>
            </a:endParaRPr>
          </a:p>
          <a:p>
            <a:pPr indent="536575">
              <a:lnSpc>
                <a:spcPct val="135000"/>
              </a:lnSpc>
              <a:defRPr/>
            </a:pP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一向崇奉神灵的达斡尔族猎人，立刻明白是神鹿指引发现药泉，于是跪地叩拜，呼其“神水”，堆起石块作为标记，回家后率族人来此饮水洗浴。有伤口的冲洗后很快痊愈，胃疼、腰腿疼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内容占位符 2"/>
          <p:cNvSpPr txBox="1">
            <a:spLocks noChangeArrowheads="1"/>
          </p:cNvSpPr>
          <p:nvPr/>
        </p:nvSpPr>
        <p:spPr bwMode="auto">
          <a:xfrm>
            <a:off x="633413" y="1473200"/>
            <a:ext cx="8010525" cy="494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都见奇效，萨满告知众人此乃“圣水女神”指点，此事很快传到附近的满族、蒙族、鄂温克、鄂伦春族人那里，从此把这个日子定为“药神日”，每年的这个时节人们欢聚药泉，称为“药泉会”和“圣水节”，白天放牧打猎、饮水洗泉，夜晚篝火狂欢，男女老少喜气洋洋一个月后才渐渐散去。离开时，系红绸于树枝上，表示病魔驱除，一年安康，流传至今。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　　</a:t>
            </a:r>
            <a:endParaRPr lang="zh-CN" altLang="zh-CN" sz="200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8371" name="图片 19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32388" y="4019550"/>
            <a:ext cx="2824162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矩形 1"/>
          <p:cNvSpPr>
            <a:spLocks noChangeArrowheads="1"/>
          </p:cNvSpPr>
          <p:nvPr/>
        </p:nvSpPr>
        <p:spPr bwMode="auto">
          <a:xfrm>
            <a:off x="1122363" y="2292350"/>
            <a:ext cx="7234237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泉眼无声惜细流，树阴照水爱晴柔。小荷才露尖尖角，早有蜻蜓立上头。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              （</a:t>
            </a:r>
            <a:r>
              <a:rPr lang="en-US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小池</a:t>
            </a:r>
            <a:r>
              <a:rPr lang="en-US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宋</a:t>
            </a:r>
            <a:r>
              <a:rPr lang="en-US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杨万里）</a:t>
            </a:r>
            <a:endParaRPr lang="en-US" altLang="zh-CN" sz="24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京口瓜洲一水间，钟山只隔数重山。春风又绿江南岸，明月何时照我还？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           （</a:t>
            </a:r>
            <a:r>
              <a:rPr lang="en-US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泊船瓜洲</a:t>
            </a:r>
            <a:r>
              <a:rPr lang="en-US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宋</a:t>
            </a:r>
            <a:r>
              <a:rPr lang="en-US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王安石）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59395" name="组合 5"/>
          <p:cNvGrpSpPr>
            <a:grpSpLocks/>
          </p:cNvGrpSpPr>
          <p:nvPr/>
        </p:nvGrpSpPr>
        <p:grpSpPr bwMode="auto">
          <a:xfrm>
            <a:off x="558800" y="1190625"/>
            <a:ext cx="2593975" cy="666750"/>
            <a:chOff x="3711597" y="1189830"/>
            <a:chExt cx="2593669" cy="666750"/>
          </a:xfrm>
        </p:grpSpPr>
        <p:sp>
          <p:nvSpPr>
            <p:cNvPr id="7" name="圆角矩形 6"/>
            <p:cNvSpPr/>
            <p:nvPr/>
          </p:nvSpPr>
          <p:spPr>
            <a:xfrm>
              <a:off x="4527476" y="1327943"/>
              <a:ext cx="1777790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pic>
          <p:nvPicPr>
            <p:cNvPr id="59398" name="图片 9" descr="book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711597" y="1189830"/>
              <a:ext cx="1087277" cy="666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9399" name="文本框 16"/>
            <p:cNvSpPr txBox="1">
              <a:spLocks noChangeArrowheads="1"/>
            </p:cNvSpPr>
            <p:nvPr/>
          </p:nvSpPr>
          <p:spPr bwMode="auto">
            <a:xfrm>
              <a:off x="4786874" y="1346993"/>
              <a:ext cx="1518392" cy="461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kumimoji="1" lang="zh-CN" altLang="en-US" sz="2400" b="1">
                  <a:latin typeface="Adobe 黑体 Std R" pitchFamily="34" charset="-122"/>
                  <a:ea typeface="Adobe 黑体 Std R" pitchFamily="34" charset="-122"/>
                </a:rPr>
                <a:t>国学诵读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418" name="组合 6"/>
          <p:cNvGrpSpPr>
            <a:grpSpLocks/>
          </p:cNvGrpSpPr>
          <p:nvPr/>
        </p:nvGrpSpPr>
        <p:grpSpPr bwMode="auto">
          <a:xfrm>
            <a:off x="558800" y="1190625"/>
            <a:ext cx="3849688" cy="666750"/>
            <a:chOff x="3711597" y="1189830"/>
            <a:chExt cx="3849867" cy="666750"/>
          </a:xfrm>
        </p:grpSpPr>
        <p:sp>
          <p:nvSpPr>
            <p:cNvPr id="8" name="圆角矩形 7"/>
            <p:cNvSpPr/>
            <p:nvPr/>
          </p:nvSpPr>
          <p:spPr>
            <a:xfrm>
              <a:off x="4527610" y="1327943"/>
              <a:ext cx="3033854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60423" name="文本框 16"/>
            <p:cNvSpPr txBox="1">
              <a:spLocks noChangeArrowheads="1"/>
            </p:cNvSpPr>
            <p:nvPr/>
          </p:nvSpPr>
          <p:spPr bwMode="auto">
            <a:xfrm>
              <a:off x="4786874" y="1346993"/>
              <a:ext cx="277459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kumimoji="1" lang="zh-CN" altLang="en-US" sz="2400" b="1">
                  <a:latin typeface="Adobe 黑体 Std R" pitchFamily="34" charset="-122"/>
                  <a:ea typeface="Adobe 黑体 Std R" pitchFamily="34" charset="-122"/>
                </a:rPr>
                <a:t>走进中华传统文化</a:t>
              </a:r>
            </a:p>
          </p:txBody>
        </p:sp>
        <p:pic>
          <p:nvPicPr>
            <p:cNvPr id="60424" name="图片 9" descr="book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711597" y="1189830"/>
              <a:ext cx="1087277" cy="666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0419" name="内容占位符 2"/>
          <p:cNvSpPr txBox="1">
            <a:spLocks noChangeArrowheads="1"/>
          </p:cNvSpPr>
          <p:nvPr/>
        </p:nvSpPr>
        <p:spPr bwMode="auto">
          <a:xfrm>
            <a:off x="690563" y="2824163"/>
            <a:ext cx="7948612" cy="137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50000"/>
              </a:lnSpc>
              <a:buFont typeface="Arial" charset="0"/>
              <a:buNone/>
            </a:pPr>
            <a:r>
              <a:rPr lang="zh-CN" altLang="zh-CN" sz="2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Calibri" pitchFamily="34" charset="0"/>
              </a:rPr>
              <a:t>【</a:t>
            </a:r>
            <a:r>
              <a:rPr lang="zh-CN" altLang="en-US" sz="2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Calibri" pitchFamily="34" charset="0"/>
              </a:rPr>
              <a:t>谜语</a:t>
            </a:r>
            <a:r>
              <a:rPr lang="zh-CN" altLang="zh-CN" sz="2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Calibri" pitchFamily="34" charset="0"/>
              </a:rPr>
              <a:t>】</a:t>
            </a:r>
            <a:r>
              <a:rPr lang="zh-CN" altLang="en-US" sz="2400" b="1">
                <a:latin typeface="宋体" charset="-122"/>
                <a:ea typeface="楷体" pitchFamily="49" charset="-122"/>
                <a:sym typeface="Calibri" pitchFamily="34" charset="0"/>
              </a:rPr>
              <a:t>不洗不脏</a:t>
            </a:r>
            <a:r>
              <a:rPr lang="en-US" altLang="zh-CN" sz="2400" b="1">
                <a:latin typeface="宋体" charset="-122"/>
                <a:ea typeface="楷体" pitchFamily="49" charset="-122"/>
                <a:sym typeface="Calibri" pitchFamily="34" charset="0"/>
              </a:rPr>
              <a:t>,</a:t>
            </a:r>
            <a:r>
              <a:rPr lang="zh-CN" altLang="en-US" sz="2400" b="1">
                <a:latin typeface="宋体" charset="-122"/>
                <a:ea typeface="楷体" pitchFamily="49" charset="-122"/>
                <a:sym typeface="Calibri" pitchFamily="34" charset="0"/>
              </a:rPr>
              <a:t>越洗越脏，洗了不能吃，不洗反能尝。                                                                             </a:t>
            </a:r>
          </a:p>
          <a:p>
            <a:pPr marL="342900" indent="-342900">
              <a:lnSpc>
                <a:spcPct val="150000"/>
              </a:lnSpc>
              <a:buFont typeface="Arial" charset="0"/>
              <a:buNone/>
            </a:pPr>
            <a:r>
              <a:rPr lang="zh-CN" altLang="en-US" sz="2400" b="1">
                <a:latin typeface="宋体" charset="-122"/>
                <a:ea typeface="楷体" pitchFamily="49" charset="-122"/>
                <a:sym typeface="Calibri" pitchFamily="34" charset="0"/>
              </a:rPr>
              <a:t>                 （打一自然物）（谜底：   ）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780213" y="3505200"/>
            <a:ext cx="4937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水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示 1"/>
          <p:cNvGraphicFramePr/>
          <p:nvPr/>
        </p:nvGraphicFramePr>
        <p:xfrm>
          <a:off x="890338" y="1366891"/>
          <a:ext cx="2952328" cy="7496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矩形 11"/>
          <p:cNvSpPr>
            <a:spLocks noChangeArrowheads="1"/>
          </p:cNvSpPr>
          <p:nvPr/>
        </p:nvSpPr>
        <p:spPr bwMode="auto">
          <a:xfrm>
            <a:off x="1017588" y="2268538"/>
            <a:ext cx="7380287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725488">
              <a:lnSpc>
                <a:spcPct val="150000"/>
              </a:lnSpc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文章以第一人称“我”的叙述方式，图文并茂地向我们展示了水在不同的条件下，会呈现出的不同状态以及水给人类生活带来的利弊，增加了文章的趣味性。使我们懂得了要爱护水资源，保护水资源。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矩形 1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825500" y="1743075"/>
            <a:ext cx="7556500" cy="56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68288" indent="-268288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朗读课文。说说“我”是什么，“我”会变成什么。</a:t>
            </a:r>
          </a:p>
        </p:txBody>
      </p:sp>
      <p:sp>
        <p:nvSpPr>
          <p:cNvPr id="48132" name="TextBox 2"/>
          <p:cNvSpPr txBox="1">
            <a:spLocks noChangeArrowheads="1"/>
          </p:cNvSpPr>
          <p:nvPr/>
        </p:nvSpPr>
        <p:spPr bwMode="auto">
          <a:xfrm>
            <a:off x="1125538" y="2516188"/>
            <a:ext cx="6978650" cy="2386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2400" b="1">
                <a:solidFill>
                  <a:srgbClr val="0033CC"/>
                </a:solidFill>
              </a:rPr>
              <a:t>教师点拨：</a:t>
            </a:r>
            <a:r>
              <a:rPr lang="zh-CN" altLang="en-US" sz="2400" b="1">
                <a:solidFill>
                  <a:srgbClr val="FF0000"/>
                </a:solidFill>
              </a:rPr>
              <a:t>朗读课文的时候，要带着欢快的语气来读，读出“我”的不同变化。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2400" b="1">
                <a:solidFill>
                  <a:srgbClr val="0033CC"/>
                </a:solidFill>
              </a:rPr>
              <a:t>参考答案：</a:t>
            </a:r>
            <a:r>
              <a:rPr lang="zh-CN" altLang="en-US" sz="2400" b="1">
                <a:solidFill>
                  <a:srgbClr val="FF0000"/>
                </a:solidFill>
              </a:rPr>
              <a:t>“我”是水。“我”会变成汽、云、雨、冰雹、雪。</a:t>
            </a:r>
          </a:p>
        </p:txBody>
      </p:sp>
      <p:pic>
        <p:nvPicPr>
          <p:cNvPr id="51207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874765"/>
            <a:ext cx="4099032" cy="1030482"/>
          </a:xfrm>
          <a:prstGeom prst="rect">
            <a:avLst/>
          </a:prstGeom>
          <a:ln>
            <a:noFill/>
          </a:ln>
          <a:effectLst>
            <a:glow rad="101600">
              <a:schemeClr val="bg1">
                <a:alpha val="60000"/>
              </a:schemeClr>
            </a:glow>
            <a:outerShdw blurRad="215900" dist="35921" dir="2700000" sx="30000" sy="30000" algn="ctr" rotWithShape="0">
              <a:schemeClr val="bg1">
                <a:lumMod val="95000"/>
              </a:schemeClr>
            </a:outerShdw>
            <a:softEdge rad="3175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8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矩形 1"/>
          <p:cNvSpPr>
            <a:spLocks noChangeArrowheads="1"/>
          </p:cNvSpPr>
          <p:nvPr/>
        </p:nvSpPr>
        <p:spPr bwMode="auto">
          <a:xfrm>
            <a:off x="900113" y="1576388"/>
            <a:ext cx="7575550" cy="378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803275">
              <a:lnSpc>
                <a:spcPct val="150000"/>
              </a:lnSpc>
            </a:pPr>
            <a:r>
              <a:rPr lang="zh-CN" altLang="en-US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通过上一节课的学习，我们已经初步理解了课文内容，为了更深入地理解课文，老师送给大家一把金钥匙，这就是核心问题和串珠问题。让我们带着这些问题理解课文。</a:t>
            </a:r>
            <a:endParaRPr lang="en-US" altLang="zh-CN" sz="32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矩形 1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825500" y="1316038"/>
            <a:ext cx="7556500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68288" indent="-268288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读一读，用加点的词说句子。</a:t>
            </a:r>
            <a:endParaRPr lang="en-US" altLang="zh-CN" sz="2400" b="1" dirty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 marL="268288">
              <a:lnSpc>
                <a:spcPct val="150000"/>
              </a:lnSpc>
              <a:defRPr/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小水滴聚在一起落下来，人们叫我“雨”。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  <a:p>
            <a:pPr marL="268288">
              <a:lnSpc>
                <a:spcPct val="150000"/>
              </a:lnSpc>
              <a:defRPr/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有时候我变成小硬球打下来，人们就叫我“冰雹”。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  <a:p>
            <a:pPr marL="268288">
              <a:lnSpc>
                <a:spcPct val="150000"/>
              </a:lnSpc>
              <a:defRPr/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到了冬天，我变成小花朵飘下来，人们又叫我“雪”。</a:t>
            </a:r>
          </a:p>
          <a:p>
            <a:pPr marL="268288" indent="-268288">
              <a:lnSpc>
                <a:spcPct val="150000"/>
              </a:lnSpc>
              <a:defRPr/>
            </a:pPr>
            <a:endParaRPr lang="zh-CN" altLang="en-US" sz="2400" b="1" dirty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8132" name="TextBox 2"/>
          <p:cNvSpPr txBox="1">
            <a:spLocks noChangeArrowheads="1"/>
          </p:cNvSpPr>
          <p:nvPr/>
        </p:nvSpPr>
        <p:spPr bwMode="auto">
          <a:xfrm>
            <a:off x="1250950" y="3778250"/>
            <a:ext cx="7115175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630238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indent="0" eaLnBrk="1" hangingPunct="1">
              <a:lnSpc>
                <a:spcPct val="150000"/>
              </a:lnSpc>
              <a:spcAft>
                <a:spcPts val="600"/>
              </a:spcAft>
              <a:defRPr/>
            </a:pPr>
            <a:r>
              <a:rPr lang="zh-CN" altLang="en-US" sz="2400" b="1" dirty="0" smtClean="0">
                <a:solidFill>
                  <a:srgbClr val="0033CC"/>
                </a:solidFill>
              </a:rPr>
              <a:t>参考答案：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秋天到了，树叶纷纷落下。</a:t>
            </a:r>
          </a:p>
          <a:p>
            <a:pPr indent="898525" eaLnBrk="1" hangingPunct="1">
              <a:lnSpc>
                <a:spcPct val="150000"/>
              </a:lnSpc>
              <a:spcAft>
                <a:spcPts val="600"/>
              </a:spcAft>
              <a:defRPr/>
            </a:pPr>
            <a:r>
              <a:rPr lang="zh-CN" altLang="en-US" sz="2400" b="1" dirty="0" smtClean="0">
                <a:solidFill>
                  <a:srgbClr val="FF0000"/>
                </a:solidFill>
              </a:rPr>
              <a:t>          我正在打苍蝇。</a:t>
            </a:r>
          </a:p>
          <a:p>
            <a:pPr indent="898525" eaLnBrk="1" hangingPunct="1">
              <a:lnSpc>
                <a:spcPct val="150000"/>
              </a:lnSpc>
              <a:spcAft>
                <a:spcPts val="600"/>
              </a:spcAft>
              <a:defRPr/>
            </a:pPr>
            <a:r>
              <a:rPr lang="zh-CN" altLang="en-US" sz="2400" b="1" dirty="0" smtClean="0">
                <a:solidFill>
                  <a:srgbClr val="FF0000"/>
                </a:solidFill>
              </a:rPr>
              <a:t>          洁白的雪花从天空中飘落下来。</a:t>
            </a:r>
          </a:p>
        </p:txBody>
      </p:sp>
      <p:sp>
        <p:nvSpPr>
          <p:cNvPr id="63493" name="TextBox 1"/>
          <p:cNvSpPr txBox="1">
            <a:spLocks noChangeArrowheads="1"/>
          </p:cNvSpPr>
          <p:nvPr/>
        </p:nvSpPr>
        <p:spPr bwMode="auto">
          <a:xfrm>
            <a:off x="3341688" y="2238375"/>
            <a:ext cx="30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•</a:t>
            </a:r>
            <a:endParaRPr lang="zh-CN" altLang="en-US"/>
          </a:p>
        </p:txBody>
      </p:sp>
      <p:sp>
        <p:nvSpPr>
          <p:cNvPr id="63494" name="TextBox 5"/>
          <p:cNvSpPr txBox="1">
            <a:spLocks noChangeArrowheads="1"/>
          </p:cNvSpPr>
          <p:nvPr/>
        </p:nvSpPr>
        <p:spPr bwMode="auto">
          <a:xfrm>
            <a:off x="3951288" y="2759075"/>
            <a:ext cx="3000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•</a:t>
            </a:r>
            <a:endParaRPr lang="zh-CN" altLang="en-US"/>
          </a:p>
        </p:txBody>
      </p:sp>
      <p:sp>
        <p:nvSpPr>
          <p:cNvPr id="63495" name="TextBox 6"/>
          <p:cNvSpPr txBox="1">
            <a:spLocks noChangeArrowheads="1"/>
          </p:cNvSpPr>
          <p:nvPr/>
        </p:nvSpPr>
        <p:spPr bwMode="auto">
          <a:xfrm>
            <a:off x="4572000" y="3314700"/>
            <a:ext cx="3000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•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8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8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8" name="矩形 1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809625" y="1316038"/>
            <a:ext cx="7556500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68288" indent="-268288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24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读读记记。</a:t>
            </a:r>
          </a:p>
          <a:p>
            <a:pPr marL="268288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400" b="1" dirty="0" err="1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guàn</a:t>
            </a:r>
            <a:r>
              <a:rPr lang="en-US" altLang="zh-CN" sz="2400" b="1" dirty="0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   </a:t>
            </a:r>
            <a:r>
              <a:rPr lang="en-US" altLang="zh-CN" sz="2400" b="1" dirty="0" err="1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gài</a:t>
            </a:r>
            <a:r>
              <a:rPr lang="en-US" altLang="zh-CN" sz="2400" b="1" dirty="0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             </a:t>
            </a:r>
            <a:r>
              <a:rPr lang="en-US" altLang="zh-CN" sz="2400" b="1" dirty="0" smtClean="0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 </a:t>
            </a:r>
            <a:r>
              <a:rPr lang="en-US" altLang="zh-CN" sz="2400" b="1" dirty="0" err="1" smtClean="0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zī</a:t>
            </a:r>
            <a:r>
              <a:rPr lang="en-US" altLang="zh-CN" sz="2400" b="1" dirty="0" smtClean="0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 </a:t>
            </a:r>
            <a:r>
              <a:rPr lang="en-US" altLang="zh-CN" sz="2400" b="1" dirty="0" err="1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rùn</a:t>
            </a:r>
            <a:r>
              <a:rPr lang="en-US" altLang="zh-CN" sz="2400" b="1" dirty="0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  </a:t>
            </a:r>
            <a:r>
              <a:rPr lang="en-US" altLang="zh-CN" sz="2400" b="1" dirty="0" smtClean="0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 </a:t>
            </a:r>
            <a:r>
              <a:rPr lang="en-US" altLang="zh-CN" sz="2400" b="1" dirty="0" err="1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rǎng</a:t>
            </a:r>
            <a:endParaRPr lang="en-US" altLang="zh-CN" sz="2400" b="1" dirty="0">
              <a:solidFill>
                <a:srgbClr val="000000"/>
              </a:solidFill>
              <a:latin typeface="方正姚体" pitchFamily="2" charset="-122"/>
              <a:ea typeface="方正姚体" pitchFamily="2" charset="-122"/>
            </a:endParaRPr>
          </a:p>
          <a:p>
            <a:pPr marL="993775" indent="-725488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灌   溉田地  发动机器  滋 润 土 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壤 </a:t>
            </a:r>
            <a:endParaRPr lang="en-US" altLang="zh-CN" sz="2400" b="1" dirty="0" smtClean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 marL="993775" indent="-725488">
              <a:lnSpc>
                <a:spcPct val="150000"/>
              </a:lnSpc>
              <a:defRPr/>
            </a:pPr>
            <a:r>
              <a:rPr lang="en-US" altLang="zh-CN" sz="2400" b="1" dirty="0" smtClean="0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       </a:t>
            </a:r>
            <a:r>
              <a:rPr lang="en-US" altLang="zh-CN" sz="2400" b="1" dirty="0" err="1" smtClean="0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jià</a:t>
            </a:r>
            <a:r>
              <a:rPr lang="en-US" altLang="zh-CN" sz="2400" b="1" dirty="0" smtClean="0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               </a:t>
            </a:r>
            <a:r>
              <a:rPr lang="en-US" altLang="zh-CN" sz="2400" b="1" dirty="0" err="1" smtClean="0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pò</a:t>
            </a:r>
            <a:r>
              <a:rPr lang="en-US" altLang="zh-CN" sz="2400" b="1" dirty="0" smtClean="0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       </a:t>
            </a:r>
            <a:r>
              <a:rPr lang="en-US" altLang="zh-CN" sz="2400" b="1" dirty="0" err="1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dī</a:t>
            </a:r>
            <a:r>
              <a:rPr lang="en-US" altLang="zh-CN" sz="2400" b="1" dirty="0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 </a:t>
            </a:r>
          </a:p>
          <a:p>
            <a:pPr marL="993775" indent="-725488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淹没庄稼     冲毁房屋  破 坏 河 堤</a:t>
            </a:r>
          </a:p>
        </p:txBody>
      </p:sp>
      <p:sp>
        <p:nvSpPr>
          <p:cNvPr id="48132" name="TextBox 2"/>
          <p:cNvSpPr txBox="1">
            <a:spLocks noChangeArrowheads="1"/>
          </p:cNvSpPr>
          <p:nvPr/>
        </p:nvSpPr>
        <p:spPr bwMode="auto">
          <a:xfrm>
            <a:off x="1092200" y="4102100"/>
            <a:ext cx="7273925" cy="113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2400" b="1" dirty="0">
                <a:solidFill>
                  <a:srgbClr val="0033CC"/>
                </a:solidFill>
              </a:rPr>
              <a:t>教师点拨：</a:t>
            </a:r>
            <a:r>
              <a:rPr lang="zh-CN" altLang="en-US" sz="2400" b="1" dirty="0">
                <a:solidFill>
                  <a:srgbClr val="FF0000"/>
                </a:solidFill>
              </a:rPr>
              <a:t>这是词语的搭配，我们要多读几遍，然后再背诵下来。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" name="矩形 7167"/>
          <p:cNvSpPr/>
          <p:nvPr/>
        </p:nvSpPr>
        <p:spPr>
          <a:xfrm>
            <a:off x="865188" y="2314575"/>
            <a:ext cx="7548562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宋体"/>
                <a:ea typeface="宋体"/>
              </a:rPr>
              <a:t>一、读词语，把带点字的音节补充完整。</a:t>
            </a:r>
          </a:p>
          <a:p>
            <a:pPr indent="630238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____</a:t>
            </a:r>
            <a:r>
              <a:rPr lang="en-US" altLang="zh-CN" sz="2400" b="1" dirty="0" err="1">
                <a:solidFill>
                  <a:prstClr val="black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ài</a:t>
            </a:r>
            <a:r>
              <a:rPr lang="zh-CN" altLang="en-US" sz="2400" b="1" dirty="0">
                <a:solidFill>
                  <a:prstClr val="black"/>
                </a:solidFill>
                <a:latin typeface="宋体"/>
                <a:ea typeface="宋体"/>
              </a:rPr>
              <a:t>　      </a:t>
            </a:r>
            <a:r>
              <a:rPr lang="en-US" altLang="zh-CN" sz="2400" b="1" dirty="0">
                <a:solidFill>
                  <a:prstClr val="black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m____   </a:t>
            </a:r>
            <a:r>
              <a:rPr lang="en-US" altLang="zh-CN" sz="2400" b="1" dirty="0" smtClean="0">
                <a:solidFill>
                  <a:prstClr val="black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2400" b="1" dirty="0">
                <a:solidFill>
                  <a:prstClr val="black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b____  </a:t>
            </a:r>
            <a:r>
              <a:rPr lang="en-US" altLang="zh-CN" sz="2400" b="1" dirty="0" smtClean="0">
                <a:solidFill>
                  <a:prstClr val="black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h</a:t>
            </a:r>
            <a:r>
              <a:rPr lang="en-US" altLang="zh-CN" sz="2400" b="1" dirty="0">
                <a:solidFill>
                  <a:prstClr val="black"/>
                </a:solidFill>
                <a:latin typeface="宋体"/>
                <a:ea typeface="宋体"/>
              </a:rPr>
              <a:t>____</a:t>
            </a:r>
          </a:p>
          <a:p>
            <a:pPr indent="630238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宋体"/>
                <a:ea typeface="宋体"/>
              </a:rPr>
              <a:t>晒太阳　　　淹没　　　 奔跑　　　　冲毁</a:t>
            </a:r>
            <a:endParaRPr lang="en-US" altLang="zh-CN" sz="2400" b="1" dirty="0">
              <a:solidFill>
                <a:prstClr val="black"/>
              </a:solidFill>
              <a:latin typeface="宋体"/>
              <a:ea typeface="宋体"/>
            </a:endParaRPr>
          </a:p>
        </p:txBody>
      </p:sp>
      <p:pic>
        <p:nvPicPr>
          <p:cNvPr id="14" name="图片 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4538" y="312738"/>
            <a:ext cx="2586037" cy="601662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文本框 17"/>
          <p:cNvSpPr txBox="1">
            <a:spLocks noChangeArrowheads="1"/>
          </p:cNvSpPr>
          <p:nvPr/>
        </p:nvSpPr>
        <p:spPr bwMode="auto">
          <a:xfrm>
            <a:off x="4449264" y="1311354"/>
            <a:ext cx="245472" cy="430054"/>
          </a:xfrm>
          <a:prstGeom prst="fram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algn="ctr">
              <a:defRPr/>
            </a:pPr>
            <a:endParaRPr lang="zh-CN" altLang="en-US" b="1" dirty="0">
              <a:solidFill>
                <a:prstClr val="black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65542" name="矩形 1"/>
          <p:cNvSpPr>
            <a:spLocks noChangeArrowheads="1"/>
          </p:cNvSpPr>
          <p:nvPr/>
        </p:nvSpPr>
        <p:spPr bwMode="auto">
          <a:xfrm>
            <a:off x="1603375" y="3608388"/>
            <a:ext cx="4953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．</a:t>
            </a: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5543" name="矩形 19"/>
          <p:cNvSpPr>
            <a:spLocks noChangeArrowheads="1"/>
          </p:cNvSpPr>
          <p:nvPr/>
        </p:nvSpPr>
        <p:spPr bwMode="auto">
          <a:xfrm>
            <a:off x="3763963" y="3624263"/>
            <a:ext cx="49371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．</a:t>
            </a: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5544" name="矩形 20"/>
          <p:cNvSpPr>
            <a:spLocks noChangeArrowheads="1"/>
          </p:cNvSpPr>
          <p:nvPr/>
        </p:nvSpPr>
        <p:spPr bwMode="auto">
          <a:xfrm>
            <a:off x="5146675" y="3624263"/>
            <a:ext cx="49371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．</a:t>
            </a: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5545" name="矩形 21"/>
          <p:cNvSpPr>
            <a:spLocks noChangeArrowheads="1"/>
          </p:cNvSpPr>
          <p:nvPr/>
        </p:nvSpPr>
        <p:spPr bwMode="auto">
          <a:xfrm>
            <a:off x="7299325" y="3638550"/>
            <a:ext cx="4937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．</a:t>
            </a: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677988" y="2960688"/>
            <a:ext cx="4778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en-US" altLang="zh-CN" sz="24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sh</a:t>
            </a: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035425" y="2960688"/>
            <a:ext cx="3397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en-US" altLang="zh-CN" sz="24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ò</a:t>
            </a: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401469" y="2962275"/>
            <a:ext cx="4778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en-US" altLang="zh-CN" sz="2400" b="1" dirty="0" err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ēn</a:t>
            </a:r>
            <a:endParaRPr lang="zh-CN" altLang="en-US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7077074" y="2963862"/>
            <a:ext cx="4095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en-US" altLang="zh-CN" sz="2400" b="1" dirty="0" err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uǐ</a:t>
            </a:r>
            <a:endParaRPr lang="en-US" altLang="zh-CN" sz="24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1255713" y="2266950"/>
          <a:ext cx="765176" cy="731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2588"/>
                <a:gridCol w="382588"/>
              </a:tblGrid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8" marR="91388" marT="45668" marB="456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8" marR="91388" marT="45668" marB="4566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8" marR="91388" marT="45668" marB="456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8" marR="91388" marT="45668" marB="4566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2767013" y="2266950"/>
          <a:ext cx="720726" cy="731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363"/>
                <a:gridCol w="360363"/>
              </a:tblGrid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90" marR="91490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90" marR="91490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90" marR="91490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90" marR="91490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639763" y="1536700"/>
            <a:ext cx="8035925" cy="30464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宋体"/>
                <a:ea typeface="宋体"/>
              </a:rPr>
              <a:t>二、给下面的字换偏旁，变成本课的新字，再组词。</a:t>
            </a:r>
          </a:p>
          <a:p>
            <a:pPr indent="630238">
              <a:lnSpc>
                <a:spcPct val="150000"/>
              </a:lnSpc>
              <a:defRPr/>
            </a:pPr>
            <a:r>
              <a:rPr lang="zh-CN" altLang="en-US" sz="4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级 </a:t>
            </a:r>
            <a:r>
              <a:rPr lang="en-US" altLang="zh-CN" sz="2400" b="1" dirty="0">
                <a:solidFill>
                  <a:prstClr val="black"/>
                </a:solidFill>
                <a:latin typeface="宋体"/>
                <a:ea typeface="宋体"/>
              </a:rPr>
              <a:t>―→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en-US" altLang="zh-CN" sz="2400" b="1" dirty="0">
                <a:solidFill>
                  <a:prstClr val="black"/>
                </a:solidFill>
                <a:latin typeface="宋体"/>
                <a:ea typeface="宋体"/>
              </a:rPr>
              <a:t>(</a:t>
            </a:r>
            <a:r>
              <a:rPr lang="zh-CN" altLang="en-US" sz="2400" b="1" dirty="0">
                <a:solidFill>
                  <a:prstClr val="black"/>
                </a:solidFill>
                <a:latin typeface="宋体"/>
                <a:ea typeface="宋体"/>
              </a:rPr>
              <a:t>　　　</a:t>
            </a:r>
            <a:r>
              <a:rPr lang="en-US" altLang="zh-CN" sz="2400" b="1" dirty="0">
                <a:solidFill>
                  <a:prstClr val="black"/>
                </a:solidFill>
                <a:latin typeface="宋体"/>
                <a:ea typeface="宋体"/>
              </a:rPr>
              <a:t>)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4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榜 </a:t>
            </a:r>
            <a:r>
              <a:rPr lang="en-US" altLang="zh-CN" sz="2400" b="1" dirty="0">
                <a:solidFill>
                  <a:prstClr val="black"/>
                </a:solidFill>
                <a:latin typeface="宋体"/>
                <a:ea typeface="宋体"/>
              </a:rPr>
              <a:t>―→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en-US" altLang="zh-CN" sz="2400" b="1" dirty="0">
                <a:solidFill>
                  <a:prstClr val="black"/>
                </a:solidFill>
                <a:latin typeface="宋体"/>
                <a:ea typeface="宋体"/>
              </a:rPr>
              <a:t>(</a:t>
            </a:r>
            <a:r>
              <a:rPr lang="zh-CN" altLang="en-US" sz="2400" b="1" dirty="0">
                <a:solidFill>
                  <a:prstClr val="black"/>
                </a:solidFill>
                <a:latin typeface="宋体"/>
                <a:ea typeface="宋体"/>
              </a:rPr>
              <a:t>　　　</a:t>
            </a:r>
            <a:r>
              <a:rPr lang="en-US" altLang="zh-CN" sz="2400" b="1" dirty="0">
                <a:solidFill>
                  <a:prstClr val="black"/>
                </a:solidFill>
                <a:latin typeface="宋体"/>
                <a:ea typeface="宋体"/>
              </a:rPr>
              <a:t>)</a:t>
            </a:r>
          </a:p>
          <a:p>
            <a:pPr indent="630238">
              <a:lnSpc>
                <a:spcPct val="150000"/>
              </a:lnSpc>
              <a:defRPr/>
            </a:pP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30238">
              <a:lnSpc>
                <a:spcPct val="150000"/>
              </a:lnSpc>
              <a:defRPr/>
            </a:pPr>
            <a:r>
              <a:rPr lang="zh-CN" altLang="en-US" sz="4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昨 </a:t>
            </a:r>
            <a:r>
              <a:rPr lang="en-US" altLang="zh-CN" sz="2400" b="1" dirty="0">
                <a:solidFill>
                  <a:prstClr val="black"/>
                </a:solidFill>
                <a:latin typeface="宋体"/>
                <a:ea typeface="宋体"/>
              </a:rPr>
              <a:t>―→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en-US" altLang="zh-CN" sz="2400" b="1" dirty="0">
                <a:solidFill>
                  <a:prstClr val="black"/>
                </a:solidFill>
                <a:latin typeface="宋体"/>
                <a:ea typeface="宋体"/>
              </a:rPr>
              <a:t>(</a:t>
            </a:r>
            <a:r>
              <a:rPr lang="zh-CN" altLang="en-US" sz="2400" b="1" dirty="0">
                <a:solidFill>
                  <a:prstClr val="black"/>
                </a:solidFill>
                <a:latin typeface="宋体"/>
                <a:ea typeface="宋体"/>
              </a:rPr>
              <a:t>　　　</a:t>
            </a:r>
            <a:r>
              <a:rPr lang="en-US" altLang="zh-CN" sz="2400" b="1" dirty="0">
                <a:solidFill>
                  <a:prstClr val="black"/>
                </a:solidFill>
                <a:latin typeface="宋体"/>
                <a:ea typeface="宋体"/>
              </a:rPr>
              <a:t>)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4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样 </a:t>
            </a:r>
            <a:r>
              <a:rPr lang="en-US" altLang="zh-CN" sz="2400" b="1" dirty="0">
                <a:solidFill>
                  <a:prstClr val="black"/>
                </a:solidFill>
                <a:latin typeface="宋体"/>
                <a:ea typeface="宋体"/>
              </a:rPr>
              <a:t>―→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en-US" altLang="zh-CN" sz="2400" b="1" dirty="0">
                <a:solidFill>
                  <a:prstClr val="black"/>
                </a:solidFill>
                <a:latin typeface="宋体"/>
                <a:ea typeface="宋体"/>
              </a:rPr>
              <a:t>(</a:t>
            </a:r>
            <a:r>
              <a:rPr lang="zh-CN" altLang="en-US" sz="2400" b="1" dirty="0">
                <a:solidFill>
                  <a:prstClr val="black"/>
                </a:solidFill>
                <a:latin typeface="宋体"/>
                <a:ea typeface="宋体"/>
              </a:rPr>
              <a:t>　　　</a:t>
            </a:r>
            <a:r>
              <a:rPr lang="en-US" altLang="zh-CN" sz="2400" b="1" dirty="0">
                <a:solidFill>
                  <a:prstClr val="black"/>
                </a:solidFill>
                <a:latin typeface="宋体"/>
                <a:ea typeface="宋体"/>
              </a:rPr>
              <a:t>)</a:t>
            </a:r>
          </a:p>
        </p:txBody>
      </p:sp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4918075" y="2266950"/>
          <a:ext cx="765176" cy="731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2588"/>
                <a:gridCol w="382588"/>
              </a:tblGrid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8" marR="91388" marT="45668" marB="456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8" marR="91388" marT="45668" marB="4566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8" marR="91388" marT="45668" marB="456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8" marR="91388" marT="45668" marB="4566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6492875" y="2266950"/>
          <a:ext cx="719138" cy="731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569"/>
                <a:gridCol w="359569"/>
              </a:tblGrid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288" marR="9128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288" marR="91288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288" marR="9128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288" marR="91288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22" name="表格 21"/>
          <p:cNvGraphicFramePr>
            <a:graphicFrameLocks noGrp="1"/>
          </p:cNvGraphicFramePr>
          <p:nvPr/>
        </p:nvGraphicFramePr>
        <p:xfrm>
          <a:off x="1257300" y="3748088"/>
          <a:ext cx="765176" cy="731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2588"/>
                <a:gridCol w="382588"/>
              </a:tblGrid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8" marR="91388" marT="45668" marB="456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8" marR="91388" marT="45668" marB="4566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8" marR="91388" marT="45668" marB="456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8" marR="91388" marT="45668" marB="4566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" name="表格 22"/>
          <p:cNvGraphicFramePr>
            <a:graphicFrameLocks noGrp="1"/>
          </p:cNvGraphicFramePr>
          <p:nvPr/>
        </p:nvGraphicFramePr>
        <p:xfrm>
          <a:off x="2770188" y="3748088"/>
          <a:ext cx="719138" cy="731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569"/>
                <a:gridCol w="359569"/>
              </a:tblGrid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288" marR="9128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288" marR="91288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288" marR="9128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288" marR="91288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28" name="表格 27"/>
          <p:cNvGraphicFramePr>
            <a:graphicFrameLocks noGrp="1"/>
          </p:cNvGraphicFramePr>
          <p:nvPr/>
        </p:nvGraphicFramePr>
        <p:xfrm>
          <a:off x="4919663" y="3748088"/>
          <a:ext cx="765176" cy="731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2588"/>
                <a:gridCol w="382588"/>
              </a:tblGrid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8" marR="91388" marT="45668" marB="456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8" marR="91388" marT="45668" marB="4566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8" marR="91388" marT="45668" marB="456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8" marR="91388" marT="45668" marB="4566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9" name="表格 28"/>
          <p:cNvGraphicFramePr>
            <a:graphicFrameLocks noGrp="1"/>
          </p:cNvGraphicFramePr>
          <p:nvPr/>
        </p:nvGraphicFramePr>
        <p:xfrm>
          <a:off x="6496050" y="3748088"/>
          <a:ext cx="719138" cy="731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569"/>
                <a:gridCol w="359569"/>
              </a:tblGrid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288" marR="9128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288" marR="91288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288" marR="9128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288" marR="91288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778125" y="2273300"/>
            <a:ext cx="7000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极</a:t>
            </a: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736975" y="2471738"/>
            <a:ext cx="8032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北极</a:t>
            </a: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6507163" y="2276475"/>
            <a:ext cx="7000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傍</a:t>
            </a: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7405688" y="2459038"/>
            <a:ext cx="8032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傍晚</a:t>
            </a: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767013" y="3749675"/>
            <a:ext cx="7000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作</a:t>
            </a: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721100" y="3910013"/>
            <a:ext cx="8032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作业</a:t>
            </a: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483350" y="3771900"/>
            <a:ext cx="7000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洋</a:t>
            </a: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7432675" y="3919538"/>
            <a:ext cx="8032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海洋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12" descr="花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9775" y="2324100"/>
            <a:ext cx="5381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7" name="Picture 12" descr="花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1850" y="2324100"/>
            <a:ext cx="5365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8" name="Picture 12" descr="花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37263" y="2324100"/>
            <a:ext cx="5381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9" name="Picture 12" descr="花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45375" y="2324100"/>
            <a:ext cx="5365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90" name="Picture 12" descr="花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79600" y="2324100"/>
            <a:ext cx="5381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788988" y="1719263"/>
            <a:ext cx="7489825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宋体"/>
                <a:ea typeface="宋体"/>
              </a:rPr>
              <a:t>三、选择合适的量词填空。</a:t>
            </a:r>
          </a:p>
          <a:p>
            <a:pPr marL="630238" algn="ctr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宋体"/>
                <a:ea typeface="宋体"/>
              </a:rPr>
              <a:t> </a:t>
            </a:r>
            <a:r>
              <a:rPr lang="zh-CN" altLang="en-US"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片　     台　　   件　　   滴　     座</a:t>
            </a:r>
            <a:endParaRPr lang="en-US" altLang="zh-CN" sz="24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630238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宋体"/>
                <a:ea typeface="宋体"/>
              </a:rPr>
              <a:t>一</a:t>
            </a:r>
            <a:r>
              <a:rPr lang="en-US" altLang="zh-CN" sz="2400" b="1" dirty="0">
                <a:solidFill>
                  <a:prstClr val="black"/>
                </a:solidFill>
                <a:latin typeface="宋体"/>
                <a:ea typeface="宋体"/>
              </a:rPr>
              <a:t>(</a:t>
            </a:r>
            <a:r>
              <a:rPr lang="zh-CN" altLang="en-US" sz="2400" b="1" dirty="0">
                <a:solidFill>
                  <a:prstClr val="black"/>
                </a:solidFill>
                <a:latin typeface="宋体"/>
                <a:ea typeface="宋体"/>
              </a:rPr>
              <a:t>　　</a:t>
            </a:r>
            <a:r>
              <a:rPr lang="en-US" altLang="zh-CN" sz="2400" b="1" dirty="0">
                <a:solidFill>
                  <a:prstClr val="black"/>
                </a:solidFill>
                <a:latin typeface="宋体"/>
                <a:ea typeface="宋体"/>
              </a:rPr>
              <a:t>)</a:t>
            </a:r>
            <a:r>
              <a:rPr lang="zh-CN" altLang="en-US" sz="2400" b="1" dirty="0">
                <a:solidFill>
                  <a:prstClr val="black"/>
                </a:solidFill>
                <a:latin typeface="宋体"/>
                <a:ea typeface="宋体"/>
              </a:rPr>
              <a:t>房屋　　一</a:t>
            </a:r>
            <a:r>
              <a:rPr lang="en-US" altLang="zh-CN" sz="2400" b="1" dirty="0">
                <a:solidFill>
                  <a:prstClr val="black"/>
                </a:solidFill>
                <a:latin typeface="宋体"/>
                <a:ea typeface="宋体"/>
              </a:rPr>
              <a:t>(</a:t>
            </a:r>
            <a:r>
              <a:rPr lang="zh-CN" altLang="en-US" sz="2400" b="1" dirty="0">
                <a:solidFill>
                  <a:prstClr val="black"/>
                </a:solidFill>
                <a:latin typeface="宋体"/>
                <a:ea typeface="宋体"/>
              </a:rPr>
              <a:t>　　</a:t>
            </a:r>
            <a:r>
              <a:rPr lang="en-US" altLang="zh-CN" sz="2400" b="1" dirty="0">
                <a:solidFill>
                  <a:prstClr val="black"/>
                </a:solidFill>
                <a:latin typeface="宋体"/>
                <a:ea typeface="宋体"/>
              </a:rPr>
              <a:t>)</a:t>
            </a:r>
            <a:r>
              <a:rPr lang="zh-CN" altLang="en-US" sz="2400" b="1" dirty="0">
                <a:solidFill>
                  <a:prstClr val="black"/>
                </a:solidFill>
                <a:latin typeface="宋体"/>
                <a:ea typeface="宋体"/>
              </a:rPr>
              <a:t>云　　一</a:t>
            </a:r>
            <a:r>
              <a:rPr lang="en-US" altLang="zh-CN" sz="2400" b="1" dirty="0">
                <a:solidFill>
                  <a:prstClr val="black"/>
                </a:solidFill>
                <a:latin typeface="宋体"/>
                <a:ea typeface="宋体"/>
              </a:rPr>
              <a:t>(</a:t>
            </a:r>
            <a:r>
              <a:rPr lang="zh-CN" altLang="en-US" sz="2400" b="1" dirty="0">
                <a:solidFill>
                  <a:prstClr val="black"/>
                </a:solidFill>
                <a:latin typeface="宋体"/>
                <a:ea typeface="宋体"/>
              </a:rPr>
              <a:t>　　</a:t>
            </a:r>
            <a:r>
              <a:rPr lang="en-US" altLang="zh-CN" sz="2400" b="1" dirty="0">
                <a:solidFill>
                  <a:prstClr val="black"/>
                </a:solidFill>
                <a:latin typeface="宋体"/>
                <a:ea typeface="宋体"/>
              </a:rPr>
              <a:t>)</a:t>
            </a:r>
            <a:r>
              <a:rPr lang="zh-CN" altLang="en-US" sz="2400" b="1" dirty="0">
                <a:solidFill>
                  <a:prstClr val="black"/>
                </a:solidFill>
                <a:latin typeface="宋体"/>
                <a:ea typeface="宋体"/>
              </a:rPr>
              <a:t>水</a:t>
            </a:r>
          </a:p>
          <a:p>
            <a:pPr marL="630238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宋体"/>
                <a:ea typeface="宋体"/>
              </a:rPr>
              <a:t>一</a:t>
            </a:r>
            <a:r>
              <a:rPr lang="en-US" altLang="zh-CN" sz="2400" b="1" dirty="0">
                <a:solidFill>
                  <a:prstClr val="black"/>
                </a:solidFill>
                <a:latin typeface="宋体"/>
                <a:ea typeface="宋体"/>
              </a:rPr>
              <a:t>(</a:t>
            </a:r>
            <a:r>
              <a:rPr lang="zh-CN" altLang="en-US" sz="2400" b="1" dirty="0">
                <a:solidFill>
                  <a:prstClr val="black"/>
                </a:solidFill>
                <a:latin typeface="宋体"/>
                <a:ea typeface="宋体"/>
              </a:rPr>
              <a:t>　　</a:t>
            </a:r>
            <a:r>
              <a:rPr lang="en-US" altLang="zh-CN" sz="2400" b="1" dirty="0">
                <a:solidFill>
                  <a:prstClr val="black"/>
                </a:solidFill>
                <a:latin typeface="宋体"/>
                <a:ea typeface="宋体"/>
              </a:rPr>
              <a:t>)</a:t>
            </a:r>
            <a:r>
              <a:rPr lang="zh-CN" altLang="en-US" sz="2400" b="1" dirty="0">
                <a:solidFill>
                  <a:prstClr val="black"/>
                </a:solidFill>
                <a:latin typeface="宋体"/>
                <a:ea typeface="宋体"/>
              </a:rPr>
              <a:t>机器    一</a:t>
            </a:r>
            <a:r>
              <a:rPr lang="en-US" altLang="zh-CN" sz="2400" b="1" dirty="0">
                <a:solidFill>
                  <a:prstClr val="black"/>
                </a:solidFill>
                <a:latin typeface="宋体"/>
                <a:ea typeface="宋体"/>
              </a:rPr>
              <a:t>(</a:t>
            </a:r>
            <a:r>
              <a:rPr lang="zh-CN" altLang="en-US" sz="2400" b="1" dirty="0">
                <a:solidFill>
                  <a:prstClr val="black"/>
                </a:solidFill>
                <a:latin typeface="宋体"/>
                <a:ea typeface="宋体"/>
              </a:rPr>
              <a:t>　　</a:t>
            </a:r>
            <a:r>
              <a:rPr lang="en-US" altLang="zh-CN" sz="2400" b="1" dirty="0">
                <a:solidFill>
                  <a:prstClr val="black"/>
                </a:solidFill>
                <a:latin typeface="宋体"/>
                <a:ea typeface="宋体"/>
              </a:rPr>
              <a:t>)</a:t>
            </a:r>
            <a:r>
              <a:rPr lang="zh-CN" altLang="en-US" sz="2400" b="1" dirty="0">
                <a:solidFill>
                  <a:prstClr val="black"/>
                </a:solidFill>
                <a:latin typeface="宋体"/>
                <a:ea typeface="宋体"/>
              </a:rPr>
              <a:t>事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052638" y="2935288"/>
            <a:ext cx="4937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座</a:t>
            </a: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533900" y="2940050"/>
            <a:ext cx="4937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片</a:t>
            </a: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6653213" y="2916238"/>
            <a:ext cx="4937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滴</a:t>
            </a: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2043113" y="3475038"/>
            <a:ext cx="4937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台</a:t>
            </a: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4456113" y="3498850"/>
            <a:ext cx="4953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件</a:t>
            </a: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8" grpId="0"/>
      <p:bldP spid="19" grpId="0"/>
      <p:bldP spid="2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10" descr="苹果图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62350" y="2665413"/>
            <a:ext cx="534988" cy="53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1" name="Picture 10" descr="苹果图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11688" y="2665413"/>
            <a:ext cx="536575" cy="53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2" name="Picture 10" descr="苹果图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3413" y="2665413"/>
            <a:ext cx="534987" cy="53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3" name="矩形 3"/>
          <p:cNvSpPr>
            <a:spLocks noChangeArrowheads="1"/>
          </p:cNvSpPr>
          <p:nvPr/>
        </p:nvSpPr>
        <p:spPr bwMode="auto">
          <a:xfrm>
            <a:off x="1106488" y="2060575"/>
            <a:ext cx="7569200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25475" indent="-625475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四、读句子，选一选。</a:t>
            </a:r>
            <a:r>
              <a:rPr lang="en-US" altLang="zh-CN" sz="2400" b="1">
                <a:solidFill>
                  <a:srgbClr val="000000"/>
                </a:solidFill>
                <a:latin typeface="宋体" charset="-122"/>
              </a:rPr>
              <a:t> </a:t>
            </a:r>
          </a:p>
          <a:p>
            <a:pPr marL="625475" indent="-625475" algn="ctr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仿宋" pitchFamily="49" charset="-122"/>
                <a:ea typeface="仿宋" pitchFamily="49" charset="-122"/>
              </a:rPr>
              <a:t>落　　 飘　　 打</a:t>
            </a:r>
            <a:endParaRPr lang="en-US" altLang="zh-CN" sz="2400" b="1">
              <a:solidFill>
                <a:srgbClr val="000000"/>
              </a:solidFill>
              <a:latin typeface="仿宋" pitchFamily="49" charset="-122"/>
              <a:ea typeface="仿宋" pitchFamily="49" charset="-122"/>
            </a:endParaRPr>
          </a:p>
          <a:p>
            <a:pPr marL="625475" indent="-625475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宋体" charset="-122"/>
              </a:rPr>
              <a:t>1</a:t>
            </a: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．冰雹像小硬球一样从空中    下来。</a:t>
            </a:r>
          </a:p>
          <a:p>
            <a:pPr marL="625475" indent="-625475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宋体" charset="-122"/>
              </a:rPr>
              <a:t>2</a:t>
            </a: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．云越升越高，变成小水滴    下来。</a:t>
            </a:r>
          </a:p>
          <a:p>
            <a:pPr marL="625475" indent="-625475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宋体" charset="-122"/>
              </a:rPr>
              <a:t>3</a:t>
            </a: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．到了冬天，我变成小花朵    下来。</a:t>
            </a:r>
          </a:p>
        </p:txBody>
      </p:sp>
      <p:sp>
        <p:nvSpPr>
          <p:cNvPr id="14" name="矩形 13"/>
          <p:cNvSpPr/>
          <p:nvPr/>
        </p:nvSpPr>
        <p:spPr>
          <a:xfrm>
            <a:off x="5099050" y="3343275"/>
            <a:ext cx="561975" cy="36512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102225" y="3886200"/>
            <a:ext cx="563563" cy="36512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102225" y="4421188"/>
            <a:ext cx="563563" cy="36512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122863" y="3279775"/>
            <a:ext cx="4937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打</a:t>
            </a: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119688" y="3868738"/>
            <a:ext cx="4937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落</a:t>
            </a: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170488" y="4371975"/>
            <a:ext cx="4953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7" name="内容占位符 2"/>
          <p:cNvSpPr txBox="1">
            <a:spLocks noChangeArrowheads="1"/>
          </p:cNvSpPr>
          <p:nvPr/>
        </p:nvSpPr>
        <p:spPr bwMode="auto">
          <a:xfrm>
            <a:off x="782638" y="1897063"/>
            <a:ext cx="7793037" cy="370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indent="-342900" eaLnBrk="1" hangingPunct="1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u"/>
              <a:defRPr/>
            </a:pPr>
            <a:r>
              <a:rPr lang="zh-CN" altLang="zh-CN" sz="22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  <a:cs typeface="Adobe 黑体 Std R" pitchFamily="34" charset="-122"/>
                <a:sym typeface="Calibri" pitchFamily="34" charset="0"/>
              </a:rPr>
              <a:t>核心问题：</a:t>
            </a:r>
            <a:endParaRPr lang="en-US" altLang="zh-CN" sz="22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  <a:cs typeface="Adobe 黑体 Std R" pitchFamily="34" charset="-122"/>
              <a:sym typeface="Calibri" pitchFamily="34" charset="0"/>
            </a:endParaRPr>
          </a:p>
          <a:p>
            <a:pPr marL="361950" indent="363538" eaLnBrk="1" hangingPunct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zh-CN" altLang="en-US" sz="2200" b="1" dirty="0">
                <a:solidFill>
                  <a:prstClr val="black"/>
                </a:solidFill>
                <a:latin typeface="宋体"/>
                <a:ea typeface="宋体"/>
                <a:sym typeface="Calibri" pitchFamily="34" charset="0"/>
              </a:rPr>
              <a:t>“我”是谁？“我”的总特点是什么</a:t>
            </a:r>
            <a:r>
              <a:rPr lang="zh-CN" altLang="en-US" sz="2200" b="1" dirty="0" smtClean="0">
                <a:solidFill>
                  <a:prstClr val="black"/>
                </a:solidFill>
                <a:latin typeface="宋体"/>
                <a:ea typeface="宋体"/>
                <a:sym typeface="Calibri" pitchFamily="34" charset="0"/>
              </a:rPr>
              <a:t>？</a:t>
            </a:r>
            <a:endParaRPr lang="en-US" altLang="zh-CN" sz="2200" b="1" dirty="0" smtClean="0">
              <a:solidFill>
                <a:prstClr val="black"/>
              </a:solidFill>
              <a:latin typeface="宋体"/>
              <a:ea typeface="宋体"/>
              <a:sym typeface="Calibri" pitchFamily="34" charset="0"/>
            </a:endParaRPr>
          </a:p>
          <a:p>
            <a:pPr marL="342900" indent="-342900" eaLnBrk="1" hangingPunct="1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u"/>
              <a:defRPr/>
            </a:pPr>
            <a:r>
              <a:rPr lang="zh-CN" altLang="zh-CN" sz="22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  <a:cs typeface="Adobe 黑体 Std R" pitchFamily="34" charset="-122"/>
                <a:sym typeface="Calibri" pitchFamily="34" charset="0"/>
              </a:rPr>
              <a:t>串珠问题：</a:t>
            </a:r>
          </a:p>
          <a:p>
            <a:pPr marL="273050" indent="-273050" eaLnBrk="1" hangingPunct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en-US" altLang="zh-CN" sz="2200" b="1" dirty="0">
                <a:solidFill>
                  <a:prstClr val="black"/>
                </a:solidFill>
                <a:latin typeface="宋体" pitchFamily="2" charset="-122"/>
                <a:sym typeface="Calibri" pitchFamily="34" charset="0"/>
              </a:rPr>
              <a:t>1.</a:t>
            </a:r>
            <a:r>
              <a:rPr lang="zh-CN" altLang="en-US" sz="2200" b="1" dirty="0">
                <a:solidFill>
                  <a:prstClr val="black"/>
                </a:solidFill>
                <a:latin typeface="宋体" pitchFamily="2" charset="-122"/>
                <a:sym typeface="Calibri" pitchFamily="34" charset="0"/>
              </a:rPr>
              <a:t>说一说“我”变成什么？</a:t>
            </a:r>
          </a:p>
          <a:p>
            <a:pPr marL="273050" indent="-273050" eaLnBrk="1" hangingPunct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en-US" altLang="zh-CN" sz="2200" b="1" dirty="0">
                <a:solidFill>
                  <a:prstClr val="black"/>
                </a:solidFill>
                <a:latin typeface="宋体" pitchFamily="2" charset="-122"/>
                <a:sym typeface="Calibri" pitchFamily="34" charset="0"/>
              </a:rPr>
              <a:t>2.“</a:t>
            </a:r>
            <a:r>
              <a:rPr lang="zh-CN" altLang="en-US" sz="2200" b="1" dirty="0">
                <a:solidFill>
                  <a:prstClr val="black"/>
                </a:solidFill>
                <a:latin typeface="宋体" pitchFamily="2" charset="-122"/>
                <a:sym typeface="Calibri" pitchFamily="34" charset="0"/>
              </a:rPr>
              <a:t>我”存在的地方有哪些？</a:t>
            </a:r>
          </a:p>
          <a:p>
            <a:pPr marL="273050" indent="-273050" eaLnBrk="1" hangingPunct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en-US" altLang="zh-CN" sz="2200" b="1" dirty="0">
                <a:solidFill>
                  <a:prstClr val="black"/>
                </a:solidFill>
                <a:latin typeface="宋体" pitchFamily="2" charset="-122"/>
                <a:sym typeface="Calibri" pitchFamily="34" charset="0"/>
              </a:rPr>
              <a:t>3.“</a:t>
            </a:r>
            <a:r>
              <a:rPr lang="zh-CN" altLang="en-US" sz="2200" b="1" dirty="0">
                <a:solidFill>
                  <a:prstClr val="black"/>
                </a:solidFill>
                <a:latin typeface="宋体" pitchFamily="2" charset="-122"/>
                <a:sym typeface="Calibri" pitchFamily="34" charset="0"/>
              </a:rPr>
              <a:t>我”对人们的利与弊是什么？“我”的性格怎样？</a:t>
            </a:r>
          </a:p>
          <a:p>
            <a:pPr marL="273050" indent="-273050" eaLnBrk="1" hangingPunct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en-US" altLang="zh-CN" sz="2200" b="1" dirty="0">
                <a:solidFill>
                  <a:prstClr val="black"/>
                </a:solidFill>
                <a:latin typeface="宋体" pitchFamily="2" charset="-122"/>
                <a:sym typeface="Calibri" pitchFamily="34" charset="0"/>
              </a:rPr>
              <a:t>4.</a:t>
            </a:r>
            <a:r>
              <a:rPr lang="zh-CN" altLang="en-US" sz="2200" b="1" dirty="0">
                <a:solidFill>
                  <a:prstClr val="black"/>
                </a:solidFill>
                <a:latin typeface="宋体" pitchFamily="2" charset="-122"/>
                <a:sym typeface="Calibri" pitchFamily="34" charset="0"/>
              </a:rPr>
              <a:t>学习了这篇课文，你明白了什么</a:t>
            </a:r>
            <a:r>
              <a:rPr lang="zh-CN" altLang="en-US" sz="2200" b="1" dirty="0" smtClean="0">
                <a:solidFill>
                  <a:prstClr val="black"/>
                </a:solidFill>
                <a:latin typeface="宋体" pitchFamily="2" charset="-122"/>
                <a:sym typeface="Calibri" pitchFamily="34" charset="0"/>
              </a:rPr>
              <a:t>？</a:t>
            </a:r>
            <a:endParaRPr lang="zh-CN" altLang="en-US" sz="2200" b="1" dirty="0">
              <a:latin typeface="+mn-ea"/>
              <a:sym typeface="Calibri" pitchFamily="34" charset="0"/>
            </a:endParaRPr>
          </a:p>
          <a:p>
            <a:pPr marL="273050" indent="-273050" eaLnBrk="1" hangingPunct="1">
              <a:lnSpc>
                <a:spcPct val="150000"/>
              </a:lnSpc>
              <a:spcBef>
                <a:spcPts val="0"/>
              </a:spcBef>
              <a:defRPr/>
            </a:pPr>
            <a:endParaRPr lang="zh-CN" altLang="en-US" sz="2200" b="1" dirty="0">
              <a:latin typeface="+mn-ea"/>
              <a:sym typeface="Calibri" pitchFamily="34" charset="0"/>
            </a:endParaRPr>
          </a:p>
          <a:p>
            <a:pPr marL="273050" indent="-273050" eaLnBrk="1" hangingPunct="1">
              <a:lnSpc>
                <a:spcPct val="150000"/>
              </a:lnSpc>
              <a:spcBef>
                <a:spcPts val="0"/>
              </a:spcBef>
              <a:defRPr/>
            </a:pPr>
            <a:endParaRPr lang="zh-CN" altLang="en-US" sz="2200" b="1" dirty="0">
              <a:latin typeface="+mn-ea"/>
              <a:sym typeface="Calibri" pitchFamily="34" charset="0"/>
            </a:endParaRPr>
          </a:p>
          <a:p>
            <a:pPr marL="273050" indent="-273050" eaLnBrk="1" hangingPunct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endParaRPr lang="zh-CN" altLang="en-US" sz="2200" b="1" dirty="0">
              <a:solidFill>
                <a:prstClr val="black"/>
              </a:solidFill>
              <a:latin typeface="宋体" pitchFamily="2" charset="-122"/>
              <a:sym typeface="Calibri" pitchFamily="34" charset="0"/>
            </a:endParaRPr>
          </a:p>
        </p:txBody>
      </p:sp>
      <p:pic>
        <p:nvPicPr>
          <p:cNvPr id="3686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163" y="1058863"/>
            <a:ext cx="3767137" cy="85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组合 31"/>
          <p:cNvGrpSpPr>
            <a:grpSpLocks/>
          </p:cNvGrpSpPr>
          <p:nvPr/>
        </p:nvGrpSpPr>
        <p:grpSpPr bwMode="auto">
          <a:xfrm>
            <a:off x="830263" y="5121275"/>
            <a:ext cx="7478712" cy="1208088"/>
            <a:chOff x="264548" y="4911143"/>
            <a:chExt cx="7477723" cy="1207762"/>
          </a:xfrm>
        </p:grpSpPr>
        <p:sp>
          <p:nvSpPr>
            <p:cNvPr id="34" name="单圆角矩形 33"/>
            <p:cNvSpPr/>
            <p:nvPr/>
          </p:nvSpPr>
          <p:spPr>
            <a:xfrm>
              <a:off x="1191525" y="5085721"/>
              <a:ext cx="6550746" cy="704660"/>
            </a:xfrm>
            <a:prstGeom prst="snipRoundRect">
              <a:avLst/>
            </a:prstGeom>
            <a:noFill/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20686" tIns="120686" rIns="120686" bIns="120686" spcCol="1270" anchor="ctr"/>
            <a:lstStyle/>
            <a:p>
              <a:pPr marL="0" lvl="1" defTabSz="1244600">
                <a:lnSpc>
                  <a:spcPct val="150000"/>
                </a:lnSpc>
                <a:spcAft>
                  <a:spcPct val="15000"/>
                </a:spcAft>
                <a:defRPr/>
              </a:pPr>
              <a:r>
                <a:rPr lang="zh-CN" altLang="en-US" sz="2800" b="1" dirty="0">
                  <a:latin typeface="+mj-ea"/>
                  <a:ea typeface="+mj-ea"/>
                </a:rPr>
                <a:t>“我”是谁？“我”的总特点是什么？</a:t>
              </a:r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264548" y="4911143"/>
              <a:ext cx="1169832" cy="1207762"/>
            </a:xfrm>
            <a:custGeom>
              <a:avLst/>
              <a:gdLst>
                <a:gd name="connsiteX0" fmla="*/ 600729 w 846331"/>
                <a:gd name="connsiteY0" fmla="*/ 134938 h 846331"/>
                <a:gd name="connsiteX1" fmla="*/ 666560 w 846331"/>
                <a:gd name="connsiteY1" fmla="*/ 79696 h 846331"/>
                <a:gd name="connsiteX2" fmla="*/ 719152 w 846331"/>
                <a:gd name="connsiteY2" fmla="*/ 123825 h 846331"/>
                <a:gd name="connsiteX3" fmla="*/ 676181 w 846331"/>
                <a:gd name="connsiteY3" fmla="*/ 198249 h 846331"/>
                <a:gd name="connsiteX4" fmla="*/ 744457 w 846331"/>
                <a:gd name="connsiteY4" fmla="*/ 316506 h 846331"/>
                <a:gd name="connsiteX5" fmla="*/ 830395 w 846331"/>
                <a:gd name="connsiteY5" fmla="*/ 316504 h 846331"/>
                <a:gd name="connsiteX6" fmla="*/ 842316 w 846331"/>
                <a:gd name="connsiteY6" fmla="*/ 384114 h 846331"/>
                <a:gd name="connsiteX7" fmla="*/ 761560 w 846331"/>
                <a:gd name="connsiteY7" fmla="*/ 413505 h 846331"/>
                <a:gd name="connsiteX8" fmla="*/ 737848 w 846331"/>
                <a:gd name="connsiteY8" fmla="*/ 547982 h 846331"/>
                <a:gd name="connsiteX9" fmla="*/ 803682 w 846331"/>
                <a:gd name="connsiteY9" fmla="*/ 603220 h 846331"/>
                <a:gd name="connsiteX10" fmla="*/ 769355 w 846331"/>
                <a:gd name="connsiteY10" fmla="*/ 662675 h 846331"/>
                <a:gd name="connsiteX11" fmla="*/ 688601 w 846331"/>
                <a:gd name="connsiteY11" fmla="*/ 633281 h 846331"/>
                <a:gd name="connsiteX12" fmla="*/ 583997 w 846331"/>
                <a:gd name="connsiteY12" fmla="*/ 721055 h 846331"/>
                <a:gd name="connsiteX13" fmla="*/ 598921 w 846331"/>
                <a:gd name="connsiteY13" fmla="*/ 805687 h 846331"/>
                <a:gd name="connsiteX14" fmla="*/ 534408 w 846331"/>
                <a:gd name="connsiteY14" fmla="*/ 829167 h 846331"/>
                <a:gd name="connsiteX15" fmla="*/ 491441 w 846331"/>
                <a:gd name="connsiteY15" fmla="*/ 754741 h 846331"/>
                <a:gd name="connsiteX16" fmla="*/ 354890 w 846331"/>
                <a:gd name="connsiteY16" fmla="*/ 754741 h 846331"/>
                <a:gd name="connsiteX17" fmla="*/ 311923 w 846331"/>
                <a:gd name="connsiteY17" fmla="*/ 829167 h 846331"/>
                <a:gd name="connsiteX18" fmla="*/ 247410 w 846331"/>
                <a:gd name="connsiteY18" fmla="*/ 805687 h 846331"/>
                <a:gd name="connsiteX19" fmla="*/ 262335 w 846331"/>
                <a:gd name="connsiteY19" fmla="*/ 721054 h 846331"/>
                <a:gd name="connsiteX20" fmla="*/ 157731 w 846331"/>
                <a:gd name="connsiteY20" fmla="*/ 633281 h 846331"/>
                <a:gd name="connsiteX21" fmla="*/ 76976 w 846331"/>
                <a:gd name="connsiteY21" fmla="*/ 662675 h 846331"/>
                <a:gd name="connsiteX22" fmla="*/ 42649 w 846331"/>
                <a:gd name="connsiteY22" fmla="*/ 603220 h 846331"/>
                <a:gd name="connsiteX23" fmla="*/ 108483 w 846331"/>
                <a:gd name="connsiteY23" fmla="*/ 547982 h 846331"/>
                <a:gd name="connsiteX24" fmla="*/ 84771 w 846331"/>
                <a:gd name="connsiteY24" fmla="*/ 413505 h 846331"/>
                <a:gd name="connsiteX25" fmla="*/ 4015 w 846331"/>
                <a:gd name="connsiteY25" fmla="*/ 384114 h 846331"/>
                <a:gd name="connsiteX26" fmla="*/ 15936 w 846331"/>
                <a:gd name="connsiteY26" fmla="*/ 316504 h 846331"/>
                <a:gd name="connsiteX27" fmla="*/ 101874 w 846331"/>
                <a:gd name="connsiteY27" fmla="*/ 316506 h 846331"/>
                <a:gd name="connsiteX28" fmla="*/ 170150 w 846331"/>
                <a:gd name="connsiteY28" fmla="*/ 198249 h 846331"/>
                <a:gd name="connsiteX29" fmla="*/ 127179 w 846331"/>
                <a:gd name="connsiteY29" fmla="*/ 123825 h 846331"/>
                <a:gd name="connsiteX30" fmla="*/ 179771 w 846331"/>
                <a:gd name="connsiteY30" fmla="*/ 79696 h 846331"/>
                <a:gd name="connsiteX31" fmla="*/ 245602 w 846331"/>
                <a:gd name="connsiteY31" fmla="*/ 134938 h 846331"/>
                <a:gd name="connsiteX32" fmla="*/ 373918 w 846331"/>
                <a:gd name="connsiteY32" fmla="*/ 88235 h 846331"/>
                <a:gd name="connsiteX33" fmla="*/ 388839 w 846331"/>
                <a:gd name="connsiteY33" fmla="*/ 3601 h 846331"/>
                <a:gd name="connsiteX34" fmla="*/ 457492 w 846331"/>
                <a:gd name="connsiteY34" fmla="*/ 3601 h 846331"/>
                <a:gd name="connsiteX35" fmla="*/ 472413 w 846331"/>
                <a:gd name="connsiteY35" fmla="*/ 88234 h 846331"/>
                <a:gd name="connsiteX36" fmla="*/ 600729 w 846331"/>
                <a:gd name="connsiteY36" fmla="*/ 134937 h 846331"/>
                <a:gd name="connsiteX37" fmla="*/ 600729 w 846331"/>
                <a:gd name="connsiteY37" fmla="*/ 134938 h 846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846331" h="846331">
                  <a:moveTo>
                    <a:pt x="600729" y="134938"/>
                  </a:moveTo>
                  <a:lnTo>
                    <a:pt x="666560" y="79696"/>
                  </a:lnTo>
                  <a:lnTo>
                    <a:pt x="719152" y="123825"/>
                  </a:lnTo>
                  <a:lnTo>
                    <a:pt x="676181" y="198249"/>
                  </a:lnTo>
                  <a:cubicBezTo>
                    <a:pt x="706736" y="232621"/>
                    <a:pt x="729967" y="272859"/>
                    <a:pt x="744457" y="316506"/>
                  </a:cubicBezTo>
                  <a:lnTo>
                    <a:pt x="830395" y="316504"/>
                  </a:lnTo>
                  <a:lnTo>
                    <a:pt x="842316" y="384114"/>
                  </a:lnTo>
                  <a:lnTo>
                    <a:pt x="761560" y="413505"/>
                  </a:lnTo>
                  <a:cubicBezTo>
                    <a:pt x="762872" y="459476"/>
                    <a:pt x="754804" y="505232"/>
                    <a:pt x="737848" y="547982"/>
                  </a:cubicBezTo>
                  <a:lnTo>
                    <a:pt x="803682" y="603220"/>
                  </a:lnTo>
                  <a:lnTo>
                    <a:pt x="769355" y="662675"/>
                  </a:lnTo>
                  <a:lnTo>
                    <a:pt x="688601" y="633281"/>
                  </a:lnTo>
                  <a:cubicBezTo>
                    <a:pt x="660057" y="669340"/>
                    <a:pt x="624465" y="699206"/>
                    <a:pt x="583997" y="721055"/>
                  </a:cubicBezTo>
                  <a:lnTo>
                    <a:pt x="598921" y="805687"/>
                  </a:lnTo>
                  <a:lnTo>
                    <a:pt x="534408" y="829167"/>
                  </a:lnTo>
                  <a:lnTo>
                    <a:pt x="491441" y="754741"/>
                  </a:lnTo>
                  <a:cubicBezTo>
                    <a:pt x="446396" y="764016"/>
                    <a:pt x="399934" y="764016"/>
                    <a:pt x="354890" y="754741"/>
                  </a:cubicBezTo>
                  <a:lnTo>
                    <a:pt x="311923" y="829167"/>
                  </a:lnTo>
                  <a:lnTo>
                    <a:pt x="247410" y="805687"/>
                  </a:lnTo>
                  <a:lnTo>
                    <a:pt x="262335" y="721054"/>
                  </a:lnTo>
                  <a:cubicBezTo>
                    <a:pt x="221867" y="699205"/>
                    <a:pt x="186275" y="669340"/>
                    <a:pt x="157731" y="633281"/>
                  </a:cubicBezTo>
                  <a:lnTo>
                    <a:pt x="76976" y="662675"/>
                  </a:lnTo>
                  <a:lnTo>
                    <a:pt x="42649" y="603220"/>
                  </a:lnTo>
                  <a:lnTo>
                    <a:pt x="108483" y="547982"/>
                  </a:lnTo>
                  <a:cubicBezTo>
                    <a:pt x="91527" y="505232"/>
                    <a:pt x="83459" y="459476"/>
                    <a:pt x="84771" y="413505"/>
                  </a:cubicBezTo>
                  <a:lnTo>
                    <a:pt x="4015" y="384114"/>
                  </a:lnTo>
                  <a:lnTo>
                    <a:pt x="15936" y="316504"/>
                  </a:lnTo>
                  <a:lnTo>
                    <a:pt x="101874" y="316506"/>
                  </a:lnTo>
                  <a:cubicBezTo>
                    <a:pt x="116364" y="272859"/>
                    <a:pt x="139595" y="232621"/>
                    <a:pt x="170150" y="198249"/>
                  </a:cubicBezTo>
                  <a:lnTo>
                    <a:pt x="127179" y="123825"/>
                  </a:lnTo>
                  <a:lnTo>
                    <a:pt x="179771" y="79696"/>
                  </a:lnTo>
                  <a:lnTo>
                    <a:pt x="245602" y="134938"/>
                  </a:lnTo>
                  <a:cubicBezTo>
                    <a:pt x="284758" y="110816"/>
                    <a:pt x="328418" y="94925"/>
                    <a:pt x="373918" y="88235"/>
                  </a:cubicBezTo>
                  <a:lnTo>
                    <a:pt x="388839" y="3601"/>
                  </a:lnTo>
                  <a:lnTo>
                    <a:pt x="457492" y="3601"/>
                  </a:lnTo>
                  <a:lnTo>
                    <a:pt x="472413" y="88234"/>
                  </a:lnTo>
                  <a:cubicBezTo>
                    <a:pt x="517913" y="94924"/>
                    <a:pt x="561574" y="110815"/>
                    <a:pt x="600729" y="134937"/>
                  </a:cubicBezTo>
                  <a:lnTo>
                    <a:pt x="600729" y="134938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87930" tIns="216029" rIns="187930" bIns="230830" spcCol="1270" anchor="ctr"/>
            <a:lstStyle/>
            <a:p>
              <a:pPr algn="ctr" defTabSz="6223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方正卡通简体" pitchFamily="65" charset="-122"/>
                  <a:ea typeface="方正卡通简体" pitchFamily="65" charset="-122"/>
                </a:rPr>
                <a:t>边听边想</a:t>
              </a:r>
              <a:endParaRPr lang="zh-CN" altLang="en-US" sz="2800" dirty="0">
                <a:solidFill>
                  <a:schemeClr val="tx1"/>
                </a:solidFill>
                <a:latin typeface="方正卡通简体" pitchFamily="65" charset="-122"/>
                <a:ea typeface="方正卡通简体" pitchFamily="65" charset="-122"/>
              </a:endParaRPr>
            </a:p>
          </p:txBody>
        </p:sp>
      </p:grpSp>
      <p:sp>
        <p:nvSpPr>
          <p:cNvPr id="39" name="图文框 38"/>
          <p:cNvSpPr/>
          <p:nvPr/>
        </p:nvSpPr>
        <p:spPr>
          <a:xfrm>
            <a:off x="2335213" y="1216025"/>
            <a:ext cx="4473575" cy="906463"/>
          </a:xfrm>
          <a:prstGeom prst="fram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81367" tIns="181367" rIns="181367" bIns="181367" spcCol="1270" anchor="ctr"/>
          <a:lstStyle/>
          <a:p>
            <a:pPr algn="ctr" defTabSz="1600200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sz="32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听录音回顾课文</a:t>
            </a:r>
            <a:endParaRPr lang="zh-CN" sz="3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7893" name="Picture 8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58975" y="2416175"/>
            <a:ext cx="5037138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>
            <a:spLocks noChangeArrowheads="1"/>
          </p:cNvSpPr>
          <p:nvPr/>
        </p:nvSpPr>
        <p:spPr bwMode="auto">
          <a:xfrm>
            <a:off x="758825" y="2392363"/>
            <a:ext cx="7553325" cy="558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55600" indent="-355600">
              <a:lnSpc>
                <a:spcPct val="150000"/>
              </a:lnSpc>
              <a:defRPr/>
            </a:pPr>
            <a:r>
              <a:rPr lang="en-US" altLang="zh-CN" sz="2400" b="1" dirty="0">
                <a:latin typeface="+mn-ea"/>
                <a:ea typeface="+mn-ea"/>
              </a:rPr>
              <a:t>1.</a:t>
            </a:r>
            <a:r>
              <a:rPr lang="zh-CN" altLang="en-US" sz="2400" b="1" dirty="0">
                <a:latin typeface="+mn-ea"/>
                <a:ea typeface="+mn-ea"/>
              </a:rPr>
              <a:t>“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我会变。</a:t>
            </a:r>
            <a:r>
              <a:rPr lang="zh-CN" altLang="en-US" sz="2400" b="1" dirty="0">
                <a:latin typeface="+mn-ea"/>
                <a:ea typeface="+mn-ea"/>
              </a:rPr>
              <a:t>”这一句在文中的作用是什么？</a:t>
            </a:r>
          </a:p>
        </p:txBody>
      </p:sp>
      <p:sp>
        <p:nvSpPr>
          <p:cNvPr id="3" name="矩形 8"/>
          <p:cNvSpPr txBox="1">
            <a:spLocks noChangeArrowheads="1"/>
          </p:cNvSpPr>
          <p:nvPr/>
        </p:nvSpPr>
        <p:spPr bwMode="auto">
          <a:xfrm>
            <a:off x="1141413" y="2951163"/>
            <a:ext cx="71707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627063">
              <a:lnSpc>
                <a:spcPct val="150000"/>
              </a:lnSpc>
              <a:spcAft>
                <a:spcPts val="600"/>
              </a:spcAft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charset="-122"/>
                <a:sym typeface="Arial" charset="0"/>
              </a:rPr>
              <a:t>这句话是本段的总起句，总领了下面的内容水的变化。</a:t>
            </a:r>
          </a:p>
        </p:txBody>
      </p:sp>
      <p:pic>
        <p:nvPicPr>
          <p:cNvPr id="5" name="Picture 2" descr="C:\Users\Administrator\Desktop\可改图标 - 副本\品读释疑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3275" y="282575"/>
            <a:ext cx="2571750" cy="674688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文本框 21"/>
          <p:cNvSpPr>
            <a:spLocks noChangeArrowheads="1"/>
          </p:cNvSpPr>
          <p:nvPr/>
        </p:nvSpPr>
        <p:spPr bwMode="auto">
          <a:xfrm>
            <a:off x="831850" y="963613"/>
            <a:ext cx="7569200" cy="963612"/>
          </a:xfrm>
          <a:prstGeom prst="roundRect">
            <a:avLst>
              <a:gd name="adj" fmla="val 16667"/>
            </a:avLst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buFont typeface="Arial" charset="0"/>
              <a:buNone/>
            </a:pPr>
            <a:r>
              <a:rPr lang="zh-CN" altLang="en-US" sz="4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阅读方法解密：</a:t>
            </a:r>
            <a:r>
              <a:rPr lang="zh-CN" altLang="en-US" sz="40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认识总分的写法</a:t>
            </a:r>
          </a:p>
        </p:txBody>
      </p:sp>
      <p:sp>
        <p:nvSpPr>
          <p:cNvPr id="3" name="文本框 23"/>
          <p:cNvSpPr txBox="1">
            <a:spLocks noChangeArrowheads="1"/>
          </p:cNvSpPr>
          <p:nvPr/>
        </p:nvSpPr>
        <p:spPr bwMode="auto">
          <a:xfrm>
            <a:off x="903288" y="1846263"/>
            <a:ext cx="7346950" cy="2776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2400" b="1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概念：</a:t>
            </a: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总分的写法就是先用一个总起句概括整段或全篇的内容，然后再围 绕这句话进行具体介绍。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2400" b="1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效果</a:t>
            </a: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：运用总分的写法，能使文章 结构脉络清晰，让人一目了然；也 使文章结构严谨，便于文章内容情 节的展开。</a:t>
            </a:r>
          </a:p>
        </p:txBody>
      </p:sp>
      <p:cxnSp>
        <p:nvCxnSpPr>
          <p:cNvPr id="4" name="直线连接符 7"/>
          <p:cNvCxnSpPr/>
          <p:nvPr/>
        </p:nvCxnSpPr>
        <p:spPr>
          <a:xfrm>
            <a:off x="914400" y="1887538"/>
            <a:ext cx="7335838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>
            <a:spLocks noChangeArrowheads="1"/>
          </p:cNvSpPr>
          <p:nvPr/>
        </p:nvSpPr>
        <p:spPr bwMode="auto">
          <a:xfrm>
            <a:off x="744538" y="1539875"/>
            <a:ext cx="7716837" cy="2528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55600" indent="-355600">
              <a:lnSpc>
                <a:spcPts val="38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宋体" panose="02010600030101010101" pitchFamily="2" charset="-122"/>
                <a:ea typeface="楷体" panose="02010609060101010101" pitchFamily="49" charset="-122"/>
              </a:rPr>
              <a:t>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太阳一晒，我就变成汽。升到天空，我又变成无数极小极小的点儿，连成一片，在空中飘浮。有时候我穿着白衣服，有时候我穿着黑衣服，早晨和傍晚我又把红袍披在身上。人们管我叫“云”。</a:t>
            </a:r>
            <a:r>
              <a:rPr lang="zh-CN" altLang="en-US" sz="2400" b="1" dirty="0">
                <a:latin typeface="宋体" panose="02010600030101010101" pitchFamily="2" charset="-122"/>
                <a:ea typeface="楷体" panose="02010609060101010101" pitchFamily="49" charset="-122"/>
              </a:rPr>
              <a:t>”</a:t>
            </a:r>
            <a:r>
              <a:rPr lang="zh-CN" altLang="en-US" sz="2400" b="1" dirty="0">
                <a:latin typeface="+mn-ea"/>
                <a:ea typeface="+mn-ea"/>
              </a:rPr>
              <a:t>这里用了什么修辞手法？你从中体会到了什么？</a:t>
            </a:r>
          </a:p>
        </p:txBody>
      </p:sp>
      <p:sp>
        <p:nvSpPr>
          <p:cNvPr id="3" name="矩形 8"/>
          <p:cNvSpPr txBox="1">
            <a:spLocks noChangeArrowheads="1"/>
          </p:cNvSpPr>
          <p:nvPr/>
        </p:nvSpPr>
        <p:spPr bwMode="auto">
          <a:xfrm>
            <a:off x="1187450" y="4111625"/>
            <a:ext cx="7219950" cy="166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627063">
              <a:lnSpc>
                <a:spcPct val="150000"/>
              </a:lnSpc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charset="-122"/>
                <a:sym typeface="Arial" charset="0"/>
              </a:rPr>
              <a:t>运用比喻的修辞方法，形象地写出了云的不同色彩。“白衣服”指白云，“黑衣服”指乌云，“红袍”指朝霞和晚霞。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>
            <a:spLocks noChangeArrowheads="1"/>
          </p:cNvSpPr>
          <p:nvPr/>
        </p:nvSpPr>
        <p:spPr bwMode="auto">
          <a:xfrm>
            <a:off x="800100" y="1239838"/>
            <a:ext cx="7634288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355600" indent="-355600" eaLnBrk="1" hangingPunct="1">
              <a:lnSpc>
                <a:spcPct val="150000"/>
              </a:lnSpc>
              <a:defRPr/>
            </a:pPr>
            <a:r>
              <a:rPr lang="en-US" altLang="zh-CN" sz="2400" b="1" dirty="0" smtClean="0">
                <a:latin typeface="+mn-ea"/>
                <a:ea typeface="+mn-ea"/>
              </a:rPr>
              <a:t>3.</a:t>
            </a:r>
            <a:r>
              <a:rPr lang="zh-CN" altLang="en-US" sz="2400" b="1" dirty="0" smtClean="0">
                <a:latin typeface="+mn-ea"/>
                <a:ea typeface="+mn-ea"/>
              </a:rPr>
              <a:t>“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我在空中越升越高，体温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越来越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低，变成了无数小水滴。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小水滴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聚在一起落下来。人们管我叫“雨”。 有时候我变成小硬球打下来，人们就管我叫“冰雹”。到了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冬天，我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变成小花朵飘下来，人们又管我叫“雪”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2400" b="1" dirty="0">
                <a:latin typeface="+mn-ea"/>
                <a:ea typeface="+mn-ea"/>
              </a:rPr>
              <a:t>”从这一段你能体会到了什么？</a:t>
            </a:r>
          </a:p>
        </p:txBody>
      </p:sp>
      <p:sp>
        <p:nvSpPr>
          <p:cNvPr id="4" name="文本框 2"/>
          <p:cNvSpPr txBox="1">
            <a:spLocks noChangeArrowheads="1"/>
          </p:cNvSpPr>
          <p:nvPr/>
        </p:nvSpPr>
        <p:spPr bwMode="auto">
          <a:xfrm>
            <a:off x="1271588" y="4027488"/>
            <a:ext cx="7246937" cy="166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622300">
              <a:lnSpc>
                <a:spcPct val="150000"/>
              </a:lnSpc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charset="-122"/>
                <a:sym typeface="Arial" charset="0"/>
              </a:rPr>
              <a:t>这里讲了雨、雹子、雪的形成，连用两个比喻句，形象地写出了雹子和雪的特点</a:t>
            </a:r>
            <a:r>
              <a:rPr lang="en-US" altLang="zh-CN" sz="2400" b="1">
                <a:solidFill>
                  <a:srgbClr val="FF0000"/>
                </a:solidFill>
                <a:latin typeface="宋体" charset="-122"/>
                <a:sym typeface="Arial" charset="0"/>
              </a:rPr>
              <a:t>——</a:t>
            </a:r>
            <a:r>
              <a:rPr lang="zh-CN" altLang="en-US" sz="2400" b="1">
                <a:solidFill>
                  <a:srgbClr val="FF0000"/>
                </a:solidFill>
                <a:latin typeface="宋体" charset="-122"/>
                <a:sym typeface="Arial" charset="0"/>
              </a:rPr>
              <a:t>雹子像小硬球，雪像小花朵。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theme1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自定义 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974806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3581</TotalTime>
  <Pages>0</Pages>
  <Words>2591</Words>
  <Characters>0</Characters>
  <Application>Microsoft Office PowerPoint</Application>
  <DocSecurity>0</DocSecurity>
  <PresentationFormat>全屏显示(4:3)</PresentationFormat>
  <Lines>0</Lines>
  <Paragraphs>157</Paragraphs>
  <Slides>35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Office 主题</vt:lpstr>
      <vt:lpstr>2_Office 主题</vt:lpstr>
      <vt:lpstr>1_Office 主题</vt:lpstr>
      <vt:lpstr>3_Office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荣德基</dc:creator>
  <cp:lastModifiedBy>Administrator</cp:lastModifiedBy>
  <cp:revision>463</cp:revision>
  <dcterms:created xsi:type="dcterms:W3CDTF">2015-12-30T08:03:25Z</dcterms:created>
  <dcterms:modified xsi:type="dcterms:W3CDTF">2017-08-14T07:10:06Z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2052-10.1.0.5554</vt:lpwstr>
  </property>
</Properties>
</file>