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15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551AA-405C-43DD-9335-40F7FA5CC99E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1F264-0E91-4B99-904E-7C041DC6F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52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187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/>
              <a:t>生物王国里生活着许多的小精灵。看看它们平时在家里的生活照，这里有没有你熟悉的朋友呢？你对你的朋友了解吗？</a:t>
            </a:r>
          </a:p>
          <a:p>
            <a:r>
              <a:rPr lang="zh-CN"/>
              <a:t>从你们高高举起的小手，我知道大家认识好多好多的小精灵，先把手放一下，好吗？本来今天有一位小动物要和小朋友见面的，可是他临时有事不能来了，但他带来了照片和录音，那么，请他来介绍一下自己吧！（出示熊猫图片）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208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/>
              <a:t>听了这位小精灵的介绍，你觉得这是一只怎样的熊猫？</a:t>
            </a:r>
          </a:p>
          <a:p>
            <a:r>
              <a:rPr lang="zh-CN"/>
              <a:t>训练说话：一只（      ）的熊猫　　　　　生：漂亮、可爱、活泼、淘气</a:t>
            </a:r>
            <a:r>
              <a:rPr lang="zh-CN" altLang="zh-CN"/>
              <a:t>……</a:t>
            </a:r>
          </a:p>
          <a:p>
            <a:r>
              <a:rPr lang="zh-CN"/>
              <a:t>大熊猫是那几个方面介绍自己的呢？请大家再仔细地读读，他先介绍了什么，再介绍什么？最后介绍的是什么？指名回答。　　　　</a:t>
            </a:r>
          </a:p>
          <a:p>
            <a:r>
              <a:rPr lang="zh-CN"/>
              <a:t>教师随机（板书：自我介绍   名字  样子  本领）</a:t>
            </a:r>
          </a:p>
          <a:p>
            <a:r>
              <a:rPr lang="zh-CN"/>
              <a:t>无论是哪一个小精灵，介绍时一定要将这三方面讲清楚，这样介绍完整的才是一个出色的“介绍员”。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228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/>
              <a:t>生物王国里生活着许多的小精灵。看看它们平时在家里的生活照，这里有没有你熟悉的朋友呢？你对你的朋友了解吗？</a:t>
            </a:r>
          </a:p>
          <a:p>
            <a:r>
              <a:rPr lang="zh-CN"/>
              <a:t>从你们高高举起的小手，我知道大家认识好多好多的小精灵，先把手放一下，好吗？本来今天有一位小动物要和小朋友见面的，可是他临时有事不能来了，但他带来了照片和录音，那么，请他来介绍一下自己吧！（出示熊猫图片）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249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/>
              <a:t>大家介绍得真认真，认识了这么多的动物朋友，别忘了可爱的植物朋友啊。</a:t>
            </a:r>
          </a:p>
          <a:p>
            <a:r>
              <a:rPr lang="zh-CN"/>
              <a:t>看我这里，我们的植物小精灵了，互相认识一下。我先来介绍：我的名字叫紫葡萄，大家看，我有碧绿的叶子，我有甜甜的果实，如果哪个小朋友口渴了，我就把我最甜美的果实送给你，你们愿意和我交朋友吗？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1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/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zh-CN" altLang="zh-CN"/>
              <a:t>,</a:t>
            </a:r>
            <a:r>
              <a:rPr lang="zh-CN"/>
              <a:t>你看</a:t>
            </a:r>
            <a:r>
              <a:rPr lang="zh-CN" altLang="zh-CN"/>
              <a:t>——</a:t>
            </a:r>
            <a:r>
              <a:rPr lang="zh-CN"/>
              <a:t>（欣赏稀有生物的图片：银杏  熊猫  中华鲟）阅读课外资料。</a:t>
            </a:r>
          </a:p>
          <a:p>
            <a:r>
              <a:rPr lang="zh-CN"/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/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zh-CN" altLang="zh-CN"/>
              <a:t>,</a:t>
            </a:r>
            <a:r>
              <a:rPr lang="zh-CN"/>
              <a:t>你看</a:t>
            </a:r>
            <a:r>
              <a:rPr lang="zh-CN" altLang="zh-CN"/>
              <a:t>——</a:t>
            </a:r>
            <a:r>
              <a:rPr lang="zh-CN"/>
              <a:t>（欣赏稀有生物的图片：银杏  熊猫  中华鲟）阅读课外资料。</a:t>
            </a:r>
          </a:p>
          <a:p>
            <a:r>
              <a:rPr lang="zh-CN"/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54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/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zh-CN" altLang="zh-CN"/>
              <a:t>,</a:t>
            </a:r>
            <a:r>
              <a:rPr lang="zh-CN"/>
              <a:t>你看</a:t>
            </a:r>
            <a:r>
              <a:rPr lang="zh-CN" altLang="zh-CN"/>
              <a:t>——</a:t>
            </a:r>
            <a:r>
              <a:rPr lang="zh-CN"/>
              <a:t>（欣赏稀有生物的图片：银杏  熊猫  中华鲟）阅读课外资料。</a:t>
            </a:r>
          </a:p>
          <a:p>
            <a:r>
              <a:rPr lang="zh-CN"/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74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/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zh-CN" altLang="zh-CN"/>
              <a:t>,</a:t>
            </a:r>
            <a:r>
              <a:rPr lang="zh-CN"/>
              <a:t>你看</a:t>
            </a:r>
            <a:r>
              <a:rPr lang="zh-CN" altLang="zh-CN"/>
              <a:t>——</a:t>
            </a:r>
            <a:r>
              <a:rPr lang="zh-CN"/>
              <a:t>（欣赏稀有生物的图片：银杏  熊猫  中华鲟）阅读课外资料。</a:t>
            </a:r>
          </a:p>
          <a:p>
            <a:r>
              <a:rPr lang="zh-CN"/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9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/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zh-CN" altLang="zh-CN"/>
              <a:t>,</a:t>
            </a:r>
            <a:r>
              <a:rPr lang="zh-CN"/>
              <a:t>你看</a:t>
            </a:r>
            <a:r>
              <a:rPr lang="zh-CN" altLang="zh-CN"/>
              <a:t>——</a:t>
            </a:r>
            <a:r>
              <a:rPr lang="zh-CN"/>
              <a:t>（欣赏稀有生物的图片：银杏  熊猫  中华鲟）阅读课外资料。</a:t>
            </a:r>
          </a:p>
          <a:p>
            <a:r>
              <a:rPr lang="zh-CN"/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2017/7/25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.blog.sina.com.cn/showpic.html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9.jpe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1475;\&#32593;&#32476;&#27468;&#25163;-&#40479;&#21644;&#21160;&#29289;&#30340;&#21483;&#22768;%20&#29281;&#20025;&#40550;&#40521;%20&#30011;&#30473;%20&#37329;&#19997;&#38592;.wma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7"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448800" cy="7239000"/>
          </a:xfrm>
        </p:spPr>
        <p:txBody>
          <a:bodyPr/>
          <a:lstStyle/>
          <a:p>
            <a:r>
              <a:rPr lang="zh-CN" sz="2800" b="1"/>
              <a:t>二年级口语交际</a:t>
            </a:r>
            <a:br>
              <a:rPr lang="zh-CN" sz="2800" b="1"/>
            </a:br>
            <a:r>
              <a:rPr lang="zh-CN" sz="2800" b="1"/>
              <a:t/>
            </a:r>
            <a:br>
              <a:rPr lang="zh-CN" sz="2800" b="1"/>
            </a:br>
            <a:r>
              <a:rPr lang="zh-CN" b="1"/>
              <a:t> </a:t>
            </a:r>
            <a:r>
              <a:rPr lang="zh-CN" altLang="zh-CN" sz="7200" b="1">
                <a:solidFill>
                  <a:srgbClr val="3333CC"/>
                </a:solidFill>
              </a:rPr>
              <a:t>《</a:t>
            </a:r>
            <a:r>
              <a:rPr lang="zh-CN" sz="7200" b="1">
                <a:solidFill>
                  <a:srgbClr val="3333CC"/>
                </a:solidFill>
              </a:rPr>
              <a:t>有趣的动物</a:t>
            </a:r>
            <a:r>
              <a:rPr lang="zh-CN" altLang="zh-CN" sz="7200" b="1">
                <a:solidFill>
                  <a:srgbClr val="3333CC"/>
                </a:solidFill>
              </a:rPr>
              <a:t>》</a:t>
            </a:r>
            <a:r>
              <a:rPr lang="zh-CN" altLang="zh-CN" b="1"/>
              <a:t> </a:t>
            </a:r>
            <a:br>
              <a:rPr lang="zh-CN" altLang="zh-CN" b="1"/>
            </a:br>
            <a:r>
              <a:rPr lang="zh-CN" altLang="zh-CN" b="1"/>
              <a:t/>
            </a:r>
            <a:br>
              <a:rPr lang="zh-CN" altLang="zh-CN" b="1"/>
            </a:br>
            <a:r>
              <a:rPr lang="zh-CN" altLang="zh-CN" b="1"/>
              <a:t>   </a:t>
            </a:r>
            <a:endParaRPr lang="zh-CN" altLang="zh-CN" sz="2800" b="1"/>
          </a:p>
        </p:txBody>
      </p:sp>
    </p:spTree>
    <p:extLst>
      <p:ext uri="{BB962C8B-B14F-4D97-AF65-F5344CB8AC3E}">
        <p14:creationId xmlns:p14="http://schemas.microsoft.com/office/powerpoint/2010/main" val="3991101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1522413" y="1782763"/>
            <a:ext cx="458787" cy="591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-228600" y="1371600"/>
            <a:ext cx="4114800" cy="2057400"/>
          </a:xfrm>
        </p:spPr>
        <p:txBody>
          <a:bodyPr/>
          <a:lstStyle/>
          <a:p>
            <a:r>
              <a:rPr lang="zh-CN" sz="12800" b="1">
                <a:solidFill>
                  <a:srgbClr val="D60093"/>
                </a:solidFill>
              </a:rPr>
              <a:t>鹦鹉</a:t>
            </a:r>
          </a:p>
          <a:p>
            <a:endParaRPr lang="zh-CN" altLang="zh-CN" b="1"/>
          </a:p>
        </p:txBody>
      </p:sp>
      <p:sp>
        <p:nvSpPr>
          <p:cNvPr id="125958" name="Rectangle 6"/>
          <p:cNvSpPr>
            <a:spLocks noChangeArrowheads="1"/>
          </p:cNvSpPr>
          <p:nvPr/>
        </p:nvSpPr>
        <p:spPr bwMode="auto">
          <a:xfrm>
            <a:off x="457200" y="4572000"/>
            <a:ext cx="4114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zh-CN" sz="4800" b="1">
                <a:solidFill>
                  <a:srgbClr val="0000FF"/>
                </a:solidFill>
              </a:rPr>
              <a:t>能学人说话！</a:t>
            </a:r>
          </a:p>
        </p:txBody>
      </p:sp>
    </p:spTree>
    <p:extLst>
      <p:ext uri="{BB962C8B-B14F-4D97-AF65-F5344CB8AC3E}">
        <p14:creationId xmlns:p14="http://schemas.microsoft.com/office/powerpoint/2010/main" val="2739662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79" name="Rectangle 3"/>
          <p:cNvSpPr>
            <a:spLocks noGrp="1" noChangeArrowheads="1"/>
          </p:cNvSpPr>
          <p:nvPr>
            <p:ph type="title"/>
          </p:nvPr>
        </p:nvSpPr>
        <p:spPr>
          <a:xfrm>
            <a:off x="3505200" y="4953000"/>
            <a:ext cx="5867400" cy="1143000"/>
          </a:xfrm>
        </p:spPr>
        <p:txBody>
          <a:bodyPr/>
          <a:lstStyle/>
          <a:p>
            <a:r>
              <a:rPr lang="zh-CN" sz="4800" b="1">
                <a:solidFill>
                  <a:schemeClr val="bg1"/>
                </a:solidFill>
              </a:rPr>
              <a:t>能帮人们搬运东西</a:t>
            </a:r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5181600" y="3657600"/>
            <a:ext cx="3581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buFontTx/>
              <a:buNone/>
            </a:pPr>
            <a:r>
              <a:rPr lang="zh-CN" sz="8000" b="1">
                <a:solidFill>
                  <a:schemeClr val="bg1"/>
                </a:solidFill>
              </a:rPr>
              <a:t>大象</a:t>
            </a:r>
          </a:p>
        </p:txBody>
      </p:sp>
    </p:spTree>
    <p:extLst>
      <p:ext uri="{BB962C8B-B14F-4D97-AF65-F5344CB8AC3E}">
        <p14:creationId xmlns:p14="http://schemas.microsoft.com/office/powerpoint/2010/main" val="3373021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05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3" name="Rectangle 3"/>
          <p:cNvSpPr>
            <a:spLocks noGrp="1" noChangeArrowheads="1"/>
          </p:cNvSpPr>
          <p:nvPr>
            <p:ph type="title"/>
          </p:nvPr>
        </p:nvSpPr>
        <p:spPr>
          <a:xfrm>
            <a:off x="5715000" y="274638"/>
            <a:ext cx="2971800" cy="1143000"/>
          </a:xfrm>
        </p:spPr>
        <p:txBody>
          <a:bodyPr/>
          <a:lstStyle/>
          <a:p>
            <a:r>
              <a:rPr lang="zh-CN"/>
              <a:t>袋鼠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752600"/>
            <a:ext cx="3581400" cy="4373563"/>
          </a:xfrm>
        </p:spPr>
        <p:txBody>
          <a:bodyPr/>
          <a:lstStyle/>
          <a:p>
            <a:r>
              <a:rPr lang="zh-CN"/>
              <a:t>袋鼠是一种有趣的动物。母袋鼠的腹部长着一只口袋，幼小的袋鼠经常呆在妈妈的口袋里。 </a:t>
            </a:r>
          </a:p>
        </p:txBody>
      </p:sp>
    </p:spTree>
    <p:extLst>
      <p:ext uri="{BB962C8B-B14F-4D97-AF65-F5344CB8AC3E}">
        <p14:creationId xmlns:p14="http://schemas.microsoft.com/office/powerpoint/2010/main" val="2468036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29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Rectangle 4"/>
          <p:cNvSpPr>
            <a:spLocks noGrp="1" noChangeArrowheads="1"/>
          </p:cNvSpPr>
          <p:nvPr>
            <p:ph type="title"/>
          </p:nvPr>
        </p:nvSpPr>
        <p:spPr>
          <a:xfrm>
            <a:off x="-304800" y="685800"/>
            <a:ext cx="3962400" cy="1143000"/>
          </a:xfrm>
        </p:spPr>
        <p:txBody>
          <a:bodyPr>
            <a:normAutofit fontScale="90000"/>
          </a:bodyPr>
          <a:lstStyle/>
          <a:p>
            <a:r>
              <a:rPr lang="zh-CN" sz="8000" b="1">
                <a:solidFill>
                  <a:schemeClr val="bg1"/>
                </a:solidFill>
              </a:rPr>
              <a:t>猫头鹰</a:t>
            </a:r>
          </a:p>
        </p:txBody>
      </p:sp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3276600" y="5715000"/>
            <a:ext cx="6324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buFontTx/>
              <a:buNone/>
            </a:pPr>
            <a:r>
              <a:rPr lang="zh-CN" sz="4800" b="1">
                <a:solidFill>
                  <a:schemeClr val="bg1"/>
                </a:solidFill>
              </a:rPr>
              <a:t>猫头鹰是捕鼠能手</a:t>
            </a:r>
          </a:p>
        </p:txBody>
      </p:sp>
    </p:spTree>
    <p:extLst>
      <p:ext uri="{BB962C8B-B14F-4D97-AF65-F5344CB8AC3E}">
        <p14:creationId xmlns:p14="http://schemas.microsoft.com/office/powerpoint/2010/main" val="4250840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2590800" cy="1470025"/>
          </a:xfrm>
        </p:spPr>
        <p:txBody>
          <a:bodyPr/>
          <a:lstStyle/>
          <a:p>
            <a:r>
              <a:rPr lang="zh-CN" sz="6000" b="1">
                <a:ea typeface="楷体_GB2312" pitchFamily="1" charset="-122"/>
              </a:rPr>
              <a:t>乌龟</a:t>
            </a:r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4724400"/>
            <a:ext cx="9144000" cy="1600200"/>
          </a:xfrm>
        </p:spPr>
        <p:txBody>
          <a:bodyPr/>
          <a:lstStyle/>
          <a:p>
            <a:r>
              <a:rPr lang="zh-CN" sz="3600" b="1"/>
              <a:t>乌龟用很硬的外壳来保护自己，</a:t>
            </a:r>
          </a:p>
          <a:p>
            <a:r>
              <a:rPr lang="zh-CN" sz="3600" b="1"/>
              <a:t>还会冬眠呢！</a:t>
            </a:r>
          </a:p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81069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1076" name="Picture 4" descr="蘑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7" name="Picture 5" descr="向日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2051050" y="4652963"/>
            <a:ext cx="51133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3600"/>
              <a:t>向日葵它的叶子和花盘会随着太阳转动。</a:t>
            </a:r>
          </a:p>
        </p:txBody>
      </p:sp>
    </p:spTree>
    <p:extLst>
      <p:ext uri="{BB962C8B-B14F-4D97-AF65-F5344CB8AC3E}">
        <p14:creationId xmlns:p14="http://schemas.microsoft.com/office/powerpoint/2010/main" val="2383347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4" descr="含羞草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267200" cy="3979863"/>
          </a:xfrm>
          <a:noFill/>
          <a:ln/>
        </p:spPr>
      </p:pic>
      <p:pic>
        <p:nvPicPr>
          <p:cNvPr id="132099" name="Picture 6" descr="含羞草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0"/>
            <a:ext cx="48768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100" name="Text Box 7"/>
          <p:cNvSpPr txBox="1">
            <a:spLocks noChangeArrowheads="1"/>
          </p:cNvSpPr>
          <p:nvPr/>
        </p:nvSpPr>
        <p:spPr bwMode="auto">
          <a:xfrm>
            <a:off x="539750" y="4365625"/>
            <a:ext cx="749935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3600">
                <a:solidFill>
                  <a:srgbClr val="FF0000"/>
                </a:solidFill>
              </a:rPr>
              <a:t>含羞草</a:t>
            </a:r>
            <a:r>
              <a:rPr lang="zh-CN" sz="3600"/>
              <a:t>，它的叶子细细的，用手轻轻</a:t>
            </a:r>
          </a:p>
          <a:p>
            <a:r>
              <a:rPr lang="zh-CN" sz="3600"/>
              <a:t>一碰就会立即合拢，像一个害羞的小</a:t>
            </a:r>
          </a:p>
          <a:p>
            <a:r>
              <a:rPr lang="zh-CN" sz="3600"/>
              <a:t>姑娘。</a:t>
            </a:r>
          </a:p>
        </p:txBody>
      </p:sp>
    </p:spTree>
    <p:extLst>
      <p:ext uri="{BB962C8B-B14F-4D97-AF65-F5344CB8AC3E}">
        <p14:creationId xmlns:p14="http://schemas.microsoft.com/office/powerpoint/2010/main" val="8784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6"/>
          <p:cNvSpPr txBox="1">
            <a:spLocks noChangeArrowheads="1"/>
          </p:cNvSpPr>
          <p:nvPr/>
        </p:nvSpPr>
        <p:spPr bwMode="auto">
          <a:xfrm>
            <a:off x="857250" y="0"/>
            <a:ext cx="76327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3200">
                <a:solidFill>
                  <a:srgbClr val="FF0000"/>
                </a:solidFill>
              </a:rPr>
              <a:t>猪笼草</a:t>
            </a:r>
            <a:r>
              <a:rPr lang="zh-CN" sz="3200"/>
              <a:t>是食虫植物。你看，它叶子的顶部长得像瓶子，上面还有一个小片，就像掀开的盖子，盖子的边上还有蜜，虫子如果飞到盖子上吃蜜，一下子就会滑进“瓶子”里，不一会儿就化了。哈哈，就会成营养物体被猪笼草吸收了。</a:t>
            </a:r>
          </a:p>
        </p:txBody>
      </p:sp>
      <p:pic>
        <p:nvPicPr>
          <p:cNvPr id="133123" name="Picture 10" descr="猪笼草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954338"/>
            <a:ext cx="5214938" cy="390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4" name="Picture 12" descr="有趣的植物（课前预习）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6088"/>
            <a:ext cx="3733800" cy="387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52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4147" name="Picture 14" descr="http://www.cas.ac.cn/kxcb/kpwz/201308/W0201308263391349472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0"/>
            <a:ext cx="44767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48" name="Picture 2" descr="http://www.cas.cn/kxcb/kpwz/201308/W02013082633913555333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667250" cy="3500438"/>
          </a:xfrm>
          <a:noFill/>
          <a:ln/>
        </p:spPr>
      </p:pic>
      <p:sp>
        <p:nvSpPr>
          <p:cNvPr id="134149" name="矩形 5"/>
          <p:cNvSpPr>
            <a:spLocks noChangeArrowheads="1"/>
          </p:cNvSpPr>
          <p:nvPr/>
        </p:nvSpPr>
        <p:spPr bwMode="auto">
          <a:xfrm>
            <a:off x="0" y="3786188"/>
            <a:ext cx="8501063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4000" b="1">
                <a:solidFill>
                  <a:srgbClr val="FF0000"/>
                </a:solidFill>
              </a:rPr>
              <a:t>                      </a:t>
            </a:r>
            <a:r>
              <a:rPr lang="zh-CN" sz="4000" b="1">
                <a:solidFill>
                  <a:srgbClr val="FF0000"/>
                </a:solidFill>
              </a:rPr>
              <a:t>热唇草</a:t>
            </a:r>
          </a:p>
          <a:p>
            <a:pPr eaLnBrk="0" hangingPunct="0"/>
            <a:r>
              <a:rPr lang="zh-CN"/>
              <a:t>  </a:t>
            </a:r>
            <a:endParaRPr lang="zh-CN" sz="3200"/>
          </a:p>
          <a:p>
            <a:pPr eaLnBrk="0" hangingPunct="0"/>
            <a:r>
              <a:rPr lang="zh-CN" sz="3200"/>
              <a:t>热唇草长得像少女火热的双唇。</a:t>
            </a:r>
            <a:endParaRPr lang="zh-CN"/>
          </a:p>
          <a:p>
            <a:pPr eaLnBrk="0" hangingPunct="0"/>
            <a:r>
              <a:rPr lang="zh-CN"/>
              <a:t> </a:t>
            </a:r>
          </a:p>
          <a:p>
            <a:pPr eaLnBrk="0" hangingPunct="0"/>
            <a:r>
              <a:rPr lang="zh-CN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2088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1" name="Rectangle 3"/>
          <p:cNvSpPr>
            <a:spLocks noGrp="1" noChangeArrowheads="1"/>
          </p:cNvSpPr>
          <p:nvPr>
            <p:ph type="title"/>
          </p:nvPr>
        </p:nvSpPr>
        <p:spPr>
          <a:xfrm>
            <a:off x="309563" y="4191000"/>
            <a:ext cx="8726487" cy="2667000"/>
          </a:xfrm>
        </p:spPr>
        <p:txBody>
          <a:bodyPr/>
          <a:lstStyle/>
          <a:p>
            <a:pPr algn="l"/>
            <a:r>
              <a:rPr lang="zh-CN"/>
              <a:t>捕蝇草，样貌像张开的血盆大口。</a:t>
            </a:r>
            <a:br>
              <a:rPr lang="zh-CN"/>
            </a:br>
            <a:r>
              <a:rPr lang="zh-CN"/>
              <a:t>有捕食昆虫的功能。</a:t>
            </a:r>
          </a:p>
        </p:txBody>
      </p:sp>
    </p:spTree>
    <p:extLst>
      <p:ext uri="{BB962C8B-B14F-4D97-AF65-F5344CB8AC3E}">
        <p14:creationId xmlns:p14="http://schemas.microsoft.com/office/powerpoint/2010/main" val="3002387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4" descr="狮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7" name="WordArt 3"/>
          <p:cNvSpPr>
            <a:spLocks noChangeArrowheads="1" noChangeShapeType="1"/>
          </p:cNvSpPr>
          <p:nvPr/>
        </p:nvSpPr>
        <p:spPr bwMode="auto">
          <a:xfrm rot="5400000">
            <a:off x="4763" y="2052637"/>
            <a:ext cx="3657600" cy="923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7200" b="1">
                <a:ln w="9525" cmpd="sng">
                  <a:round/>
                  <a:headEnd/>
                  <a:tailEnd/>
                </a:ln>
                <a:solidFill>
                  <a:srgbClr val="CC0000"/>
                </a:solidFill>
                <a:latin typeface="宋体"/>
                <a:ea typeface="宋体"/>
              </a:rPr>
              <a:t>森林之王</a:t>
            </a:r>
          </a:p>
        </p:txBody>
      </p:sp>
    </p:spTree>
    <p:extLst>
      <p:ext uri="{BB962C8B-B14F-4D97-AF65-F5344CB8AC3E}">
        <p14:creationId xmlns:p14="http://schemas.microsoft.com/office/powerpoint/2010/main" val="35981498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6196" name="Picture 6" descr="大熊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4488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62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7220" name="Picture 4" descr="蘑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1908175" y="1412875"/>
            <a:ext cx="6192838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600"/>
              <a:t>    </a:t>
            </a:r>
            <a:r>
              <a:rPr lang="zh-CN" sz="4400"/>
              <a:t>小朋友们大家好，我的名字叫大熊猫。我黑白分明，长得胖胖的。我最喜欢吃新鲜的竹叶，还能爬到树上晒太阳呢！</a:t>
            </a:r>
          </a:p>
        </p:txBody>
      </p:sp>
    </p:spTree>
    <p:extLst>
      <p:ext uri="{BB962C8B-B14F-4D97-AF65-F5344CB8AC3E}">
        <p14:creationId xmlns:p14="http://schemas.microsoft.com/office/powerpoint/2010/main" val="4245364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773362"/>
          </a:xfrm>
        </p:spPr>
        <p:txBody>
          <a:bodyPr/>
          <a:lstStyle/>
          <a:p>
            <a:r>
              <a:rPr lang="zh-CN" sz="7200" b="1">
                <a:ea typeface="楷体_GB2312" pitchFamily="1" charset="-122"/>
              </a:rPr>
              <a:t>动物、植物介绍会</a:t>
            </a:r>
          </a:p>
        </p:txBody>
      </p:sp>
    </p:spTree>
    <p:extLst>
      <p:ext uri="{BB962C8B-B14F-4D97-AF65-F5344CB8AC3E}">
        <p14:creationId xmlns:p14="http://schemas.microsoft.com/office/powerpoint/2010/main" val="3204454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636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6000" b="1">
                <a:solidFill>
                  <a:srgbClr val="FF0000"/>
                </a:solidFill>
              </a:rPr>
              <a:t>友情提示：</a:t>
            </a:r>
          </a:p>
          <a:p>
            <a:pPr eaLnBrk="0" hangingPunct="0">
              <a:spcBef>
                <a:spcPct val="50000"/>
              </a:spcBef>
            </a:pPr>
            <a:r>
              <a:rPr lang="zh-CN" sz="4400" b="1">
                <a:solidFill>
                  <a:srgbClr val="006600"/>
                </a:solidFill>
              </a:rPr>
              <a:t>介绍的同学：</a:t>
            </a:r>
          </a:p>
          <a:p>
            <a:pPr eaLnBrk="0" hangingPunct="0">
              <a:spcBef>
                <a:spcPct val="50000"/>
              </a:spcBef>
            </a:pPr>
            <a:r>
              <a:rPr lang="zh-CN" sz="4400" b="1"/>
              <a:t>Ｉ、把要介绍的动、植物说清楚，把有趣的地方说明白。</a:t>
            </a:r>
          </a:p>
          <a:p>
            <a:pPr eaLnBrk="0" hangingPunct="0">
              <a:spcBef>
                <a:spcPct val="50000"/>
              </a:spcBef>
            </a:pPr>
            <a:r>
              <a:rPr lang="zh-CN" sz="4400" b="1"/>
              <a:t>２、声音响亮，态度自然大方。</a:t>
            </a:r>
          </a:p>
          <a:p>
            <a:pPr eaLnBrk="0" hangingPunct="0">
              <a:spcBef>
                <a:spcPct val="50000"/>
              </a:spcBef>
            </a:pPr>
            <a:r>
              <a:rPr lang="zh-CN" sz="4400" b="1">
                <a:solidFill>
                  <a:srgbClr val="000099"/>
                </a:solidFill>
              </a:rPr>
              <a:t>听的同学：</a:t>
            </a:r>
            <a:r>
              <a:rPr lang="zh-CN" sz="4400" b="1"/>
              <a:t>要认真听，听后要进行评价。</a:t>
            </a:r>
          </a:p>
        </p:txBody>
      </p:sp>
      <p:sp>
        <p:nvSpPr>
          <p:cNvPr id="13926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172200"/>
            <a:ext cx="457200" cy="3810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67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827088" y="115888"/>
            <a:ext cx="7848600" cy="634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sz="3200">
                <a:latin typeface="Times New Roman" pitchFamily="18" charset="0"/>
              </a:rPr>
              <a:t>我喜欢的小动物</a:t>
            </a:r>
          </a:p>
          <a:p>
            <a:pPr eaLnBrk="0" hangingPunct="0">
              <a:spcBef>
                <a:spcPct val="50000"/>
              </a:spcBef>
            </a:pPr>
            <a:r>
              <a:rPr lang="zh-CN" sz="2400">
                <a:latin typeface="Times New Roman" pitchFamily="18" charset="0"/>
              </a:rPr>
              <a:t>          </a:t>
            </a:r>
            <a:r>
              <a:rPr lang="zh-CN" sz="2800">
                <a:latin typeface="Times New Roman" pitchFamily="18" charset="0"/>
              </a:rPr>
              <a:t>我喜欢的小动物可多了，比如喜欢小兔、小猫、小狗、小鸡</a:t>
            </a:r>
            <a:r>
              <a:rPr lang="zh-CN" altLang="zh-CN" sz="2800">
                <a:latin typeface="Times New Roman" pitchFamily="18" charset="0"/>
              </a:rPr>
              <a:t>……</a:t>
            </a:r>
            <a:r>
              <a:rPr lang="zh-CN" sz="2800">
                <a:latin typeface="Times New Roman" pitchFamily="18" charset="0"/>
              </a:rPr>
              <a:t>等，但其中我最喜欢的就是小兔子。因为我家曾经养过一只小兔子，名叫呗呗，它长得非常可爱，是我的心肝宝贝。</a:t>
            </a:r>
          </a:p>
          <a:p>
            <a:pPr eaLnBrk="0" hangingPunct="0">
              <a:spcBef>
                <a:spcPct val="50000"/>
              </a:spcBef>
            </a:pPr>
            <a:r>
              <a:rPr lang="zh-CN" sz="2800">
                <a:latin typeface="Times New Roman" pitchFamily="18" charset="0"/>
              </a:rPr>
              <a:t>       呗呗，最喜欢吃红萝卜和青菜。它有一身洁白的绒毛，像穿着雪白的毛衣。它的头顶上竖着一对长长的耳朵，两只眼睛大大的、红红的、圆圆的，像两个红色的球球一样，它还有一个三瓣嘴，尾巴短短的、翘翘的十分可爱。它的两条后腿比两条前腿强壮有力，走起路来一蹦一跳的。</a:t>
            </a:r>
          </a:p>
          <a:p>
            <a:pPr eaLnBrk="0" hangingPunct="0">
              <a:spcBef>
                <a:spcPct val="50000"/>
              </a:spcBef>
            </a:pPr>
            <a:r>
              <a:rPr lang="zh-CN" sz="2800">
                <a:latin typeface="Times New Roman" pitchFamily="18" charset="0"/>
              </a:rPr>
              <a:t>       小朋友们，你们想来我家看一看呗呗吗？相信你也会同我一样喜欢呗呗的</a:t>
            </a:r>
          </a:p>
        </p:txBody>
      </p:sp>
      <p:pic>
        <p:nvPicPr>
          <p:cNvPr id="140291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58540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02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0291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29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sz="2400">
                <a:latin typeface="Times New Roman" pitchFamily="18" charset="0"/>
              </a:rPr>
              <a:t>我最喜欢的小动物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           我最喜欢的动物是小狗。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          小狗的身子不大，但是头却很大。有一双小小的三角形的耳朵，面孔也是小小的。一对宝石般灵活透亮的大眼睛，一个圆溜溜的黑鼻子。身上的毛呈土黄色，光滑得像涂了一层油。尾巴毛茸茸的，常摆来摆去，摸上去很舒服。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       小狗吃食物时会发出一点声响，吃得很快，好像很饿的样子。睡觉时一动不动，很安静，一有动静就抬起头看看，没事又继续趴在地上睡觉。做游戏时，如果很高兴，就会使劲摆尾巴，向远处跳来跳去，舌头经常伸出来。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        因为我邻居家有一只小狗，所以我经常和它一起玩。小狗的头大，我就叫它“大头”。有一次，我刚回到家门口，看到小狗在路边玩耍，跑来跑去。我正准备开门，小狗马上跑了过来，在我跟前摇头摆尾，好像很欢迎我。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       我真喜欢这只可爱又顽皮的小狗！我相信你也会喜欢这只“大头”吧！</a:t>
            </a:r>
            <a:endParaRPr lang="zh-CN" sz="2400">
              <a:latin typeface="宋体" pitchFamily="2" charset="-122"/>
            </a:endParaRPr>
          </a:p>
          <a:p>
            <a:pPr eaLnBrk="0" hangingPunct="0"/>
            <a:endParaRPr lang="zh-CN" altLang="zh-CN" sz="2400">
              <a:latin typeface="宋体" pitchFamily="2" charset="-122"/>
            </a:endParaRPr>
          </a:p>
        </p:txBody>
      </p:sp>
      <p:pic>
        <p:nvPicPr>
          <p:cNvPr id="142339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1486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23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233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0" y="-179388"/>
            <a:ext cx="9144000" cy="703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sz="4000">
                <a:latin typeface="Times New Roman" pitchFamily="18" charset="0"/>
              </a:rPr>
              <a:t>我最喜欢的植物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         </a:t>
            </a:r>
            <a:r>
              <a:rPr lang="zh-CN" sz="3200">
                <a:latin typeface="Times New Roman" pitchFamily="18" charset="0"/>
              </a:rPr>
              <a:t>我最喜欢的植物是荷花。</a:t>
            </a:r>
            <a:br>
              <a:rPr lang="zh-CN" sz="3200">
                <a:latin typeface="Times New Roman" pitchFamily="18" charset="0"/>
              </a:rPr>
            </a:br>
            <a:r>
              <a:rPr lang="zh-CN" sz="3200">
                <a:latin typeface="Times New Roman" pitchFamily="18" charset="0"/>
              </a:rPr>
              <a:t>       荷花的色彩各种各样：有白色，有粉色，有绿色，还有粉白相间的。白色的是典雅，粉色是可爱迷人，绿色是清新，粉白是白里添粉，美丽极了！</a:t>
            </a:r>
            <a:br>
              <a:rPr lang="zh-CN" sz="3200">
                <a:latin typeface="Times New Roman" pitchFamily="18" charset="0"/>
              </a:rPr>
            </a:br>
            <a:r>
              <a:rPr lang="zh-CN" sz="3200">
                <a:latin typeface="Times New Roman" pitchFamily="18" charset="0"/>
              </a:rPr>
              <a:t>       荷花还是花骨朵的时候是一个小花蕊，色彩是白色的，过了一个星期，它开出了一点儿空隙，你从上面看过去，远看像一只小桃子，里面有一层一层的花瓣。又过了个把星期荷花开了，它真实的色采是粉色，我又摸了摸它的花瓣，厚厚的。</a:t>
            </a:r>
            <a:br>
              <a:rPr lang="zh-CN" sz="3200">
                <a:latin typeface="Times New Roman" pitchFamily="18" charset="0"/>
              </a:rPr>
            </a:br>
            <a:r>
              <a:rPr lang="zh-CN" sz="3200">
                <a:latin typeface="Times New Roman" pitchFamily="18" charset="0"/>
              </a:rPr>
              <a:t>      我闻了闻它，一股清香迎面扑来，似乎松林的味道，还像海风的味道，还像天边那彩虹的味道，大地生长的味道。我越闻越清香，越闻越好闻。</a:t>
            </a:r>
            <a:br>
              <a:rPr lang="zh-CN" sz="3200">
                <a:latin typeface="Times New Roman" pitchFamily="18" charset="0"/>
              </a:rPr>
            </a:br>
            <a:r>
              <a:rPr lang="zh-CN" sz="3200">
                <a:latin typeface="Times New Roman" pitchFamily="18" charset="0"/>
              </a:rPr>
              <a:t>     大家喜欢荷花吗？ </a:t>
            </a:r>
          </a:p>
        </p:txBody>
      </p:sp>
      <p:pic>
        <p:nvPicPr>
          <p:cNvPr id="144387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4108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43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38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 Box 2"/>
          <p:cNvSpPr txBox="1">
            <a:spLocks noChangeArrowheads="1"/>
          </p:cNvSpPr>
          <p:nvPr/>
        </p:nvSpPr>
        <p:spPr bwMode="auto">
          <a:xfrm>
            <a:off x="0" y="-179388"/>
            <a:ext cx="9144000" cy="617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sz="4000">
                <a:latin typeface="Times New Roman" pitchFamily="18" charset="0"/>
              </a:rPr>
              <a:t>我最喜欢的植物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       我最喜欢的植物是桃树。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　　我家的院子里长了几棵美丽的桃树。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　　每到夏天，桃树上就会挂许多桃子，我没事的时候便会去摘几个桃子吃。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　　桃树的叶子很特别，上面尖尖的，像天上落下的小雨滴，颜色是粉红色的，树枝和树干都是灰褐色的。桃树结的果实像小女孩分红的小脸蛋，吃起来甜甜的，汁水丰富，味道好极了。我很想把整个院子都种上许多美丽的桃树，这样一到夏天就可以和小伙伴一起吃上新鲜的桃子。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　　桃树还是我们玩耍的好地方，我喜欢和伙伴们在树下乘凉和玩耍。有时候我还会把客人带到我家院子里面去看许多美丽诱人的桃树，我还把他们的小孩带到我家院子里摘桃子和玩耍。不管是哪一位客人来了，我都会带他们去参观一下这道美丽的风景线</a:t>
            </a:r>
            <a:r>
              <a:rPr lang="zh-CN" altLang="zh-CN" sz="2400">
                <a:latin typeface="Times New Roman" pitchFamily="18" charset="0"/>
              </a:rPr>
              <a:t>!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　　桃树给我的生活带来了无穷无尽的乐趣，我喜欢我家院子里的桃树</a:t>
            </a:r>
            <a:r>
              <a:rPr lang="zh-CN" altLang="zh-CN" sz="2400">
                <a:latin typeface="Times New Roman" pitchFamily="18" charset="0"/>
              </a:rPr>
              <a:t>!</a:t>
            </a:r>
          </a:p>
        </p:txBody>
      </p:sp>
      <p:pic>
        <p:nvPicPr>
          <p:cNvPr id="146435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2924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64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643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ext Box 2"/>
          <p:cNvSpPr txBox="1">
            <a:spLocks noChangeArrowheads="1"/>
          </p:cNvSpPr>
          <p:nvPr/>
        </p:nvSpPr>
        <p:spPr bwMode="auto">
          <a:xfrm>
            <a:off x="0" y="-179388"/>
            <a:ext cx="9144000" cy="5575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sz="4000">
                <a:latin typeface="Times New Roman" pitchFamily="18" charset="0"/>
              </a:rPr>
              <a:t>我最喜欢的植物</a:t>
            </a:r>
          </a:p>
          <a:p>
            <a:pPr eaLnBrk="0" hangingPunct="0"/>
            <a:r>
              <a:rPr lang="zh-CN" sz="2400">
                <a:latin typeface="Times New Roman" pitchFamily="18" charset="0"/>
              </a:rPr>
              <a:t>           </a:t>
            </a:r>
            <a:r>
              <a:rPr lang="zh-CN" sz="3200">
                <a:latin typeface="Times New Roman" pitchFamily="18" charset="0"/>
              </a:rPr>
              <a:t>我最喜欢的一种植物当然是含羞草啦</a:t>
            </a:r>
            <a:r>
              <a:rPr lang="zh-CN" altLang="zh-CN" sz="3200">
                <a:latin typeface="Times New Roman" pitchFamily="18" charset="0"/>
              </a:rPr>
              <a:t>!</a:t>
            </a:r>
          </a:p>
          <a:p>
            <a:pPr eaLnBrk="0" hangingPunct="0"/>
            <a:r>
              <a:rPr lang="zh-CN" sz="3200">
                <a:latin typeface="Times New Roman" pitchFamily="18" charset="0"/>
              </a:rPr>
              <a:t>　　含羞草生产于南美热带地区。春天，含羞草发芽了，小小的，绿绿的，可爱极了</a:t>
            </a:r>
            <a:r>
              <a:rPr lang="zh-CN" altLang="zh-CN" sz="3200">
                <a:latin typeface="Times New Roman" pitchFamily="18" charset="0"/>
              </a:rPr>
              <a:t>;</a:t>
            </a:r>
            <a:r>
              <a:rPr lang="zh-CN" sz="3200">
                <a:latin typeface="Times New Roman" pitchFamily="18" charset="0"/>
              </a:rPr>
              <a:t>夏天，</a:t>
            </a:r>
          </a:p>
          <a:p>
            <a:pPr eaLnBrk="0" hangingPunct="0"/>
            <a:r>
              <a:rPr lang="zh-CN" sz="3200">
                <a:latin typeface="Times New Roman" pitchFamily="18" charset="0"/>
              </a:rPr>
              <a:t>　　含羞草长出嫩绿的叶子</a:t>
            </a:r>
            <a:r>
              <a:rPr lang="zh-CN" altLang="zh-CN" sz="3200">
                <a:latin typeface="Times New Roman" pitchFamily="18" charset="0"/>
              </a:rPr>
              <a:t>;</a:t>
            </a:r>
            <a:r>
              <a:rPr lang="zh-CN" sz="3200">
                <a:latin typeface="Times New Roman" pitchFamily="18" charset="0"/>
              </a:rPr>
              <a:t>秋天，含羞草开花了，粉红色的，毛茸茸的，像一个小刺猬</a:t>
            </a:r>
            <a:r>
              <a:rPr lang="zh-CN" altLang="zh-CN" sz="3200">
                <a:latin typeface="Times New Roman" pitchFamily="18" charset="0"/>
              </a:rPr>
              <a:t>;</a:t>
            </a:r>
            <a:r>
              <a:rPr lang="zh-CN" sz="3200">
                <a:latin typeface="Times New Roman" pitchFamily="18" charset="0"/>
              </a:rPr>
              <a:t>冬天，含羞草结果了，一粒粒毛豆似的种子，圆溜溜的。它的特点就在于你只要一碰到它的叶子，他就会像一个小女孩害羞的低下头，模样甜甜的。</a:t>
            </a:r>
          </a:p>
          <a:p>
            <a:pPr eaLnBrk="0" hangingPunct="0"/>
            <a:r>
              <a:rPr lang="zh-CN" sz="3200">
                <a:latin typeface="Times New Roman" pitchFamily="18" charset="0"/>
              </a:rPr>
              <a:t>　　多么可爱的含羞草啊</a:t>
            </a:r>
            <a:r>
              <a:rPr lang="zh-CN" altLang="zh-CN" sz="3200">
                <a:latin typeface="Times New Roman" pitchFamily="18" charset="0"/>
              </a:rPr>
              <a:t>!</a:t>
            </a:r>
            <a:r>
              <a:rPr lang="zh-CN" sz="3200">
                <a:latin typeface="Times New Roman" pitchFamily="18" charset="0"/>
              </a:rPr>
              <a:t>它就是我最喜欢的一种植物。</a:t>
            </a:r>
          </a:p>
        </p:txBody>
      </p:sp>
      <p:pic>
        <p:nvPicPr>
          <p:cNvPr id="148483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5490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84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848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4" descr="1向日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32138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1" name="Picture 8" descr="猪笼草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0"/>
            <a:ext cx="3095625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2" name="Picture 6" descr="飞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7563"/>
            <a:ext cx="3132138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3" name="Picture 14" descr="http://www.cas.ac.cn/kxcb/kpwz/201308/W020130826339134947291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2138" y="3357563"/>
            <a:ext cx="3095625" cy="3500437"/>
          </a:xfrm>
          <a:noFill/>
          <a:ln/>
        </p:spPr>
      </p:pic>
      <p:pic>
        <p:nvPicPr>
          <p:cNvPr id="150534" name="Picture 4" descr="含羞草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0"/>
            <a:ext cx="2916237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352800"/>
            <a:ext cx="2971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87815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Oval 2"/>
          <p:cNvSpPr>
            <a:spLocks noChangeArrowheads="1"/>
          </p:cNvSpPr>
          <p:nvPr/>
        </p:nvSpPr>
        <p:spPr bwMode="auto">
          <a:xfrm>
            <a:off x="0" y="533400"/>
            <a:ext cx="8915400" cy="6324600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305800" cy="45720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zh-CN"/>
              <a:t>          </a:t>
            </a:r>
            <a:r>
              <a:rPr lang="zh-CN" sz="4000">
                <a:solidFill>
                  <a:srgbClr val="FF0000"/>
                </a:solidFill>
              </a:rPr>
              <a:t>大家好！上口语交际课时，同学们必须做到：</a:t>
            </a:r>
            <a:r>
              <a:rPr lang="zh-CN" sz="3600" b="1">
                <a:solidFill>
                  <a:srgbClr val="3333CC"/>
                </a:solidFill>
                <a:ea typeface="黑体" pitchFamily="49" charset="-122"/>
              </a:rPr>
              <a:t/>
            </a:r>
            <a:br>
              <a:rPr lang="zh-CN" sz="3600" b="1">
                <a:solidFill>
                  <a:srgbClr val="3333CC"/>
                </a:solidFill>
                <a:ea typeface="黑体" pitchFamily="49" charset="-122"/>
              </a:rPr>
            </a:br>
            <a:r>
              <a:rPr lang="zh-CN" sz="7200" b="1">
                <a:solidFill>
                  <a:schemeClr val="accent2"/>
                </a:solidFill>
                <a:ea typeface="黑体" pitchFamily="49" charset="-122"/>
              </a:rPr>
              <a:t>大胆说、说清楚，认真听、听明白。</a:t>
            </a:r>
          </a:p>
        </p:txBody>
      </p:sp>
      <p:sp>
        <p:nvSpPr>
          <p:cNvPr id="114692" name="AutoShape 4"/>
          <p:cNvSpPr>
            <a:spLocks noChangeArrowheads="1"/>
          </p:cNvSpPr>
          <p:nvPr/>
        </p:nvSpPr>
        <p:spPr bwMode="auto">
          <a:xfrm>
            <a:off x="3581400" y="228600"/>
            <a:ext cx="914400" cy="4572000"/>
          </a:xfrm>
          <a:prstGeom prst="irregularSeal2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750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WordArt 2"/>
          <p:cNvSpPr>
            <a:spLocks noChangeArrowheads="1" noChangeShapeType="1"/>
          </p:cNvSpPr>
          <p:nvPr/>
        </p:nvSpPr>
        <p:spPr bwMode="auto">
          <a:xfrm>
            <a:off x="609600" y="990600"/>
            <a:ext cx="7772400" cy="419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有趣的动物、植物们，再见！</a:t>
            </a:r>
          </a:p>
        </p:txBody>
      </p:sp>
    </p:spTree>
    <p:extLst>
      <p:ext uri="{BB962C8B-B14F-4D97-AF65-F5344CB8AC3E}">
        <p14:creationId xmlns:p14="http://schemas.microsoft.com/office/powerpoint/2010/main" val="958709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172200" cy="1143000"/>
          </a:xfrm>
        </p:spPr>
        <p:txBody>
          <a:bodyPr/>
          <a:lstStyle/>
          <a:p>
            <a:r>
              <a:rPr lang="zh-CN"/>
              <a:t>口语交际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705600" cy="4525963"/>
          </a:xfrm>
        </p:spPr>
        <p:txBody>
          <a:bodyPr/>
          <a:lstStyle/>
          <a:p>
            <a:r>
              <a:rPr lang="zh-CN" sz="4000"/>
              <a:t>你喜欢动物、植物吗？把你看到或了解到的有趣的动物、植物，讲给同学听。听了以后有什么想法，大家交流交流。再评一评谁讲的内容有趣，谁说得好。</a:t>
            </a:r>
          </a:p>
        </p:txBody>
      </p:sp>
    </p:spTree>
    <p:extLst>
      <p:ext uri="{BB962C8B-B14F-4D97-AF65-F5344CB8AC3E}">
        <p14:creationId xmlns:p14="http://schemas.microsoft.com/office/powerpoint/2010/main" val="3690615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-76200" y="1524000"/>
            <a:ext cx="9372600" cy="4114800"/>
          </a:xfrm>
        </p:spPr>
        <p:txBody>
          <a:bodyPr/>
          <a:lstStyle/>
          <a:p>
            <a:r>
              <a:rPr lang="zh-CN" sz="8000" b="1">
                <a:solidFill>
                  <a:srgbClr val="990099"/>
                </a:solidFill>
              </a:rPr>
              <a:t>欢迎来到</a:t>
            </a:r>
            <a:r>
              <a:rPr lang="zh-CN">
                <a:solidFill>
                  <a:srgbClr val="990099"/>
                </a:solidFill>
              </a:rPr>
              <a:t/>
            </a:r>
            <a:br>
              <a:rPr lang="zh-CN">
                <a:solidFill>
                  <a:srgbClr val="990099"/>
                </a:solidFill>
              </a:rPr>
            </a:br>
            <a:r>
              <a:rPr lang="zh-CN">
                <a:solidFill>
                  <a:srgbClr val="990099"/>
                </a:solidFill>
              </a:rPr>
              <a:t/>
            </a:r>
            <a:br>
              <a:rPr lang="zh-CN">
                <a:solidFill>
                  <a:srgbClr val="990099"/>
                </a:solidFill>
              </a:rPr>
            </a:br>
            <a:r>
              <a:rPr lang="zh-CN" sz="11000" b="1">
                <a:solidFill>
                  <a:srgbClr val="009900"/>
                </a:solidFill>
                <a:ea typeface="黑体" pitchFamily="49" charset="-122"/>
              </a:rPr>
              <a:t>“生物王国”</a:t>
            </a:r>
            <a:r>
              <a:rPr lang="zh-CN" sz="11000"/>
              <a:t> </a:t>
            </a:r>
          </a:p>
        </p:txBody>
      </p:sp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8770">
            <a:off x="6203950" y="-438150"/>
            <a:ext cx="2608263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0" name="网络歌手-鸟和动物的叫声 牡丹鹦鹉 画眉 金丝雀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79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67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67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740"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74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323850" y="1844675"/>
            <a:ext cx="8243888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Times New Roman" pitchFamily="18" charset="0"/>
              </a:rPr>
              <a:t> </a:t>
            </a:r>
            <a:r>
              <a:rPr lang="zh-CN" altLang="zh-CN" sz="2400">
                <a:latin typeface="Times New Roman" pitchFamily="18" charset="0"/>
              </a:rPr>
              <a:t>        </a:t>
            </a:r>
            <a:r>
              <a:rPr lang="zh-CN" sz="3600" b="1">
                <a:latin typeface="Times New Roman" pitchFamily="18" charset="0"/>
              </a:rPr>
              <a:t>我样子胖乎乎的，头和身子都是白色的，只有眼圈、耳朵和肩膀是黑色的。我喜欢生活在树林里，最喜欢吃竹子了。我有一个很大的本领</a:t>
            </a:r>
            <a:r>
              <a:rPr lang="zh-CN" altLang="zh-CN" sz="3600" b="1">
                <a:latin typeface="Times New Roman" pitchFamily="18" charset="0"/>
              </a:rPr>
              <a:t>——</a:t>
            </a:r>
            <a:r>
              <a:rPr lang="zh-CN" sz="3600" b="1">
                <a:latin typeface="Times New Roman" pitchFamily="18" charset="0"/>
              </a:rPr>
              <a:t>爬树，厉害吧！我还是“国宝”呢！同学们，猜猜我是谁？哈 哈，我就是可爱的（        ）</a:t>
            </a:r>
          </a:p>
          <a:p>
            <a:pPr eaLnBrk="0" hangingPunct="0"/>
            <a:r>
              <a:rPr lang="zh-CN" sz="3600" b="1">
                <a:latin typeface="Times New Roman" pitchFamily="18" charset="0"/>
              </a:rPr>
              <a:t>   </a:t>
            </a:r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468313" y="549275"/>
            <a:ext cx="3743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4400">
                <a:solidFill>
                  <a:srgbClr val="FF3300"/>
                </a:solidFill>
                <a:latin typeface="Times New Roman" pitchFamily="18" charset="0"/>
              </a:rPr>
              <a:t>猜一猜</a:t>
            </a:r>
          </a:p>
        </p:txBody>
      </p:sp>
    </p:spTree>
    <p:extLst>
      <p:ext uri="{BB962C8B-B14F-4D97-AF65-F5344CB8AC3E}">
        <p14:creationId xmlns:p14="http://schemas.microsoft.com/office/powerpoint/2010/main" val="4266537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0"/>
            <a:ext cx="9144000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539750" y="620713"/>
            <a:ext cx="29511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endParaRPr lang="zh-CN" altLang="zh-CN" sz="8000" b="1">
              <a:latin typeface="Times New Roman" pitchFamily="18" charset="0"/>
            </a:endParaRPr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5670550"/>
            <a:ext cx="896461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400">
                <a:latin typeface="Times New Roman" pitchFamily="18" charset="0"/>
              </a:rPr>
              <a:t>        </a:t>
            </a:r>
            <a:r>
              <a:rPr lang="zh-CN" sz="2400" b="1">
                <a:latin typeface="Times New Roman" pitchFamily="18" charset="0"/>
              </a:rPr>
              <a:t>我的名字叫大熊猫，样子胖乎乎的，头和身子都是白色的，只有眼圈、耳朵和肩膀是黑色的。我有一个很大的本领</a:t>
            </a:r>
            <a:r>
              <a:rPr lang="zh-CN" altLang="zh-CN" sz="2400" b="1">
                <a:latin typeface="Times New Roman" pitchFamily="18" charset="0"/>
              </a:rPr>
              <a:t>——</a:t>
            </a:r>
            <a:r>
              <a:rPr lang="zh-CN" sz="2400" b="1">
                <a:latin typeface="Times New Roman" pitchFamily="18" charset="0"/>
              </a:rPr>
              <a:t>爬树，厉害吧！</a:t>
            </a:r>
          </a:p>
        </p:txBody>
      </p:sp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14288" y="5656263"/>
            <a:ext cx="3536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FF3300"/>
                </a:solidFill>
                <a:latin typeface="Times New Roman" pitchFamily="18" charset="0"/>
              </a:rPr>
              <a:t>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9301408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autoUpdateAnimBg="0"/>
      <p:bldP spid="119812" grpId="0" autoUpdateAnimBg="0"/>
      <p:bldP spid="11981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323850" y="1844675"/>
            <a:ext cx="8243888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3600" b="1">
                <a:latin typeface="Times New Roman" pitchFamily="18" charset="0"/>
              </a:rPr>
              <a:t> </a:t>
            </a:r>
            <a:r>
              <a:rPr lang="zh-CN" altLang="zh-CN" sz="3600">
                <a:latin typeface="Times New Roman" pitchFamily="18" charset="0"/>
              </a:rPr>
              <a:t>         </a:t>
            </a:r>
            <a:r>
              <a:rPr lang="zh-CN" sz="3600" b="1">
                <a:latin typeface="Times New Roman" pitchFamily="18" charset="0"/>
              </a:rPr>
              <a:t>我有碧绿的叶子，圆圆的，像珍珠，有时一颗颗的，有时一串串的、甜甜的果实。果实有各种各样的颜色，如红的、青的、紫的、暗红的</a:t>
            </a:r>
            <a:r>
              <a:rPr lang="zh-CN" altLang="zh-CN" sz="3600" b="1">
                <a:latin typeface="Times New Roman" pitchFamily="18" charset="0"/>
              </a:rPr>
              <a:t>……</a:t>
            </a:r>
            <a:r>
              <a:rPr lang="zh-CN" sz="3600" b="1">
                <a:latin typeface="Times New Roman" pitchFamily="18" charset="0"/>
              </a:rPr>
              <a:t>如果哪个小朋友口渴了，我可以把最甜美的果实送给他。我的名字是（       ）。</a:t>
            </a:r>
          </a:p>
          <a:p>
            <a:pPr eaLnBrk="0" hangingPunct="0"/>
            <a:endParaRPr lang="zh-CN" altLang="zh-CN" sz="3600" b="1">
              <a:latin typeface="Times New Roman" pitchFamily="18" charset="0"/>
            </a:endParaRPr>
          </a:p>
        </p:txBody>
      </p:sp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468313" y="549275"/>
            <a:ext cx="3743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4400">
                <a:solidFill>
                  <a:srgbClr val="FF3300"/>
                </a:solidFill>
                <a:latin typeface="Times New Roman" pitchFamily="18" charset="0"/>
              </a:rPr>
              <a:t>猜一猜</a:t>
            </a:r>
          </a:p>
        </p:txBody>
      </p:sp>
    </p:spTree>
    <p:extLst>
      <p:ext uri="{BB962C8B-B14F-4D97-AF65-F5344CB8AC3E}">
        <p14:creationId xmlns:p14="http://schemas.microsoft.com/office/powerpoint/2010/main" val="31865251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753d5d54bee9123f3a2935b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179388" y="5734050"/>
            <a:ext cx="8085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376238" y="5883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395288" y="5734050"/>
            <a:ext cx="83724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/>
              <a:t>         </a:t>
            </a:r>
            <a:r>
              <a:rPr lang="zh-CN" sz="2400" b="1"/>
              <a:t>我的名字叫紫葡萄。我有碧绿的叶子，甜甜的果实。如果哪个小朋友口渴了，我可以把最甜美的果实送给他。</a:t>
            </a:r>
          </a:p>
        </p:txBody>
      </p:sp>
    </p:spTree>
    <p:extLst>
      <p:ext uri="{BB962C8B-B14F-4D97-AF65-F5344CB8AC3E}">
        <p14:creationId xmlns:p14="http://schemas.microsoft.com/office/powerpoint/2010/main" val="78655766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1814</Words>
  <Application>Microsoft Office PowerPoint</Application>
  <PresentationFormat>全屏显示(4:3)</PresentationFormat>
  <Paragraphs>89</Paragraphs>
  <Slides>30</Slides>
  <Notes>9</Notes>
  <HiddenSlides>0</HiddenSlides>
  <MMClips>6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二年级口语交际   《有趣的动物》      </vt:lpstr>
      <vt:lpstr>PowerPoint 演示文稿</vt:lpstr>
      <vt:lpstr>PowerPoint 演示文稿</vt:lpstr>
      <vt:lpstr>口语交际</vt:lpstr>
      <vt:lpstr>欢迎来到  “生物王国”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能帮人们搬运东西</vt:lpstr>
      <vt:lpstr>袋鼠</vt:lpstr>
      <vt:lpstr>猫头鹰</vt:lpstr>
      <vt:lpstr>乌龟</vt:lpstr>
      <vt:lpstr>PowerPoint 演示文稿</vt:lpstr>
      <vt:lpstr>PowerPoint 演示文稿</vt:lpstr>
      <vt:lpstr>PowerPoint 演示文稿</vt:lpstr>
      <vt:lpstr>PowerPoint 演示文稿</vt:lpstr>
      <vt:lpstr>捕蝇草，样貌像张开的血盆大口。 有捕食昆虫的功能。</vt:lpstr>
      <vt:lpstr>PowerPoint 演示文稿</vt:lpstr>
      <vt:lpstr>PowerPoint 演示文稿</vt:lpstr>
      <vt:lpstr>动物、植物介绍会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二年级口语交际   《有趣的动物》</dc:title>
  <dc:creator>Administrator</dc:creator>
  <cp:lastModifiedBy>dreamsummit</cp:lastModifiedBy>
  <cp:revision>3</cp:revision>
  <dcterms:created xsi:type="dcterms:W3CDTF">2017-07-25T13:23:53Z</dcterms:created>
  <dcterms:modified xsi:type="dcterms:W3CDTF">2017-07-25T15:03:52Z</dcterms:modified>
</cp:coreProperties>
</file>