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30" r:id="rId2"/>
    <p:sldId id="310" r:id="rId3"/>
    <p:sldId id="312" r:id="rId4"/>
    <p:sldId id="313" r:id="rId5"/>
    <p:sldId id="314" r:id="rId6"/>
    <p:sldId id="278" r:id="rId7"/>
    <p:sldId id="276" r:id="rId8"/>
    <p:sldId id="356" r:id="rId9"/>
    <p:sldId id="357" r:id="rId10"/>
    <p:sldId id="363" r:id="rId11"/>
    <p:sldId id="339" r:id="rId12"/>
    <p:sldId id="319" r:id="rId13"/>
    <p:sldId id="331" r:id="rId14"/>
    <p:sldId id="333" r:id="rId15"/>
    <p:sldId id="265" r:id="rId16"/>
    <p:sldId id="336" r:id="rId17"/>
    <p:sldId id="281" r:id="rId18"/>
    <p:sldId id="283" r:id="rId19"/>
    <p:sldId id="340" r:id="rId20"/>
    <p:sldId id="358" r:id="rId21"/>
    <p:sldId id="359" r:id="rId22"/>
    <p:sldId id="338" r:id="rId23"/>
    <p:sldId id="280" r:id="rId24"/>
    <p:sldId id="360" r:id="rId25"/>
    <p:sldId id="348" r:id="rId26"/>
    <p:sldId id="343" r:id="rId27"/>
    <p:sldId id="361" r:id="rId28"/>
    <p:sldId id="344" r:id="rId29"/>
    <p:sldId id="345" r:id="rId30"/>
    <p:sldId id="346" r:id="rId31"/>
    <p:sldId id="349" r:id="rId32"/>
    <p:sldId id="350" r:id="rId33"/>
    <p:sldId id="351" r:id="rId34"/>
    <p:sldId id="352" r:id="rId35"/>
    <p:sldId id="355" r:id="rId3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800080"/>
    <a:srgbClr val="FFCC00"/>
    <a:srgbClr val="FF00FF"/>
    <a:srgbClr val="00FF00"/>
    <a:srgbClr val="FF9900"/>
    <a:srgbClr val="FF6600"/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132" autoAdjust="0"/>
    <p:restoredTop sz="96864"/>
  </p:normalViewPr>
  <p:slideViewPr>
    <p:cSldViewPr showGuides="1">
      <p:cViewPr varScale="1">
        <p:scale>
          <a:sx n="65" d="100"/>
          <a:sy n="65" d="100"/>
        </p:scale>
        <p:origin x="-147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标题 64513"/>
          <p:cNvSpPr>
            <a:spLocks noGrp="1" noRot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kern="1200"/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64515" name="副标题 64514"/>
          <p:cNvSpPr>
            <a:spLocks noGrp="1" noRot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  <p:sp>
        <p:nvSpPr>
          <p:cNvPr id="64516" name="日期占位符 64515"/>
          <p:cNvSpPr>
            <a:spLocks noGrp="1"/>
          </p:cNvSpPr>
          <p:nvPr>
            <p:ph type="dt" sz="half" idx="2"/>
          </p:nvPr>
        </p:nvSpPr>
        <p:spPr>
          <a:xfrm>
            <a:off x="301625" y="607695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 dirty="0"/>
          </a:p>
        </p:txBody>
      </p:sp>
      <p:sp>
        <p:nvSpPr>
          <p:cNvPr id="64517" name="页脚占位符 64516"/>
          <p:cNvSpPr>
            <a:spLocks noGrp="1"/>
          </p:cNvSpPr>
          <p:nvPr>
            <p:ph type="ftr" sz="quarter" idx="3"/>
          </p:nvPr>
        </p:nvSpPr>
        <p:spPr>
          <a:xfrm>
            <a:off x="3124200" y="607695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dirty="0"/>
          </a:p>
        </p:txBody>
      </p:sp>
      <p:sp>
        <p:nvSpPr>
          <p:cNvPr id="64518" name="灯片编号占位符 64517"/>
          <p:cNvSpPr>
            <a:spLocks noGrp="1"/>
          </p:cNvSpPr>
          <p:nvPr>
            <p:ph type="sldNum" sz="quarter" idx="4"/>
          </p:nvPr>
        </p:nvSpPr>
        <p:spPr>
          <a:xfrm>
            <a:off x="6553200" y="607695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fld id="{9A0DB2DC-4C9A-4742-B13C-FB6460FD3503}" type="slidenum">
              <a:rPr lang="en-US" altLang="zh-CN" dirty="0"/>
              <a:pPr/>
              <a:t>‹#›</a:t>
            </a:fld>
            <a:endParaRPr lang="zh-CN" dirty="0"/>
          </a:p>
        </p:txBody>
      </p:sp>
    </p:spTree>
  </p:cSld>
  <p:clrMapOvr>
    <a:masterClrMapping/>
  </p:clrMapOvr>
  <p:transition spd="slow">
    <p:pull dir="ru"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 spd="slow">
    <p:pull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9569" y="685800"/>
            <a:ext cx="2135981" cy="5181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84119" cy="5181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 spd="slow">
    <p:pull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 spd="slow">
    <p:pull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 spd="slow">
    <p:pull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8496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0583" y="1981200"/>
            <a:ext cx="418496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 spd="slow">
    <p:pull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 spd="slow">
    <p:pull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 spd="slow">
    <p:pull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 spd="slow">
    <p:pull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 spd="slow">
    <p:pull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 spd="slow">
    <p:pull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标题 63489"/>
          <p:cNvSpPr>
            <a:spLocks noGrp="1"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63491" name="文本占位符 63490"/>
          <p:cNvSpPr>
            <a:spLocks noGrp="1" noRot="1"/>
          </p:cNvSpPr>
          <p:nvPr>
            <p:ph type="body" idx="1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3492" name="日期占位符 63491"/>
          <p:cNvSpPr>
            <a:spLocks noGrp="1"/>
          </p:cNvSpPr>
          <p:nvPr>
            <p:ph type="dt" sz="half" idx="2"/>
          </p:nvPr>
        </p:nvSpPr>
        <p:spPr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63493" name="页脚占位符 63492"/>
          <p:cNvSpPr>
            <a:spLocks noGrp="1"/>
          </p:cNvSpPr>
          <p:nvPr>
            <p:ph type="ftr" sz="quarter" idx="3"/>
          </p:nvPr>
        </p:nvSpPr>
        <p:spPr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63494" name="灯片编号占位符 63493"/>
          <p:cNvSpPr>
            <a:spLocks noGrp="1"/>
          </p:cNvSpPr>
          <p:nvPr>
            <p:ph type="sldNum" sz="quarter" idx="4"/>
          </p:nvPr>
        </p:nvSpPr>
        <p:spPr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ll dir="ru"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Picture 4" descr="89efa545d3e38600cffca3f8"/>
          <p:cNvPicPr>
            <a:picLocks noGrp="1" noChangeAspect="1"/>
          </p:cNvPicPr>
          <p:nvPr>
            <p:ph type="body"/>
          </p:nvPr>
        </p:nvPicPr>
        <p:blipFill>
          <a:blip r:embed="rId3"/>
          <a:srcRect/>
          <a:stretch>
            <a:fillRect/>
          </a:stretch>
        </p:blipFill>
        <p:spPr>
          <a:xfrm>
            <a:off x="-93980" y="-30480"/>
            <a:ext cx="9237980" cy="6845300"/>
          </a:xfrm>
        </p:spPr>
      </p:pic>
      <p:sp>
        <p:nvSpPr>
          <p:cNvPr id="2051" name="副标题 2050"/>
          <p:cNvSpPr>
            <a:spLocks noGrp="1" noRot="1"/>
          </p:cNvSpPr>
          <p:nvPr>
            <p:ph type="subTitle" idx="1"/>
          </p:nvPr>
        </p:nvSpPr>
        <p:spPr>
          <a:xfrm>
            <a:off x="2024380" y="3340418"/>
            <a:ext cx="6400800" cy="1752600"/>
          </a:xfrm>
        </p:spPr>
        <p:txBody>
          <a:bodyPr anchor="t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defTabSz="914400">
              <a:buSzPct val="70000"/>
              <a:buFont typeface="Wingdings" panose="05000000000000000000" pitchFamily="2" charset="2"/>
              <a:buNone/>
            </a:pPr>
            <a:r>
              <a:rPr lang="zh-CN" altLang="en-US" sz="6600" b="1" kern="1200" baseline="0" dirty="0">
                <a:solidFill>
                  <a:srgbClr val="FF0000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争做环保小卫士</a:t>
            </a:r>
          </a:p>
        </p:txBody>
      </p:sp>
      <p:sp>
        <p:nvSpPr>
          <p:cNvPr id="2052" name="矩形 2051"/>
          <p:cNvSpPr/>
          <p:nvPr/>
        </p:nvSpPr>
        <p:spPr>
          <a:xfrm>
            <a:off x="2199958" y="1860868"/>
            <a:ext cx="6048375" cy="2735262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我爱绿色生活</a:t>
            </a:r>
          </a:p>
        </p:txBody>
      </p:sp>
    </p:spTree>
  </p:cSld>
  <p:clrMapOvr>
    <a:masterClrMapping/>
  </p:clrMapOvr>
  <p:transition spd="slow">
    <p:pull dir="ru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0" name="图片 50179" descr="b48d7c954b039757d0135e7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224195" cy="4643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6" name="图片 50185" descr="1652e0e706921532b838207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2765966"/>
            <a:ext cx="5572132" cy="4092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9" name="椭圆形标注 50188"/>
          <p:cNvSpPr>
            <a:spLocks noChangeArrowheads="1"/>
          </p:cNvSpPr>
          <p:nvPr/>
        </p:nvSpPr>
        <p:spPr bwMode="auto">
          <a:xfrm>
            <a:off x="2143108" y="1714488"/>
            <a:ext cx="1873250" cy="1008063"/>
          </a:xfrm>
          <a:prstGeom prst="wedgeEllipseCallout">
            <a:avLst>
              <a:gd name="adj1" fmla="val -46356"/>
              <a:gd name="adj2" fmla="val 728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800" b="1" dirty="0"/>
              <a:t>我要回家！</a:t>
            </a:r>
          </a:p>
        </p:txBody>
      </p:sp>
      <p:sp>
        <p:nvSpPr>
          <p:cNvPr id="50190" name="云形标注 50189"/>
          <p:cNvSpPr>
            <a:spLocks noChangeArrowheads="1"/>
          </p:cNvSpPr>
          <p:nvPr/>
        </p:nvSpPr>
        <p:spPr bwMode="auto">
          <a:xfrm>
            <a:off x="5643570" y="3214686"/>
            <a:ext cx="1643074" cy="1214446"/>
          </a:xfrm>
          <a:prstGeom prst="cloudCallout">
            <a:avLst>
              <a:gd name="adj1" fmla="val -37009"/>
              <a:gd name="adj2" fmla="val 68134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 sz="2800" b="1" dirty="0"/>
              <a:t>救救我！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019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19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019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0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0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0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9" grpId="0" animBg="1"/>
      <p:bldP spid="50190" grpId="0" build="allAtOnce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标题 55297"/>
          <p:cNvSpPr>
            <a:spLocks noGrp="1"/>
          </p:cNvSpPr>
          <p:nvPr>
            <p:ph type="title"/>
          </p:nvPr>
        </p:nvSpPr>
        <p:spPr>
          <a:xfrm flipV="1">
            <a:off x="457200" y="188913"/>
            <a:ext cx="8229600" cy="85725"/>
          </a:xfrm>
        </p:spPr>
        <p:txBody>
          <a:bodyPr anchor="ctr"/>
          <a:lstStyle/>
          <a:p>
            <a:endParaRPr lang="zh-CN" altLang="en-US" sz="4000" dirty="0"/>
          </a:p>
        </p:txBody>
      </p:sp>
      <p:sp>
        <p:nvSpPr>
          <p:cNvPr id="55299" name="文本占位符 55298"/>
          <p:cNvSpPr>
            <a:spLocks noGrp="1"/>
          </p:cNvSpPr>
          <p:nvPr>
            <p:ph type="body" idx="1"/>
          </p:nvPr>
        </p:nvSpPr>
        <p:spPr>
          <a:xfrm>
            <a:off x="457200" y="260350"/>
            <a:ext cx="8229600" cy="5865813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55300" name="图片 55299" descr="300000559649127250335938262_9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文本框 26626"/>
          <p:cNvSpPr txBox="1"/>
          <p:nvPr/>
        </p:nvSpPr>
        <p:spPr>
          <a:xfrm>
            <a:off x="1113155" y="658495"/>
            <a:ext cx="1066800" cy="3108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r>
              <a:rPr lang="zh-CN" altLang="en-US" sz="6600" dirty="0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沙尘暴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276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99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文本框 27650"/>
          <p:cNvSpPr txBox="1"/>
          <p:nvPr/>
        </p:nvSpPr>
        <p:spPr>
          <a:xfrm>
            <a:off x="2514600" y="457200"/>
            <a:ext cx="4648200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r>
              <a:rPr lang="zh-CN" altLang="en-US" sz="7200" dirty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垃圾围城</a:t>
            </a:r>
          </a:p>
        </p:txBody>
      </p:sp>
    </p:spTree>
  </p:cSld>
  <p:clrMapOvr>
    <a:masterClrMapping/>
  </p:clrMapOvr>
  <p:transition spd="slow" advClick="0" advTm="4000">
    <p:split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timg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66194" cy="6841435"/>
          </a:xfrm>
          <a:prstGeom prst="rect">
            <a:avLst/>
          </a:prstGeom>
          <a:noFill/>
        </p:spPr>
      </p:pic>
      <p:sp>
        <p:nvSpPr>
          <p:cNvPr id="39938" name="文本框 39937"/>
          <p:cNvSpPr txBox="1"/>
          <p:nvPr/>
        </p:nvSpPr>
        <p:spPr>
          <a:xfrm>
            <a:off x="642910" y="714356"/>
            <a:ext cx="773908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6000" b="1" i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你的身边，</a:t>
            </a:r>
          </a:p>
          <a:p>
            <a:pPr lvl="0"/>
            <a:r>
              <a:rPr lang="zh-CN" altLang="en-US" sz="6000" b="1" i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6000" b="1" i="1" u="sng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这样</a:t>
            </a:r>
            <a:r>
              <a:rPr lang="zh-CN" altLang="en-US" sz="6000" b="1" i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的事发生着么？</a:t>
            </a:r>
          </a:p>
        </p:txBody>
      </p:sp>
      <p:sp>
        <p:nvSpPr>
          <p:cNvPr id="39939" name="文本框 39938"/>
          <p:cNvSpPr txBox="1"/>
          <p:nvPr/>
        </p:nvSpPr>
        <p:spPr>
          <a:xfrm>
            <a:off x="2362200" y="5334000"/>
            <a:ext cx="54927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endParaRPr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2" name="标题 40961"/>
          <p:cNvSpPr>
            <a:spLocks noGrp="1"/>
          </p:cNvSpPr>
          <p:nvPr/>
        </p:nvSpPr>
        <p:spPr>
          <a:xfrm>
            <a:off x="642910" y="314324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solidFill>
                  <a:srgbClr val="0000FF"/>
                </a:solidFill>
                <a:ea typeface="幼圆" pitchFamily="49" charset="-122"/>
              </a:rPr>
              <a:t>从图片中，你能看出哪些</a:t>
            </a:r>
            <a:r>
              <a:rPr lang="zh-CN" altLang="en-US" b="1" i="1" dirty="0">
                <a:solidFill>
                  <a:srgbClr val="A50021"/>
                </a:solidFill>
                <a:ea typeface="幼圆" pitchFamily="49" charset="-122"/>
              </a:rPr>
              <a:t>问题</a:t>
            </a:r>
            <a:r>
              <a:rPr lang="zh-CN" altLang="en-US" b="1" dirty="0">
                <a:solidFill>
                  <a:srgbClr val="0000FF"/>
                </a:solidFill>
                <a:ea typeface="幼圆" pitchFamily="49" charset="-122"/>
              </a:rPr>
              <a:t>？</a:t>
            </a:r>
          </a:p>
        </p:txBody>
      </p:sp>
      <p:sp>
        <p:nvSpPr>
          <p:cNvPr id="40963" name="文本占位符 40962"/>
          <p:cNvSpPr>
            <a:spLocks noGrp="1"/>
          </p:cNvSpPr>
          <p:nvPr/>
        </p:nvSpPr>
        <p:spPr>
          <a:xfrm>
            <a:off x="1857356" y="4357694"/>
            <a:ext cx="7848600" cy="1447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None/>
            </a:pPr>
            <a:r>
              <a:rPr lang="zh-CN" altLang="en-US" sz="9600" b="1" dirty="0">
                <a:solidFill>
                  <a:srgbClr val="A50021"/>
                </a:solidFill>
              </a:rPr>
              <a:t>？</a:t>
            </a:r>
            <a:r>
              <a:rPr lang="zh-CN" altLang="en-US" sz="9600" b="1" dirty="0">
                <a:solidFill>
                  <a:srgbClr val="0000FF"/>
                </a:solidFill>
              </a:rPr>
              <a:t>？</a:t>
            </a:r>
            <a:r>
              <a:rPr lang="zh-CN" altLang="en-US" sz="9600" b="1" dirty="0"/>
              <a:t>？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timg (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1986" name="文本框 41985"/>
          <p:cNvSpPr txBox="1"/>
          <p:nvPr/>
        </p:nvSpPr>
        <p:spPr>
          <a:xfrm>
            <a:off x="2143108" y="2786058"/>
            <a:ext cx="5867400" cy="15696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800" b="1" dirty="0">
                <a:latin typeface="黑体" pitchFamily="49" charset="-122"/>
                <a:ea typeface="黑体" pitchFamily="49" charset="-122"/>
              </a:rPr>
              <a:t>那么，为</a:t>
            </a:r>
            <a:r>
              <a:rPr lang="zh-CN" altLang="en-US" sz="4800" b="1" dirty="0" smtClean="0">
                <a:latin typeface="黑体" pitchFamily="49" charset="-122"/>
                <a:ea typeface="黑体" pitchFamily="49" charset="-122"/>
              </a:rPr>
              <a:t>环保</a:t>
            </a:r>
          </a:p>
          <a:p>
            <a:pPr lvl="0"/>
            <a:r>
              <a:rPr lang="en-US" altLang="zh-CN" sz="4800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4800" b="1" dirty="0">
                <a:latin typeface="黑体" pitchFamily="49" charset="-122"/>
                <a:ea typeface="黑体" pitchFamily="49" charset="-122"/>
              </a:rPr>
              <a:t>我们能做什么？！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63419" y="1071546"/>
            <a:ext cx="8680581" cy="110799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6600" b="1" dirty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保护</a:t>
            </a:r>
            <a:r>
              <a:rPr lang="zh-CN" altLang="en-US" sz="6600" b="1" dirty="0" smtClean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环境，势在必行</a:t>
            </a:r>
            <a:r>
              <a:rPr lang="zh-CN" altLang="en-US" sz="6600" b="1" dirty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！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9" name="图片 15368" descr="APF130719272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815" y="3092450"/>
            <a:ext cx="3646170" cy="37452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标题 15361"/>
          <p:cNvSpPr>
            <a:spLocks noGrp="1" noRot="1"/>
          </p:cNvSpPr>
          <p:nvPr>
            <p:ph type="title"/>
          </p:nvPr>
        </p:nvSpPr>
        <p:spPr>
          <a:xfrm>
            <a:off x="1736090" y="1055370"/>
            <a:ext cx="7234555" cy="1143000"/>
          </a:xfrm>
        </p:spPr>
        <p:txBody>
          <a:bodyPr anchor="ctr"/>
          <a:lstStyle/>
          <a:p>
            <a:pPr lvl="0"/>
            <a:r>
              <a:rPr lang="zh-CN" altLang="en-US" sz="8000" b="1" dirty="0">
                <a:solidFill>
                  <a:srgbClr val="3366FF"/>
                </a:solidFill>
                <a:latin typeface="黑体" panose="02010600030101010101" charset="-122"/>
                <a:ea typeface="黑体" panose="02010600030101010101" charset="-122"/>
              </a:rPr>
              <a:t/>
            </a:r>
            <a:br>
              <a:rPr lang="zh-CN" altLang="en-US" sz="8000" b="1" dirty="0">
                <a:solidFill>
                  <a:srgbClr val="3366FF"/>
                </a:solidFill>
                <a:latin typeface="黑体" panose="02010600030101010101" charset="-122"/>
                <a:ea typeface="黑体" panose="02010600030101010101" charset="-122"/>
              </a:rPr>
            </a:br>
            <a:r>
              <a:rPr lang="zh-CN" altLang="en-US" sz="8000" b="1" dirty="0">
                <a:solidFill>
                  <a:schemeClr val="accent6">
                    <a:lumMod val="7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爱绿色生活，做环保小卫士！</a:t>
            </a:r>
            <a:endParaRPr lang="en-US" altLang="zh-CN" sz="8000" b="1" dirty="0">
              <a:solidFill>
                <a:schemeClr val="accent6">
                  <a:lumMod val="75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标题 44033"/>
          <p:cNvSpPr>
            <a:spLocks noGrp="1"/>
          </p:cNvSpPr>
          <p:nvPr>
            <p:ph type="title"/>
          </p:nvPr>
        </p:nvSpPr>
        <p:spPr>
          <a:xfrm>
            <a:off x="163195" y="135255"/>
            <a:ext cx="8540750" cy="1143000"/>
          </a:xfrm>
        </p:spPr>
        <p:txBody>
          <a:bodyPr anchor="ctr"/>
          <a:lstStyle/>
          <a:p>
            <a:r>
              <a:rPr lang="zh-CN" altLang="en-US" sz="5400" dirty="0">
                <a:latin typeface="黑体" panose="02010600030101010101" charset="-122"/>
                <a:ea typeface="黑体" panose="02010600030101010101" charset="-122"/>
              </a:rPr>
              <a:t>节水是大家的事</a:t>
            </a:r>
          </a:p>
        </p:txBody>
      </p:sp>
      <p:pic>
        <p:nvPicPr>
          <p:cNvPr id="44035" name="图片 44034" descr="拧紧滴水的水龙头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4445" y="1225561"/>
            <a:ext cx="2831465" cy="3775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6" name="文本占位符 44035" descr="xin_14203032208552962300714"/>
          <p:cNvPicPr>
            <a:picLocks noGrp="1" noChangeAspect="1"/>
          </p:cNvPicPr>
          <p:nvPr>
            <p:ph type="body" idx="1"/>
          </p:nvPr>
        </p:nvPicPr>
        <p:blipFill>
          <a:blip r:embed="rId3"/>
          <a:stretch>
            <a:fillRect/>
          </a:stretch>
        </p:blipFill>
        <p:spPr>
          <a:xfrm>
            <a:off x="4457700" y="1122045"/>
            <a:ext cx="3797300" cy="5562600"/>
          </a:xfrm>
        </p:spPr>
      </p:pic>
      <p:sp>
        <p:nvSpPr>
          <p:cNvPr id="2" name="文本框 1"/>
          <p:cNvSpPr txBox="1"/>
          <p:nvPr/>
        </p:nvSpPr>
        <p:spPr>
          <a:xfrm>
            <a:off x="374650" y="5043805"/>
            <a:ext cx="3855720" cy="15544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黑体" panose="02010600030101010101" charset="-122"/>
                <a:ea typeface="黑体" panose="02010600030101010101" charset="-122"/>
                <a:sym typeface="+mn-ea"/>
              </a:rPr>
              <a:t>顺手关水龙头</a:t>
            </a:r>
          </a:p>
          <a:p>
            <a:pPr algn="ctr"/>
            <a:r>
              <a:rPr lang="zh-CN" altLang="en-US" sz="4800" b="1">
                <a:latin typeface="黑体" panose="02010600030101010101" charset="-122"/>
                <a:ea typeface="黑体" panose="02010600030101010101" charset="-122"/>
              </a:rPr>
              <a:t>一水多用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00" name="图片 55299" descr="bh2_08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" y="-48260"/>
            <a:ext cx="3247390" cy="3077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301" name="文本框 55300"/>
          <p:cNvSpPr txBox="1"/>
          <p:nvPr/>
        </p:nvSpPr>
        <p:spPr>
          <a:xfrm>
            <a:off x="7667625" y="332423"/>
            <a:ext cx="915988" cy="63087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/>
            <a:r>
              <a:rPr lang="zh-CN" altLang="en-US" sz="4400" b="1" dirty="0">
                <a:latin typeface="Arial" panose="020B0604020202020204" pitchFamily="34" charset="0"/>
                <a:ea typeface="华文中宋" pitchFamily="2" charset="-122"/>
              </a:rPr>
              <a:t>不随便乱扔垃圾</a:t>
            </a:r>
            <a:r>
              <a:rPr lang="zh-CN" altLang="en-US" sz="4800" b="1" dirty="0">
                <a:latin typeface="Arial" panose="020B0604020202020204" pitchFamily="34" charset="0"/>
                <a:ea typeface="华文中宋" pitchFamily="2" charset="-122"/>
              </a:rPr>
              <a:t>！</a:t>
            </a:r>
          </a:p>
        </p:txBody>
      </p:sp>
      <p:pic>
        <p:nvPicPr>
          <p:cNvPr id="2" name="图片 1" descr="RQ~DDMK_9V4HE77E0QKAN2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" y="2938780"/>
            <a:ext cx="7304405" cy="4221480"/>
          </a:xfrm>
          <a:prstGeom prst="rect">
            <a:avLst/>
          </a:prstGeom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8" name="图片 57347" descr="03505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762500" cy="5057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49" name="图片 57348" descr="2005112621365786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7900" y="188913"/>
            <a:ext cx="4356100" cy="467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50" name="文本框 57349"/>
          <p:cNvSpPr txBox="1"/>
          <p:nvPr/>
        </p:nvSpPr>
        <p:spPr>
          <a:xfrm>
            <a:off x="2000232" y="5214950"/>
            <a:ext cx="5724644" cy="9233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5400" b="1" dirty="0">
                <a:latin typeface="黑体" pitchFamily="49" charset="-122"/>
                <a:ea typeface="黑体" pitchFamily="49" charset="-122"/>
                <a:cs typeface="Verdana" pitchFamily="34" charset="0"/>
              </a:rPr>
              <a:t>不使用一次性筷子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00100" y="571480"/>
            <a:ext cx="5570756" cy="101566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000" b="1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  <a:sym typeface="+mn-ea"/>
              </a:rPr>
              <a:t>不随便扔塑料袋</a:t>
            </a:r>
            <a:endParaRPr lang="zh-CN" altLang="en-US" sz="60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54280" name="图片 54279" descr="u=1450611132,1182599242&amp;fm=0&amp;gp=-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6182" y="1714488"/>
            <a:ext cx="4824099" cy="482409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tim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194" name="标题 8193"/>
          <p:cNvSpPr>
            <a:spLocks noGrp="1"/>
          </p:cNvSpPr>
          <p:nvPr>
            <p:ph type="title"/>
          </p:nvPr>
        </p:nvSpPr>
        <p:spPr>
          <a:xfrm>
            <a:off x="642910" y="1714488"/>
            <a:ext cx="8229600" cy="1143000"/>
          </a:xfrm>
        </p:spPr>
        <p:txBody>
          <a:bodyPr anchor="ctr"/>
          <a:lstStyle/>
          <a:p>
            <a:r>
              <a:rPr lang="zh-CN" altLang="en-US" sz="6000" dirty="0" smtClean="0">
                <a:solidFill>
                  <a:schemeClr val="tx1">
                    <a:lumMod val="7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目前，</a:t>
            </a:r>
            <a:r>
              <a:rPr lang="en-US" altLang="zh-CN" sz="6000" dirty="0" smtClean="0">
                <a:solidFill>
                  <a:schemeClr val="tx1">
                    <a:lumMod val="7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/>
            </a:r>
            <a:br>
              <a:rPr lang="en-US" altLang="zh-CN" sz="6000" dirty="0" smtClean="0">
                <a:solidFill>
                  <a:schemeClr val="tx1">
                    <a:lumMod val="7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</a:br>
            <a:r>
              <a:rPr lang="zh-CN" altLang="en-US" sz="6000" dirty="0" smtClean="0">
                <a:solidFill>
                  <a:schemeClr val="tx1">
                    <a:lumMod val="7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世界</a:t>
            </a:r>
            <a:r>
              <a:rPr lang="zh-CN" altLang="en-US" sz="6000" dirty="0">
                <a:solidFill>
                  <a:schemeClr val="tx1">
                    <a:lumMod val="7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存在的环境问题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截图201703121049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05" y="208915"/>
            <a:ext cx="8618855" cy="6371590"/>
          </a:xfrm>
          <a:prstGeom prst="rect">
            <a:avLst/>
          </a:prstGeom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截图20170312104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71414"/>
            <a:ext cx="9168303" cy="6628742"/>
          </a:xfrm>
          <a:prstGeom prst="rect">
            <a:avLst/>
          </a:prstGeom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图片 47105" descr="环保垃圾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3138" y="0"/>
            <a:ext cx="58547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7" name="文本框 47106"/>
          <p:cNvSpPr txBox="1"/>
          <p:nvPr/>
        </p:nvSpPr>
        <p:spPr>
          <a:xfrm>
            <a:off x="695664" y="1096963"/>
            <a:ext cx="1015663" cy="417999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pPr lvl="0"/>
            <a:r>
              <a:rPr lang="zh-CN" altLang="en-US" sz="5400" b="1" dirty="0">
                <a:latin typeface="黑体" pitchFamily="49" charset="-122"/>
                <a:ea typeface="黑体" pitchFamily="49" charset="-122"/>
              </a:rPr>
              <a:t>垃圾分类回收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7" name="图片 54276" descr="19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742588"/>
            <a:ext cx="5398770" cy="39725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42910" y="428604"/>
            <a:ext cx="8087470" cy="212365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/>
            <a:r>
              <a:rPr lang="zh-CN" altLang="en-US" sz="6600" b="1" dirty="0" smtClean="0">
                <a:solidFill>
                  <a:srgbClr val="800080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尽量以步行</a:t>
            </a:r>
            <a:endParaRPr lang="en-US" altLang="zh-CN" sz="6600" b="1" dirty="0" smtClean="0">
              <a:solidFill>
                <a:srgbClr val="800080"/>
              </a:solidFill>
              <a:latin typeface="华文中宋" pitchFamily="2" charset="-122"/>
              <a:ea typeface="华文中宋" pitchFamily="2" charset="-122"/>
              <a:sym typeface="+mn-ea"/>
            </a:endParaRPr>
          </a:p>
          <a:p>
            <a:pPr lvl="0"/>
            <a:r>
              <a:rPr lang="zh-CN" altLang="en-US" sz="6600" b="1" dirty="0" smtClean="0">
                <a:solidFill>
                  <a:srgbClr val="800080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和</a:t>
            </a:r>
            <a:r>
              <a:rPr lang="zh-CN" altLang="en-US" sz="6600" b="1" dirty="0" smtClean="0">
                <a:solidFill>
                  <a:srgbClr val="800080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骑自行车代替开车 </a:t>
            </a:r>
            <a:endParaRPr lang="zh-CN" altLang="en-US" sz="6600" dirty="0"/>
          </a:p>
        </p:txBody>
      </p:sp>
      <p:pic>
        <p:nvPicPr>
          <p:cNvPr id="5" name="图片 65539" descr="u=2300257228,1552704253&amp;fm=0&amp;gp=-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99308"/>
              </a:clrFrom>
              <a:clrTo>
                <a:srgbClr val="09930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95845" y="2909888"/>
            <a:ext cx="3333873" cy="3733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 descr="C:\Users\Administrator\AppData\Roaming\Tencent\Users\41068012\QQ\WinTemp\RichOle\)PKIJ}H10`YHA(O8{T{1JHM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-24"/>
            <a:ext cx="5214974" cy="42772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7350" name="文本框 57349"/>
          <p:cNvSpPr txBox="1"/>
          <p:nvPr/>
        </p:nvSpPr>
        <p:spPr>
          <a:xfrm>
            <a:off x="214282" y="928670"/>
            <a:ext cx="2857520" cy="3477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zh-CN" altLang="en-US" sz="4400" b="1" dirty="0" smtClean="0">
                <a:latin typeface="黑体" pitchFamily="49" charset="-122"/>
                <a:ea typeface="黑体" pitchFamily="49" charset="-122"/>
              </a:rPr>
              <a:t>改变我们的行为！</a:t>
            </a:r>
            <a:endParaRPr lang="en-US" altLang="zh-CN" sz="4400" b="1" dirty="0" smtClean="0">
              <a:latin typeface="黑体" pitchFamily="49" charset="-122"/>
              <a:ea typeface="黑体" pitchFamily="49" charset="-122"/>
            </a:endParaRPr>
          </a:p>
          <a:p>
            <a:pPr lvl="0"/>
            <a:endParaRPr lang="en-US" altLang="zh-CN" sz="4400" b="1" dirty="0" smtClean="0">
              <a:latin typeface="黑体" pitchFamily="49" charset="-122"/>
              <a:ea typeface="黑体" pitchFamily="49" charset="-122"/>
            </a:endParaRPr>
          </a:p>
          <a:p>
            <a:pPr lvl="0"/>
            <a:r>
              <a:rPr lang="zh-CN" altLang="en-US" sz="4400" b="1" dirty="0" smtClean="0">
                <a:latin typeface="黑体" pitchFamily="49" charset="-122"/>
                <a:ea typeface="黑体" pitchFamily="49" charset="-122"/>
              </a:rPr>
              <a:t>爱护环境</a:t>
            </a:r>
            <a:r>
              <a:rPr lang="zh-CN" altLang="en-US" sz="4400" b="1" dirty="0">
                <a:latin typeface="黑体" pitchFamily="49" charset="-122"/>
                <a:ea typeface="黑体" pitchFamily="49" charset="-122"/>
              </a:rPr>
              <a:t>，从我做起</a:t>
            </a:r>
            <a:r>
              <a:rPr lang="zh-CN" altLang="en-US" sz="4400" b="1" dirty="0" smtClean="0">
                <a:latin typeface="黑体" pitchFamily="49" charset="-122"/>
                <a:ea typeface="黑体" pitchFamily="49" charset="-122"/>
              </a:rPr>
              <a:t>！</a:t>
            </a:r>
            <a:endParaRPr lang="zh-CN" altLang="en-US" sz="44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9458" name="Picture 2" descr="C:\Users\Administrator\AppData\Roaming\Tencent\Users\41068012\QQ\WinTemp\RichOle\`W9)%[][8XO@3TWOTI@26`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3214686"/>
            <a:ext cx="3357586" cy="3455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59" name="Picture 3" descr="C:\Users\Administrator\AppData\Roaming\Tencent\Users\41068012\QQ\WinTemp\RichOle\~~FOH[F)HR39~G7[EJM(F1N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3643338"/>
            <a:ext cx="3428998" cy="3214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 descr="E:\timg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4" y="-48"/>
            <a:ext cx="9144064" cy="6858048"/>
          </a:xfrm>
          <a:prstGeom prst="rect">
            <a:avLst/>
          </a:prstGeom>
          <a:noFill/>
        </p:spPr>
      </p:pic>
      <p:sp>
        <p:nvSpPr>
          <p:cNvPr id="67589" name="文本框 67588"/>
          <p:cNvSpPr txBox="1"/>
          <p:nvPr/>
        </p:nvSpPr>
        <p:spPr>
          <a:xfrm>
            <a:off x="2214546" y="857232"/>
            <a:ext cx="5658485" cy="3749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8000" b="1" dirty="0">
                <a:latin typeface="Arial" panose="020B0604020202020204" pitchFamily="34" charset="0"/>
                <a:ea typeface="华文彩云" pitchFamily="2" charset="-122"/>
              </a:rPr>
              <a:t>除了这些，我们还可以怎样做？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标题 67585"/>
          <p:cNvSpPr>
            <a:spLocks noGrp="1"/>
          </p:cNvSpPr>
          <p:nvPr>
            <p:ph type="title"/>
          </p:nvPr>
        </p:nvSpPr>
        <p:spPr>
          <a:xfrm flipV="1">
            <a:off x="457200" y="188913"/>
            <a:ext cx="8229600" cy="85725"/>
          </a:xfrm>
        </p:spPr>
        <p:txBody>
          <a:bodyPr anchor="ctr"/>
          <a:lstStyle/>
          <a:p>
            <a:endParaRPr lang="zh-CN" altLang="en-US" sz="4000" dirty="0"/>
          </a:p>
        </p:txBody>
      </p:sp>
      <p:sp>
        <p:nvSpPr>
          <p:cNvPr id="67587" name="文本占位符 67586"/>
          <p:cNvSpPr>
            <a:spLocks noGrp="1"/>
          </p:cNvSpPr>
          <p:nvPr>
            <p:ph type="body" idx="1"/>
          </p:nvPr>
        </p:nvSpPr>
        <p:spPr>
          <a:xfrm>
            <a:off x="457200" y="188913"/>
            <a:ext cx="8229600" cy="5937250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67588" name="图片 67587" descr="ef07bd2025502b5b8b82a1c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589" name="文本框 67588"/>
          <p:cNvSpPr txBox="1"/>
          <p:nvPr/>
        </p:nvSpPr>
        <p:spPr>
          <a:xfrm>
            <a:off x="5614988" y="857232"/>
            <a:ext cx="3529012" cy="15696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9600" b="1" dirty="0"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植树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E:\timg (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99564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1500182"/>
            <a:ext cx="8540750" cy="1143000"/>
          </a:xfrm>
        </p:spPr>
        <p:txBody>
          <a:bodyPr/>
          <a:lstStyle/>
          <a:p>
            <a:r>
              <a:rPr lang="zh-CN" altLang="en-US" sz="5400" b="1" dirty="0" smtClean="0">
                <a:solidFill>
                  <a:srgbClr val="00B050"/>
                </a:solidFill>
                <a:latin typeface="华文彩云" pitchFamily="2" charset="-122"/>
                <a:ea typeface="华文彩云" pitchFamily="2" charset="-122"/>
              </a:rPr>
              <a:t>你知道植树节是哪一天吗？</a:t>
            </a:r>
            <a:endParaRPr lang="zh-CN" altLang="en-US" sz="5400" b="1" dirty="0">
              <a:solidFill>
                <a:srgbClr val="00B050"/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00364" y="2900386"/>
            <a:ext cx="8540750" cy="3886200"/>
          </a:xfrm>
        </p:spPr>
        <p:txBody>
          <a:bodyPr/>
          <a:lstStyle/>
          <a:p>
            <a:pPr>
              <a:buNone/>
            </a:pPr>
            <a:r>
              <a:rPr lang="en-US" altLang="zh-CN" sz="7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7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月</a:t>
            </a:r>
            <a:r>
              <a:rPr lang="en-US" altLang="zh-CN" sz="7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12</a:t>
            </a:r>
            <a:r>
              <a:rPr lang="zh-CN" altLang="en-US" sz="7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日</a:t>
            </a:r>
            <a:endParaRPr lang="zh-CN" altLang="en-US" sz="7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5122" name="Picture 2" descr="C:\Users\Administrator\AppData\Roaming\Tencent\Users\41068012\QQ\WinTemp\RichOle\NDIXQLN[T05~LHXJU_F6BR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4214836"/>
            <a:ext cx="2533650" cy="25717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2" name="图片 68611" descr="201008251110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3000372"/>
            <a:ext cx="7696224" cy="409882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11" name="文本占位符 68610"/>
          <p:cNvSpPr>
            <a:spLocks noGrp="1"/>
          </p:cNvSpPr>
          <p:nvPr>
            <p:ph type="body" idx="1"/>
          </p:nvPr>
        </p:nvSpPr>
        <p:spPr>
          <a:xfrm>
            <a:off x="457200" y="1135087"/>
            <a:ext cx="8229600" cy="5865813"/>
          </a:xfrm>
        </p:spPr>
        <p:txBody>
          <a:bodyPr/>
          <a:lstStyle/>
          <a:p>
            <a:r>
              <a:rPr lang="zh-CN" altLang="en-US" sz="4000" b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天然消音器。</a:t>
            </a:r>
            <a:r>
              <a:rPr lang="zh-CN" altLang="en-US" sz="4400" b="1" dirty="0">
                <a:ea typeface="隶书" pitchFamily="49" charset="-122"/>
              </a:rPr>
              <a:t>在城市街道、道路、以及庭院</a:t>
            </a:r>
            <a:r>
              <a:rPr lang="zh-CN" altLang="en-US" sz="4400" b="1" dirty="0" smtClean="0">
                <a:ea typeface="隶书" pitchFamily="49" charset="-122"/>
              </a:rPr>
              <a:t>种上树木，</a:t>
            </a:r>
            <a:r>
              <a:rPr lang="zh-CN" altLang="en-US" sz="4400" b="1" dirty="0">
                <a:ea typeface="隶书" pitchFamily="49" charset="-122"/>
              </a:rPr>
              <a:t>能有效减少噪音</a:t>
            </a:r>
            <a:r>
              <a:rPr lang="zh-CN" altLang="en-US" sz="4400" b="1" dirty="0" smtClean="0">
                <a:ea typeface="隶书" pitchFamily="49" charset="-122"/>
              </a:rPr>
              <a:t>污染。</a:t>
            </a:r>
            <a:endParaRPr lang="zh-CN" altLang="en-US" sz="4400" b="1" dirty="0">
              <a:ea typeface="隶书" pitchFamily="49" charset="-122"/>
            </a:endParaRPr>
          </a:p>
        </p:txBody>
      </p:sp>
      <p:sp>
        <p:nvSpPr>
          <p:cNvPr id="67589" name="文本框 67588"/>
          <p:cNvSpPr txBox="1"/>
          <p:nvPr/>
        </p:nvSpPr>
        <p:spPr>
          <a:xfrm>
            <a:off x="714348" y="285728"/>
            <a:ext cx="63861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为什么要植树？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标题 69633"/>
          <p:cNvSpPr>
            <a:spLocks noGrp="1"/>
          </p:cNvSpPr>
          <p:nvPr>
            <p:ph type="title"/>
          </p:nvPr>
        </p:nvSpPr>
        <p:spPr>
          <a:xfrm flipV="1">
            <a:off x="457200" y="188913"/>
            <a:ext cx="8229600" cy="85725"/>
          </a:xfrm>
        </p:spPr>
        <p:txBody>
          <a:bodyPr anchor="ctr"/>
          <a:lstStyle/>
          <a:p>
            <a:endParaRPr lang="zh-CN" altLang="en-US" sz="4000" dirty="0"/>
          </a:p>
        </p:txBody>
      </p:sp>
      <p:sp>
        <p:nvSpPr>
          <p:cNvPr id="69635" name="文本占位符 69634"/>
          <p:cNvSpPr>
            <a:spLocks noGrp="1"/>
          </p:cNvSpPr>
          <p:nvPr>
            <p:ph type="body" idx="1"/>
          </p:nvPr>
        </p:nvSpPr>
        <p:spPr>
          <a:xfrm>
            <a:off x="457200" y="260350"/>
            <a:ext cx="8229600" cy="5865813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69636" name="图片 69635" descr="200752243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467850" cy="666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7" name="文本框 69636"/>
          <p:cNvSpPr txBox="1"/>
          <p:nvPr/>
        </p:nvSpPr>
        <p:spPr>
          <a:xfrm>
            <a:off x="1928794" y="642918"/>
            <a:ext cx="6121400" cy="480131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6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自动调温器</a:t>
            </a:r>
            <a:r>
              <a:rPr lang="zh-CN" altLang="en-US" sz="6600" b="1" dirty="0">
                <a:solidFill>
                  <a:srgbClr val="FFFF99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60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夏日树荫下气温比空地</a:t>
            </a:r>
            <a:r>
              <a:rPr lang="zh-CN" altLang="en-US" sz="6000" b="1" dirty="0" smtClean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上低</a:t>
            </a:r>
            <a:r>
              <a:rPr lang="en-US" altLang="zh-CN" sz="6000" b="1" dirty="0" smtClean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10</a:t>
            </a:r>
            <a:r>
              <a:rPr lang="zh-CN" altLang="en-US" sz="60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度左右，冬季又高</a:t>
            </a:r>
            <a:r>
              <a:rPr lang="en-US" altLang="zh-CN" sz="60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2—3</a:t>
            </a:r>
            <a:r>
              <a:rPr lang="zh-CN" altLang="en-US" sz="60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度。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内容占位符 921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40640" y="5715"/>
            <a:ext cx="9225280" cy="68465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8620" y="391795"/>
            <a:ext cx="8540750" cy="1143000"/>
          </a:xfrm>
        </p:spPr>
        <p:txBody>
          <a:bodyPr/>
          <a:lstStyle/>
          <a:p>
            <a:r>
              <a:rPr lang="zh-CN" altLang="en-US" sz="6600" i="1" dirty="0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天空不再蓝。。。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标题 70657"/>
          <p:cNvSpPr>
            <a:spLocks noGrp="1"/>
          </p:cNvSpPr>
          <p:nvPr>
            <p:ph type="title"/>
          </p:nvPr>
        </p:nvSpPr>
        <p:spPr>
          <a:xfrm flipV="1">
            <a:off x="457200" y="188913"/>
            <a:ext cx="8229600" cy="85725"/>
          </a:xfrm>
        </p:spPr>
        <p:txBody>
          <a:bodyPr anchor="ctr"/>
          <a:lstStyle/>
          <a:p>
            <a:endParaRPr lang="zh-CN" altLang="en-US" sz="4000" dirty="0"/>
          </a:p>
        </p:txBody>
      </p:sp>
      <p:sp>
        <p:nvSpPr>
          <p:cNvPr id="70659" name="文本占位符 70658"/>
          <p:cNvSpPr>
            <a:spLocks noGrp="1"/>
          </p:cNvSpPr>
          <p:nvPr>
            <p:ph type="body" idx="1"/>
          </p:nvPr>
        </p:nvSpPr>
        <p:spPr>
          <a:xfrm>
            <a:off x="457200" y="260350"/>
            <a:ext cx="8229600" cy="5865813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70660" name="图片 70659" descr="08724032238102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8913"/>
            <a:ext cx="8964613" cy="6669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661" name="文本框 70660"/>
          <p:cNvSpPr txBox="1"/>
          <p:nvPr/>
        </p:nvSpPr>
        <p:spPr>
          <a:xfrm>
            <a:off x="2643174" y="428604"/>
            <a:ext cx="6048375" cy="470898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800" b="1" dirty="0">
                <a:solidFill>
                  <a:srgbClr val="800080"/>
                </a:solidFill>
                <a:latin typeface="黑体" pitchFamily="49" charset="-122"/>
                <a:ea typeface="黑体" pitchFamily="49" charset="-122"/>
              </a:rPr>
              <a:t>天然除尘器。</a:t>
            </a:r>
            <a:r>
              <a:rPr lang="zh-CN" altLang="en-US" sz="5000" b="1" dirty="0">
                <a:solidFill>
                  <a:schemeClr val="hlink"/>
                </a:solidFill>
                <a:latin typeface="Arial" panose="020B0604020202020204" pitchFamily="34" charset="0"/>
                <a:ea typeface="隶书" pitchFamily="49" charset="-122"/>
              </a:rPr>
              <a:t>树叶能吸附烟尘中的炭、硫化物等有害微粒和病菌、病毒等有害物质，还可以减少空气中的尘埃。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标题 72705"/>
          <p:cNvSpPr>
            <a:spLocks noGrp="1"/>
          </p:cNvSpPr>
          <p:nvPr>
            <p:ph type="title"/>
          </p:nvPr>
        </p:nvSpPr>
        <p:spPr>
          <a:xfrm flipV="1">
            <a:off x="457200" y="0"/>
            <a:ext cx="8229600" cy="274638"/>
          </a:xfrm>
        </p:spPr>
        <p:txBody>
          <a:bodyPr anchor="ctr"/>
          <a:lstStyle/>
          <a:p>
            <a:endParaRPr lang="zh-CN" altLang="en-US" sz="4000" dirty="0"/>
          </a:p>
        </p:txBody>
      </p:sp>
      <p:sp>
        <p:nvSpPr>
          <p:cNvPr id="72707" name="文本占位符 72706"/>
          <p:cNvSpPr>
            <a:spLocks noGrp="1"/>
          </p:cNvSpPr>
          <p:nvPr>
            <p:ph type="body" idx="1"/>
          </p:nvPr>
        </p:nvSpPr>
        <p:spPr>
          <a:xfrm>
            <a:off x="457200" y="188913"/>
            <a:ext cx="8229600" cy="5937250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72708" name="图片 72707" descr="20100505100342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709" name="文本框 72708"/>
          <p:cNvSpPr txBox="1"/>
          <p:nvPr/>
        </p:nvSpPr>
        <p:spPr>
          <a:xfrm>
            <a:off x="684213" y="1196975"/>
            <a:ext cx="7632700" cy="38779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6600" b="1" dirty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氧气制造厂。</a:t>
            </a:r>
            <a:r>
              <a:rPr lang="zh-CN" altLang="en-US" sz="6000" b="1" dirty="0">
                <a:solidFill>
                  <a:srgbClr val="FFFF00"/>
                </a:solidFill>
                <a:latin typeface="Arial" panose="020B0604020202020204" pitchFamily="34" charset="0"/>
                <a:ea typeface="隶书" pitchFamily="49" charset="-122"/>
              </a:rPr>
              <a:t>树叶在阳光下能吸收二氧化碳，并制造人体所需要的氧气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标题 49153"/>
          <p:cNvSpPr>
            <a:spLocks noGrp="1"/>
          </p:cNvSpPr>
          <p:nvPr>
            <p:ph type="title"/>
          </p:nvPr>
        </p:nvSpPr>
        <p:spPr>
          <a:xfrm>
            <a:off x="206375" y="428604"/>
            <a:ext cx="8540750" cy="1143000"/>
          </a:xfrm>
        </p:spPr>
        <p:txBody>
          <a:bodyPr anchor="ctr"/>
          <a:lstStyle/>
          <a:p>
            <a:r>
              <a:rPr lang="zh-CN" altLang="en-US" b="1" dirty="0">
                <a:solidFill>
                  <a:schemeClr val="accent4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小学生可做</a:t>
            </a:r>
            <a:r>
              <a:rPr lang="zh-CN" altLang="en-US" b="1" dirty="0" smtClean="0">
                <a:solidFill>
                  <a:schemeClr val="accent4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lang="en-US" altLang="zh-CN" b="1" dirty="0" smtClean="0">
                <a:solidFill>
                  <a:schemeClr val="accent4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16</a:t>
            </a:r>
            <a:r>
              <a:rPr lang="zh-CN" altLang="en-US" b="1" dirty="0" smtClean="0">
                <a:solidFill>
                  <a:schemeClr val="accent4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件</a:t>
            </a:r>
            <a:r>
              <a:rPr lang="zh-CN" altLang="en-US" b="1" dirty="0">
                <a:solidFill>
                  <a:schemeClr val="accent4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环保小事</a:t>
            </a:r>
            <a:r>
              <a:rPr lang="zh-CN" altLang="en-US" dirty="0">
                <a:solidFill>
                  <a:schemeClr val="accent4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49155" name="文本占位符 49154"/>
          <p:cNvSpPr>
            <a:spLocks noGrp="1"/>
          </p:cNvSpPr>
          <p:nvPr>
            <p:ph type="body" idx="1"/>
          </p:nvPr>
        </p:nvSpPr>
        <p:spPr>
          <a:xfrm>
            <a:off x="457200" y="1543072"/>
            <a:ext cx="8472518" cy="5029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sz="3400" b="1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1 </a:t>
            </a:r>
            <a:r>
              <a:rPr lang="zh-CN" altLang="en-US" sz="3400" b="1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使用布袋 </a:t>
            </a:r>
          </a:p>
          <a:p>
            <a:pPr>
              <a:lnSpc>
                <a:spcPct val="90000"/>
              </a:lnSpc>
            </a:pPr>
            <a:r>
              <a:rPr lang="en-US" altLang="zh-CN" sz="3400" b="1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2 </a:t>
            </a:r>
            <a:r>
              <a:rPr lang="zh-CN" altLang="en-US" sz="3400" b="1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随手</a:t>
            </a:r>
            <a:r>
              <a:rPr lang="zh-CN" altLang="en-US" sz="3400" b="1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关闭水龙头、灯，节约用水、电 </a:t>
            </a:r>
          </a:p>
          <a:p>
            <a:pPr>
              <a:lnSpc>
                <a:spcPct val="90000"/>
              </a:lnSpc>
            </a:pPr>
            <a:r>
              <a:rPr lang="en-US" altLang="zh-CN" sz="3400" b="1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3 </a:t>
            </a:r>
            <a:r>
              <a:rPr lang="zh-CN" altLang="en-US" sz="3400" b="1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回收</a:t>
            </a:r>
            <a:r>
              <a:rPr lang="zh-CN" altLang="en-US" sz="3400" b="1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废</a:t>
            </a:r>
            <a:r>
              <a:rPr lang="zh-CN" altLang="en-US" sz="3400" b="1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电池</a:t>
            </a:r>
            <a:r>
              <a:rPr lang="zh-CN" altLang="en-US" sz="3400" b="1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3400" b="1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废</a:t>
            </a:r>
            <a:r>
              <a:rPr lang="zh-CN" altLang="en-US" sz="3400" b="1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金属、废塑料、废玻璃 </a:t>
            </a:r>
          </a:p>
          <a:p>
            <a:pPr>
              <a:lnSpc>
                <a:spcPct val="90000"/>
              </a:lnSpc>
            </a:pPr>
            <a:r>
              <a:rPr lang="en-US" altLang="zh-CN" sz="3400" b="1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4 </a:t>
            </a:r>
            <a:r>
              <a:rPr lang="zh-CN" altLang="en-US" sz="3400" b="1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拒绝</a:t>
            </a:r>
            <a:r>
              <a:rPr lang="zh-CN" altLang="en-US" sz="3400" b="1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使用一次性</a:t>
            </a:r>
            <a:r>
              <a:rPr lang="zh-CN" altLang="en-US" sz="3400" b="1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筷子、非</a:t>
            </a:r>
            <a:r>
              <a:rPr lang="zh-CN" altLang="en-US" sz="3400" b="1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降解塑料餐盒 </a:t>
            </a:r>
          </a:p>
          <a:p>
            <a:pPr>
              <a:lnSpc>
                <a:spcPct val="90000"/>
              </a:lnSpc>
            </a:pPr>
            <a:r>
              <a:rPr lang="en-US" altLang="zh-CN" sz="3400" b="1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5 </a:t>
            </a:r>
            <a:r>
              <a:rPr lang="zh-CN" altLang="en-US" sz="3400" b="1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倡步行，骑单车 </a:t>
            </a:r>
          </a:p>
          <a:p>
            <a:pPr>
              <a:lnSpc>
                <a:spcPct val="90000"/>
              </a:lnSpc>
            </a:pPr>
            <a:r>
              <a:rPr lang="en-US" altLang="zh-CN" sz="3400" b="1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6 </a:t>
            </a:r>
            <a:r>
              <a:rPr lang="zh-CN" altLang="en-US" sz="3400" b="1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使用</a:t>
            </a:r>
            <a:r>
              <a:rPr lang="zh-CN" altLang="en-US" sz="3400" b="1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节能型灯具</a:t>
            </a:r>
          </a:p>
          <a:p>
            <a:pPr>
              <a:lnSpc>
                <a:spcPct val="90000"/>
              </a:lnSpc>
            </a:pPr>
            <a:r>
              <a:rPr lang="en-US" altLang="zh-CN" sz="3400" b="1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7 </a:t>
            </a:r>
            <a:r>
              <a:rPr lang="zh-CN" altLang="en-US" sz="3400" b="1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节约</a:t>
            </a:r>
            <a:r>
              <a:rPr lang="zh-CN" altLang="en-US" sz="3400" b="1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粮食 </a:t>
            </a:r>
          </a:p>
          <a:p>
            <a:pPr>
              <a:lnSpc>
                <a:spcPct val="90000"/>
              </a:lnSpc>
            </a:pPr>
            <a:r>
              <a:rPr lang="en-US" altLang="zh-CN" sz="3400" b="1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8 </a:t>
            </a:r>
            <a:r>
              <a:rPr lang="zh-CN" altLang="en-US" sz="3400" b="1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节省</a:t>
            </a:r>
            <a:r>
              <a:rPr lang="zh-CN" altLang="en-US" sz="3400" b="1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纸张，回收废纸 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文本占位符 50177"/>
          <p:cNvSpPr>
            <a:spLocks noGrp="1"/>
          </p:cNvSpPr>
          <p:nvPr>
            <p:ph type="body" idx="1"/>
          </p:nvPr>
        </p:nvSpPr>
        <p:spPr>
          <a:xfrm>
            <a:off x="628680" y="828700"/>
            <a:ext cx="8229600" cy="6172200"/>
          </a:xfrm>
        </p:spPr>
        <p:txBody>
          <a:bodyPr/>
          <a:lstStyle/>
          <a:p>
            <a:r>
              <a:rPr lang="en-US" altLang="zh-CN" sz="3600" b="1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9 </a:t>
            </a:r>
            <a:r>
              <a:rPr lang="zh-CN" altLang="en-US" sz="3600" b="1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认识、保护森林和海洋 </a:t>
            </a:r>
            <a:endParaRPr lang="en-US" altLang="zh-CN" sz="3600" b="1" dirty="0" smtClean="0">
              <a:solidFill>
                <a:schemeClr val="hlink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600" b="1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10 </a:t>
            </a:r>
            <a:r>
              <a:rPr lang="zh-CN" altLang="en-US" sz="3600" b="1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关注</a:t>
            </a:r>
            <a:r>
              <a:rPr lang="zh-CN" altLang="en-US" sz="3600" b="1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新闻媒体有关环保</a:t>
            </a:r>
            <a:r>
              <a:rPr lang="zh-CN" altLang="en-US" sz="3600" b="1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en-US" sz="3600" b="1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报道</a:t>
            </a:r>
            <a:endParaRPr lang="en-US" altLang="zh-CN" sz="3600" b="1" dirty="0" smtClean="0">
              <a:solidFill>
                <a:schemeClr val="hlink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600" b="1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11 </a:t>
            </a:r>
            <a:r>
              <a:rPr lang="zh-CN" altLang="en-US" sz="3600" b="1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认识</a:t>
            </a:r>
            <a:r>
              <a:rPr lang="zh-CN" altLang="en-US" sz="3600" b="1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环保标志 </a:t>
            </a:r>
          </a:p>
          <a:p>
            <a:r>
              <a:rPr lang="en-US" altLang="zh-CN" sz="3600" b="1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12 </a:t>
            </a:r>
            <a:r>
              <a:rPr lang="zh-CN" altLang="en-US" sz="3600" b="1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垃圾</a:t>
            </a:r>
            <a:r>
              <a:rPr lang="zh-CN" altLang="en-US" sz="3600" b="1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分类回收 </a:t>
            </a:r>
          </a:p>
          <a:p>
            <a:r>
              <a:rPr lang="en-US" altLang="zh-CN" sz="3600" b="1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13 </a:t>
            </a:r>
            <a:r>
              <a:rPr lang="zh-CN" altLang="en-US" sz="3600" b="1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不</a:t>
            </a:r>
            <a:r>
              <a:rPr lang="zh-CN" altLang="en-US" sz="3600" b="1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向江河湖海倾倒垃圾 </a:t>
            </a:r>
          </a:p>
          <a:p>
            <a:r>
              <a:rPr lang="en-US" altLang="zh-CN" sz="3600" b="1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14 </a:t>
            </a:r>
            <a:r>
              <a:rPr lang="zh-CN" altLang="en-US" sz="3600" b="1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遇见</a:t>
            </a:r>
            <a:r>
              <a:rPr lang="zh-CN" altLang="en-US" sz="3600" b="1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垃圾要拾</a:t>
            </a:r>
            <a:r>
              <a:rPr lang="zh-CN" altLang="en-US" sz="3600" b="1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起 </a:t>
            </a:r>
            <a:endParaRPr lang="zh-CN" altLang="en-US" sz="3600" b="1" dirty="0">
              <a:solidFill>
                <a:schemeClr val="hlink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600" b="1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15 </a:t>
            </a:r>
            <a:r>
              <a:rPr lang="zh-CN" altLang="en-US" sz="3600" b="1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阅读</a:t>
            </a:r>
            <a:r>
              <a:rPr lang="zh-CN" altLang="en-US" sz="3600" b="1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和传阅环保书籍、报刊 </a:t>
            </a:r>
          </a:p>
          <a:p>
            <a:r>
              <a:rPr lang="en-US" altLang="zh-CN" sz="3600" b="1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16 </a:t>
            </a:r>
            <a:r>
              <a:rPr lang="zh-CN" altLang="en-US" sz="3600" b="1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参与</a:t>
            </a:r>
            <a:r>
              <a:rPr lang="zh-CN" altLang="en-US" sz="3600" b="1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环保宣传（父母，亲友） 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标题 51201"/>
          <p:cNvSpPr>
            <a:spLocks noGrp="1"/>
          </p:cNvSpPr>
          <p:nvPr>
            <p:ph type="title"/>
          </p:nvPr>
        </p:nvSpPr>
        <p:spPr>
          <a:xfrm>
            <a:off x="285720" y="571480"/>
            <a:ext cx="8540750" cy="1143000"/>
          </a:xfrm>
        </p:spPr>
        <p:txBody>
          <a:bodyPr anchor="ctr"/>
          <a:lstStyle/>
          <a:p>
            <a:r>
              <a:rPr lang="zh-CN" altLang="en-US" sz="4800" dirty="0">
                <a:latin typeface="黑体" pitchFamily="49" charset="-122"/>
                <a:ea typeface="黑体" pitchFamily="49" charset="-122"/>
              </a:rPr>
              <a:t>环保童心倡议</a:t>
            </a:r>
          </a:p>
        </p:txBody>
      </p:sp>
      <p:sp>
        <p:nvSpPr>
          <p:cNvPr id="51203" name="文本占位符 51202"/>
          <p:cNvSpPr>
            <a:spLocks noGrp="1"/>
          </p:cNvSpPr>
          <p:nvPr>
            <p:ph type="body" idx="1"/>
          </p:nvPr>
        </p:nvSpPr>
        <p:spPr>
          <a:xfrm>
            <a:off x="357158" y="1785926"/>
            <a:ext cx="8786842" cy="3886200"/>
          </a:xfrm>
        </p:spPr>
        <p:txBody>
          <a:bodyPr/>
          <a:lstStyle/>
          <a:p>
            <a:r>
              <a:rPr lang="zh-CN" altLang="en-US" sz="4400" b="1" dirty="0">
                <a:latin typeface="黑体" pitchFamily="49" charset="-122"/>
                <a:ea typeface="黑体" pitchFamily="49" charset="-122"/>
              </a:rPr>
              <a:t>我们要做</a:t>
            </a:r>
            <a:r>
              <a:rPr lang="zh-CN" altLang="en-US" sz="4400" b="1" dirty="0" smtClean="0">
                <a:latin typeface="黑体" pitchFamily="49" charset="-122"/>
                <a:ea typeface="黑体" pitchFamily="49" charset="-122"/>
              </a:rPr>
              <a:t>环保</a:t>
            </a:r>
            <a:r>
              <a:rPr lang="zh-CN" altLang="en-US" sz="4400" b="1" dirty="0" smtClean="0">
                <a:latin typeface="黑体" pitchFamily="49" charset="-122"/>
                <a:ea typeface="黑体" pitchFamily="49" charset="-122"/>
              </a:rPr>
              <a:t>小卫士</a:t>
            </a:r>
            <a:r>
              <a:rPr lang="zh-CN" altLang="en-US" sz="4400" b="1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4400" b="1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400" b="1" dirty="0">
                <a:latin typeface="黑体" pitchFamily="49" charset="-122"/>
                <a:ea typeface="黑体" pitchFamily="49" charset="-122"/>
              </a:rPr>
              <a:t>做我们力所能及的事。</a:t>
            </a:r>
          </a:p>
          <a:p>
            <a:r>
              <a:rPr lang="zh-CN" altLang="en-US" sz="4400" b="1" dirty="0">
                <a:latin typeface="黑体" pitchFamily="49" charset="-122"/>
                <a:ea typeface="黑体" pitchFamily="49" charset="-122"/>
              </a:rPr>
              <a:t>从身边的小事做起。</a:t>
            </a:r>
          </a:p>
          <a:p>
            <a:r>
              <a:rPr lang="zh-CN" altLang="en-US" sz="4400" b="1" dirty="0">
                <a:latin typeface="黑体" pitchFamily="49" charset="-122"/>
                <a:ea typeface="黑体" pitchFamily="49" charset="-122"/>
              </a:rPr>
              <a:t>行动起来，做时代的主人，作环境的主人</a:t>
            </a:r>
            <a:r>
              <a:rPr lang="zh-CN" altLang="en-US" sz="4400" b="1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44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89efa545d3e38600cffca3f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93980" y="-30480"/>
            <a:ext cx="9237980" cy="6845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4" name="Rectangle 3"/>
          <p:cNvSpPr>
            <a:spLocks noGrp="1"/>
          </p:cNvSpPr>
          <p:nvPr>
            <p:ph idx="1"/>
          </p:nvPr>
        </p:nvSpPr>
        <p:spPr>
          <a:xfrm>
            <a:off x="2000232" y="1142984"/>
            <a:ext cx="6292850" cy="41148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sz="5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5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让</a:t>
            </a:r>
            <a:r>
              <a:rPr lang="zh-CN" altLang="en-US" sz="5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我们从身边做起，爱护环境保护自然</a:t>
            </a:r>
            <a:r>
              <a:rPr lang="en-US" altLang="zh-CN" sz="5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5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拯救地球</a:t>
            </a:r>
            <a:r>
              <a:rPr lang="en-US" altLang="zh-CN" sz="5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5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还人类一个绿色世界</a:t>
            </a:r>
            <a:r>
              <a:rPr lang="en-US" altLang="zh-CN" sz="5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! </a:t>
            </a:r>
          </a:p>
          <a:p>
            <a:pPr marL="0" indent="0" eaLnBrk="1" hangingPunct="1">
              <a:buNone/>
            </a:pPr>
            <a:endParaRPr lang="zh-CN" altLang="en-US" sz="4800" b="1" dirty="0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02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9050"/>
            <a:ext cx="9144000" cy="6877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4000">
    <p:strips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225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文本框 22530"/>
          <p:cNvSpPr txBox="1"/>
          <p:nvPr/>
        </p:nvSpPr>
        <p:spPr>
          <a:xfrm>
            <a:off x="685165" y="5008880"/>
            <a:ext cx="4921885" cy="1005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 eaLnBrk="1" latinLnBrk="0" hangingPunct="1"/>
            <a:r>
              <a:rPr lang="zh-CN" altLang="en-US" sz="6000" b="1" dirty="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</a:rPr>
              <a:t>水不再清澈</a:t>
            </a:r>
            <a:r>
              <a:rPr lang="en-US" altLang="zh-CN" sz="6000" b="1" dirty="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</a:rPr>
              <a:t>...</a:t>
            </a:r>
          </a:p>
        </p:txBody>
      </p:sp>
    </p:spTree>
  </p:cSld>
  <p:clrMapOvr>
    <a:masterClrMapping/>
  </p:clrMapOvr>
  <p:transition spd="slow" advClick="0" advTm="4000">
    <p:cover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6" name="图片 51205" descr="9_4_5b3a6b9b28ce1f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" y="62230"/>
            <a:ext cx="8688070" cy="6838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/>
        </p:nvSpPr>
        <p:spPr>
          <a:xfrm>
            <a:off x="456565" y="418465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7200" b="1" dirty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树木在哭泣！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6" name="图片 49155" descr="03525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6100" y="0"/>
            <a:ext cx="47879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7" name="图片 49156" descr="untitle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3561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2"/>
          <p:cNvSpPr>
            <a:spLocks noGrp="1"/>
          </p:cNvSpPr>
          <p:nvPr>
            <p:ph type="title"/>
          </p:nvPr>
        </p:nvSpPr>
        <p:spPr>
          <a:xfrm>
            <a:off x="285720" y="0"/>
            <a:ext cx="8540750" cy="11430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鱼虾海鸟被水污染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连累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”</a:t>
            </a:r>
          </a:p>
        </p:txBody>
      </p:sp>
      <p:pic>
        <p:nvPicPr>
          <p:cNvPr id="20483" name="Picture 4" descr="shui1232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47248" y="1142984"/>
            <a:ext cx="3596189" cy="5448771"/>
          </a:xfrm>
        </p:spPr>
      </p:pic>
      <p:pic>
        <p:nvPicPr>
          <p:cNvPr id="20484" name="Picture 6" descr="shui34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929191" y="1102511"/>
            <a:ext cx="3596368" cy="5469761"/>
          </a:xfrm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8540750" cy="1143000"/>
          </a:xfrm>
        </p:spPr>
        <p:txBody>
          <a:bodyPr/>
          <a:lstStyle/>
          <a:p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许多动物，将要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无家可归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”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 descr="QQ截图201703121000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14" y="1527197"/>
            <a:ext cx="8996680" cy="5045075"/>
          </a:xfrm>
          <a:prstGeom prst="rect">
            <a:avLst/>
          </a:prstGeom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古瓶荷花">
  <a:themeElements>
    <a:clrScheme name="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F"/>
      </a:accent4>
      <a:accent5>
        <a:srgbClr val="E2F4FF"/>
      </a:accent5>
      <a:accent6>
        <a:srgbClr val="2D89E5"/>
      </a:accent6>
      <a:hlink>
        <a:srgbClr val="CC0066"/>
      </a:hlink>
      <a:folHlink>
        <a:srgbClr val="7D7DA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F"/>
        </a:accent4>
        <a:accent5>
          <a:srgbClr val="E2F4FF"/>
        </a:accent5>
        <a:accent6>
          <a:srgbClr val="2D89E5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5FAF5"/>
        </a:accent3>
        <a:accent4>
          <a:srgbClr val="006866"/>
        </a:accent4>
        <a:accent5>
          <a:srgbClr val="F1F5F0"/>
        </a:accent5>
        <a:accent6>
          <a:srgbClr val="E589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B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9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E"/>
        </a:accent3>
        <a:accent4>
          <a:srgbClr val="545480"/>
        </a:accent4>
        <a:accent5>
          <a:srgbClr val="FFEDED"/>
        </a:accent5>
        <a:accent6>
          <a:srgbClr val="E589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D"/>
        </a:accent4>
        <a:accent5>
          <a:srgbClr val="E9F7FF"/>
        </a:accent5>
        <a:accent6>
          <a:srgbClr val="E589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DED"/>
        </a:accent3>
        <a:accent4>
          <a:srgbClr val="0057AF"/>
        </a:accent4>
        <a:accent5>
          <a:srgbClr val="FFFFE2"/>
        </a:accent5>
        <a:accent6>
          <a:srgbClr val="008989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22222"/>
        </a:accent4>
        <a:accent5>
          <a:srgbClr val="E1E1EA"/>
        </a:accent5>
        <a:accent6>
          <a:srgbClr val="E5B7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CDESIGNK</Template>
  <TotalTime>86</TotalTime>
  <Words>393</Words>
  <Application>WPS 演示</Application>
  <PresentationFormat>全屏显示(4:3)</PresentationFormat>
  <Paragraphs>64</Paragraphs>
  <Slides>35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古瓶荷花</vt:lpstr>
      <vt:lpstr>幻灯片 1</vt:lpstr>
      <vt:lpstr>目前， 世界存在的环境问题</vt:lpstr>
      <vt:lpstr>天空不再蓝。。。</vt:lpstr>
      <vt:lpstr>幻灯片 4</vt:lpstr>
      <vt:lpstr>幻灯片 5</vt:lpstr>
      <vt:lpstr>幻灯片 6</vt:lpstr>
      <vt:lpstr>幻灯片 7</vt:lpstr>
      <vt:lpstr>鱼虾海鸟被水污染“连累”</vt:lpstr>
      <vt:lpstr>许多动物，将要“无家可归”</vt:lpstr>
      <vt:lpstr>幻灯片 10</vt:lpstr>
      <vt:lpstr>幻灯片 11</vt:lpstr>
      <vt:lpstr>幻灯片 12</vt:lpstr>
      <vt:lpstr>幻灯片 13</vt:lpstr>
      <vt:lpstr>幻灯片 14</vt:lpstr>
      <vt:lpstr> 爱绿色生活，做环保小卫士！</vt:lpstr>
      <vt:lpstr>节水是大家的事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你知道植树节是哪一天吗？</vt:lpstr>
      <vt:lpstr>幻灯片 28</vt:lpstr>
      <vt:lpstr>幻灯片 29</vt:lpstr>
      <vt:lpstr>幻灯片 30</vt:lpstr>
      <vt:lpstr>幻灯片 31</vt:lpstr>
      <vt:lpstr>小学生可做的16件环保小事 </vt:lpstr>
      <vt:lpstr>幻灯片 33</vt:lpstr>
      <vt:lpstr>环保童心倡议</vt:lpstr>
      <vt:lpstr>幻灯片 35</vt:lpstr>
    </vt:vector>
  </TitlesOfParts>
  <Company>www.xunchi.com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环保知识小讲堂</dc:title>
  <dc:creator>mali</dc:creator>
  <cp:lastModifiedBy>china</cp:lastModifiedBy>
  <cp:revision>50</cp:revision>
  <dcterms:created xsi:type="dcterms:W3CDTF">2009-03-09T14:07:00Z</dcterms:created>
  <dcterms:modified xsi:type="dcterms:W3CDTF">2017-03-12T16:33:30Z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