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7" r:id="rId3"/>
    <p:sldId id="259" r:id="rId4"/>
    <p:sldId id="260" r:id="rId5"/>
    <p:sldId id="261" r:id="rId6"/>
    <p:sldId id="263" r:id="rId7"/>
    <p:sldId id="265" r:id="rId8"/>
    <p:sldId id="266" r:id="rId9"/>
    <p:sldId id="267" r:id="rId10"/>
    <p:sldId id="268" r:id="rId11"/>
    <p:sldId id="270" r:id="rId12"/>
    <p:sldId id="269" r:id="rId1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 varScale="1">
        <p:scale>
          <a:sx n="66" d="100"/>
          <a:sy n="66" d="100"/>
        </p:scale>
        <p:origin x="0" y="0"/>
      </p:cViewPr>
      <p:guideLst>
        <p:guide orient="horz" pos="2159"/>
        <p:guide pos="2880"/>
      </p:guideLst>
    </p:cSldViewPr>
  </p:slide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CBE0A66-4261-479B-8B83-326CB640D52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4" name="Rectangle 4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A2CA6BB-87C2-463D-B924-4AA3716BCC11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A2CA6BB-87C2-463D-B924-4AA3716BCC11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A2CA6BB-87C2-463D-B924-4AA3716BCC11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A2CA6BB-87C2-463D-B924-4AA3716BCC11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A2CA6BB-87C2-463D-B924-4AA3716BCC11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A2CA6BB-87C2-463D-B924-4AA3716BCC11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A2CA6BB-87C2-463D-B924-4AA3716BCC11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A2CA6BB-87C2-463D-B924-4AA3716BCC11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A2CA6BB-87C2-463D-B924-4AA3716BCC11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A2CA6BB-87C2-463D-B924-4AA3716BCC11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A2CA6BB-87C2-463D-B924-4AA3716BCC11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A2CA6BB-87C2-463D-B924-4AA3716BCC11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Text Box 6"/>
          <p:cNvSpPr txBox="1"/>
          <p:nvPr/>
        </p:nvSpPr>
        <p:spPr>
          <a:xfrm>
            <a:off x="6443663" y="3789363"/>
            <a:ext cx="1098550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田园制作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2051" name="Picture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016000"/>
            <a:ext cx="9144000" cy="584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2" name="Text Box 5"/>
          <p:cNvSpPr txBox="1"/>
          <p:nvPr/>
        </p:nvSpPr>
        <p:spPr>
          <a:xfrm>
            <a:off x="250825" y="234950"/>
            <a:ext cx="2724150" cy="396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000" dirty="0">
                <a:latin typeface="Arial" panose="020B0604020202020204" pitchFamily="34" charset="0"/>
                <a:ea typeface="黑体" panose="02010609060101010101" pitchFamily="49" charset="-122"/>
              </a:rPr>
              <a:t>部编版二年级语文上册</a:t>
            </a:r>
            <a:endParaRPr lang="zh-CN" altLang="en-US" sz="20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53" name="Text Box 9"/>
          <p:cNvSpPr txBox="1"/>
          <p:nvPr/>
        </p:nvSpPr>
        <p:spPr>
          <a:xfrm>
            <a:off x="1835150" y="1916113"/>
            <a:ext cx="1101725" cy="11890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7200" b="1" dirty="0">
                <a:latin typeface="Arial" panose="020B0604020202020204" pitchFamily="34" charset="0"/>
                <a:ea typeface="黑体" panose="02010609060101010101" pitchFamily="49" charset="-122"/>
              </a:rPr>
              <a:t>⑥</a:t>
            </a:r>
            <a:endParaRPr lang="en-US" altLang="zh-CN" sz="7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标题 5"/>
          <p:cNvSpPr/>
          <p:nvPr>
            <p:ph type="title"/>
          </p:nvPr>
        </p:nvSpPr>
        <p:spPr/>
        <p:txBody>
          <a:bodyPr/>
          <a:p>
            <a:r>
              <a:rPr lang="zh-CN" altLang="en-US" b="1" dirty="0" smtClean="0">
                <a:sym typeface="+mn-ea"/>
              </a:rPr>
              <a:t>一封信</a:t>
            </a:r>
            <a:endParaRPr lang="zh-CN" altLang="en-US"/>
          </a:p>
        </p:txBody>
      </p:sp>
      <p:graphicFrame>
        <p:nvGraphicFramePr>
          <p:cNvPr id="7" name="表格 6"/>
          <p:cNvGraphicFramePr/>
          <p:nvPr/>
        </p:nvGraphicFramePr>
        <p:xfrm>
          <a:off x="457200" y="1356995"/>
          <a:ext cx="8398510" cy="4132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7665"/>
                <a:gridCol w="4220845"/>
              </a:tblGrid>
              <a:tr h="207200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206057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5600" y="1417955"/>
            <a:ext cx="4038600" cy="4525963"/>
          </a:xfrm>
        </p:spPr>
        <p:txBody>
          <a:bodyPr/>
          <a:p>
            <a:pPr marL="0" indent="0" algn="ctr" eaLnBrk="1" latinLnBrk="0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4000" b="1" dirty="0" smtClean="0">
                <a:sym typeface="+mn-ea"/>
              </a:rPr>
              <a:t>第一封信          露西（不开心）</a:t>
            </a:r>
            <a:endParaRPr lang="zh-CN" altLang="en-US" sz="4000" b="1" dirty="0" smtClean="0">
              <a:sym typeface="+mn-ea"/>
            </a:endParaRPr>
          </a:p>
          <a:p>
            <a:pPr marL="0" indent="0" eaLnBrk="1" latinLnBrk="0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4000" b="1" dirty="0" smtClean="0">
                <a:sym typeface="+mn-ea"/>
              </a:rPr>
              <a:t> </a:t>
            </a:r>
            <a:endParaRPr lang="zh-CN" altLang="en-US" sz="4000" b="1" dirty="0" smtClean="0">
              <a:sym typeface="+mn-ea"/>
            </a:endParaRPr>
          </a:p>
          <a:p>
            <a:pPr marL="0" indent="0" eaLnBrk="1" latinLnBrk="0" hangingPunct="1">
              <a:lnSpc>
                <a:spcPct val="100000"/>
              </a:lnSpc>
              <a:spcBef>
                <a:spcPts val="0"/>
              </a:spcBef>
              <a:buNone/>
            </a:pPr>
            <a:endParaRPr lang="zh-CN" altLang="en-US" sz="4000" b="1" dirty="0" smtClean="0">
              <a:sym typeface="+mn-ea"/>
            </a:endParaRPr>
          </a:p>
          <a:p>
            <a:pPr marL="0" indent="0" eaLnBrk="1" latinLnBrk="0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4000" b="1" dirty="0" smtClean="0">
                <a:sym typeface="+mn-ea"/>
              </a:rPr>
              <a:t>台灯坏了、家里很冷清</a:t>
            </a:r>
            <a:endParaRPr lang="en-US" altLang="zh-CN" sz="4000" b="1" dirty="0" smtClean="0"/>
          </a:p>
          <a:p>
            <a:pPr marL="0" indent="0" eaLnBrk="1" latinLnBrk="0" hangingPunct="1">
              <a:lnSpc>
                <a:spcPct val="100000"/>
              </a:lnSpc>
              <a:spcBef>
                <a:spcPts val="0"/>
              </a:spcBef>
              <a:buNone/>
            </a:pPr>
            <a:endParaRPr lang="zh-CN" altLang="en-US" sz="4000" b="1" dirty="0" smtClean="0">
              <a:sym typeface="+mn-ea"/>
            </a:endParaRPr>
          </a:p>
          <a:p>
            <a:endParaRPr lang="zh-CN" altLang="en-US" sz="4000" b="1" dirty="0"/>
          </a:p>
        </p:txBody>
      </p:sp>
      <p:sp>
        <p:nvSpPr>
          <p:cNvPr id="5" name="内容占位符 4"/>
          <p:cNvSpPr>
            <a:spLocks noGrp="1"/>
          </p:cNvSpPr>
          <p:nvPr>
            <p:ph sz="half" idx="2"/>
          </p:nvPr>
        </p:nvSpPr>
        <p:spPr>
          <a:xfrm>
            <a:off x="4774565" y="1417955"/>
            <a:ext cx="4338955" cy="4526280"/>
          </a:xfrm>
        </p:spPr>
        <p:txBody>
          <a:bodyPr/>
          <a:p>
            <a:pPr marL="0" indent="0" algn="ctr" eaLnBrk="1" latinLnBrk="0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4000" b="1" dirty="0" smtClean="0">
                <a:sym typeface="+mn-ea"/>
              </a:rPr>
              <a:t>第二封信        </a:t>
            </a:r>
            <a:endParaRPr lang="zh-CN" altLang="en-US" sz="4000" b="1" dirty="0" smtClean="0">
              <a:sym typeface="+mn-ea"/>
            </a:endParaRPr>
          </a:p>
          <a:p>
            <a:pPr marL="0" indent="0" algn="ctr" eaLnBrk="1" latinLnBrk="0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4000" b="1" dirty="0" smtClean="0">
                <a:sym typeface="+mn-ea"/>
              </a:rPr>
              <a:t>妈妈和露西（开心）             </a:t>
            </a:r>
            <a:endParaRPr lang="zh-CN" altLang="en-US" sz="4000" b="1" dirty="0" smtClean="0">
              <a:sym typeface="+mn-ea"/>
            </a:endParaRPr>
          </a:p>
          <a:p>
            <a:pPr marL="0" indent="0" eaLnBrk="1" latinLnBrk="0" hangingPunct="1">
              <a:lnSpc>
                <a:spcPct val="100000"/>
              </a:lnSpc>
              <a:spcBef>
                <a:spcPts val="0"/>
              </a:spcBef>
              <a:buNone/>
            </a:pPr>
            <a:endParaRPr lang="zh-CN" altLang="en-US" sz="4000" b="1" dirty="0" smtClean="0">
              <a:sym typeface="+mn-ea"/>
            </a:endParaRPr>
          </a:p>
          <a:p>
            <a:pPr marL="0" indent="0" eaLnBrk="1" latinLnBrk="0" hangingPunct="1">
              <a:lnSpc>
                <a:spcPct val="100000"/>
              </a:lnSpc>
              <a:spcBef>
                <a:spcPts val="0"/>
              </a:spcBef>
              <a:buNone/>
            </a:pPr>
            <a:endParaRPr lang="zh-CN" altLang="en-US" sz="4000" b="1" dirty="0" smtClean="0">
              <a:sym typeface="+mn-ea"/>
            </a:endParaRPr>
          </a:p>
          <a:p>
            <a:pPr marL="0" indent="0" eaLnBrk="1" latinLnBrk="0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4000" b="1" dirty="0" smtClean="0">
                <a:sym typeface="+mn-ea"/>
              </a:rPr>
              <a:t>小狗希比希、看电影</a:t>
            </a:r>
            <a:endParaRPr lang="zh-CN" altLang="en-US" sz="4000" b="1" dirty="0" smtClean="0"/>
          </a:p>
          <a:p>
            <a:endParaRPr lang="zh-CN" altLang="en-US" sz="4000" b="1" dirty="0" smtClean="0"/>
          </a:p>
          <a:p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dirty="0"/>
              <a:t>仿写</a:t>
            </a:r>
            <a:endParaRPr lang="zh-CN" altLang="en-US" dirty="0"/>
          </a:p>
        </p:txBody>
      </p:sp>
      <p:sp>
        <p:nvSpPr>
          <p:cNvPr id="14339" name="Rectangle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749300"/>
          </a:xfrm>
          <a:ln/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以前每天早上你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一边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刮胡子，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一边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逗我玩。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0" name="Text Box 4"/>
          <p:cNvSpPr txBox="1"/>
          <p:nvPr/>
        </p:nvSpPr>
        <p:spPr>
          <a:xfrm>
            <a:off x="1835150" y="2708275"/>
            <a:ext cx="5872480" cy="1076325"/>
          </a:xfrm>
          <a:prstGeom prst="rect">
            <a:avLst/>
          </a:prstGeom>
          <a:solidFill>
            <a:srgbClr val="F3EF47"/>
          </a:solidFill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用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一边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一边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写句子。</a:t>
            </a:r>
            <a:endParaRPr lang="zh-CN" altLang="en-US" sz="3200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l"/>
            <a:r>
              <a:rPr lang="zh-CN" altLang="zh-CN" sz="3200" kern="10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宋体" panose="02010600030101010101" pitchFamily="2" charset="-122"/>
                <a:sym typeface="+mn-ea"/>
              </a:rPr>
              <a:t>（两个动作同时进行）</a:t>
            </a:r>
            <a:endParaRPr lang="zh-CN" altLang="en-US" sz="32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0965" name="Text Box 5"/>
          <p:cNvSpPr txBox="1"/>
          <p:nvPr/>
        </p:nvSpPr>
        <p:spPr>
          <a:xfrm>
            <a:off x="971550" y="4076700"/>
            <a:ext cx="7804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dirty="0">
                <a:latin typeface="Arial" panose="020B0604020202020204" pitchFamily="34" charset="0"/>
                <a:ea typeface="华文中宋" pitchFamily="2" charset="-122"/>
              </a:rPr>
              <a:t>例子：小红一边唱歌，一边跳舞。</a:t>
            </a:r>
            <a:endParaRPr lang="zh-CN" altLang="en-US" sz="4000" dirty="0">
              <a:latin typeface="Arial" panose="020B0604020202020204" pitchFamily="34" charset="0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Text Box 6"/>
          <p:cNvSpPr txBox="1"/>
          <p:nvPr/>
        </p:nvSpPr>
        <p:spPr>
          <a:xfrm>
            <a:off x="6732588" y="6237288"/>
            <a:ext cx="1098550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田园制作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099" name="Rectangle 3"/>
          <p:cNvSpPr>
            <a:spLocks noGrp="1"/>
          </p:cNvSpPr>
          <p:nvPr>
            <p:ph idx="1"/>
          </p:nvPr>
        </p:nvSpPr>
        <p:spPr>
          <a:xfrm>
            <a:off x="539750" y="620713"/>
            <a:ext cx="8229600" cy="2333625"/>
          </a:xfrm>
          <a:ln/>
        </p:spPr>
        <p:txBody>
          <a:bodyPr vert="horz" wrap="square" lIns="91440" tIns="45720" rIns="91440" bIns="45720" anchor="t"/>
          <a:p>
            <a:pPr algn="ctr" eaLnBrk="1" hangingPunct="1">
              <a:buNone/>
            </a:pPr>
            <a:r>
              <a:rPr lang="zh-CN" altLang="en-US" sz="5400" dirty="0">
                <a:ea typeface="黑体" panose="02010609060101010101" pitchFamily="49" charset="-122"/>
              </a:rPr>
              <a:t>一、初读课文，识写生字</a:t>
            </a:r>
            <a:endParaRPr lang="zh-CN" altLang="en-US" sz="5400" dirty="0">
              <a:ea typeface="黑体" panose="02010609060101010101" pitchFamily="49" charset="-122"/>
            </a:endParaRPr>
          </a:p>
        </p:txBody>
      </p:sp>
      <p:pic>
        <p:nvPicPr>
          <p:cNvPr id="4100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8888" y="2133600"/>
            <a:ext cx="7307262" cy="45545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idx="1"/>
          </p:nvPr>
        </p:nvSpPr>
        <p:spPr>
          <a:xfrm>
            <a:off x="567055" y="948690"/>
            <a:ext cx="8009890" cy="5639435"/>
          </a:xfrm>
          <a:ln/>
        </p:spPr>
        <p:txBody>
          <a:bodyPr vert="horz" wrap="square" lIns="91440" tIns="45720" rIns="91440" bIns="45720" anchor="t"/>
          <a:p>
            <a:pPr marL="0" indent="0" eaLnBrk="1" latinLnBrk="0" hangingPunct="1">
              <a:lnSpc>
                <a:spcPts val="5500"/>
              </a:lnSpc>
              <a:spcBef>
                <a:spcPts val="0"/>
              </a:spcBef>
              <a:buNone/>
            </a:pPr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en-US" altLang="zh-CN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1" latinLnBrk="0" hangingPunct="1">
              <a:lnSpc>
                <a:spcPts val="5500"/>
              </a:lnSpc>
              <a:spcBef>
                <a:spcPts val="0"/>
              </a:spcBef>
              <a:buNone/>
            </a:pP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 封     削     锅     </a:t>
            </a: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朝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1" latinLnBrk="0" hangingPunct="1">
              <a:lnSpc>
                <a:spcPts val="5500"/>
              </a:lnSpc>
              <a:spcBef>
                <a:spcPts val="0"/>
              </a:spcBef>
              <a:buNone/>
            </a:pPr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lang="en-US" altLang="zh-CN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1" latinLnBrk="0" hangingPunct="1">
              <a:lnSpc>
                <a:spcPts val="5500"/>
              </a:lnSpc>
              <a:spcBef>
                <a:spcPts val="0"/>
              </a:spcBef>
              <a:buNone/>
            </a:pPr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灯     修     肩     团          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1" latinLnBrk="0" hangingPunct="1">
              <a:lnSpc>
                <a:spcPts val="5500"/>
              </a:lnSpc>
              <a:spcBef>
                <a:spcPts val="0"/>
              </a:spcBef>
              <a:buNone/>
            </a:pPr>
            <a:endParaRPr lang="en-US" altLang="zh-CN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1" latinLnBrk="0" hangingPunct="1">
              <a:lnSpc>
                <a:spcPts val="5500"/>
              </a:lnSpc>
              <a:spcBef>
                <a:spcPts val="0"/>
              </a:spcBef>
              <a:buNone/>
            </a:pPr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束     鲜     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刮     胡    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indent="0" eaLnBrk="1" latinLnBrk="0" hangingPunct="1">
              <a:lnSpc>
                <a:spcPts val="5500"/>
              </a:lnSpc>
              <a:spcBef>
                <a:spcPts val="0"/>
              </a:spcBef>
              <a:buNone/>
            </a:pP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indent="0" eaLnBrk="1" latinLnBrk="0" hangingPunct="1">
              <a:lnSpc>
                <a:spcPts val="5500"/>
              </a:lnSpc>
              <a:spcBef>
                <a:spcPts val="0"/>
              </a:spcBef>
              <a:buNone/>
            </a:pP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叠      </a:t>
            </a: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重    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完     期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123" name="Rectangle 3"/>
          <p:cNvSpPr>
            <a:spLocks noGrp="1"/>
          </p:cNvSpPr>
          <p:nvPr>
            <p:ph type="title"/>
          </p:nvPr>
        </p:nvSpPr>
        <p:spPr>
          <a:xfrm>
            <a:off x="539750" y="0"/>
            <a:ext cx="8229600" cy="1143000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dirty="0"/>
              <a:t>我会读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746125" y="1143000"/>
            <a:ext cx="73621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fēnɡ   xuē    ɡuō    </a:t>
            </a:r>
            <a:r>
              <a:rPr lang="en-US" altLang="zh-CN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cháo</a:t>
            </a:r>
            <a:endParaRPr lang="en-US" altLang="zh-CN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8185" y="2457450"/>
            <a:ext cx="73907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dēnɡ   xiū    jiān   tuán</a:t>
            </a:r>
            <a:endParaRPr lang="zh-CN" altLang="en-US" sz="4400"/>
          </a:p>
        </p:txBody>
      </p:sp>
      <p:sp>
        <p:nvSpPr>
          <p:cNvPr id="4" name="文本框 3"/>
          <p:cNvSpPr txBox="1"/>
          <p:nvPr/>
        </p:nvSpPr>
        <p:spPr>
          <a:xfrm>
            <a:off x="746125" y="3905250"/>
            <a:ext cx="756475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shù    xiān   </a:t>
            </a:r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ɡuā    hú   </a:t>
            </a:r>
            <a:endParaRPr lang="zh-CN" altLang="en-US" sz="4400"/>
          </a:p>
        </p:txBody>
      </p:sp>
      <p:sp>
        <p:nvSpPr>
          <p:cNvPr id="5" name="文本框 4"/>
          <p:cNvSpPr txBox="1"/>
          <p:nvPr/>
        </p:nvSpPr>
        <p:spPr>
          <a:xfrm>
            <a:off x="625475" y="5207635"/>
            <a:ext cx="76041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dié    </a:t>
            </a:r>
            <a:r>
              <a:rPr lang="en-US" altLang="zh-CN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chónɡ   </a:t>
            </a:r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wán    qī</a:t>
            </a:r>
            <a:endParaRPr lang="zh-CN" altLang="en-US" sz="4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4" name="Text Box 4"/>
          <p:cNvSpPr txBox="1"/>
          <p:nvPr/>
        </p:nvSpPr>
        <p:spPr>
          <a:xfrm>
            <a:off x="179388" y="1484313"/>
            <a:ext cx="1204912" cy="1311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8000" b="1" dirty="0">
                <a:latin typeface="Calibri" panose="020F0502020204030204" pitchFamily="34" charset="0"/>
                <a:ea typeface="楷体" panose="02010609060101010101" pitchFamily="49" charset="-122"/>
              </a:rPr>
              <a:t>朝</a:t>
            </a:r>
            <a:endParaRPr lang="zh-CN" altLang="en-US" sz="8000" b="1" dirty="0"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  <p:sp>
        <p:nvSpPr>
          <p:cNvPr id="35845" name="AutoShape 5"/>
          <p:cNvSpPr/>
          <p:nvPr/>
        </p:nvSpPr>
        <p:spPr>
          <a:xfrm>
            <a:off x="1476375" y="1412875"/>
            <a:ext cx="287338" cy="1800225"/>
          </a:xfrm>
          <a:prstGeom prst="leftBrace">
            <a:avLst>
              <a:gd name="adj1" fmla="val 52209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5846" name="Text Box 6"/>
          <p:cNvSpPr txBox="1"/>
          <p:nvPr/>
        </p:nvSpPr>
        <p:spPr>
          <a:xfrm>
            <a:off x="1979613" y="1052513"/>
            <a:ext cx="142494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dirty="0">
                <a:latin typeface="Calibri" panose="020F0502020204030204" pitchFamily="34" charset="0"/>
              </a:rPr>
              <a:t> </a:t>
            </a:r>
            <a:r>
              <a:rPr lang="en-US" altLang="zh-CN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ch</a:t>
            </a:r>
            <a:r>
              <a:rPr lang="en-US" altLang="zh-CN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á</a:t>
            </a:r>
            <a:r>
              <a:rPr lang="en-US" altLang="zh-CN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o</a:t>
            </a:r>
            <a:r>
              <a:rPr lang="en-US" altLang="zh-CN" sz="4400" dirty="0">
                <a:latin typeface="Calibri" panose="020F0502020204030204" pitchFamily="34" charset="0"/>
              </a:rPr>
              <a:t> </a:t>
            </a:r>
            <a:endParaRPr lang="en-US" altLang="zh-CN" sz="4400" dirty="0">
              <a:latin typeface="Calibri" panose="020F0502020204030204" pitchFamily="34" charset="0"/>
            </a:endParaRPr>
          </a:p>
        </p:txBody>
      </p:sp>
      <p:sp>
        <p:nvSpPr>
          <p:cNvPr id="35847" name="Text Box 7"/>
          <p:cNvSpPr txBox="1"/>
          <p:nvPr/>
        </p:nvSpPr>
        <p:spPr>
          <a:xfrm>
            <a:off x="1979613" y="2781300"/>
            <a:ext cx="140716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dirty="0">
                <a:latin typeface="Calibri" panose="020F0502020204030204" pitchFamily="34" charset="0"/>
              </a:rPr>
              <a:t> </a:t>
            </a:r>
            <a:r>
              <a:rPr lang="en-US" altLang="zh-CN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zh</a:t>
            </a:r>
            <a:r>
              <a:rPr lang="en-US" altLang="zh-CN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r>
              <a:rPr lang="en-US" altLang="zh-CN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o</a:t>
            </a:r>
            <a:r>
              <a:rPr lang="en-US" altLang="zh-CN" sz="4400" dirty="0">
                <a:latin typeface="Calibri" panose="020F0502020204030204" pitchFamily="34" charset="0"/>
              </a:rPr>
              <a:t> </a:t>
            </a:r>
            <a:endParaRPr lang="en-US" altLang="zh-CN" sz="4400" dirty="0">
              <a:latin typeface="Calibri" panose="020F0502020204030204" pitchFamily="34" charset="0"/>
            </a:endParaRPr>
          </a:p>
        </p:txBody>
      </p:sp>
      <p:sp>
        <p:nvSpPr>
          <p:cNvPr id="35848" name="Text Box 8"/>
          <p:cNvSpPr txBox="1"/>
          <p:nvPr/>
        </p:nvSpPr>
        <p:spPr>
          <a:xfrm>
            <a:off x="3779838" y="908050"/>
            <a:ext cx="51847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（唐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朝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朝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代）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9" name="Text Box 9"/>
          <p:cNvSpPr txBox="1"/>
          <p:nvPr/>
        </p:nvSpPr>
        <p:spPr>
          <a:xfrm>
            <a:off x="3851275" y="2852738"/>
            <a:ext cx="42608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朝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阳）（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朝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霞）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52" name="Text Box 10"/>
          <p:cNvSpPr txBox="1"/>
          <p:nvPr/>
        </p:nvSpPr>
        <p:spPr>
          <a:xfrm>
            <a:off x="4067175" y="0"/>
            <a:ext cx="14033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多音字</a:t>
            </a:r>
            <a:endParaRPr lang="zh-CN" altLang="en-US" sz="32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5851" name="Text Box 11"/>
          <p:cNvSpPr txBox="1"/>
          <p:nvPr/>
        </p:nvSpPr>
        <p:spPr>
          <a:xfrm>
            <a:off x="358775" y="4652963"/>
            <a:ext cx="1204913" cy="1311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8000" b="1" dirty="0">
                <a:latin typeface="Calibri" panose="020F0502020204030204" pitchFamily="34" charset="0"/>
                <a:ea typeface="楷体" panose="02010609060101010101" pitchFamily="49" charset="-122"/>
              </a:rPr>
              <a:t>重</a:t>
            </a:r>
            <a:endParaRPr lang="zh-CN" altLang="en-US" sz="8000" b="1" dirty="0"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  <p:sp>
        <p:nvSpPr>
          <p:cNvPr id="35852" name="AutoShape 12"/>
          <p:cNvSpPr/>
          <p:nvPr/>
        </p:nvSpPr>
        <p:spPr>
          <a:xfrm>
            <a:off x="1655763" y="4581525"/>
            <a:ext cx="287337" cy="1800225"/>
          </a:xfrm>
          <a:prstGeom prst="leftBrace">
            <a:avLst>
              <a:gd name="adj1" fmla="val 52210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5853" name="Text Box 13"/>
          <p:cNvSpPr txBox="1"/>
          <p:nvPr/>
        </p:nvSpPr>
        <p:spPr>
          <a:xfrm>
            <a:off x="2159000" y="4221163"/>
            <a:ext cx="173355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dirty="0">
                <a:latin typeface="Calibri" panose="020F0502020204030204" pitchFamily="34" charset="0"/>
              </a:rPr>
              <a:t> </a:t>
            </a:r>
            <a:r>
              <a:rPr lang="en-US" altLang="zh-CN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chón</a:t>
            </a:r>
            <a:r>
              <a:rPr lang="en-US" altLang="zh-CN" sz="4400" b="1" dirty="0">
                <a:solidFill>
                  <a:srgbClr val="FF0000"/>
                </a:solidFill>
                <a:latin typeface="Vrinda" panose="020B0502040204020203" charset="0"/>
                <a:cs typeface="Vrinda" panose="020B0502040204020203" charset="0"/>
              </a:rPr>
              <a:t>g</a:t>
            </a:r>
            <a:endParaRPr lang="en-US" altLang="zh-CN" sz="4400" b="1" dirty="0">
              <a:solidFill>
                <a:srgbClr val="FF0000"/>
              </a:solidFill>
              <a:latin typeface="Vrinda" panose="020B0502040204020203" charset="0"/>
              <a:cs typeface="Vrinda" panose="020B0502040204020203" charset="0"/>
            </a:endParaRPr>
          </a:p>
        </p:txBody>
      </p:sp>
      <p:sp>
        <p:nvSpPr>
          <p:cNvPr id="35854" name="Text Box 14"/>
          <p:cNvSpPr txBox="1"/>
          <p:nvPr/>
        </p:nvSpPr>
        <p:spPr>
          <a:xfrm>
            <a:off x="2159000" y="5949950"/>
            <a:ext cx="171323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dirty="0">
                <a:latin typeface="Calibri" panose="020F0502020204030204" pitchFamily="34" charset="0"/>
              </a:rPr>
              <a:t> </a:t>
            </a:r>
            <a:r>
              <a:rPr lang="en-US" altLang="zh-CN" sz="4400" b="1" dirty="0">
                <a:solidFill>
                  <a:srgbClr val="FF0000"/>
                </a:solidFill>
                <a:latin typeface="Calibri" panose="020F0502020204030204" pitchFamily="34" charset="0"/>
              </a:rPr>
              <a:t>zhòn</a:t>
            </a:r>
            <a:r>
              <a:rPr lang="en-US" altLang="zh-CN" sz="4400" b="1" dirty="0">
                <a:solidFill>
                  <a:srgbClr val="FF0000"/>
                </a:solidFill>
                <a:latin typeface="Vrinda" panose="020B0502040204020203" charset="0"/>
                <a:cs typeface="Vrinda" panose="020B0502040204020203" charset="0"/>
              </a:rPr>
              <a:t>g</a:t>
            </a:r>
            <a:endParaRPr lang="en-US" altLang="zh-CN" sz="4400" dirty="0">
              <a:latin typeface="Calibri" panose="020F0502020204030204" pitchFamily="34" charset="0"/>
            </a:endParaRPr>
          </a:p>
        </p:txBody>
      </p:sp>
      <p:sp>
        <p:nvSpPr>
          <p:cNvPr id="35855" name="Text Box 15"/>
          <p:cNvSpPr txBox="1"/>
          <p:nvPr/>
        </p:nvSpPr>
        <p:spPr>
          <a:xfrm>
            <a:off x="3959225" y="4292600"/>
            <a:ext cx="51847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新）（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来）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56" name="Text Box 16"/>
          <p:cNvSpPr txBox="1"/>
          <p:nvPr/>
        </p:nvSpPr>
        <p:spPr>
          <a:xfrm>
            <a:off x="4032250" y="6022975"/>
            <a:ext cx="42608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要）（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量）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5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5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5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  <p:bldP spid="35845" grpId="0" animBg="1"/>
      <p:bldP spid="35846" grpId="0"/>
      <p:bldP spid="35847" grpId="0"/>
      <p:bldP spid="35848" grpId="0"/>
      <p:bldP spid="35849" grpId="0"/>
      <p:bldP spid="35851" grpId="0"/>
      <p:bldP spid="35852" grpId="0" animBg="1"/>
      <p:bldP spid="35853" grpId="0"/>
      <p:bldP spid="35854" grpId="0"/>
      <p:bldP spid="35855" grpId="0"/>
      <p:bldP spid="3585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/>
          </p:cNvSpPr>
          <p:nvPr>
            <p:ph idx="1"/>
          </p:nvPr>
        </p:nvSpPr>
        <p:spPr>
          <a:xfrm>
            <a:off x="323850" y="1268413"/>
            <a:ext cx="8496300" cy="5113337"/>
          </a:xfrm>
          <a:ln/>
        </p:spPr>
        <p:txBody>
          <a:bodyPr vert="horz" wrap="square" lIns="91440" tIns="45720" rIns="91440" bIns="45720" anchor="t"/>
          <a:p>
            <a:pPr eaLnBrk="1" hangingPunct="1">
              <a:lnSpc>
                <a:spcPct val="150000"/>
              </a:lnSpc>
            </a:pP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4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封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信  </a:t>
            </a:r>
            <a:r>
              <a:rPr lang="zh-CN" altLang="en-US" sz="4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削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好  </a:t>
            </a:r>
            <a:r>
              <a:rPr lang="zh-CN" altLang="en-US" sz="4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锅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里  </a:t>
            </a:r>
            <a:r>
              <a:rPr lang="zh-CN" altLang="en-US" sz="4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朝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窗外 </a:t>
            </a:r>
            <a:r>
              <a:rPr lang="zh-CN" altLang="en-US" sz="4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刮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胡子  台</a:t>
            </a:r>
            <a:r>
              <a:rPr lang="zh-CN" altLang="en-US" sz="4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灯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4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修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不好 </a:t>
            </a:r>
            <a:r>
              <a:rPr lang="zh-CN" altLang="en-US" sz="4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冷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清  </a:t>
            </a:r>
            <a:r>
              <a:rPr lang="zh-CN" altLang="en-US" sz="4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肩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膀    一</a:t>
            </a:r>
            <a:r>
              <a:rPr lang="zh-CN" altLang="en-US" sz="4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团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4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新   写</a:t>
            </a:r>
            <a:r>
              <a:rPr lang="zh-CN" altLang="en-US" sz="4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完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 星</a:t>
            </a:r>
            <a:r>
              <a:rPr lang="zh-CN" altLang="en-US" sz="4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期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天  一大</a:t>
            </a:r>
            <a:r>
              <a:rPr lang="zh-CN" altLang="en-US" sz="4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束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4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鲜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花</a:t>
            </a:r>
            <a:endParaRPr lang="zh-CN" altLang="en-US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5" name="Rectangle 3"/>
          <p:cNvSpPr>
            <a:spLocks noGrp="1"/>
          </p:cNvSpPr>
          <p:nvPr>
            <p:ph type="title"/>
          </p:nvPr>
        </p:nvSpPr>
        <p:spPr>
          <a:xfrm>
            <a:off x="539750" y="0"/>
            <a:ext cx="8229600" cy="1143000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dirty="0"/>
              <a:t>读一读   记一记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Text Box 5"/>
          <p:cNvSpPr txBox="1"/>
          <p:nvPr/>
        </p:nvSpPr>
        <p:spPr>
          <a:xfrm>
            <a:off x="7019925" y="6237288"/>
            <a:ext cx="1098550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田园制作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43" name="Rectangle 2"/>
          <p:cNvSpPr>
            <a:spLocks noGrp="1"/>
          </p:cNvSpPr>
          <p:nvPr>
            <p:ph idx="1"/>
          </p:nvPr>
        </p:nvSpPr>
        <p:spPr>
          <a:xfrm>
            <a:off x="539750" y="620713"/>
            <a:ext cx="8229600" cy="2333625"/>
          </a:xfrm>
          <a:ln/>
        </p:spPr>
        <p:txBody>
          <a:bodyPr vert="horz" wrap="square" lIns="91440" tIns="45720" rIns="91440" bIns="45720" anchor="t"/>
          <a:p>
            <a:pPr algn="ctr" eaLnBrk="1" hangingPunct="1">
              <a:buNone/>
            </a:pPr>
            <a:r>
              <a:rPr lang="zh-CN" altLang="en-US" sz="5400" dirty="0">
                <a:ea typeface="黑体" panose="02010609060101010101" pitchFamily="49" charset="-122"/>
              </a:rPr>
              <a:t>二、再读课文，理解感悟</a:t>
            </a:r>
            <a:endParaRPr lang="zh-CN" altLang="en-US" sz="5400" dirty="0">
              <a:ea typeface="黑体" panose="02010609060101010101" pitchFamily="49" charset="-122"/>
            </a:endParaRPr>
          </a:p>
        </p:txBody>
      </p:sp>
      <p:pic>
        <p:nvPicPr>
          <p:cNvPr id="10244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8888" y="2133600"/>
            <a:ext cx="7307262" cy="45545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5" descr="timg?image&amp;quality=80&amp;size=b9999_10000&amp;sec=1503119897814&amp;di=ac43807a9b0a0d58e1528322216f3cc8&amp;imgtype=0&amp;src=http%3A%2F%2Fs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16688" y="2349500"/>
            <a:ext cx="2286000" cy="2857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Text Box 6"/>
          <p:cNvSpPr txBox="1"/>
          <p:nvPr/>
        </p:nvSpPr>
        <p:spPr>
          <a:xfrm>
            <a:off x="1403350" y="333375"/>
            <a:ext cx="6788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dirty="0">
                <a:latin typeface="Arial" panose="020B0604020202020204" pitchFamily="34" charset="0"/>
                <a:ea typeface="黑体" panose="02010609060101010101" pitchFamily="49" charset="-122"/>
              </a:rPr>
              <a:t>思考：课文写了一件什么事？</a:t>
            </a:r>
            <a:endParaRPr lang="zh-CN" altLang="en-US" sz="40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7895" name="Text Box 7"/>
          <p:cNvSpPr txBox="1"/>
          <p:nvPr/>
        </p:nvSpPr>
        <p:spPr>
          <a:xfrm>
            <a:off x="395288" y="1916113"/>
            <a:ext cx="5492750" cy="3749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课文讲了露西要给爸爸写一封信，开始露西给爸爸报告家里的坏消息，后来在妈妈的提醒下，他向爸爸报告了妈妈的好消息。 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dirty="0"/>
              <a:t>找一找</a:t>
            </a:r>
            <a:endParaRPr lang="zh-CN" altLang="en-US" dirty="0"/>
          </a:p>
        </p:txBody>
      </p:sp>
      <p:sp>
        <p:nvSpPr>
          <p:cNvPr id="12291" name="Rectangle 3"/>
          <p:cNvSpPr>
            <a:spLocks noGrp="1"/>
          </p:cNvSpPr>
          <p:nvPr>
            <p:ph idx="1"/>
          </p:nvPr>
        </p:nvSpPr>
        <p:spPr>
          <a:xfrm>
            <a:off x="0" y="1557338"/>
            <a:ext cx="9144000" cy="4535487"/>
          </a:xfrm>
          <a:ln/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b="1" dirty="0"/>
              <a:t>哪些自然段写的是露西给爸爸写的</a:t>
            </a:r>
            <a:r>
              <a:rPr lang="zh-CN" altLang="en-US" b="1" dirty="0">
                <a:solidFill>
                  <a:srgbClr val="FF0000"/>
                </a:solidFill>
              </a:rPr>
              <a:t>第一封信</a:t>
            </a:r>
            <a:r>
              <a:rPr lang="zh-CN" altLang="en-US" b="1" dirty="0"/>
              <a:t>？</a:t>
            </a:r>
            <a:endParaRPr lang="zh-CN" altLang="en-US" b="1" dirty="0"/>
          </a:p>
          <a:p>
            <a:pPr eaLnBrk="1" hangingPunct="1">
              <a:buNone/>
            </a:pPr>
            <a:endParaRPr lang="zh-CN" altLang="en-US" b="1" dirty="0"/>
          </a:p>
          <a:p>
            <a:pPr eaLnBrk="1" hangingPunct="1">
              <a:buNone/>
            </a:pPr>
            <a:endParaRPr lang="zh-CN" altLang="en-US" b="1" dirty="0"/>
          </a:p>
          <a:p>
            <a:pPr eaLnBrk="1" hangingPunct="1">
              <a:buNone/>
            </a:pPr>
            <a:endParaRPr lang="zh-CN" altLang="en-US" b="1" dirty="0"/>
          </a:p>
          <a:p>
            <a:pPr eaLnBrk="1" hangingPunct="1">
              <a:buNone/>
            </a:pPr>
            <a:r>
              <a:rPr lang="zh-CN" altLang="en-US" b="1" dirty="0"/>
              <a:t>哪些自然段写的是露西给爸爸写的</a:t>
            </a:r>
            <a:r>
              <a:rPr lang="zh-CN" altLang="en-US" b="1" dirty="0">
                <a:solidFill>
                  <a:srgbClr val="FF0000"/>
                </a:solidFill>
              </a:rPr>
              <a:t>第二封信</a:t>
            </a:r>
            <a:r>
              <a:rPr lang="zh-CN" altLang="en-US" b="1" dirty="0"/>
              <a:t>？</a:t>
            </a:r>
            <a:endParaRPr lang="zh-CN" altLang="en-US" b="1" dirty="0"/>
          </a:p>
          <a:p>
            <a:pPr eaLnBrk="1" hangingPunct="1"/>
            <a:endParaRPr lang="en-US" altLang="zh-CN" b="1" dirty="0"/>
          </a:p>
        </p:txBody>
      </p:sp>
      <p:sp>
        <p:nvSpPr>
          <p:cNvPr id="12292" name="Text Box 4"/>
          <p:cNvSpPr txBox="1"/>
          <p:nvPr/>
        </p:nvSpPr>
        <p:spPr>
          <a:xfrm>
            <a:off x="3132138" y="5013325"/>
            <a:ext cx="24701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7-14</a:t>
            </a:r>
            <a:r>
              <a:rPr lang="zh-CN" altLang="en-US" sz="360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endParaRPr lang="zh-CN" altLang="en-US" sz="3600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3" name="Text Box 5"/>
          <p:cNvSpPr txBox="1"/>
          <p:nvPr/>
        </p:nvSpPr>
        <p:spPr>
          <a:xfrm>
            <a:off x="2987675" y="2708275"/>
            <a:ext cx="22415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endParaRPr lang="zh-CN" altLang="en-US" sz="3600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Rectangle 2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dirty="0"/>
              <a:t>对比两封信，你更喜欢哪一封？</a:t>
            </a:r>
            <a:endParaRPr lang="zh-CN" altLang="en-US" dirty="0"/>
          </a:p>
        </p:txBody>
      </p:sp>
      <p:sp>
        <p:nvSpPr>
          <p:cNvPr id="39939" name="Rectangle 3"/>
          <p:cNvSpPr>
            <a:spLocks noGrp="1"/>
          </p:cNvSpPr>
          <p:nvPr>
            <p:ph idx="1"/>
          </p:nvPr>
        </p:nvSpPr>
        <p:spPr>
          <a:xfrm>
            <a:off x="323850" y="1557338"/>
            <a:ext cx="3898900" cy="4525962"/>
          </a:xfrm>
          <a:solidFill>
            <a:srgbClr val="CC9900">
              <a:alpha val="41960"/>
            </a:srgbClr>
          </a:solidFill>
          <a:ln>
            <a:solidFill>
              <a:srgbClr val="FF0000">
                <a:alpha val="100000"/>
              </a:srgbClr>
            </a:solidFill>
            <a:miter/>
          </a:ln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  <a:buNone/>
            </a:pPr>
            <a:r>
              <a:rPr lang="en-US" altLang="zh-CN" dirty="0"/>
              <a:t>  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亲爱的爸爸：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     你不在，我们很开心。以前每天早上你一边刮胡子，一边逗我玩。还有，家里台灯坏了，我们修不好。从早到晚，家里总是很冷清。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940" name="Rectangle 4"/>
          <p:cNvSpPr/>
          <p:nvPr/>
        </p:nvSpPr>
        <p:spPr>
          <a:xfrm>
            <a:off x="4932363" y="1557338"/>
            <a:ext cx="3898900" cy="4525962"/>
          </a:xfrm>
          <a:prstGeom prst="rect">
            <a:avLst/>
          </a:prstGeom>
          <a:solidFill>
            <a:srgbClr val="F3EF47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3200" dirty="0">
                <a:latin typeface="Arial" panose="020B0604020202020204" pitchFamily="34" charset="0"/>
              </a:rPr>
              <a:t>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亲爱的爸爸：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我们过得挺好。太阳闪闪发光。阳光下，我们的希比希又蹦又跳。请爸爸告诉我们，螺丝刀放在哪儿。这样，我们就能自己修台灯了。还有，下星期天我们去看电影。爸爸，我们天天想你。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941" name="Text Box 5"/>
          <p:cNvSpPr txBox="1"/>
          <p:nvPr/>
        </p:nvSpPr>
        <p:spPr>
          <a:xfrm>
            <a:off x="684213" y="188913"/>
            <a:ext cx="7704137" cy="1190625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如果你是露西的爸爸，你更喜欢收到哪一封信？为什么？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9942" name="Text Box 6"/>
          <p:cNvSpPr txBox="1"/>
          <p:nvPr/>
        </p:nvSpPr>
        <p:spPr>
          <a:xfrm>
            <a:off x="6516688" y="5084763"/>
            <a:ext cx="1408112" cy="1555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9600" b="1" dirty="0">
                <a:solidFill>
                  <a:srgbClr val="FF0000"/>
                </a:solidFill>
                <a:latin typeface="Arial" panose="020B0604020202020204" pitchFamily="34" charset="0"/>
              </a:rPr>
              <a:t>√</a:t>
            </a:r>
            <a:endParaRPr lang="en-US" altLang="zh-CN" sz="9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93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charRg st="9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9939">
                                            <p:txEl>
                                              <p:charRg st="9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animBg="1" build="p"/>
      <p:bldP spid="39940" grpId="0" animBg="1"/>
      <p:bldP spid="39941" grpId="0" animBg="1"/>
      <p:bldP spid="39942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871</Words>
  <Application>WPS 演示</Application>
  <PresentationFormat>全屏显示(4:3)</PresentationFormat>
  <Paragraphs>114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黑体</vt:lpstr>
      <vt:lpstr>楷体</vt:lpstr>
      <vt:lpstr>华文中宋</vt:lpstr>
      <vt:lpstr>微软雅黑</vt:lpstr>
      <vt:lpstr>Arial Unicode MS</vt:lpstr>
      <vt:lpstr>GungsuhChe</vt:lpstr>
      <vt:lpstr>Segoe Script</vt:lpstr>
      <vt:lpstr>Trebuchet MS</vt:lpstr>
      <vt:lpstr>Utsaah</vt:lpstr>
      <vt:lpstr>Wingdings 2</vt:lpstr>
      <vt:lpstr>Wingdings</vt:lpstr>
      <vt:lpstr>Wingdings 3</vt:lpstr>
      <vt:lpstr>Vani</vt:lpstr>
      <vt:lpstr>Verdana</vt:lpstr>
      <vt:lpstr>Vijaya</vt:lpstr>
      <vt:lpstr>Vrinda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ym</dc:creator>
  <cp:lastModifiedBy>Cathy</cp:lastModifiedBy>
  <cp:revision>12</cp:revision>
  <dcterms:created xsi:type="dcterms:W3CDTF">2013-01-25T01:44:32Z</dcterms:created>
  <dcterms:modified xsi:type="dcterms:W3CDTF">2019-09-16T08:36:25Z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2052-11.1.0.8806</vt:lpwstr>
  </property>
</Properties>
</file>