
<file path=[Content_Types].xml><?xml version="1.0" encoding="utf-8"?>
<Types xmlns="http://schemas.openxmlformats.org/package/2006/content-types">
  <Default Extension="png" ContentType="image/png"/>
  <Default Extension="bin" ContentType="audio/unknown"/>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embeddings/oleObject1.bin" ContentType="application/vnd.openxmlformats-officedocument.oleObject"/>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30"/>
  </p:notesMasterIdLst>
  <p:handoutMasterIdLst>
    <p:handoutMasterId r:id="rId31"/>
  </p:handoutMasterIdLst>
  <p:sldIdLst>
    <p:sldId id="523" r:id="rId2"/>
    <p:sldId id="1012" r:id="rId3"/>
    <p:sldId id="1158" r:id="rId4"/>
    <p:sldId id="1089" r:id="rId5"/>
    <p:sldId id="1090" r:id="rId6"/>
    <p:sldId id="1091" r:id="rId7"/>
    <p:sldId id="1092" r:id="rId8"/>
    <p:sldId id="1105" r:id="rId9"/>
    <p:sldId id="1107" r:id="rId10"/>
    <p:sldId id="1115" r:id="rId11"/>
    <p:sldId id="1117" r:id="rId12"/>
    <p:sldId id="1120" r:id="rId13"/>
    <p:sldId id="1157" r:id="rId14"/>
    <p:sldId id="1126" r:id="rId15"/>
    <p:sldId id="1128" r:id="rId16"/>
    <p:sldId id="1138" r:id="rId17"/>
    <p:sldId id="1139" r:id="rId18"/>
    <p:sldId id="1141" r:id="rId19"/>
    <p:sldId id="1143" r:id="rId20"/>
    <p:sldId id="1159" r:id="rId21"/>
    <p:sldId id="1144" r:id="rId22"/>
    <p:sldId id="1142" r:id="rId23"/>
    <p:sldId id="1147" r:id="rId24"/>
    <p:sldId id="1152" r:id="rId25"/>
    <p:sldId id="1154" r:id="rId26"/>
    <p:sldId id="1155" r:id="rId27"/>
    <p:sldId id="1156" r:id="rId28"/>
    <p:sldId id="1160" r:id="rId29"/>
  </p:sldIdLst>
  <p:sldSz cx="9144000" cy="5143500" type="screen16x9"/>
  <p:notesSz cx="6858000" cy="9144000"/>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162">
          <p15:clr>
            <a:srgbClr val="A4A3A4"/>
          </p15:clr>
        </p15:guide>
        <p15:guide id="2" pos="5759">
          <p15:clr>
            <a:srgbClr val="A4A3A4"/>
          </p15:clr>
        </p15:guide>
      </p15:sldGuideLst>
    </p:ext>
    <p:ext uri="{2D200454-40CA-4A62-9FC3-DE9A4176ACB9}">
      <p15:notesGuideLst xmlns:p15="http://schemas.microsoft.com/office/powerpoint/2012/main">
        <p15:guide id="1" orient="horz" pos="3131">
          <p15:clr>
            <a:srgbClr val="A4A3A4"/>
          </p15:clr>
        </p15:guide>
        <p15:guide id="2" pos="226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0000FF"/>
    <a:srgbClr val="0066FF"/>
    <a:srgbClr val="A38302"/>
    <a:srgbClr val="FEFCDE"/>
    <a:srgbClr val="00B050"/>
    <a:srgbClr val="FF00FF"/>
    <a:srgbClr val="FFFFFF"/>
    <a:srgbClr val="FF6600"/>
    <a:srgbClr val="D6009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479" autoAdjust="0"/>
    <p:restoredTop sz="94705" autoAdjust="0"/>
  </p:normalViewPr>
  <p:slideViewPr>
    <p:cSldViewPr>
      <p:cViewPr>
        <p:scale>
          <a:sx n="90" d="100"/>
          <a:sy n="90" d="100"/>
        </p:scale>
        <p:origin x="-1050" y="-462"/>
      </p:cViewPr>
      <p:guideLst>
        <p:guide orient="horz" pos="3162"/>
        <p:guide pos="5759"/>
      </p:guideLst>
    </p:cSldViewPr>
  </p:slideViewPr>
  <p:outlineViewPr>
    <p:cViewPr>
      <p:scale>
        <a:sx n="33" d="100"/>
        <a:sy n="33" d="100"/>
      </p:scale>
      <p:origin x="0" y="1122"/>
    </p:cViewPr>
  </p:outlineViewPr>
  <p:notesTextViewPr>
    <p:cViewPr>
      <p:scale>
        <a:sx n="1" d="1"/>
        <a:sy n="1" d="1"/>
      </p:scale>
      <p:origin x="0" y="0"/>
    </p:cViewPr>
  </p:notesTextViewPr>
  <p:sorterViewPr>
    <p:cViewPr>
      <p:scale>
        <a:sx n="66" d="100"/>
        <a:sy n="66" d="100"/>
      </p:scale>
      <p:origin x="0" y="4578"/>
    </p:cViewPr>
  </p:sorterViewPr>
  <p:notesViewPr>
    <p:cSldViewPr>
      <p:cViewPr varScale="1">
        <p:scale>
          <a:sx n="65" d="100"/>
          <a:sy n="65" d="100"/>
        </p:scale>
        <p:origin x="-2502" y="-114"/>
      </p:cViewPr>
      <p:guideLst>
        <p:guide orient="horz" pos="3131"/>
        <p:guide pos="226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60C8EF0-063C-4EC8-822D-D4BEE606CB45}" type="datetimeFigureOut">
              <a:rPr lang="zh-CN" altLang="en-US" smtClean="0"/>
              <a:pPr/>
              <a:t>2020/10/5</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07F7337-2D4C-4836-9F96-E27918AAD3E1}" type="slidenum">
              <a:rPr lang="zh-CN" altLang="en-US" smtClean="0"/>
              <a:pPr/>
              <a:t>‹#›</a:t>
            </a:fld>
            <a:endParaRPr lang="zh-CN" altLang="en-US"/>
          </a:p>
        </p:txBody>
      </p:sp>
    </p:spTree>
    <p:extLst>
      <p:ext uri="{BB962C8B-B14F-4D97-AF65-F5344CB8AC3E}">
        <p14:creationId xmlns:p14="http://schemas.microsoft.com/office/powerpoint/2010/main" val="16662252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FD2E35E-6DB1-4671-AA13-E9173BD066DF}" type="datetimeFigureOut">
              <a:rPr lang="zh-CN" altLang="en-US" smtClean="0"/>
              <a:pPr/>
              <a:t>2020/10/5</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E1CD010-A9A3-4117-BFBF-9C1583B3E142}" type="slidenum">
              <a:rPr lang="zh-CN" altLang="en-US" smtClean="0"/>
              <a:pPr/>
              <a:t>‹#›</a:t>
            </a:fld>
            <a:endParaRPr lang="zh-CN" altLang="en-US"/>
          </a:p>
        </p:txBody>
      </p:sp>
    </p:spTree>
    <p:extLst>
      <p:ext uri="{BB962C8B-B14F-4D97-AF65-F5344CB8AC3E}">
        <p14:creationId xmlns:p14="http://schemas.microsoft.com/office/powerpoint/2010/main" val="704474133"/>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C5514D-1C19-4227-9FDB-AE9C2557C608}" type="slidenum">
              <a:rPr lang="zh-CN" altLang="en-US" smtClean="0"/>
              <a:pPr/>
              <a:t>1</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Tree>
  </p:cSld>
  <p:clrMapOvr>
    <a:masterClrMapping/>
  </p:clrMapOvr>
  <p:transition spd="slow" advTm="0">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标题和表格">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9"/>
          <a:stretch>
            <a:fillRect/>
          </a:stretch>
        </a:blip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8028384" y="123478"/>
            <a:ext cx="915984" cy="360040"/>
          </a:xfrm>
          <a:prstGeom prst="rect">
            <a:avLst/>
          </a:prstGeom>
        </p:spPr>
      </p:pic>
      <p:sp>
        <p:nvSpPr>
          <p:cNvPr id="5" name="矩形 4"/>
          <p:cNvSpPr/>
          <p:nvPr userDrawn="1"/>
        </p:nvSpPr>
        <p:spPr>
          <a:xfrm flipH="1">
            <a:off x="1" y="123478"/>
            <a:ext cx="2771800" cy="216000"/>
          </a:xfrm>
          <a:prstGeom prst="rect">
            <a:avLst/>
          </a:prstGeom>
          <a:gradFill flip="none" rotWithShape="1">
            <a:gsLst>
              <a:gs pos="40000">
                <a:schemeClr val="accent5">
                  <a:lumMod val="60000"/>
                  <a:lumOff val="40000"/>
                </a:schemeClr>
              </a:gs>
              <a:gs pos="97000">
                <a:schemeClr val="bg1">
                  <a:alpha val="0"/>
                </a:schemeClr>
              </a:gs>
              <a:gs pos="70000">
                <a:schemeClr val="accent5">
                  <a:lumMod val="40000"/>
                  <a:lumOff val="60000"/>
                  <a:alpha val="76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文本框 10"/>
          <p:cNvSpPr txBox="1"/>
          <p:nvPr userDrawn="1"/>
        </p:nvSpPr>
        <p:spPr>
          <a:xfrm>
            <a:off x="193237" y="92978"/>
            <a:ext cx="792480" cy="275590"/>
          </a:xfrm>
          <a:prstGeom prst="rect">
            <a:avLst/>
          </a:prstGeom>
          <a:noFill/>
        </p:spPr>
        <p:txBody>
          <a:bodyPr wrap="none" rtlCol="0">
            <a:spAutoFit/>
          </a:bodyPr>
          <a:lstStyle/>
          <a:p>
            <a:r>
              <a:rPr kumimoji="1" lang="zh-CN" altLang="en-US" sz="1200" dirty="0">
                <a:latin typeface="黑体" panose="02010609060101010101" charset="-122"/>
                <a:ea typeface="黑体" panose="02010609060101010101" charset="-122"/>
              </a:rPr>
              <a:t>习作例文</a:t>
            </a:r>
          </a:p>
        </p:txBody>
      </p:sp>
      <p:sp>
        <p:nvSpPr>
          <p:cNvPr id="7" name="矩形 6"/>
          <p:cNvSpPr/>
          <p:nvPr userDrawn="1"/>
        </p:nvSpPr>
        <p:spPr>
          <a:xfrm>
            <a:off x="0" y="4731990"/>
            <a:ext cx="9144000" cy="72008"/>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3" r:id="rId4"/>
    <p:sldLayoutId id="2147483656" r:id="rId5"/>
    <p:sldLayoutId id="2147483658" r:id="rId6"/>
    <p:sldLayoutId id="2147483659" r:id="rId7"/>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openxmlformats.org/officeDocument/2006/relationships/slide" Target="slide2.xml"/><Relationship Id="rId5" Type="http://schemas.openxmlformats.org/officeDocument/2006/relationships/slide" Target="slide16.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audio" Target="../media/audio5.bin"/><Relationship Id="rId2" Type="http://schemas.openxmlformats.org/officeDocument/2006/relationships/audio" Target="../media/audio4.bin"/><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vmlDrawing" Target="../drawings/vmlDrawing1.vml"/><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slide" Target="slide2.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 Id="rId9" Type="http://schemas.openxmlformats.org/officeDocument/2006/relationships/image" Target="../media/image18.png"/></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image" Target="../media/image21.jpeg"/><Relationship Id="rId1" Type="http://schemas.openxmlformats.org/officeDocument/2006/relationships/slideLayout" Target="../slideLayouts/slideLayout1.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emf"/></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audio" Target="../media/audio2.bin"/><Relationship Id="rId2" Type="http://schemas.openxmlformats.org/officeDocument/2006/relationships/audio" Target="../media/audio1.bin"/><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audio" Target="../media/audio3.bin"/><Relationship Id="rId2" Type="http://schemas.openxmlformats.org/officeDocument/2006/relationships/audio" Target="../media/audio2.bin"/><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 name="Picture 2" descr="mengzhu6"/>
          <p:cNvPicPr>
            <a:picLocks noChangeAspect="1" noChangeArrowheads="1"/>
          </p:cNvPicPr>
          <p:nvPr/>
        </p:nvPicPr>
        <p:blipFill>
          <a:blip r:embed="rId3" cstate="print"/>
          <a:srcRect b="3349"/>
          <a:stretch>
            <a:fillRect/>
          </a:stretch>
        </p:blipFill>
        <p:spPr bwMode="auto">
          <a:xfrm>
            <a:off x="0" y="0"/>
            <a:ext cx="9144000" cy="5143500"/>
          </a:xfrm>
          <a:prstGeom prst="rect">
            <a:avLst/>
          </a:prstGeom>
          <a:noFill/>
        </p:spPr>
      </p:pic>
      <p:sp>
        <p:nvSpPr>
          <p:cNvPr id="9" name="矩形 8"/>
          <p:cNvSpPr/>
          <p:nvPr/>
        </p:nvSpPr>
        <p:spPr>
          <a:xfrm flipH="1">
            <a:off x="0" y="159510"/>
            <a:ext cx="2771800" cy="252000"/>
          </a:xfrm>
          <a:prstGeom prst="rect">
            <a:avLst/>
          </a:prstGeom>
          <a:gradFill flip="none" rotWithShape="1">
            <a:gsLst>
              <a:gs pos="40000">
                <a:schemeClr val="bg1"/>
              </a:gs>
              <a:gs pos="99000">
                <a:schemeClr val="bg1">
                  <a:alpha val="0"/>
                </a:schemeClr>
              </a:gs>
              <a:gs pos="77000">
                <a:schemeClr val="bg1">
                  <a:alpha val="59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文本框 1"/>
          <p:cNvSpPr txBox="1"/>
          <p:nvPr/>
        </p:nvSpPr>
        <p:spPr>
          <a:xfrm>
            <a:off x="10522" y="134511"/>
            <a:ext cx="1723549" cy="276999"/>
          </a:xfrm>
          <a:prstGeom prst="rect">
            <a:avLst/>
          </a:prstGeom>
          <a:noFill/>
        </p:spPr>
        <p:txBody>
          <a:bodyPr wrap="none" rtlCol="0">
            <a:spAutoFit/>
          </a:bodyPr>
          <a:lstStyle/>
          <a:p>
            <a:r>
              <a:rPr kumimoji="1" lang="zh-CN" altLang="en-US" sz="1200" dirty="0" smtClean="0">
                <a:latin typeface="黑体" panose="02010609060101010101" charset="-122"/>
                <a:ea typeface="黑体" panose="02010609060101010101" charset="-122"/>
              </a:rPr>
              <a:t>  语文  </a:t>
            </a:r>
            <a:r>
              <a:rPr kumimoji="1" lang="zh-CN" altLang="en-US" sz="1200" dirty="0">
                <a:latin typeface="黑体" panose="02010609060101010101" charset="-122"/>
                <a:ea typeface="黑体" panose="02010609060101010101" charset="-122"/>
              </a:rPr>
              <a:t>五年级  上册</a:t>
            </a:r>
          </a:p>
        </p:txBody>
      </p:sp>
      <p:sp>
        <p:nvSpPr>
          <p:cNvPr id="14" name="TextBox 48"/>
          <p:cNvSpPr txBox="1"/>
          <p:nvPr/>
        </p:nvSpPr>
        <p:spPr>
          <a:xfrm>
            <a:off x="1043608" y="1707654"/>
            <a:ext cx="6984776" cy="854080"/>
          </a:xfrm>
          <a:prstGeom prst="rect">
            <a:avLst/>
          </a:prstGeom>
          <a:solidFill>
            <a:schemeClr val="bg1">
              <a:alpha val="63000"/>
            </a:schemeClr>
          </a:solidFill>
          <a:ln w="19050">
            <a:solidFill>
              <a:schemeClr val="tx1"/>
            </a:solidFill>
          </a:ln>
          <a:effectLst>
            <a:softEdge rad="31750"/>
          </a:effectLst>
        </p:spPr>
        <p:txBody>
          <a:bodyPr wrap="square" lIns="68580" tIns="34290" rIns="68580" bIns="34290" rtlCol="0">
            <a:spAutoFit/>
          </a:bodyPr>
          <a:lstStyle/>
          <a:p>
            <a:r>
              <a:rPr lang="en-US" altLang="zh-CN" sz="5100" b="1" dirty="0">
                <a:ln w="0"/>
                <a:solidFill>
                  <a:srgbClr val="FF0000"/>
                </a:solidFill>
                <a:effectLst>
                  <a:outerShdw blurRad="38100" dist="19050" dir="2700000" algn="tl" rotWithShape="0">
                    <a:schemeClr val="dk1">
                      <a:alpha val="40000"/>
                    </a:schemeClr>
                  </a:outerShdw>
                </a:effectLst>
                <a:latin typeface="黑体" pitchFamily="49" charset="-122"/>
                <a:ea typeface="黑体" pitchFamily="49" charset="-122"/>
              </a:rPr>
              <a:t>《</a:t>
            </a:r>
            <a:r>
              <a:rPr lang="zh-CN" altLang="en-US" sz="5100" b="1" dirty="0">
                <a:ln w="0"/>
                <a:solidFill>
                  <a:srgbClr val="FF0000"/>
                </a:solidFill>
                <a:effectLst>
                  <a:outerShdw blurRad="38100" dist="19050" dir="2700000" algn="tl" rotWithShape="0">
                    <a:schemeClr val="dk1">
                      <a:alpha val="40000"/>
                    </a:schemeClr>
                  </a:outerShdw>
                </a:effectLst>
                <a:latin typeface="黑体" pitchFamily="49" charset="-122"/>
                <a:ea typeface="黑体" pitchFamily="49" charset="-122"/>
              </a:rPr>
              <a:t>鲸</a:t>
            </a:r>
            <a:r>
              <a:rPr lang="en-US" altLang="zh-CN" sz="5100" b="1" dirty="0">
                <a:ln w="0"/>
                <a:solidFill>
                  <a:srgbClr val="FF0000"/>
                </a:solidFill>
                <a:effectLst>
                  <a:outerShdw blurRad="38100" dist="19050" dir="2700000" algn="tl" rotWithShape="0">
                    <a:schemeClr val="dk1">
                      <a:alpha val="40000"/>
                    </a:schemeClr>
                  </a:outerShdw>
                </a:effectLst>
                <a:latin typeface="黑体" pitchFamily="49" charset="-122"/>
                <a:ea typeface="黑体" pitchFamily="49" charset="-122"/>
              </a:rPr>
              <a:t>》《</a:t>
            </a:r>
            <a:r>
              <a:rPr lang="zh-CN" altLang="en-US" sz="5100" b="1" dirty="0">
                <a:ln w="0"/>
                <a:solidFill>
                  <a:srgbClr val="FF0000"/>
                </a:solidFill>
                <a:effectLst>
                  <a:outerShdw blurRad="38100" dist="19050" dir="2700000" algn="tl" rotWithShape="0">
                    <a:schemeClr val="dk1">
                      <a:alpha val="40000"/>
                    </a:schemeClr>
                  </a:outerShdw>
                </a:effectLst>
                <a:latin typeface="黑体" pitchFamily="49" charset="-122"/>
                <a:ea typeface="黑体" pitchFamily="49" charset="-122"/>
              </a:rPr>
              <a:t>风</a:t>
            </a:r>
            <a:r>
              <a:rPr lang="zh-CN" altLang="en-US" sz="5100" b="1" dirty="0" smtClean="0">
                <a:ln w="0"/>
                <a:solidFill>
                  <a:srgbClr val="FF0000"/>
                </a:solidFill>
                <a:effectLst>
                  <a:outerShdw blurRad="38100" dist="19050" dir="2700000" algn="tl" rotWithShape="0">
                    <a:schemeClr val="dk1">
                      <a:alpha val="40000"/>
                    </a:schemeClr>
                  </a:outerShdw>
                </a:effectLst>
                <a:latin typeface="黑体" pitchFamily="49" charset="-122"/>
                <a:ea typeface="黑体" pitchFamily="49" charset="-122"/>
              </a:rPr>
              <a:t>向</a:t>
            </a:r>
            <a:r>
              <a:rPr lang="zh-CN" altLang="en-US" sz="5100" b="1" dirty="0">
                <a:ln w="0"/>
                <a:solidFill>
                  <a:srgbClr val="FF0000"/>
                </a:solidFill>
                <a:effectLst>
                  <a:outerShdw blurRad="38100" dist="19050" dir="2700000" algn="tl" rotWithShape="0">
                    <a:schemeClr val="dk1">
                      <a:alpha val="40000"/>
                    </a:schemeClr>
                  </a:outerShdw>
                </a:effectLst>
                <a:latin typeface="黑体" pitchFamily="49" charset="-122"/>
                <a:ea typeface="黑体" pitchFamily="49" charset="-122"/>
              </a:rPr>
              <a:t>袋</a:t>
            </a:r>
            <a:r>
              <a:rPr lang="zh-CN" altLang="en-US" sz="5100" b="1" dirty="0" smtClean="0">
                <a:ln w="0"/>
                <a:solidFill>
                  <a:srgbClr val="FF0000"/>
                </a:solidFill>
                <a:effectLst>
                  <a:outerShdw blurRad="38100" dist="19050" dir="2700000" algn="tl" rotWithShape="0">
                    <a:schemeClr val="dk1">
                      <a:alpha val="40000"/>
                    </a:schemeClr>
                  </a:outerShdw>
                </a:effectLst>
                <a:latin typeface="黑体" pitchFamily="49" charset="-122"/>
                <a:ea typeface="黑体" pitchFamily="49" charset="-122"/>
              </a:rPr>
              <a:t>的</a:t>
            </a:r>
            <a:r>
              <a:rPr lang="zh-CN" altLang="en-US" sz="5100" b="1" dirty="0">
                <a:ln w="0"/>
                <a:solidFill>
                  <a:srgbClr val="FF0000"/>
                </a:solidFill>
                <a:effectLst>
                  <a:outerShdw blurRad="38100" dist="19050" dir="2700000" algn="tl" rotWithShape="0">
                    <a:schemeClr val="dk1">
                      <a:alpha val="40000"/>
                    </a:schemeClr>
                  </a:outerShdw>
                </a:effectLst>
                <a:latin typeface="黑体" pitchFamily="49" charset="-122"/>
                <a:ea typeface="黑体" pitchFamily="49" charset="-122"/>
              </a:rPr>
              <a:t>制作</a:t>
            </a:r>
            <a:r>
              <a:rPr lang="en-US" altLang="zh-CN" sz="5100" b="1" dirty="0">
                <a:ln w="0"/>
                <a:solidFill>
                  <a:srgbClr val="FF0000"/>
                </a:solidFill>
                <a:effectLst>
                  <a:outerShdw blurRad="38100" dist="19050" dir="2700000" algn="tl" rotWithShape="0">
                    <a:schemeClr val="dk1">
                      <a:alpha val="40000"/>
                    </a:schemeClr>
                  </a:outerShdw>
                </a:effectLst>
                <a:latin typeface="黑体" pitchFamily="49" charset="-122"/>
                <a:ea typeface="黑体" pitchFamily="49" charset="-122"/>
              </a:rPr>
              <a:t>》</a:t>
            </a:r>
            <a:endParaRPr lang="zh-CN" altLang="en-US" sz="5100" b="1" dirty="0">
              <a:ln w="0"/>
              <a:solidFill>
                <a:srgbClr val="FF0000"/>
              </a:solidFill>
              <a:effectLst>
                <a:outerShdw blurRad="38100" dist="19050" dir="2700000" algn="tl" rotWithShape="0">
                  <a:schemeClr val="dk1">
                    <a:alpha val="40000"/>
                  </a:schemeClr>
                </a:outerShdw>
              </a:effectLst>
              <a:latin typeface="黑体" pitchFamily="49" charset="-122"/>
              <a:ea typeface="黑体" pitchFamily="49" charset="-122"/>
            </a:endParaRPr>
          </a:p>
        </p:txBody>
      </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62897" y="4238670"/>
            <a:ext cx="1629583" cy="378638"/>
          </a:xfrm>
          <a:prstGeom prst="rect">
            <a:avLst/>
          </a:prstGeom>
          <a:ln>
            <a:noFill/>
          </a:ln>
          <a:effectLst>
            <a:outerShdw blurRad="292100" dist="139700" dir="2700000" algn="tl" rotWithShape="0">
              <a:srgbClr val="333333">
                <a:alpha val="65000"/>
              </a:srgbClr>
            </a:outerShdw>
          </a:effectLst>
        </p:spPr>
      </p:pic>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62897" y="4630648"/>
            <a:ext cx="1629583" cy="378638"/>
          </a:xfrm>
          <a:prstGeom prst="rect">
            <a:avLst/>
          </a:prstGeom>
          <a:ln>
            <a:noFill/>
          </a:ln>
          <a:effectLst>
            <a:outerShdw blurRad="292100" dist="139700" dir="2700000" algn="tl" rotWithShape="0">
              <a:srgbClr val="333333">
                <a:alpha val="65000"/>
              </a:srgbClr>
            </a:outerShdw>
          </a:effectLst>
        </p:spPr>
      </p:pic>
      <p:sp>
        <p:nvSpPr>
          <p:cNvPr id="11" name="文本框 14">
            <a:hlinkClick r:id="rId5" action="ppaction://hlinksldjump"/>
          </p:cNvPr>
          <p:cNvSpPr txBox="1"/>
          <p:nvPr/>
        </p:nvSpPr>
        <p:spPr>
          <a:xfrm>
            <a:off x="7275010" y="4619912"/>
            <a:ext cx="1231486" cy="400110"/>
          </a:xfrm>
          <a:prstGeom prst="rect">
            <a:avLst/>
          </a:prstGeom>
          <a:noFill/>
        </p:spPr>
        <p:txBody>
          <a:bodyPr wrap="square" rtlCol="0">
            <a:spAutoFit/>
          </a:bodyPr>
          <a:lstStyle/>
          <a:p>
            <a:pPr algn="ctr"/>
            <a:r>
              <a:rPr kumimoji="1" lang="zh-CN" altLang="en-US" sz="2000" dirty="0">
                <a:solidFill>
                  <a:schemeClr val="bg1"/>
                </a:solidFill>
                <a:ea typeface="黑体" panose="02010609060101010101" pitchFamily="49" charset="-122"/>
              </a:rPr>
              <a:t>第二课时</a:t>
            </a:r>
          </a:p>
        </p:txBody>
      </p:sp>
      <p:sp>
        <p:nvSpPr>
          <p:cNvPr id="16" name="文本框 15">
            <a:hlinkClick r:id="rId6" action="ppaction://hlinksldjump"/>
          </p:cNvPr>
          <p:cNvSpPr txBox="1"/>
          <p:nvPr/>
        </p:nvSpPr>
        <p:spPr>
          <a:xfrm>
            <a:off x="7275010" y="4227934"/>
            <a:ext cx="1231486" cy="400110"/>
          </a:xfrm>
          <a:prstGeom prst="rect">
            <a:avLst/>
          </a:prstGeom>
          <a:noFill/>
        </p:spPr>
        <p:txBody>
          <a:bodyPr wrap="square" rtlCol="0">
            <a:spAutoFit/>
          </a:bodyPr>
          <a:lstStyle/>
          <a:p>
            <a:pPr algn="ctr"/>
            <a:r>
              <a:rPr kumimoji="1" lang="zh-CN" altLang="en-US" sz="2000" dirty="0">
                <a:solidFill>
                  <a:schemeClr val="bg1"/>
                </a:solidFill>
                <a:ea typeface="黑体" panose="02010609060101010101" pitchFamily="49" charset="-122"/>
              </a:rPr>
              <a:t>第一课时</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4034" name="Text Box 2"/>
          <p:cNvSpPr txBox="1">
            <a:spLocks noChangeArrowheads="1"/>
          </p:cNvSpPr>
          <p:nvPr/>
        </p:nvSpPr>
        <p:spPr bwMode="auto">
          <a:xfrm>
            <a:off x="323851" y="1339483"/>
            <a:ext cx="8569325" cy="1569660"/>
          </a:xfrm>
          <a:prstGeom prst="rect">
            <a:avLst/>
          </a:prstGeom>
          <a:noFill/>
          <a:ln w="9525">
            <a:noFill/>
            <a:miter lim="800000"/>
          </a:ln>
          <a:effectLst/>
        </p:spPr>
        <p:txBody>
          <a:bodyPr>
            <a:spAutoFit/>
          </a:bodyPr>
          <a:lstStyle/>
          <a:p>
            <a:pPr>
              <a:spcBef>
                <a:spcPct val="50000"/>
              </a:spcBef>
            </a:pPr>
            <a:r>
              <a:rPr lang="en-US" altLang="zh-CN" sz="2400" dirty="0">
                <a:latin typeface="楷体" panose="02010609060101010101" pitchFamily="49" charset="-122"/>
                <a:ea typeface="楷体" panose="02010609060101010101" pitchFamily="49" charset="-122"/>
              </a:rPr>
              <a:t>    </a:t>
            </a:r>
            <a:r>
              <a:rPr lang="zh-CN" altLang="en-US" sz="2400" b="1" dirty="0">
                <a:latin typeface="楷体" panose="02010609060101010101" pitchFamily="49" charset="-122"/>
                <a:ea typeface="楷体" panose="02010609060101010101" pitchFamily="49" charset="-122"/>
              </a:rPr>
              <a:t>须鲸</a:t>
            </a:r>
            <a:r>
              <a:rPr lang="zh-CN" altLang="en-US" sz="2400" b="1" dirty="0">
                <a:solidFill>
                  <a:srgbClr val="FF0000"/>
                </a:solidFill>
                <a:latin typeface="楷体" panose="02010609060101010101" pitchFamily="49" charset="-122"/>
                <a:ea typeface="楷体" panose="02010609060101010101" pitchFamily="49" charset="-122"/>
              </a:rPr>
              <a:t>主要</a:t>
            </a:r>
            <a:r>
              <a:rPr lang="zh-CN" altLang="en-US" sz="2400" b="1" dirty="0">
                <a:latin typeface="楷体" panose="02010609060101010101" pitchFamily="49" charset="-122"/>
                <a:ea typeface="楷体" panose="02010609060101010101" pitchFamily="49" charset="-122"/>
              </a:rPr>
              <a:t>吃虾和小鱼。它们在海洋里游的时候，张着大嘴，把许多小鱼小虾连同海水一齐吸进嘴里，然后闭上嘴，把海水从须板中间滤出来，把小鱼小虾吞进肚子里</a:t>
            </a:r>
            <a:r>
              <a:rPr lang="zh-CN" altLang="en-US" sz="2400" b="1" dirty="0" smtClean="0">
                <a:latin typeface="楷体" panose="02010609060101010101" pitchFamily="49" charset="-122"/>
                <a:ea typeface="楷体" panose="02010609060101010101" pitchFamily="49" charset="-122"/>
              </a:rPr>
              <a:t>，有的一</a:t>
            </a:r>
            <a:r>
              <a:rPr lang="zh-CN" altLang="en-US" sz="2400" b="1" dirty="0">
                <a:latin typeface="楷体" panose="02010609060101010101" pitchFamily="49" charset="-122"/>
                <a:ea typeface="楷体" panose="02010609060101010101" pitchFamily="49" charset="-122"/>
              </a:rPr>
              <a:t>顿就可以</a:t>
            </a:r>
            <a:r>
              <a:rPr lang="zh-CN" altLang="en-US" sz="2400" b="1" dirty="0" smtClean="0">
                <a:latin typeface="楷体" panose="02010609060101010101" pitchFamily="49" charset="-122"/>
                <a:ea typeface="楷体" panose="02010609060101010101" pitchFamily="49" charset="-122"/>
              </a:rPr>
              <a:t>吃</a:t>
            </a:r>
            <a:r>
              <a:rPr lang="zh-CN" altLang="en-US" sz="2400" b="1" dirty="0" smtClean="0">
                <a:solidFill>
                  <a:srgbClr val="FF0000"/>
                </a:solidFill>
                <a:latin typeface="楷体" panose="02010609060101010101" pitchFamily="49" charset="-122"/>
                <a:ea typeface="楷体" panose="02010609060101010101" pitchFamily="49" charset="-122"/>
              </a:rPr>
              <a:t>两吨多</a:t>
            </a:r>
            <a:r>
              <a:rPr lang="zh-CN" altLang="en-US" sz="2400" b="1" dirty="0" smtClean="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p:sp>
        <p:nvSpPr>
          <p:cNvPr id="44035" name="Text Box 3"/>
          <p:cNvSpPr txBox="1">
            <a:spLocks noChangeArrowheads="1"/>
          </p:cNvSpPr>
          <p:nvPr/>
        </p:nvSpPr>
        <p:spPr bwMode="auto">
          <a:xfrm>
            <a:off x="395289" y="2942242"/>
            <a:ext cx="8351837" cy="830997"/>
          </a:xfrm>
          <a:prstGeom prst="rect">
            <a:avLst/>
          </a:prstGeom>
          <a:noFill/>
          <a:ln w="9525">
            <a:noFill/>
            <a:miter lim="800000"/>
          </a:ln>
          <a:effectLst/>
        </p:spPr>
        <p:txBody>
          <a:bodyPr>
            <a:spAutoFit/>
          </a:bodyPr>
          <a:lstStyle/>
          <a:p>
            <a:pPr>
              <a:spcBef>
                <a:spcPct val="50000"/>
              </a:spcBef>
            </a:pPr>
            <a:r>
              <a:rPr lang="en-US" altLang="zh-CN" sz="2400" b="1" dirty="0">
                <a:solidFill>
                  <a:srgbClr val="000000"/>
                </a:solidFill>
                <a:latin typeface="楷体" panose="02010609060101010101" pitchFamily="49" charset="-122"/>
                <a:ea typeface="楷体" panose="02010609060101010101" pitchFamily="49" charset="-122"/>
              </a:rPr>
              <a:t>   </a:t>
            </a:r>
            <a:r>
              <a:rPr lang="en-US" altLang="zh-CN" sz="2400" b="1" dirty="0" smtClean="0">
                <a:solidFill>
                  <a:srgbClr val="000000"/>
                </a:solidFill>
                <a:latin typeface="楷体" panose="02010609060101010101" pitchFamily="49" charset="-122"/>
                <a:ea typeface="楷体" panose="02010609060101010101" pitchFamily="49" charset="-122"/>
              </a:rPr>
              <a:t> </a:t>
            </a:r>
            <a:r>
              <a:rPr lang="zh-CN" altLang="en-US" sz="2400" b="1" dirty="0" smtClean="0">
                <a:solidFill>
                  <a:srgbClr val="000000"/>
                </a:solidFill>
                <a:latin typeface="楷体" panose="02010609060101010101" pitchFamily="49" charset="-122"/>
                <a:ea typeface="楷体" panose="02010609060101010101" pitchFamily="49" charset="-122"/>
              </a:rPr>
              <a:t>有</a:t>
            </a:r>
            <a:r>
              <a:rPr lang="zh-CN" altLang="en-US" sz="2400" b="1" dirty="0">
                <a:solidFill>
                  <a:srgbClr val="000000"/>
                </a:solidFill>
                <a:latin typeface="楷体" panose="02010609060101010101" pitchFamily="49" charset="-122"/>
                <a:ea typeface="楷体" panose="02010609060101010101" pitchFamily="49" charset="-122"/>
              </a:rPr>
              <a:t>一种号称“海中之虎”的虎鲸</a:t>
            </a:r>
            <a:r>
              <a:rPr lang="zh-CN" altLang="en-US" sz="2400" b="1" dirty="0">
                <a:latin typeface="楷体" panose="02010609060101010101" pitchFamily="49" charset="-122"/>
                <a:ea typeface="楷体" panose="02010609060101010101" pitchFamily="49" charset="-122"/>
              </a:rPr>
              <a:t>，常常好</a:t>
            </a:r>
            <a:r>
              <a:rPr lang="zh-CN" altLang="en-US" sz="2400" b="1" dirty="0">
                <a:solidFill>
                  <a:srgbClr val="FF0000"/>
                </a:solidFill>
                <a:latin typeface="楷体" panose="02010609060101010101" pitchFamily="49" charset="-122"/>
                <a:ea typeface="楷体" panose="02010609060101010101" pitchFamily="49" charset="-122"/>
              </a:rPr>
              <a:t>几十</a:t>
            </a:r>
            <a:r>
              <a:rPr lang="zh-CN" altLang="en-US" sz="2400" b="1" dirty="0">
                <a:latin typeface="楷体" panose="02010609060101010101" pitchFamily="49" charset="-122"/>
                <a:ea typeface="楷体" panose="02010609060101010101" pitchFamily="49" charset="-122"/>
              </a:rPr>
              <a:t>头结成一群，围住一头</a:t>
            </a:r>
            <a:r>
              <a:rPr lang="zh-CN" altLang="en-US" sz="2400" b="1" dirty="0">
                <a:solidFill>
                  <a:srgbClr val="FF0000"/>
                </a:solidFill>
                <a:latin typeface="楷体" panose="02010609060101010101" pitchFamily="49" charset="-122"/>
                <a:ea typeface="楷体" panose="02010609060101010101" pitchFamily="49" charset="-122"/>
              </a:rPr>
              <a:t>三十多</a:t>
            </a:r>
            <a:r>
              <a:rPr lang="zh-CN" altLang="en-US" sz="2400" b="1" dirty="0">
                <a:latin typeface="楷体" panose="02010609060101010101" pitchFamily="49" charset="-122"/>
                <a:ea typeface="楷体" panose="02010609060101010101" pitchFamily="49" charset="-122"/>
              </a:rPr>
              <a:t>吨重的长须鲸，</a:t>
            </a:r>
            <a:r>
              <a:rPr lang="zh-CN" altLang="en-US" sz="2400" b="1" dirty="0">
                <a:solidFill>
                  <a:srgbClr val="FF0000"/>
                </a:solidFill>
                <a:latin typeface="楷体" panose="02010609060101010101" pitchFamily="49" charset="-122"/>
                <a:ea typeface="楷体" panose="02010609060101010101" pitchFamily="49" charset="-122"/>
              </a:rPr>
              <a:t>几个小时</a:t>
            </a:r>
            <a:r>
              <a:rPr lang="zh-CN" altLang="en-US" sz="2400" b="1" dirty="0">
                <a:latin typeface="楷体" panose="02010609060101010101" pitchFamily="49" charset="-122"/>
                <a:ea typeface="楷体" panose="02010609060101010101" pitchFamily="49" charset="-122"/>
              </a:rPr>
              <a:t>就能把它吃光。</a:t>
            </a:r>
          </a:p>
        </p:txBody>
      </p:sp>
      <p:sp>
        <p:nvSpPr>
          <p:cNvPr id="44036" name="Text Box 4"/>
          <p:cNvSpPr txBox="1">
            <a:spLocks noChangeArrowheads="1"/>
          </p:cNvSpPr>
          <p:nvPr/>
        </p:nvSpPr>
        <p:spPr bwMode="auto">
          <a:xfrm>
            <a:off x="539552" y="3900993"/>
            <a:ext cx="8134350" cy="830997"/>
          </a:xfrm>
          <a:prstGeom prst="rect">
            <a:avLst/>
          </a:prstGeom>
          <a:noFill/>
          <a:ln w="9525">
            <a:noFill/>
            <a:miter lim="800000"/>
          </a:ln>
          <a:effectLst/>
        </p:spPr>
        <p:txBody>
          <a:bodyPr>
            <a:spAutoFit/>
          </a:bodyPr>
          <a:lstStyle/>
          <a:p>
            <a:pPr>
              <a:spcBef>
                <a:spcPct val="50000"/>
              </a:spcBef>
            </a:pPr>
            <a:r>
              <a:rPr lang="zh-CN" altLang="en-US" sz="2400" b="1" dirty="0" smtClean="0">
                <a:latin typeface="黑体" panose="02010609060101010101" charset="-122"/>
                <a:ea typeface="黑体" panose="02010609060101010101" charset="-122"/>
              </a:rPr>
              <a:t>    </a:t>
            </a:r>
            <a:r>
              <a:rPr lang="zh-CN" altLang="en-US" sz="2400" b="1" dirty="0" smtClean="0">
                <a:latin typeface="宋体" pitchFamily="2" charset="-122"/>
                <a:ea typeface="宋体" pitchFamily="2" charset="-122"/>
              </a:rPr>
              <a:t>举例</a:t>
            </a:r>
            <a:r>
              <a:rPr lang="zh-CN" altLang="en-US" sz="2400" b="1" dirty="0">
                <a:latin typeface="宋体" pitchFamily="2" charset="-122"/>
                <a:ea typeface="宋体" pitchFamily="2" charset="-122"/>
              </a:rPr>
              <a:t>子：“海中之虎”列数字</a:t>
            </a:r>
            <a:r>
              <a:rPr lang="en-US" altLang="zh-CN" sz="2400" b="1" dirty="0">
                <a:latin typeface="宋体" pitchFamily="2" charset="-122"/>
                <a:ea typeface="宋体" pitchFamily="2" charset="-122"/>
              </a:rPr>
              <a:t>: </a:t>
            </a:r>
            <a:r>
              <a:rPr lang="zh-CN" altLang="en-US" sz="2400" b="1" dirty="0">
                <a:latin typeface="宋体" pitchFamily="2" charset="-122"/>
                <a:ea typeface="宋体" pitchFamily="2" charset="-122"/>
              </a:rPr>
              <a:t>突出了鲸食量大，吃得快的特点。同时可见虎鲸之凶猛，动作之迅速</a:t>
            </a:r>
            <a:r>
              <a:rPr lang="zh-CN" altLang="en-US" sz="2400" b="1" dirty="0" smtClean="0">
                <a:latin typeface="宋体" pitchFamily="2" charset="-122"/>
                <a:ea typeface="宋体" pitchFamily="2" charset="-122"/>
              </a:rPr>
              <a:t>。</a:t>
            </a:r>
            <a:endParaRPr lang="en-US" altLang="zh-CN" sz="2400" b="1" dirty="0">
              <a:latin typeface="宋体" pitchFamily="2" charset="-122"/>
              <a:ea typeface="宋体" pitchFamily="2" charset="-122"/>
            </a:endParaRPr>
          </a:p>
        </p:txBody>
      </p:sp>
      <p:sp>
        <p:nvSpPr>
          <p:cNvPr id="6" name="Rectangle 2"/>
          <p:cNvSpPr>
            <a:spLocks noChangeArrowheads="1"/>
          </p:cNvSpPr>
          <p:nvPr/>
        </p:nvSpPr>
        <p:spPr bwMode="auto">
          <a:xfrm>
            <a:off x="322115" y="597917"/>
            <a:ext cx="1422184" cy="461665"/>
          </a:xfrm>
          <a:prstGeom prst="rect">
            <a:avLst/>
          </a:prstGeom>
          <a:noFill/>
          <a:ln w="9525">
            <a:noFill/>
            <a:miter lim="800000"/>
          </a:ln>
          <a:effectLst/>
        </p:spPr>
        <p:txBody>
          <a:bodyPr wrap="none">
            <a:spAutoFit/>
          </a:bodyPr>
          <a:lstStyle/>
          <a:p>
            <a:r>
              <a:rPr lang="zh-CN" altLang="en-US" sz="2400" b="1" dirty="0" smtClean="0">
                <a:latin typeface="黑体" panose="02010609060101010101" charset="-122"/>
                <a:ea typeface="黑体" panose="02010609060101010101" charset="-122"/>
              </a:rPr>
              <a:t>鲸的进食</a:t>
            </a:r>
            <a:endParaRPr lang="zh-CN" altLang="en-US" sz="2400" b="1" dirty="0">
              <a:latin typeface="黑体" panose="02010609060101010101" charset="-122"/>
              <a:ea typeface="黑体" panose="02010609060101010101" charset="-122"/>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4036">
                                            <p:txEl>
                                              <p:pRg st="0" end="0"/>
                                            </p:txEl>
                                          </p:spTgt>
                                        </p:tgtEl>
                                        <p:attrNameLst>
                                          <p:attrName>style.visibility</p:attrName>
                                        </p:attrNameLst>
                                      </p:cBhvr>
                                      <p:to>
                                        <p:strVal val="visible"/>
                                      </p:to>
                                    </p:set>
                                    <p:anim calcmode="lin" valueType="num">
                                      <p:cBhvr additive="base">
                                        <p:cTn id="7" dur="500" fill="hold"/>
                                        <p:tgtEl>
                                          <p:spTgt spid="4403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403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9811" name="Text Box 3"/>
          <p:cNvSpPr txBox="1">
            <a:spLocks noChangeArrowheads="1"/>
          </p:cNvSpPr>
          <p:nvPr/>
        </p:nvSpPr>
        <p:spPr bwMode="auto">
          <a:xfrm>
            <a:off x="539552" y="1059582"/>
            <a:ext cx="8351838" cy="1384995"/>
          </a:xfrm>
          <a:prstGeom prst="rect">
            <a:avLst/>
          </a:prstGeom>
          <a:noFill/>
          <a:ln w="9525">
            <a:noFill/>
            <a:miter lim="800000"/>
          </a:ln>
          <a:effectLst/>
        </p:spPr>
        <p:txBody>
          <a:bodyPr>
            <a:spAutoFit/>
          </a:bodyPr>
          <a:lstStyle/>
          <a:p>
            <a:pPr>
              <a:spcBef>
                <a:spcPct val="50000"/>
              </a:spcBef>
            </a:pPr>
            <a:r>
              <a:rPr lang="zh-CN" altLang="en-US" sz="2800" b="1" dirty="0">
                <a:solidFill>
                  <a:srgbClr val="000000"/>
                </a:solidFill>
                <a:latin typeface="楷体" panose="02010609060101010101" pitchFamily="49" charset="-122"/>
                <a:ea typeface="楷体" panose="02010609060101010101" pitchFamily="49" charset="-122"/>
              </a:rPr>
              <a:t>    鲸的鼻孔长在脑袋顶上。呼气的时候浮出海面，从鼻孔喷出来的气形成一股水柱，就像花园里的喷泉一样。</a:t>
            </a:r>
          </a:p>
        </p:txBody>
      </p:sp>
      <p:sp>
        <p:nvSpPr>
          <p:cNvPr id="119812" name="Text Box 4"/>
          <p:cNvSpPr txBox="1">
            <a:spLocks noChangeArrowheads="1"/>
          </p:cNvSpPr>
          <p:nvPr/>
        </p:nvSpPr>
        <p:spPr bwMode="auto">
          <a:xfrm>
            <a:off x="1331640" y="2624594"/>
            <a:ext cx="3240087" cy="523220"/>
          </a:xfrm>
          <a:prstGeom prst="rect">
            <a:avLst/>
          </a:prstGeom>
          <a:noFill/>
          <a:ln w="9525">
            <a:noFill/>
            <a:miter lim="800000"/>
          </a:ln>
          <a:effectLst/>
        </p:spPr>
        <p:txBody>
          <a:bodyPr>
            <a:spAutoFit/>
          </a:bodyPr>
          <a:lstStyle/>
          <a:p>
            <a:pPr>
              <a:spcBef>
                <a:spcPct val="50000"/>
              </a:spcBef>
            </a:pPr>
            <a:r>
              <a:rPr lang="zh-CN" altLang="en-US" sz="2800" b="1" dirty="0">
                <a:latin typeface="宋体" pitchFamily="2" charset="-122"/>
                <a:ea typeface="宋体" pitchFamily="2" charset="-122"/>
              </a:rPr>
              <a:t>打比方</a:t>
            </a:r>
          </a:p>
        </p:txBody>
      </p:sp>
      <p:sp>
        <p:nvSpPr>
          <p:cNvPr id="119813" name="Text Box 5"/>
          <p:cNvSpPr txBox="1">
            <a:spLocks noChangeArrowheads="1"/>
          </p:cNvSpPr>
          <p:nvPr/>
        </p:nvSpPr>
        <p:spPr bwMode="auto">
          <a:xfrm>
            <a:off x="611956" y="3345835"/>
            <a:ext cx="8064500" cy="954107"/>
          </a:xfrm>
          <a:prstGeom prst="rect">
            <a:avLst/>
          </a:prstGeom>
          <a:noFill/>
          <a:ln w="9525">
            <a:noFill/>
            <a:miter lim="800000"/>
          </a:ln>
          <a:effectLst/>
        </p:spPr>
        <p:txBody>
          <a:bodyPr>
            <a:spAutoFit/>
          </a:bodyPr>
          <a:lstStyle/>
          <a:p>
            <a:pPr>
              <a:spcBef>
                <a:spcPct val="50000"/>
              </a:spcBef>
            </a:pPr>
            <a:r>
              <a:rPr lang="zh-CN" altLang="en-US" sz="2800" b="1" dirty="0">
                <a:latin typeface="宋体" pitchFamily="2" charset="-122"/>
                <a:ea typeface="宋体" pitchFamily="2" charset="-122"/>
              </a:rPr>
              <a:t>    把鲸喷出的气形成的水柱比作花园里的喷泉，使说明的事物形象具体，给人以深刻的印象。</a:t>
            </a:r>
            <a:endParaRPr lang="en-US" altLang="zh-CN" sz="2800" b="1" dirty="0">
              <a:latin typeface="宋体" pitchFamily="2" charset="-122"/>
              <a:ea typeface="宋体" pitchFamily="2" charset="-122"/>
            </a:endParaRPr>
          </a:p>
        </p:txBody>
      </p:sp>
      <p:sp>
        <p:nvSpPr>
          <p:cNvPr id="6" name="TextBox 5"/>
          <p:cNvSpPr txBox="1"/>
          <p:nvPr/>
        </p:nvSpPr>
        <p:spPr>
          <a:xfrm>
            <a:off x="323528" y="483518"/>
            <a:ext cx="1440160" cy="461665"/>
          </a:xfrm>
          <a:prstGeom prst="rect">
            <a:avLst/>
          </a:prstGeom>
          <a:noFill/>
        </p:spPr>
        <p:txBody>
          <a:bodyPr wrap="square" rtlCol="0">
            <a:spAutoFit/>
          </a:bodyPr>
          <a:lstStyle/>
          <a:p>
            <a:r>
              <a:rPr lang="zh-CN" altLang="en-US" sz="2400" dirty="0" smtClean="0">
                <a:latin typeface="黑体" pitchFamily="49" charset="-122"/>
                <a:ea typeface="黑体" pitchFamily="49" charset="-122"/>
              </a:rPr>
              <a:t>鲸的呼</a:t>
            </a:r>
            <a:r>
              <a:rPr lang="zh-CN" altLang="en-US" sz="2400" dirty="0">
                <a:latin typeface="黑体" pitchFamily="49" charset="-122"/>
                <a:ea typeface="黑体" pitchFamily="49" charset="-122"/>
              </a:rPr>
              <a:t>吸</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19812">
                                            <p:txEl>
                                              <p:pRg st="0" end="0"/>
                                            </p:txEl>
                                          </p:spTgt>
                                        </p:tgtEl>
                                        <p:attrNameLst>
                                          <p:attrName>style.visibility</p:attrName>
                                        </p:attrNameLst>
                                      </p:cBhvr>
                                      <p:to>
                                        <p:strVal val="visible"/>
                                      </p:to>
                                    </p:set>
                                    <p:anim calcmode="lin" valueType="num">
                                      <p:cBhvr additive="base">
                                        <p:cTn id="7" dur="500" fill="hold"/>
                                        <p:tgtEl>
                                          <p:spTgt spid="119812">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19812">
                                            <p:txEl>
                                              <p:pRg st="0" end="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drumroll.wav"/>
                                        </p:tgtEl>
                                      </p:cMediaNode>
                                    </p:audio>
                                  </p:subTnLst>
                                </p:cTn>
                              </p:par>
                              <p:par>
                                <p:cTn id="9" presetID="49" presetClass="entr" presetSubtype="0" decel="100000" fill="hold" grpId="0" nodeType="withEffect">
                                  <p:stCondLst>
                                    <p:cond delay="0"/>
                                  </p:stCondLst>
                                  <p:childTnLst>
                                    <p:set>
                                      <p:cBhvr>
                                        <p:cTn id="10" dur="1" fill="hold">
                                          <p:stCondLst>
                                            <p:cond delay="0"/>
                                          </p:stCondLst>
                                        </p:cTn>
                                        <p:tgtEl>
                                          <p:spTgt spid="119813"/>
                                        </p:tgtEl>
                                        <p:attrNameLst>
                                          <p:attrName>style.visibility</p:attrName>
                                        </p:attrNameLst>
                                      </p:cBhvr>
                                      <p:to>
                                        <p:strVal val="visible"/>
                                      </p:to>
                                    </p:set>
                                    <p:anim calcmode="lin" valueType="num">
                                      <p:cBhvr>
                                        <p:cTn id="11" dur="500" fill="hold"/>
                                        <p:tgtEl>
                                          <p:spTgt spid="119813"/>
                                        </p:tgtEl>
                                        <p:attrNameLst>
                                          <p:attrName>ppt_w</p:attrName>
                                        </p:attrNameLst>
                                      </p:cBhvr>
                                      <p:tavLst>
                                        <p:tav tm="0">
                                          <p:val>
                                            <p:fltVal val="0"/>
                                          </p:val>
                                        </p:tav>
                                        <p:tav tm="100000">
                                          <p:val>
                                            <p:strVal val="#ppt_w"/>
                                          </p:val>
                                        </p:tav>
                                      </p:tavLst>
                                    </p:anim>
                                    <p:anim calcmode="lin" valueType="num">
                                      <p:cBhvr>
                                        <p:cTn id="12" dur="500" fill="hold"/>
                                        <p:tgtEl>
                                          <p:spTgt spid="119813"/>
                                        </p:tgtEl>
                                        <p:attrNameLst>
                                          <p:attrName>ppt_h</p:attrName>
                                        </p:attrNameLst>
                                      </p:cBhvr>
                                      <p:tavLst>
                                        <p:tav tm="0">
                                          <p:val>
                                            <p:fltVal val="0"/>
                                          </p:val>
                                        </p:tav>
                                        <p:tav tm="100000">
                                          <p:val>
                                            <p:strVal val="#ppt_h"/>
                                          </p:val>
                                        </p:tav>
                                      </p:tavLst>
                                    </p:anim>
                                    <p:anim calcmode="lin" valueType="num">
                                      <p:cBhvr>
                                        <p:cTn id="13" dur="500" fill="hold"/>
                                        <p:tgtEl>
                                          <p:spTgt spid="119813"/>
                                        </p:tgtEl>
                                        <p:attrNameLst>
                                          <p:attrName>style.rotation</p:attrName>
                                        </p:attrNameLst>
                                      </p:cBhvr>
                                      <p:tavLst>
                                        <p:tav tm="0">
                                          <p:val>
                                            <p:fltVal val="360"/>
                                          </p:val>
                                        </p:tav>
                                        <p:tav tm="100000">
                                          <p:val>
                                            <p:fltVal val="0"/>
                                          </p:val>
                                        </p:tav>
                                      </p:tavLst>
                                    </p:anim>
                                    <p:animEffect transition="in" filter="fade">
                                      <p:cBhvr>
                                        <p:cTn id="14" dur="500"/>
                                        <p:tgtEl>
                                          <p:spTgt spid="119813"/>
                                        </p:tgtEl>
                                      </p:cBhvr>
                                    </p:animEffect>
                                  </p:childTnLst>
                                  <p:subTnLst>
                                    <p:audio>
                                      <p:cMediaNode>
                                        <p:cTn display="0" masterRel="sameClick">
                                          <p:stCondLst>
                                            <p:cond evt="begin" delay="0">
                                              <p:tn val="9"/>
                                            </p:cond>
                                          </p:stCondLst>
                                          <p:endCondLst>
                                            <p:cond evt="onStopAudio" delay="0">
                                              <p:tgtEl>
                                                <p:sldTgt/>
                                              </p:tgtEl>
                                            </p:cond>
                                          </p:endCondLst>
                                        </p:cTn>
                                        <p:tgtEl>
                                          <p:sndTgt r:embed="rId3" name="arrow.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813"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7890" name="Object 2"/>
          <p:cNvGraphicFramePr>
            <a:graphicFrameLocks noChangeAspect="1"/>
          </p:cNvGraphicFramePr>
          <p:nvPr/>
        </p:nvGraphicFramePr>
        <p:xfrm>
          <a:off x="0" y="0"/>
          <a:ext cx="9144000" cy="5143500"/>
        </p:xfrm>
        <a:graphic>
          <a:graphicData uri="http://schemas.openxmlformats.org/presentationml/2006/ole">
            <mc:AlternateContent xmlns:mc="http://schemas.openxmlformats.org/markup-compatibility/2006">
              <mc:Choice xmlns:v="urn:schemas-microsoft-com:vml" Requires="v">
                <p:oleObj spid="_x0000_s1046" name="位图图像" r:id="rId3" imgW="7725853" imgH="5304762" progId="">
                  <p:embed/>
                </p:oleObj>
              </mc:Choice>
              <mc:Fallback>
                <p:oleObj name="位图图像" r:id="rId3" imgW="7725853" imgH="5304762" progId="">
                  <p:embed/>
                  <p:pic>
                    <p:nvPicPr>
                      <p:cNvPr id="0" name="Picture 1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0179" name="Rectangle 3"/>
          <p:cNvSpPr>
            <a:spLocks noGrp="1" noRot="1" noChangeArrowheads="1"/>
          </p:cNvSpPr>
          <p:nvPr>
            <p:ph idx="4294967295"/>
          </p:nvPr>
        </p:nvSpPr>
        <p:spPr>
          <a:xfrm>
            <a:off x="395536" y="1491630"/>
            <a:ext cx="8229600" cy="1440160"/>
          </a:xfrm>
          <a:prstGeom prst="rect">
            <a:avLst/>
          </a:prstGeom>
        </p:spPr>
        <p:txBody>
          <a:bodyPr/>
          <a:lstStyle/>
          <a:p>
            <a:pPr>
              <a:spcBef>
                <a:spcPct val="50000"/>
              </a:spcBef>
              <a:buFont typeface="Wingdings" panose="05000000000000000000" pitchFamily="2" charset="2"/>
              <a:buNone/>
            </a:pPr>
            <a:r>
              <a:rPr lang="en-US" altLang="zh-CN" dirty="0">
                <a:latin typeface="楷体" panose="02010609060101010101" pitchFamily="49" charset="-122"/>
                <a:ea typeface="楷体" panose="02010609060101010101" pitchFamily="49" charset="-122"/>
              </a:rPr>
              <a:t>         </a:t>
            </a:r>
            <a:r>
              <a:rPr lang="zh-CN" altLang="en-US" sz="4000" b="1" dirty="0">
                <a:solidFill>
                  <a:srgbClr val="333300"/>
                </a:solidFill>
                <a:latin typeface="楷体" panose="02010609060101010101" pitchFamily="49" charset="-122"/>
                <a:ea typeface="楷体" panose="02010609060101010101" pitchFamily="49" charset="-122"/>
              </a:rPr>
              <a:t>鲸每天都要睡觉，睡觉的时候，</a:t>
            </a:r>
            <a:r>
              <a:rPr lang="zh-CN" altLang="en-US" sz="4000" b="1" dirty="0">
                <a:solidFill>
                  <a:srgbClr val="FF0000"/>
                </a:solidFill>
                <a:latin typeface="楷体" panose="02010609060101010101" pitchFamily="49" charset="-122"/>
                <a:ea typeface="楷体" panose="02010609060101010101" pitchFamily="49" charset="-122"/>
              </a:rPr>
              <a:t>总是</a:t>
            </a:r>
            <a:r>
              <a:rPr lang="zh-CN" altLang="en-US" sz="4000" b="1" dirty="0">
                <a:solidFill>
                  <a:srgbClr val="333300"/>
                </a:solidFill>
                <a:latin typeface="楷体" panose="02010609060101010101" pitchFamily="49" charset="-122"/>
                <a:ea typeface="楷体" panose="02010609060101010101" pitchFamily="49" charset="-122"/>
              </a:rPr>
              <a:t>几头聚在一起</a:t>
            </a:r>
            <a:r>
              <a:rPr lang="zh-CN" altLang="en-US" sz="4000" b="1" dirty="0" smtClean="0">
                <a:solidFill>
                  <a:srgbClr val="333300"/>
                </a:solidFill>
                <a:latin typeface="楷体" panose="02010609060101010101" pitchFamily="49" charset="-122"/>
                <a:ea typeface="楷体" panose="02010609060101010101" pitchFamily="49" charset="-122"/>
              </a:rPr>
              <a:t>。</a:t>
            </a:r>
            <a:endParaRPr lang="en-US" altLang="zh-CN" sz="4000" dirty="0">
              <a:solidFill>
                <a:srgbClr val="333300"/>
              </a:solidFill>
              <a:latin typeface="楷体" panose="02010609060101010101" pitchFamily="49" charset="-122"/>
              <a:ea typeface="楷体" panose="02010609060101010101" pitchFamily="49" charset="-122"/>
            </a:endParaRPr>
          </a:p>
        </p:txBody>
      </p:sp>
      <p:sp>
        <p:nvSpPr>
          <p:cNvPr id="3" name="TextBox 2"/>
          <p:cNvSpPr txBox="1"/>
          <p:nvPr/>
        </p:nvSpPr>
        <p:spPr>
          <a:xfrm>
            <a:off x="323528" y="483518"/>
            <a:ext cx="1440160" cy="646331"/>
          </a:xfrm>
          <a:prstGeom prst="rect">
            <a:avLst/>
          </a:prstGeom>
          <a:noFill/>
        </p:spPr>
        <p:txBody>
          <a:bodyPr wrap="square" rtlCol="0">
            <a:spAutoFit/>
          </a:bodyPr>
          <a:lstStyle/>
          <a:p>
            <a:r>
              <a:rPr lang="zh-CN" altLang="en-US" sz="3600" b="1" dirty="0" smtClean="0">
                <a:latin typeface="黑体" pitchFamily="49" charset="-122"/>
                <a:ea typeface="黑体" pitchFamily="49" charset="-122"/>
              </a:rPr>
              <a:t>睡觉</a:t>
            </a:r>
            <a:endParaRPr lang="zh-CN" altLang="en-US" sz="3600" b="1" dirty="0">
              <a:latin typeface="黑体" pitchFamily="49" charset="-122"/>
              <a:ea typeface="黑体" pitchFamily="49" charset="-122"/>
            </a:endParaRPr>
          </a:p>
        </p:txBody>
      </p:sp>
    </p:spTree>
    <p:extLst>
      <p:ext uri="{BB962C8B-B14F-4D97-AF65-F5344CB8AC3E}">
        <p14:creationId xmlns:p14="http://schemas.microsoft.com/office/powerpoint/2010/main" val="6175696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7346" name="Text Box 2"/>
          <p:cNvSpPr txBox="1">
            <a:spLocks noChangeArrowheads="1"/>
          </p:cNvSpPr>
          <p:nvPr/>
        </p:nvSpPr>
        <p:spPr bwMode="auto">
          <a:xfrm>
            <a:off x="250826" y="1002090"/>
            <a:ext cx="8424863" cy="1569660"/>
          </a:xfrm>
          <a:prstGeom prst="rect">
            <a:avLst/>
          </a:prstGeom>
          <a:noFill/>
          <a:ln w="9525">
            <a:noFill/>
            <a:miter lim="800000"/>
          </a:ln>
          <a:effectLst/>
        </p:spPr>
        <p:txBody>
          <a:bodyPr>
            <a:spAutoFit/>
          </a:bodyPr>
          <a:lstStyle/>
          <a:p>
            <a:pPr>
              <a:spcBef>
                <a:spcPct val="50000"/>
              </a:spcBef>
            </a:pPr>
            <a:r>
              <a:rPr lang="en-US" altLang="zh-CN" sz="3200" b="1" dirty="0" smtClean="0">
                <a:latin typeface="楷体" panose="02010609060101010101" pitchFamily="49" charset="-122"/>
                <a:ea typeface="楷体" panose="02010609060101010101" pitchFamily="49" charset="-122"/>
              </a:rPr>
              <a:t>    </a:t>
            </a:r>
            <a:r>
              <a:rPr lang="zh-CN" altLang="en-US" sz="3200" b="1" dirty="0" smtClean="0">
                <a:latin typeface="楷体" panose="02010609060101010101" pitchFamily="49" charset="-122"/>
                <a:ea typeface="楷体" panose="02010609060101010101" pitchFamily="49" charset="-122"/>
              </a:rPr>
              <a:t>长</a:t>
            </a:r>
            <a:r>
              <a:rPr lang="zh-CN" altLang="en-US" sz="3200" b="1" dirty="0">
                <a:latin typeface="楷体" panose="02010609060101010101" pitchFamily="49" charset="-122"/>
                <a:ea typeface="楷体" panose="02010609060101010101" pitchFamily="49" charset="-122"/>
              </a:rPr>
              <a:t>须鲸刚生下来就</a:t>
            </a:r>
            <a:r>
              <a:rPr lang="zh-CN" altLang="en-US" sz="3200" b="1" dirty="0" smtClean="0">
                <a:latin typeface="楷体" panose="02010609060101010101" pitchFamily="49" charset="-122"/>
                <a:ea typeface="楷体" panose="02010609060101010101" pitchFamily="49" charset="-122"/>
              </a:rPr>
              <a:t>有六米多长，</a:t>
            </a:r>
            <a:r>
              <a:rPr lang="zh-CN" altLang="en-US" sz="3200" b="1" dirty="0" smtClean="0">
                <a:solidFill>
                  <a:srgbClr val="FF0000"/>
                </a:solidFill>
                <a:latin typeface="楷体" panose="02010609060101010101" pitchFamily="49" charset="-122"/>
                <a:ea typeface="楷体" panose="02010609060101010101" pitchFamily="49" charset="-122"/>
              </a:rPr>
              <a:t>一两吨</a:t>
            </a:r>
            <a:r>
              <a:rPr lang="zh-CN" altLang="en-US" sz="3200" b="1" dirty="0" smtClean="0">
                <a:latin typeface="楷体" panose="02010609060101010101" pitchFamily="49" charset="-122"/>
                <a:ea typeface="楷体" panose="02010609060101010101" pitchFamily="49" charset="-122"/>
              </a:rPr>
              <a:t>重，</a:t>
            </a:r>
            <a:r>
              <a:rPr lang="zh-CN" altLang="en-US" sz="3200" b="1" dirty="0" smtClean="0">
                <a:solidFill>
                  <a:srgbClr val="FF0000"/>
                </a:solidFill>
                <a:latin typeface="楷体" panose="02010609060101010101" pitchFamily="49" charset="-122"/>
                <a:ea typeface="楷体" panose="02010609060101010101" pitchFamily="49" charset="-122"/>
              </a:rPr>
              <a:t>两三年</a:t>
            </a:r>
            <a:r>
              <a:rPr lang="zh-CN" altLang="en-US" sz="3200" b="1" dirty="0">
                <a:latin typeface="楷体" panose="02010609060101010101" pitchFamily="49" charset="-122"/>
                <a:ea typeface="楷体" panose="02010609060101010101" pitchFamily="49" charset="-122"/>
              </a:rPr>
              <a:t>就可以长成大鲸。鲸的寿命很长，一般可以活</a:t>
            </a:r>
            <a:r>
              <a:rPr lang="zh-CN" altLang="en-US" sz="3200" b="1" dirty="0" smtClean="0">
                <a:solidFill>
                  <a:srgbClr val="FF0000"/>
                </a:solidFill>
                <a:latin typeface="楷体" panose="02010609060101010101" pitchFamily="49" charset="-122"/>
                <a:ea typeface="楷体" panose="02010609060101010101" pitchFamily="49" charset="-122"/>
              </a:rPr>
              <a:t>几十年</a:t>
            </a:r>
            <a:r>
              <a:rPr lang="zh-CN" altLang="en-US" sz="3200" b="1" dirty="0" smtClean="0">
                <a:latin typeface="楷体" panose="02010609060101010101" pitchFamily="49" charset="-122"/>
                <a:ea typeface="楷体" panose="02010609060101010101" pitchFamily="49" charset="-122"/>
              </a:rPr>
              <a:t>，有的甚至能活近</a:t>
            </a:r>
            <a:r>
              <a:rPr lang="zh-CN" altLang="en-US" sz="3200" b="1" dirty="0" smtClean="0">
                <a:solidFill>
                  <a:srgbClr val="FF0000"/>
                </a:solidFill>
                <a:latin typeface="楷体" panose="02010609060101010101" pitchFamily="49" charset="-122"/>
                <a:ea typeface="楷体" panose="02010609060101010101" pitchFamily="49" charset="-122"/>
              </a:rPr>
              <a:t>一百年</a:t>
            </a:r>
            <a:r>
              <a:rPr lang="zh-CN" altLang="en-US" sz="3200" b="1" dirty="0">
                <a:latin typeface="楷体" panose="02010609060101010101" pitchFamily="49" charset="-122"/>
                <a:ea typeface="楷体" panose="02010609060101010101" pitchFamily="49" charset="-122"/>
              </a:rPr>
              <a:t>。</a:t>
            </a:r>
          </a:p>
        </p:txBody>
      </p:sp>
      <p:sp>
        <p:nvSpPr>
          <p:cNvPr id="57347" name="Text Box 3"/>
          <p:cNvSpPr txBox="1">
            <a:spLocks noChangeArrowheads="1"/>
          </p:cNvSpPr>
          <p:nvPr/>
        </p:nvSpPr>
        <p:spPr bwMode="auto">
          <a:xfrm>
            <a:off x="323528" y="3219822"/>
            <a:ext cx="8424863" cy="1077218"/>
          </a:xfrm>
          <a:prstGeom prst="rect">
            <a:avLst/>
          </a:prstGeom>
          <a:noFill/>
          <a:ln w="9525">
            <a:noFill/>
            <a:miter lim="800000"/>
          </a:ln>
          <a:effectLst/>
        </p:spPr>
        <p:txBody>
          <a:bodyPr>
            <a:spAutoFit/>
          </a:bodyPr>
          <a:lstStyle/>
          <a:p>
            <a:pPr>
              <a:spcBef>
                <a:spcPct val="50000"/>
              </a:spcBef>
            </a:pPr>
            <a:r>
              <a:rPr lang="zh-CN" altLang="en-US" sz="3200" b="1" dirty="0" smtClean="0">
                <a:latin typeface="宋体" pitchFamily="2" charset="-122"/>
                <a:ea typeface="宋体" pitchFamily="2" charset="-122"/>
              </a:rPr>
              <a:t>    列</a:t>
            </a:r>
            <a:r>
              <a:rPr lang="zh-CN" altLang="en-US" sz="3200" b="1" dirty="0">
                <a:latin typeface="宋体" pitchFamily="2" charset="-122"/>
                <a:ea typeface="宋体" pitchFamily="2" charset="-122"/>
              </a:rPr>
              <a:t>数字：</a:t>
            </a:r>
            <a:r>
              <a:rPr lang="zh-CN" altLang="en-US" sz="3200" b="1" dirty="0">
                <a:solidFill>
                  <a:srgbClr val="000000"/>
                </a:solidFill>
                <a:latin typeface="宋体" pitchFamily="2" charset="-122"/>
                <a:ea typeface="宋体" pitchFamily="2" charset="-122"/>
              </a:rPr>
              <a:t>突出了幼鲸</a:t>
            </a:r>
            <a:r>
              <a:rPr lang="zh-CN" altLang="en-US" sz="3200" b="1" dirty="0">
                <a:solidFill>
                  <a:srgbClr val="FF0000"/>
                </a:solidFill>
                <a:latin typeface="宋体" pitchFamily="2" charset="-122"/>
                <a:ea typeface="宋体" pitchFamily="2" charset="-122"/>
              </a:rPr>
              <a:t>个头大</a:t>
            </a:r>
            <a:r>
              <a:rPr lang="zh-CN" altLang="en-US" sz="3200" b="1" dirty="0">
                <a:solidFill>
                  <a:srgbClr val="000000"/>
                </a:solidFill>
                <a:latin typeface="宋体" pitchFamily="2" charset="-122"/>
                <a:ea typeface="宋体" pitchFamily="2" charset="-122"/>
              </a:rPr>
              <a:t>，</a:t>
            </a:r>
            <a:r>
              <a:rPr lang="zh-CN" altLang="en-US" sz="3200" b="1" dirty="0">
                <a:solidFill>
                  <a:srgbClr val="FF0000"/>
                </a:solidFill>
                <a:latin typeface="宋体" pitchFamily="2" charset="-122"/>
                <a:ea typeface="宋体" pitchFamily="2" charset="-122"/>
              </a:rPr>
              <a:t>生长快</a:t>
            </a:r>
            <a:r>
              <a:rPr lang="zh-CN" altLang="en-US" sz="3200" b="1" dirty="0">
                <a:solidFill>
                  <a:srgbClr val="000000"/>
                </a:solidFill>
                <a:latin typeface="宋体" pitchFamily="2" charset="-122"/>
                <a:ea typeface="宋体" pitchFamily="2" charset="-122"/>
              </a:rPr>
              <a:t>的特点；突出了鲸的</a:t>
            </a:r>
            <a:r>
              <a:rPr lang="zh-CN" altLang="en-US" sz="3200" b="1" dirty="0">
                <a:solidFill>
                  <a:srgbClr val="FF0000"/>
                </a:solidFill>
                <a:latin typeface="宋体" pitchFamily="2" charset="-122"/>
                <a:ea typeface="宋体" pitchFamily="2" charset="-122"/>
              </a:rPr>
              <a:t>寿命长</a:t>
            </a:r>
            <a:r>
              <a:rPr lang="zh-CN" altLang="en-US" sz="3200" b="1" dirty="0">
                <a:solidFill>
                  <a:srgbClr val="000000"/>
                </a:solidFill>
                <a:latin typeface="宋体" pitchFamily="2" charset="-122"/>
                <a:ea typeface="宋体" pitchFamily="2" charset="-122"/>
              </a:rPr>
              <a:t>的特点。</a:t>
            </a:r>
          </a:p>
        </p:txBody>
      </p:sp>
      <p:sp>
        <p:nvSpPr>
          <p:cNvPr id="4" name="Rectangle 3"/>
          <p:cNvSpPr txBox="1">
            <a:spLocks noRot="1" noChangeArrowheads="1"/>
          </p:cNvSpPr>
          <p:nvPr/>
        </p:nvSpPr>
        <p:spPr>
          <a:xfrm>
            <a:off x="158824" y="411510"/>
            <a:ext cx="1892896" cy="576064"/>
          </a:xfrm>
          <a:prstGeom prst="rect">
            <a:avLst/>
          </a:prstGeom>
        </p:spPr>
        <p:txBody>
          <a:bodyPr/>
          <a:lstStyle/>
          <a:p>
            <a:pPr marL="257175" marR="0" lvl="0" indent="-257175" algn="l" defTabSz="685800" rtl="0" eaLnBrk="1" fontAlgn="auto" latinLnBrk="0" hangingPunct="1">
              <a:lnSpc>
                <a:spcPct val="100000"/>
              </a:lnSpc>
              <a:spcBef>
                <a:spcPct val="20000"/>
              </a:spcBef>
              <a:spcAft>
                <a:spcPts val="0"/>
              </a:spcAft>
              <a:buClrTx/>
              <a:buSzTx/>
              <a:defRPr/>
            </a:pPr>
            <a:r>
              <a:rPr kumimoji="0" lang="zh-CN" altLang="en-US" sz="3200" i="0" u="none" strike="noStrike" kern="1200" cap="none" spc="0" normalizeH="0" baseline="0" noProof="0" dirty="0">
                <a:ln>
                  <a:noFill/>
                </a:ln>
                <a:solidFill>
                  <a:srgbClr val="000000"/>
                </a:solidFill>
                <a:effectLst/>
                <a:uLnTx/>
                <a:uFillTx/>
                <a:latin typeface="黑体" panose="02010609060101010101" charset="-122"/>
                <a:ea typeface="黑体" panose="02010609060101010101" charset="-122"/>
              </a:rPr>
              <a:t>生长特点</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7347">
                                            <p:txEl>
                                              <p:pRg st="0" end="0"/>
                                            </p:txEl>
                                          </p:spTgt>
                                        </p:tgtEl>
                                        <p:attrNameLst>
                                          <p:attrName>style.visibility</p:attrName>
                                        </p:attrNameLst>
                                      </p:cBhvr>
                                      <p:to>
                                        <p:strVal val="visible"/>
                                      </p:to>
                                    </p:set>
                                    <p:animEffect transition="in" filter="wipe(down)">
                                      <p:cBhvr>
                                        <p:cTn id="7" dur="500"/>
                                        <p:tgtEl>
                                          <p:spTgt spid="5734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4818" name="Rectangle 2"/>
          <p:cNvSpPr>
            <a:spLocks noGrp="1" noRot="1" noChangeArrowheads="1"/>
          </p:cNvSpPr>
          <p:nvPr>
            <p:ph type="title" idx="4294967295"/>
          </p:nvPr>
        </p:nvSpPr>
        <p:spPr>
          <a:xfrm>
            <a:off x="395536" y="411510"/>
            <a:ext cx="8540750" cy="672704"/>
          </a:xfrm>
          <a:prstGeom prst="rect">
            <a:avLst/>
          </a:prstGeom>
        </p:spPr>
        <p:txBody>
          <a:bodyPr/>
          <a:lstStyle/>
          <a:p>
            <a:pPr algn="l"/>
            <a:r>
              <a:rPr lang="zh-CN" altLang="en-US" sz="3200" dirty="0">
                <a:latin typeface="黑体" panose="02010609060101010101" charset="-122"/>
                <a:ea typeface="黑体" panose="02010609060101010101" charset="-122"/>
              </a:rPr>
              <a:t>须鲸和齿鲸在生活习性上有什么异同？</a:t>
            </a:r>
          </a:p>
        </p:txBody>
      </p:sp>
      <p:graphicFrame>
        <p:nvGraphicFramePr>
          <p:cNvPr id="34849" name="Group 33"/>
          <p:cNvGraphicFramePr>
            <a:graphicFrameLocks noGrp="1"/>
          </p:cNvGraphicFramePr>
          <p:nvPr>
            <p:ph idx="4294967295"/>
            <p:extLst>
              <p:ext uri="{D42A27DB-BD31-4B8C-83A1-F6EECF244321}">
                <p14:modId xmlns:p14="http://schemas.microsoft.com/office/powerpoint/2010/main" val="1810871879"/>
              </p:ext>
            </p:extLst>
          </p:nvPr>
        </p:nvGraphicFramePr>
        <p:xfrm>
          <a:off x="250825" y="1275160"/>
          <a:ext cx="8540750" cy="3024189"/>
        </p:xfrm>
        <a:graphic>
          <a:graphicData uri="http://schemas.openxmlformats.org/drawingml/2006/table">
            <a:tbl>
              <a:tblPr/>
              <a:tblGrid>
                <a:gridCol w="1317625">
                  <a:extLst>
                    <a:ext uri="{9D8B030D-6E8A-4147-A177-3AD203B41FA5}">
                      <a16:colId xmlns:a16="http://schemas.microsoft.com/office/drawing/2014/main" val="20000"/>
                    </a:ext>
                  </a:extLst>
                </a:gridCol>
                <a:gridCol w="2089150">
                  <a:extLst>
                    <a:ext uri="{9D8B030D-6E8A-4147-A177-3AD203B41FA5}">
                      <a16:colId xmlns:a16="http://schemas.microsoft.com/office/drawing/2014/main" val="20001"/>
                    </a:ext>
                  </a:extLst>
                </a:gridCol>
                <a:gridCol w="1717675">
                  <a:extLst>
                    <a:ext uri="{9D8B030D-6E8A-4147-A177-3AD203B41FA5}">
                      <a16:colId xmlns:a16="http://schemas.microsoft.com/office/drawing/2014/main" val="20002"/>
                    </a:ext>
                  </a:extLst>
                </a:gridCol>
                <a:gridCol w="2170113">
                  <a:extLst>
                    <a:ext uri="{9D8B030D-6E8A-4147-A177-3AD203B41FA5}">
                      <a16:colId xmlns:a16="http://schemas.microsoft.com/office/drawing/2014/main" val="20003"/>
                    </a:ext>
                  </a:extLst>
                </a:gridCol>
                <a:gridCol w="1246187">
                  <a:extLst>
                    <a:ext uri="{9D8B030D-6E8A-4147-A177-3AD203B41FA5}">
                      <a16:colId xmlns:a16="http://schemas.microsoft.com/office/drawing/2014/main" val="20004"/>
                    </a:ext>
                  </a:extLst>
                </a:gridCol>
              </a:tblGrid>
              <a:tr h="825104">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90000"/>
                        <a:buFont typeface="Wingdings" panose="05000000000000000000" pitchFamily="2" charset="2"/>
                        <a:buNone/>
                      </a:pPr>
                      <a:r>
                        <a:rPr kumimoji="0" lang="zh-CN" altLang="en-US" sz="2400" b="1" i="0" u="none" strike="noStrike" cap="none" normalizeH="0" baseline="0" dirty="0">
                          <a:ln>
                            <a:noFill/>
                          </a:ln>
                          <a:solidFill>
                            <a:srgbClr val="0000FF"/>
                          </a:solidFill>
                          <a:effectLst/>
                          <a:latin typeface="宋体" pitchFamily="2" charset="-122"/>
                          <a:ea typeface="宋体" pitchFamily="2" charset="-122"/>
                        </a:rPr>
                        <a:t>种类</a:t>
                      </a:r>
                    </a:p>
                  </a:txBody>
                  <a:tcPr marT="34290" marB="3429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90000"/>
                        <a:buFont typeface="Wingdings" panose="05000000000000000000" pitchFamily="2" charset="2"/>
                        <a:buNone/>
                      </a:pPr>
                      <a:r>
                        <a:rPr kumimoji="0" lang="zh-CN" altLang="en-US" sz="2400" b="1" i="0" u="none" strike="noStrike" cap="none" normalizeH="0" baseline="0" dirty="0">
                          <a:ln>
                            <a:noFill/>
                          </a:ln>
                          <a:solidFill>
                            <a:srgbClr val="0000FF"/>
                          </a:solidFill>
                          <a:effectLst/>
                          <a:latin typeface="宋体" pitchFamily="2" charset="-122"/>
                          <a:ea typeface="宋体" pitchFamily="2" charset="-122"/>
                        </a:rPr>
                        <a:t>吃食</a:t>
                      </a:r>
                    </a:p>
                  </a:txBody>
                  <a:tcPr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90000"/>
                        <a:buFont typeface="Wingdings" panose="05000000000000000000" pitchFamily="2" charset="2"/>
                        <a:buNone/>
                      </a:pPr>
                      <a:r>
                        <a:rPr kumimoji="0" lang="zh-CN" altLang="en-US" sz="2400" b="1" i="0" u="none" strike="noStrike" cap="none" normalizeH="0" baseline="0">
                          <a:ln>
                            <a:noFill/>
                          </a:ln>
                          <a:solidFill>
                            <a:srgbClr val="0000FF"/>
                          </a:solidFill>
                          <a:effectLst/>
                          <a:latin typeface="宋体" pitchFamily="2" charset="-122"/>
                          <a:ea typeface="宋体" pitchFamily="2" charset="-122"/>
                        </a:rPr>
                        <a:t>呼吸</a:t>
                      </a:r>
                    </a:p>
                  </a:txBody>
                  <a:tcPr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90000"/>
                        <a:buFont typeface="Wingdings" panose="05000000000000000000" pitchFamily="2" charset="2"/>
                        <a:buNone/>
                      </a:pPr>
                      <a:r>
                        <a:rPr kumimoji="0" lang="zh-CN" altLang="en-US" sz="2400" b="1" i="0" u="none" strike="noStrike" cap="none" normalizeH="0" baseline="0" dirty="0">
                          <a:ln>
                            <a:noFill/>
                          </a:ln>
                          <a:solidFill>
                            <a:srgbClr val="0000FF"/>
                          </a:solidFill>
                          <a:effectLst/>
                          <a:latin typeface="宋体" pitchFamily="2" charset="-122"/>
                          <a:ea typeface="宋体" pitchFamily="2" charset="-122"/>
                        </a:rPr>
                        <a:t>睡觉</a:t>
                      </a:r>
                    </a:p>
                  </a:txBody>
                  <a:tcPr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90000"/>
                        <a:buFont typeface="Wingdings" panose="05000000000000000000" pitchFamily="2" charset="2"/>
                        <a:buNone/>
                      </a:pPr>
                      <a:r>
                        <a:rPr kumimoji="0" lang="zh-CN" altLang="en-US" sz="2400" b="1" i="0" u="none" strike="noStrike" cap="none" normalizeH="0" baseline="0">
                          <a:ln>
                            <a:noFill/>
                          </a:ln>
                          <a:solidFill>
                            <a:srgbClr val="0000FF"/>
                          </a:solidFill>
                          <a:effectLst/>
                          <a:latin typeface="宋体" pitchFamily="2" charset="-122"/>
                          <a:ea typeface="宋体" pitchFamily="2" charset="-122"/>
                        </a:rPr>
                        <a:t>繁养</a:t>
                      </a:r>
                    </a:p>
                  </a:txBody>
                  <a:tcPr marT="34290" marB="3429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119188">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90000"/>
                        <a:buFont typeface="Wingdings" panose="05000000000000000000" pitchFamily="2" charset="2"/>
                        <a:buNone/>
                      </a:pPr>
                      <a:r>
                        <a:rPr kumimoji="0" lang="zh-CN" altLang="en-US" sz="2400" b="1" i="0" u="none" strike="noStrike" cap="none" normalizeH="0" baseline="0" dirty="0">
                          <a:ln>
                            <a:noFill/>
                          </a:ln>
                          <a:solidFill>
                            <a:srgbClr val="0000FF"/>
                          </a:solidFill>
                          <a:effectLst/>
                          <a:latin typeface="宋体" pitchFamily="2" charset="-122"/>
                          <a:ea typeface="宋体" pitchFamily="2" charset="-122"/>
                        </a:rPr>
                        <a:t>须鲸</a:t>
                      </a:r>
                    </a:p>
                  </a:txBody>
                  <a:tcPr marT="34290" marB="3429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anose="05000000000000000000" pitchFamily="2" charset="2"/>
                        <a:buNone/>
                      </a:pPr>
                      <a:endParaRPr kumimoji="0" lang="zh-CN" altLang="zh-CN" sz="2100" b="1" i="0" u="none" strike="noStrike" cap="none" normalizeH="0" baseline="0" dirty="0">
                        <a:ln>
                          <a:noFill/>
                        </a:ln>
                        <a:solidFill>
                          <a:schemeClr val="tx1"/>
                        </a:solidFill>
                        <a:effectLst/>
                        <a:latin typeface="宋体" pitchFamily="2" charset="-122"/>
                        <a:ea typeface="宋体" pitchFamily="2" charset="-122"/>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anose="05000000000000000000" pitchFamily="2" charset="2"/>
                        <a:buNone/>
                      </a:pPr>
                      <a:endParaRPr kumimoji="0" lang="zh-CN" altLang="zh-CN" sz="2100" b="1" i="0" u="none" strike="noStrike" cap="none" normalizeH="0" baseline="0" dirty="0">
                        <a:ln>
                          <a:noFill/>
                        </a:ln>
                        <a:solidFill>
                          <a:schemeClr val="tx1"/>
                        </a:solidFill>
                        <a:effectLst/>
                        <a:latin typeface="宋体" pitchFamily="2" charset="-122"/>
                        <a:ea typeface="宋体" pitchFamily="2" charset="-122"/>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anose="05000000000000000000" pitchFamily="2" charset="2"/>
                        <a:buNone/>
                      </a:pPr>
                      <a:endParaRPr kumimoji="0" lang="zh-CN" altLang="zh-CN" sz="2100" b="1" i="0" u="none" strike="noStrike" cap="none" normalizeH="0" baseline="0">
                        <a:ln>
                          <a:noFill/>
                        </a:ln>
                        <a:solidFill>
                          <a:schemeClr val="tx1"/>
                        </a:solidFill>
                        <a:effectLst/>
                        <a:latin typeface="宋体" pitchFamily="2" charset="-122"/>
                        <a:ea typeface="宋体" pitchFamily="2" charset="-122"/>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anose="05000000000000000000" pitchFamily="2" charset="2"/>
                        <a:buNone/>
                      </a:pPr>
                      <a:endParaRPr kumimoji="0" lang="zh-CN" altLang="zh-CN" sz="2100" b="1" i="0" u="none" strike="noStrike" cap="none" normalizeH="0" baseline="0">
                        <a:ln>
                          <a:noFill/>
                        </a:ln>
                        <a:solidFill>
                          <a:schemeClr val="tx1"/>
                        </a:solidFill>
                        <a:effectLst/>
                        <a:latin typeface="宋体" pitchFamily="2" charset="-122"/>
                        <a:ea typeface="宋体" pitchFamily="2" charset="-122"/>
                      </a:endParaRPr>
                    </a:p>
                  </a:txBody>
                  <a:tcPr marT="34290" marB="3429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079897">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90000"/>
                        <a:buFont typeface="Wingdings" panose="05000000000000000000" pitchFamily="2" charset="2"/>
                        <a:buNone/>
                      </a:pPr>
                      <a:r>
                        <a:rPr kumimoji="0" lang="zh-CN" altLang="en-US" sz="2400" b="1" i="0" u="none" strike="noStrike" cap="none" normalizeH="0" baseline="0" dirty="0">
                          <a:ln>
                            <a:noFill/>
                          </a:ln>
                          <a:solidFill>
                            <a:srgbClr val="0000FF"/>
                          </a:solidFill>
                          <a:effectLst/>
                          <a:latin typeface="宋体" pitchFamily="2" charset="-122"/>
                          <a:ea typeface="宋体" pitchFamily="2" charset="-122"/>
                        </a:rPr>
                        <a:t>齿鲸</a:t>
                      </a:r>
                    </a:p>
                  </a:txBody>
                  <a:tcPr marT="34290" marB="3429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anose="05000000000000000000" pitchFamily="2" charset="2"/>
                        <a:buNone/>
                      </a:pPr>
                      <a:endParaRPr kumimoji="0" lang="zh-CN" altLang="zh-CN" sz="2100" b="1" i="0" u="none" strike="noStrike" cap="none" normalizeH="0" baseline="0" dirty="0">
                        <a:ln>
                          <a:noFill/>
                        </a:ln>
                        <a:solidFill>
                          <a:schemeClr val="tx1"/>
                        </a:solidFill>
                        <a:effectLst/>
                        <a:latin typeface="宋体" pitchFamily="2" charset="-122"/>
                        <a:ea typeface="宋体" pitchFamily="2" charset="-122"/>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anose="05000000000000000000" pitchFamily="2" charset="2"/>
                        <a:buNone/>
                      </a:pPr>
                      <a:endParaRPr kumimoji="0" lang="zh-CN" altLang="zh-CN" sz="2100" b="1" i="0" u="none" strike="noStrike" cap="none" normalizeH="0" baseline="0" dirty="0">
                        <a:ln>
                          <a:noFill/>
                        </a:ln>
                        <a:solidFill>
                          <a:schemeClr val="tx1"/>
                        </a:solidFill>
                        <a:effectLst/>
                        <a:latin typeface="宋体" pitchFamily="2" charset="-122"/>
                        <a:ea typeface="宋体" pitchFamily="2" charset="-122"/>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zh-CN"/>
                    </a:p>
                  </a:txBody>
                  <a:tcPr/>
                </a:tc>
                <a:tc vMerge="1">
                  <a:txBody>
                    <a:bodyPr/>
                    <a:lstStyle/>
                    <a:p>
                      <a:endParaRPr lang="zh-CN"/>
                    </a:p>
                  </a:txBody>
                  <a:tcPr/>
                </a:tc>
                <a:extLst>
                  <a:ext uri="{0D108BD9-81ED-4DB2-BD59-A6C34878D82A}">
                    <a16:rowId xmlns:a16="http://schemas.microsoft.com/office/drawing/2014/main" val="10002"/>
                  </a:ext>
                </a:extLst>
              </a:tr>
            </a:tbl>
          </a:graphicData>
        </a:graphic>
      </p:graphicFrame>
      <p:sp>
        <p:nvSpPr>
          <p:cNvPr id="34843" name="Text Box 27"/>
          <p:cNvSpPr txBox="1">
            <a:spLocks noChangeArrowheads="1"/>
          </p:cNvSpPr>
          <p:nvPr/>
        </p:nvSpPr>
        <p:spPr bwMode="auto">
          <a:xfrm>
            <a:off x="1691680" y="2139702"/>
            <a:ext cx="1872208" cy="954107"/>
          </a:xfrm>
          <a:prstGeom prst="rect">
            <a:avLst/>
          </a:prstGeom>
          <a:noFill/>
          <a:ln w="9525">
            <a:noFill/>
            <a:miter lim="800000"/>
          </a:ln>
          <a:effectLst/>
        </p:spPr>
        <p:txBody>
          <a:bodyPr wrap="square">
            <a:spAutoFit/>
          </a:bodyPr>
          <a:lstStyle/>
          <a:p>
            <a:r>
              <a:rPr lang="zh-CN" altLang="en-US" sz="2800" b="1" dirty="0">
                <a:latin typeface="宋体" pitchFamily="2" charset="-122"/>
                <a:ea typeface="宋体" pitchFamily="2" charset="-122"/>
              </a:rPr>
              <a:t>吞吃小鱼、小虾</a:t>
            </a:r>
          </a:p>
        </p:txBody>
      </p:sp>
      <p:sp>
        <p:nvSpPr>
          <p:cNvPr id="34844" name="Text Box 28"/>
          <p:cNvSpPr txBox="1">
            <a:spLocks noChangeArrowheads="1"/>
          </p:cNvSpPr>
          <p:nvPr/>
        </p:nvSpPr>
        <p:spPr bwMode="auto">
          <a:xfrm>
            <a:off x="3707904" y="2193131"/>
            <a:ext cx="2160885" cy="954107"/>
          </a:xfrm>
          <a:prstGeom prst="rect">
            <a:avLst/>
          </a:prstGeom>
          <a:noFill/>
          <a:ln w="9525">
            <a:noFill/>
            <a:miter lim="800000"/>
          </a:ln>
          <a:effectLst/>
        </p:spPr>
        <p:txBody>
          <a:bodyPr wrap="square">
            <a:spAutoFit/>
          </a:bodyPr>
          <a:lstStyle/>
          <a:p>
            <a:r>
              <a:rPr lang="zh-CN" altLang="en-US" sz="2800" b="1" dirty="0">
                <a:latin typeface="宋体" pitchFamily="2" charset="-122"/>
                <a:ea typeface="宋体" pitchFamily="2" charset="-122"/>
              </a:rPr>
              <a:t>垂直、又</a:t>
            </a:r>
            <a:endParaRPr lang="en-US" altLang="zh-CN" sz="2800" b="1" dirty="0">
              <a:latin typeface="宋体" pitchFamily="2" charset="-122"/>
              <a:ea typeface="宋体" pitchFamily="2" charset="-122"/>
            </a:endParaRPr>
          </a:p>
          <a:p>
            <a:r>
              <a:rPr lang="zh-CN" altLang="en-US" sz="2800" b="1" dirty="0">
                <a:latin typeface="宋体" pitchFamily="2" charset="-122"/>
                <a:ea typeface="宋体" pitchFamily="2" charset="-122"/>
              </a:rPr>
              <a:t>细又高</a:t>
            </a:r>
          </a:p>
        </p:txBody>
      </p:sp>
      <p:sp>
        <p:nvSpPr>
          <p:cNvPr id="34845" name="Text Box 29"/>
          <p:cNvSpPr txBox="1">
            <a:spLocks noChangeArrowheads="1"/>
          </p:cNvSpPr>
          <p:nvPr/>
        </p:nvSpPr>
        <p:spPr bwMode="auto">
          <a:xfrm>
            <a:off x="5580063" y="2053173"/>
            <a:ext cx="1873250" cy="2246769"/>
          </a:xfrm>
          <a:prstGeom prst="rect">
            <a:avLst/>
          </a:prstGeom>
          <a:noFill/>
          <a:ln w="9525">
            <a:noFill/>
            <a:miter lim="800000"/>
          </a:ln>
          <a:effectLst/>
        </p:spPr>
        <p:txBody>
          <a:bodyPr>
            <a:spAutoFit/>
          </a:bodyPr>
          <a:lstStyle/>
          <a:p>
            <a:r>
              <a:rPr lang="zh-CN" altLang="en-US" sz="2800" b="1" dirty="0">
                <a:latin typeface="宋体" pitchFamily="2" charset="-122"/>
                <a:ea typeface="宋体" pitchFamily="2" charset="-122"/>
              </a:rPr>
              <a:t>几头聚在一起、头朝里，尾巴向外围成一圈。</a:t>
            </a:r>
          </a:p>
        </p:txBody>
      </p:sp>
      <p:sp>
        <p:nvSpPr>
          <p:cNvPr id="34846" name="Text Box 30"/>
          <p:cNvSpPr txBox="1">
            <a:spLocks noChangeArrowheads="1"/>
          </p:cNvSpPr>
          <p:nvPr/>
        </p:nvSpPr>
        <p:spPr bwMode="auto">
          <a:xfrm>
            <a:off x="7740651" y="2625755"/>
            <a:ext cx="955675" cy="954107"/>
          </a:xfrm>
          <a:prstGeom prst="rect">
            <a:avLst/>
          </a:prstGeom>
          <a:noFill/>
          <a:ln w="9525">
            <a:noFill/>
            <a:miter lim="800000"/>
          </a:ln>
          <a:effectLst/>
        </p:spPr>
        <p:txBody>
          <a:bodyPr>
            <a:spAutoFit/>
          </a:bodyPr>
          <a:lstStyle/>
          <a:p>
            <a:pPr algn="ctr"/>
            <a:r>
              <a:rPr lang="zh-CN" altLang="en-US" sz="2800" b="1" dirty="0">
                <a:latin typeface="宋体" pitchFamily="2" charset="-122"/>
                <a:ea typeface="宋体" pitchFamily="2" charset="-122"/>
              </a:rPr>
              <a:t>胎生</a:t>
            </a:r>
          </a:p>
          <a:p>
            <a:pPr algn="ctr"/>
            <a:r>
              <a:rPr lang="zh-CN" altLang="en-US" sz="2800" b="1" dirty="0">
                <a:latin typeface="宋体" pitchFamily="2" charset="-122"/>
                <a:ea typeface="宋体" pitchFamily="2" charset="-122"/>
              </a:rPr>
              <a:t>寿命</a:t>
            </a:r>
          </a:p>
        </p:txBody>
      </p:sp>
      <p:sp>
        <p:nvSpPr>
          <p:cNvPr id="34847" name="Text Box 31"/>
          <p:cNvSpPr txBox="1">
            <a:spLocks noChangeArrowheads="1"/>
          </p:cNvSpPr>
          <p:nvPr/>
        </p:nvSpPr>
        <p:spPr bwMode="auto">
          <a:xfrm>
            <a:off x="1691680" y="3219822"/>
            <a:ext cx="1655762" cy="954107"/>
          </a:xfrm>
          <a:prstGeom prst="rect">
            <a:avLst/>
          </a:prstGeom>
          <a:noFill/>
          <a:ln w="9525">
            <a:noFill/>
            <a:miter lim="800000"/>
          </a:ln>
          <a:effectLst/>
        </p:spPr>
        <p:txBody>
          <a:bodyPr>
            <a:spAutoFit/>
          </a:bodyPr>
          <a:lstStyle/>
          <a:p>
            <a:r>
              <a:rPr lang="zh-CN" altLang="en-US" sz="2800" b="1" dirty="0">
                <a:latin typeface="宋体" pitchFamily="2" charset="-122"/>
                <a:ea typeface="宋体" pitchFamily="2" charset="-122"/>
              </a:rPr>
              <a:t>吃大鱼、海兽</a:t>
            </a:r>
          </a:p>
        </p:txBody>
      </p:sp>
      <p:sp>
        <p:nvSpPr>
          <p:cNvPr id="34848" name="Text Box 32"/>
          <p:cNvSpPr txBox="1">
            <a:spLocks noChangeArrowheads="1"/>
          </p:cNvSpPr>
          <p:nvPr/>
        </p:nvSpPr>
        <p:spPr bwMode="auto">
          <a:xfrm>
            <a:off x="3707904" y="3219822"/>
            <a:ext cx="1656184" cy="954107"/>
          </a:xfrm>
          <a:prstGeom prst="rect">
            <a:avLst/>
          </a:prstGeom>
          <a:noFill/>
          <a:ln w="9525">
            <a:noFill/>
            <a:miter lim="800000"/>
          </a:ln>
          <a:effectLst/>
        </p:spPr>
        <p:txBody>
          <a:bodyPr wrap="square">
            <a:spAutoFit/>
          </a:bodyPr>
          <a:lstStyle/>
          <a:p>
            <a:r>
              <a:rPr lang="zh-CN" altLang="en-US" sz="2800" b="1" dirty="0">
                <a:latin typeface="宋体" pitchFamily="2" charset="-122"/>
                <a:ea typeface="宋体" pitchFamily="2" charset="-122"/>
              </a:rPr>
              <a:t>倾斜又粗</a:t>
            </a:r>
          </a:p>
          <a:p>
            <a:r>
              <a:rPr lang="zh-CN" altLang="en-US" sz="2800" b="1" dirty="0">
                <a:latin typeface="宋体" pitchFamily="2" charset="-122"/>
                <a:ea typeface="宋体" pitchFamily="2" charset="-122"/>
              </a:rPr>
              <a:t>又矮</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4843"/>
                                        </p:tgtEl>
                                        <p:attrNameLst>
                                          <p:attrName>style.visibility</p:attrName>
                                        </p:attrNameLst>
                                      </p:cBhvr>
                                      <p:to>
                                        <p:strVal val="visible"/>
                                      </p:to>
                                    </p:set>
                                    <p:animEffect transition="in" filter="circle(in)">
                                      <p:cBhvr>
                                        <p:cTn id="7" dur="2000"/>
                                        <p:tgtEl>
                                          <p:spTgt spid="34843"/>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34844"/>
                                        </p:tgtEl>
                                        <p:attrNameLst>
                                          <p:attrName>style.visibility</p:attrName>
                                        </p:attrNameLst>
                                      </p:cBhvr>
                                      <p:to>
                                        <p:strVal val="visible"/>
                                      </p:to>
                                    </p:set>
                                    <p:animEffect transition="in" filter="circle(in)">
                                      <p:cBhvr>
                                        <p:cTn id="10" dur="2000"/>
                                        <p:tgtEl>
                                          <p:spTgt spid="34844"/>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34845"/>
                                        </p:tgtEl>
                                        <p:attrNameLst>
                                          <p:attrName>style.visibility</p:attrName>
                                        </p:attrNameLst>
                                      </p:cBhvr>
                                      <p:to>
                                        <p:strVal val="visible"/>
                                      </p:to>
                                    </p:set>
                                    <p:animEffect transition="in" filter="circle(in)">
                                      <p:cBhvr>
                                        <p:cTn id="13" dur="2000"/>
                                        <p:tgtEl>
                                          <p:spTgt spid="34845"/>
                                        </p:tgtEl>
                                      </p:cBhvr>
                                    </p:animEffect>
                                  </p:childTnLst>
                                </p:cTn>
                              </p:par>
                              <p:par>
                                <p:cTn id="14" presetID="6" presetClass="entr" presetSubtype="16" fill="hold" grpId="0" nodeType="withEffect">
                                  <p:stCondLst>
                                    <p:cond delay="0"/>
                                  </p:stCondLst>
                                  <p:childTnLst>
                                    <p:set>
                                      <p:cBhvr>
                                        <p:cTn id="15" dur="1" fill="hold">
                                          <p:stCondLst>
                                            <p:cond delay="0"/>
                                          </p:stCondLst>
                                        </p:cTn>
                                        <p:tgtEl>
                                          <p:spTgt spid="34847"/>
                                        </p:tgtEl>
                                        <p:attrNameLst>
                                          <p:attrName>style.visibility</p:attrName>
                                        </p:attrNameLst>
                                      </p:cBhvr>
                                      <p:to>
                                        <p:strVal val="visible"/>
                                      </p:to>
                                    </p:set>
                                    <p:animEffect transition="in" filter="circle(in)">
                                      <p:cBhvr>
                                        <p:cTn id="16" dur="2000"/>
                                        <p:tgtEl>
                                          <p:spTgt spid="34847"/>
                                        </p:tgtEl>
                                      </p:cBhvr>
                                    </p:animEffect>
                                  </p:childTnLst>
                                </p:cTn>
                              </p:par>
                              <p:par>
                                <p:cTn id="17" presetID="6" presetClass="entr" presetSubtype="16" fill="hold" grpId="0" nodeType="withEffect">
                                  <p:stCondLst>
                                    <p:cond delay="0"/>
                                  </p:stCondLst>
                                  <p:childTnLst>
                                    <p:set>
                                      <p:cBhvr>
                                        <p:cTn id="18" dur="1" fill="hold">
                                          <p:stCondLst>
                                            <p:cond delay="0"/>
                                          </p:stCondLst>
                                        </p:cTn>
                                        <p:tgtEl>
                                          <p:spTgt spid="34848"/>
                                        </p:tgtEl>
                                        <p:attrNameLst>
                                          <p:attrName>style.visibility</p:attrName>
                                        </p:attrNameLst>
                                      </p:cBhvr>
                                      <p:to>
                                        <p:strVal val="visible"/>
                                      </p:to>
                                    </p:set>
                                    <p:animEffect transition="in" filter="circle(in)">
                                      <p:cBhvr>
                                        <p:cTn id="19" dur="2000"/>
                                        <p:tgtEl>
                                          <p:spTgt spid="34848"/>
                                        </p:tgtEl>
                                      </p:cBhvr>
                                    </p:animEffect>
                                  </p:childTnLst>
                                </p:cTn>
                              </p:par>
                              <p:par>
                                <p:cTn id="20" presetID="6" presetClass="entr" presetSubtype="16" fill="hold" grpId="0" nodeType="withEffect">
                                  <p:stCondLst>
                                    <p:cond delay="0"/>
                                  </p:stCondLst>
                                  <p:childTnLst>
                                    <p:set>
                                      <p:cBhvr>
                                        <p:cTn id="21" dur="1" fill="hold">
                                          <p:stCondLst>
                                            <p:cond delay="0"/>
                                          </p:stCondLst>
                                        </p:cTn>
                                        <p:tgtEl>
                                          <p:spTgt spid="34846"/>
                                        </p:tgtEl>
                                        <p:attrNameLst>
                                          <p:attrName>style.visibility</p:attrName>
                                        </p:attrNameLst>
                                      </p:cBhvr>
                                      <p:to>
                                        <p:strVal val="visible"/>
                                      </p:to>
                                    </p:set>
                                    <p:animEffect transition="in" filter="circle(in)">
                                      <p:cBhvr>
                                        <p:cTn id="22" dur="2000"/>
                                        <p:tgtEl>
                                          <p:spTgt spid="348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43" grpId="0"/>
      <p:bldP spid="34844" grpId="0"/>
      <p:bldP spid="34845" grpId="0"/>
      <p:bldP spid="34846" grpId="0"/>
      <p:bldP spid="34847" grpId="0"/>
      <p:bldP spid="34848"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5536" y="1779662"/>
            <a:ext cx="1104039" cy="1582166"/>
          </a:xfrm>
          <a:prstGeom prst="rect">
            <a:avLst/>
          </a:prstGeom>
        </p:spPr>
      </p:pic>
      <p:sp>
        <p:nvSpPr>
          <p:cNvPr id="5" name="TextBox 4"/>
          <p:cNvSpPr txBox="1"/>
          <p:nvPr/>
        </p:nvSpPr>
        <p:spPr>
          <a:xfrm>
            <a:off x="1835696" y="1045061"/>
            <a:ext cx="6840760" cy="2246769"/>
          </a:xfrm>
          <a:prstGeom prst="rect">
            <a:avLst/>
          </a:prstGeom>
          <a:noFill/>
        </p:spPr>
        <p:txBody>
          <a:bodyPr wrap="square" rtlCol="0">
            <a:spAutoFit/>
          </a:bodyPr>
          <a:lstStyle/>
          <a:p>
            <a:r>
              <a:rPr lang="zh-CN" altLang="en-US" sz="2800" dirty="0">
                <a:latin typeface="楷体" panose="02010609060101010101" pitchFamily="49" charset="-122"/>
                <a:ea typeface="楷体" panose="02010609060101010101" pitchFamily="49" charset="-122"/>
              </a:rPr>
              <a:t>    </a:t>
            </a:r>
            <a:r>
              <a:rPr lang="zh-CN" altLang="en-US" sz="2800" dirty="0">
                <a:latin typeface="黑体" pitchFamily="49" charset="-122"/>
                <a:ea typeface="黑体" pitchFamily="49" charset="-122"/>
              </a:rPr>
              <a:t>我们了解完“鲸”是一种什么样的动物之后，明白了作者运用说明这种表</a:t>
            </a:r>
            <a:r>
              <a:rPr lang="zh-CN" altLang="en-US" sz="2800" dirty="0" smtClean="0">
                <a:latin typeface="黑体" pitchFamily="49" charset="-122"/>
                <a:ea typeface="黑体" pitchFamily="49" charset="-122"/>
              </a:rPr>
              <a:t>达方式描</a:t>
            </a:r>
            <a:r>
              <a:rPr lang="zh-CN" altLang="en-US" sz="2800" dirty="0">
                <a:latin typeface="黑体" pitchFamily="49" charset="-122"/>
                <a:ea typeface="黑体" pitchFamily="49" charset="-122"/>
              </a:rPr>
              <a:t>写动物的方法。说明文不仅可以来写动物，还可以写其他的内容。下面，让我们一起</a:t>
            </a:r>
            <a:r>
              <a:rPr lang="zh-CN" altLang="en-US" sz="2800" dirty="0" smtClean="0">
                <a:latin typeface="黑体" pitchFamily="49" charset="-122"/>
                <a:ea typeface="黑体" pitchFamily="49" charset="-122"/>
              </a:rPr>
              <a:t>来学习</a:t>
            </a:r>
            <a:r>
              <a:rPr lang="en-US" altLang="zh-CN" sz="2800" dirty="0">
                <a:latin typeface="黑体" pitchFamily="49" charset="-122"/>
                <a:ea typeface="黑体" pitchFamily="49" charset="-122"/>
              </a:rPr>
              <a:t>《</a:t>
            </a:r>
            <a:r>
              <a:rPr lang="zh-CN" altLang="en-US" sz="2800" dirty="0">
                <a:latin typeface="黑体" pitchFamily="49" charset="-122"/>
                <a:ea typeface="黑体" pitchFamily="49" charset="-122"/>
              </a:rPr>
              <a:t>风向袋的制作</a:t>
            </a:r>
            <a:r>
              <a:rPr lang="en-US" altLang="zh-CN" sz="2800" dirty="0" smtClean="0">
                <a:latin typeface="黑体" pitchFamily="49" charset="-122"/>
                <a:ea typeface="黑体" pitchFamily="49" charset="-122"/>
              </a:rPr>
              <a:t>》</a:t>
            </a:r>
            <a:r>
              <a:rPr lang="zh-CN" altLang="en-US" sz="2800" dirty="0" smtClean="0">
                <a:latin typeface="黑体" pitchFamily="49" charset="-122"/>
                <a:ea typeface="黑体" pitchFamily="49" charset="-122"/>
              </a:rPr>
              <a:t>吧</a:t>
            </a:r>
            <a:r>
              <a:rPr lang="zh-CN" altLang="en-US" sz="2800" dirty="0">
                <a:latin typeface="黑体" pitchFamily="49" charset="-122"/>
                <a:ea typeface="黑体" pitchFamily="49" charset="-122"/>
              </a:rPr>
              <a:t>。</a:t>
            </a:r>
          </a:p>
        </p:txBody>
      </p:sp>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391" y="422246"/>
            <a:ext cx="1629583" cy="378638"/>
          </a:xfrm>
          <a:prstGeom prst="rect">
            <a:avLst/>
          </a:prstGeom>
          <a:ln>
            <a:noFill/>
          </a:ln>
          <a:effectLst>
            <a:outerShdw blurRad="292100" dist="139700" dir="2700000" algn="tl" rotWithShape="0">
              <a:srgbClr val="333333">
                <a:alpha val="65000"/>
              </a:srgbClr>
            </a:outerShdw>
          </a:effectLst>
        </p:spPr>
      </p:pic>
      <p:sp>
        <p:nvSpPr>
          <p:cNvPr id="7" name="文本框 15">
            <a:hlinkClick r:id="rId4" action="ppaction://hlinksldjump"/>
          </p:cNvPr>
          <p:cNvSpPr txBox="1"/>
          <p:nvPr/>
        </p:nvSpPr>
        <p:spPr>
          <a:xfrm>
            <a:off x="107504" y="411510"/>
            <a:ext cx="1231486" cy="400110"/>
          </a:xfrm>
          <a:prstGeom prst="rect">
            <a:avLst/>
          </a:prstGeom>
          <a:noFill/>
        </p:spPr>
        <p:txBody>
          <a:bodyPr wrap="square" rtlCol="0">
            <a:spAutoFit/>
          </a:bodyPr>
          <a:lstStyle/>
          <a:p>
            <a:pPr algn="ctr"/>
            <a:r>
              <a:rPr kumimoji="1" lang="zh-CN" altLang="en-US" sz="2000" dirty="0" smtClean="0">
                <a:solidFill>
                  <a:schemeClr val="bg1"/>
                </a:solidFill>
                <a:ea typeface="黑体" panose="02010609060101010101" pitchFamily="49" charset="-122"/>
              </a:rPr>
              <a:t>第二课时</a:t>
            </a:r>
            <a:endParaRPr kumimoji="1" lang="zh-CN" altLang="en-US" sz="2000" dirty="0">
              <a:solidFill>
                <a:schemeClr val="bg1"/>
              </a:solidFill>
              <a:ea typeface="黑体" panose="02010609060101010101" pitchFamily="49" charset="-122"/>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5536" y="1779662"/>
            <a:ext cx="1104039" cy="1582166"/>
          </a:xfrm>
          <a:prstGeom prst="rect">
            <a:avLst/>
          </a:prstGeom>
        </p:spPr>
      </p:pic>
      <p:sp>
        <p:nvSpPr>
          <p:cNvPr id="7" name="云形标注 6"/>
          <p:cNvSpPr/>
          <p:nvPr/>
        </p:nvSpPr>
        <p:spPr>
          <a:xfrm>
            <a:off x="2483768" y="411510"/>
            <a:ext cx="5040560" cy="2952328"/>
          </a:xfrm>
          <a:prstGeom prst="cloudCallout">
            <a:avLst>
              <a:gd name="adj1" fmla="val -77243"/>
              <a:gd name="adj2" fmla="val 12074"/>
            </a:avLst>
          </a:prstGeom>
          <a:grpFill/>
          <a:ln>
            <a:solidFill>
              <a:srgbClr val="FFC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a:solidFill>
                  <a:schemeClr val="tx1"/>
                </a:solidFill>
                <a:latin typeface="黑体" pitchFamily="49" charset="-122"/>
                <a:ea typeface="黑体" pitchFamily="49" charset="-122"/>
              </a:rPr>
              <a:t>默读课文，说说风向袋的制作过程。</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395536" y="483518"/>
            <a:ext cx="1826141" cy="584775"/>
          </a:xfrm>
          <a:prstGeom prst="rect">
            <a:avLst/>
          </a:prstGeom>
        </p:spPr>
        <p:txBody>
          <a:bodyPr wrap="none">
            <a:spAutoFit/>
          </a:bodyPr>
          <a:lstStyle/>
          <a:p>
            <a:r>
              <a:rPr lang="zh-CN" altLang="en-US" sz="3200" dirty="0">
                <a:latin typeface="黑体" panose="02010609060101010101" charset="-122"/>
                <a:ea typeface="黑体" panose="02010609060101010101" charset="-122"/>
              </a:rPr>
              <a:t>制作过程</a:t>
            </a:r>
            <a:endParaRPr lang="zh-CN" altLang="zh-CN" sz="3200" dirty="0">
              <a:latin typeface="黑体" panose="02010609060101010101" charset="-122"/>
              <a:ea typeface="黑体" panose="02010609060101010101" charset="-122"/>
            </a:endParaRPr>
          </a:p>
        </p:txBody>
      </p:sp>
      <p:sp>
        <p:nvSpPr>
          <p:cNvPr id="5" name="TextBox 4"/>
          <p:cNvSpPr txBox="1"/>
          <p:nvPr/>
        </p:nvSpPr>
        <p:spPr>
          <a:xfrm>
            <a:off x="1979712" y="1275606"/>
            <a:ext cx="5040560" cy="2677656"/>
          </a:xfrm>
          <a:prstGeom prst="rect">
            <a:avLst/>
          </a:prstGeom>
          <a:noFill/>
        </p:spPr>
        <p:txBody>
          <a:bodyPr wrap="square" rtlCol="0">
            <a:spAutoFit/>
          </a:bodyPr>
          <a:lstStyle/>
          <a:p>
            <a:pPr>
              <a:lnSpc>
                <a:spcPct val="150000"/>
              </a:lnSpc>
            </a:pPr>
            <a:r>
              <a:rPr lang="zh-CN" altLang="en-US" sz="2800" b="1" dirty="0">
                <a:latin typeface="宋体" pitchFamily="2" charset="-122"/>
                <a:ea typeface="宋体" pitchFamily="2" charset="-122"/>
              </a:rPr>
              <a:t>一、准备材</a:t>
            </a:r>
            <a:r>
              <a:rPr lang="zh-CN" altLang="en-US" sz="2800" b="1" dirty="0" smtClean="0">
                <a:latin typeface="宋体" pitchFamily="2" charset="-122"/>
                <a:ea typeface="宋体" pitchFamily="2" charset="-122"/>
              </a:rPr>
              <a:t>料和工具。</a:t>
            </a:r>
            <a:endParaRPr lang="en-US" altLang="zh-CN" sz="2800" b="1" dirty="0">
              <a:latin typeface="宋体" pitchFamily="2" charset="-122"/>
              <a:ea typeface="宋体" pitchFamily="2" charset="-122"/>
            </a:endParaRPr>
          </a:p>
          <a:p>
            <a:pPr>
              <a:lnSpc>
                <a:spcPct val="150000"/>
              </a:lnSpc>
            </a:pPr>
            <a:r>
              <a:rPr lang="zh-CN" altLang="en-US" sz="2800" b="1" dirty="0">
                <a:latin typeface="宋体" pitchFamily="2" charset="-122"/>
                <a:ea typeface="宋体" pitchFamily="2" charset="-122"/>
              </a:rPr>
              <a:t>二、缝制口</a:t>
            </a:r>
            <a:r>
              <a:rPr lang="zh-CN" altLang="en-US" sz="2800" b="1" dirty="0" smtClean="0">
                <a:latin typeface="宋体" pitchFamily="2" charset="-122"/>
                <a:ea typeface="宋体" pitchFamily="2" charset="-122"/>
              </a:rPr>
              <a:t>袋。</a:t>
            </a:r>
            <a:endParaRPr lang="en-US" altLang="zh-CN" sz="2800" b="1" dirty="0">
              <a:latin typeface="宋体" pitchFamily="2" charset="-122"/>
              <a:ea typeface="宋体" pitchFamily="2" charset="-122"/>
            </a:endParaRPr>
          </a:p>
          <a:p>
            <a:pPr>
              <a:lnSpc>
                <a:spcPct val="150000"/>
              </a:lnSpc>
            </a:pPr>
            <a:r>
              <a:rPr lang="zh-CN" altLang="en-US" sz="2800" b="1" dirty="0">
                <a:latin typeface="宋体" pitchFamily="2" charset="-122"/>
                <a:ea typeface="宋体" pitchFamily="2" charset="-122"/>
              </a:rPr>
              <a:t>三、穿绳打</a:t>
            </a:r>
            <a:r>
              <a:rPr lang="zh-CN" altLang="en-US" sz="2800" b="1" dirty="0" smtClean="0">
                <a:latin typeface="宋体" pitchFamily="2" charset="-122"/>
                <a:ea typeface="宋体" pitchFamily="2" charset="-122"/>
              </a:rPr>
              <a:t>结。</a:t>
            </a:r>
            <a:endParaRPr lang="en-US" altLang="zh-CN" sz="2800" b="1" dirty="0">
              <a:latin typeface="宋体" pitchFamily="2" charset="-122"/>
              <a:ea typeface="宋体" pitchFamily="2" charset="-122"/>
            </a:endParaRPr>
          </a:p>
          <a:p>
            <a:pPr>
              <a:lnSpc>
                <a:spcPct val="150000"/>
              </a:lnSpc>
            </a:pPr>
            <a:r>
              <a:rPr lang="zh-CN" altLang="en-US" sz="2800" b="1" dirty="0">
                <a:latin typeface="宋体" pitchFamily="2" charset="-122"/>
                <a:ea typeface="宋体" pitchFamily="2" charset="-122"/>
              </a:rPr>
              <a:t>四、绑上竹</a:t>
            </a:r>
            <a:r>
              <a:rPr lang="zh-CN" altLang="en-US" sz="2800" b="1" dirty="0" smtClean="0">
                <a:latin typeface="宋体" pitchFamily="2" charset="-122"/>
                <a:ea typeface="宋体" pitchFamily="2" charset="-122"/>
              </a:rPr>
              <a:t>竿。</a:t>
            </a:r>
            <a:endParaRPr lang="zh-CN" altLang="en-US" sz="2800" b="1" dirty="0">
              <a:latin typeface="宋体" pitchFamily="2" charset="-122"/>
              <a:ea typeface="宋体" pitchFamily="2" charset="-122"/>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5536" y="1779662"/>
            <a:ext cx="1104039" cy="1582166"/>
          </a:xfrm>
          <a:prstGeom prst="rect">
            <a:avLst/>
          </a:prstGeom>
        </p:spPr>
      </p:pic>
      <p:sp>
        <p:nvSpPr>
          <p:cNvPr id="7" name="云形标注 6"/>
          <p:cNvSpPr/>
          <p:nvPr/>
        </p:nvSpPr>
        <p:spPr>
          <a:xfrm>
            <a:off x="2699792" y="555526"/>
            <a:ext cx="4824536" cy="2448272"/>
          </a:xfrm>
          <a:prstGeom prst="cloudCallout">
            <a:avLst>
              <a:gd name="adj1" fmla="val -80519"/>
              <a:gd name="adj2" fmla="val 11037"/>
            </a:avLst>
          </a:prstGeom>
          <a:grpFill/>
          <a:ln>
            <a:solidFill>
              <a:srgbClr val="FFC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smtClean="0">
                <a:solidFill>
                  <a:schemeClr val="tx1"/>
                </a:solidFill>
                <a:latin typeface="黑体" panose="02010609060101010101" charset="-122"/>
                <a:ea typeface="黑体" panose="02010609060101010101" charset="-122"/>
              </a:rPr>
              <a:t>   说一说</a:t>
            </a:r>
            <a:r>
              <a:rPr lang="zh-CN" altLang="en-US" sz="3200" dirty="0">
                <a:solidFill>
                  <a:schemeClr val="tx1"/>
                </a:solidFill>
                <a:latin typeface="黑体" panose="02010609060101010101" charset="-122"/>
                <a:ea typeface="黑体" panose="02010609060101010101" charset="-122"/>
              </a:rPr>
              <a:t>作者是如何把制作过程交代清楚</a:t>
            </a:r>
            <a:r>
              <a:rPr lang="zh-CN" altLang="en-US" sz="3200" dirty="0" smtClean="0">
                <a:solidFill>
                  <a:schemeClr val="tx1"/>
                </a:solidFill>
                <a:latin typeface="黑体" panose="02010609060101010101" charset="-122"/>
                <a:ea typeface="黑体" panose="02010609060101010101" charset="-122"/>
              </a:rPr>
              <a:t>的。</a:t>
            </a:r>
            <a:endParaRPr lang="zh-CN" altLang="en-US" sz="3200" dirty="0">
              <a:solidFill>
                <a:schemeClr val="tx1"/>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Rectangle 2"/>
          <p:cNvSpPr>
            <a:spLocks noChangeArrowheads="1"/>
          </p:cNvSpPr>
          <p:nvPr/>
        </p:nvSpPr>
        <p:spPr bwMode="auto">
          <a:xfrm>
            <a:off x="2195736" y="1203598"/>
            <a:ext cx="4032448" cy="648072"/>
          </a:xfrm>
          <a:prstGeom prst="rect">
            <a:avLst/>
          </a:prstGeom>
          <a:noFill/>
          <a:ln w="9525">
            <a:noFill/>
            <a:miter lim="800000"/>
          </a:ln>
          <a:effectLst/>
        </p:spPr>
        <p:txBody>
          <a:bodyPr anchor="ctr"/>
          <a:lstStyle/>
          <a:p>
            <a:r>
              <a:rPr lang="zh-CN" altLang="en-US" sz="2800" b="1" dirty="0">
                <a:ea typeface="黑体" panose="02010609060101010101" charset="-122"/>
              </a:rPr>
              <a:t>常用的说明方法有哪些？</a:t>
            </a:r>
          </a:p>
        </p:txBody>
      </p:sp>
      <p:sp>
        <p:nvSpPr>
          <p:cNvPr id="10" name="TextBox 9"/>
          <p:cNvSpPr txBox="1"/>
          <p:nvPr/>
        </p:nvSpPr>
        <p:spPr>
          <a:xfrm>
            <a:off x="3419872" y="534993"/>
            <a:ext cx="2520280" cy="584775"/>
          </a:xfrm>
          <a:prstGeom prst="rect">
            <a:avLst/>
          </a:prstGeom>
          <a:noFill/>
        </p:spPr>
        <p:txBody>
          <a:bodyPr wrap="square" rtlCol="0">
            <a:spAutoFit/>
          </a:bodyPr>
          <a:lstStyle/>
          <a:p>
            <a:r>
              <a:rPr lang="zh-CN" altLang="en-US" sz="3200" dirty="0">
                <a:latin typeface="黑体" panose="02010609060101010101" charset="-122"/>
                <a:ea typeface="黑体" panose="02010609060101010101" charset="-122"/>
              </a:rPr>
              <a:t>复习回顾</a:t>
            </a:r>
          </a:p>
        </p:txBody>
      </p:sp>
      <p:sp>
        <p:nvSpPr>
          <p:cNvPr id="2" name="矩形 1"/>
          <p:cNvSpPr/>
          <p:nvPr/>
        </p:nvSpPr>
        <p:spPr>
          <a:xfrm>
            <a:off x="2267744" y="1995686"/>
            <a:ext cx="4392488" cy="2492990"/>
          </a:xfrm>
          <a:prstGeom prst="rect">
            <a:avLst/>
          </a:prstGeom>
          <a:solidFill>
            <a:schemeClr val="accent3">
              <a:lumMod val="40000"/>
              <a:lumOff val="60000"/>
            </a:schemeClr>
          </a:solidFill>
        </p:spPr>
        <p:txBody>
          <a:bodyPr wrap="square">
            <a:spAutoFit/>
          </a:bodyPr>
          <a:lstStyle/>
          <a:p>
            <a:pPr>
              <a:lnSpc>
                <a:spcPct val="150000"/>
              </a:lnSpc>
            </a:pPr>
            <a:r>
              <a:rPr lang="zh-CN" altLang="en-US" sz="2600" b="1" dirty="0">
                <a:latin typeface="宋体" pitchFamily="2" charset="-122"/>
                <a:ea typeface="宋体" pitchFamily="2" charset="-122"/>
              </a:rPr>
              <a:t>举例子、作引用、分类</a:t>
            </a:r>
            <a:r>
              <a:rPr lang="zh-CN" altLang="en-US" sz="2600" b="1" dirty="0" smtClean="0">
                <a:latin typeface="宋体" pitchFamily="2" charset="-122"/>
                <a:ea typeface="宋体" pitchFamily="2" charset="-122"/>
              </a:rPr>
              <a:t>别</a:t>
            </a:r>
            <a:endParaRPr lang="en-US" altLang="zh-CN" sz="2600" b="1" dirty="0" smtClean="0">
              <a:latin typeface="宋体" pitchFamily="2" charset="-122"/>
              <a:ea typeface="宋体" pitchFamily="2" charset="-122"/>
            </a:endParaRPr>
          </a:p>
          <a:p>
            <a:pPr>
              <a:lnSpc>
                <a:spcPct val="150000"/>
              </a:lnSpc>
            </a:pPr>
            <a:r>
              <a:rPr lang="zh-CN" altLang="en-US" sz="2600" b="1" dirty="0" smtClean="0">
                <a:latin typeface="宋体" pitchFamily="2" charset="-122"/>
                <a:ea typeface="宋体" pitchFamily="2" charset="-122"/>
              </a:rPr>
              <a:t>列</a:t>
            </a:r>
            <a:r>
              <a:rPr lang="zh-CN" altLang="en-US" sz="2600" b="1" dirty="0">
                <a:latin typeface="宋体" pitchFamily="2" charset="-122"/>
                <a:ea typeface="宋体" pitchFamily="2" charset="-122"/>
              </a:rPr>
              <a:t>数字、作比较、画图</a:t>
            </a:r>
            <a:r>
              <a:rPr lang="zh-CN" altLang="en-US" sz="2600" b="1" dirty="0" smtClean="0">
                <a:latin typeface="宋体" pitchFamily="2" charset="-122"/>
                <a:ea typeface="宋体" pitchFamily="2" charset="-122"/>
              </a:rPr>
              <a:t>表</a:t>
            </a:r>
            <a:endParaRPr lang="en-US" altLang="zh-CN" sz="2600" b="1" dirty="0" smtClean="0">
              <a:latin typeface="宋体" pitchFamily="2" charset="-122"/>
              <a:ea typeface="宋体" pitchFamily="2" charset="-122"/>
            </a:endParaRPr>
          </a:p>
          <a:p>
            <a:pPr>
              <a:lnSpc>
                <a:spcPct val="150000"/>
              </a:lnSpc>
            </a:pPr>
            <a:r>
              <a:rPr lang="zh-CN" altLang="en-US" sz="2600" b="1" dirty="0" smtClean="0">
                <a:latin typeface="宋体" pitchFamily="2" charset="-122"/>
                <a:ea typeface="宋体" pitchFamily="2" charset="-122"/>
              </a:rPr>
              <a:t>下</a:t>
            </a:r>
            <a:r>
              <a:rPr lang="zh-CN" altLang="en-US" sz="2600" b="1" dirty="0">
                <a:latin typeface="宋体" pitchFamily="2" charset="-122"/>
                <a:ea typeface="宋体" pitchFamily="2" charset="-122"/>
              </a:rPr>
              <a:t>定义、作诠释、打比</a:t>
            </a:r>
            <a:r>
              <a:rPr lang="zh-CN" altLang="en-US" sz="2600" b="1" dirty="0" smtClean="0">
                <a:latin typeface="宋体" pitchFamily="2" charset="-122"/>
                <a:ea typeface="宋体" pitchFamily="2" charset="-122"/>
              </a:rPr>
              <a:t>方</a:t>
            </a:r>
            <a:endParaRPr lang="en-US" altLang="zh-CN" sz="2600" b="1" dirty="0" smtClean="0">
              <a:latin typeface="宋体" pitchFamily="2" charset="-122"/>
              <a:ea typeface="宋体" pitchFamily="2" charset="-122"/>
            </a:endParaRPr>
          </a:p>
          <a:p>
            <a:pPr>
              <a:lnSpc>
                <a:spcPct val="150000"/>
              </a:lnSpc>
            </a:pPr>
            <a:r>
              <a:rPr lang="zh-CN" altLang="en-US" sz="2600" b="1" dirty="0" smtClean="0">
                <a:latin typeface="宋体" pitchFamily="2" charset="-122"/>
                <a:ea typeface="宋体" pitchFamily="2" charset="-122"/>
              </a:rPr>
              <a:t>摹</a:t>
            </a:r>
            <a:r>
              <a:rPr lang="zh-CN" altLang="en-US" sz="2600" b="1" dirty="0">
                <a:latin typeface="宋体" pitchFamily="2" charset="-122"/>
                <a:ea typeface="宋体" pitchFamily="2" charset="-122"/>
              </a:rPr>
              <a:t>状貌、作假设</a:t>
            </a:r>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5590" y="419001"/>
            <a:ext cx="1629583" cy="378638"/>
          </a:xfrm>
          <a:prstGeom prst="rect">
            <a:avLst/>
          </a:prstGeom>
          <a:ln>
            <a:noFill/>
          </a:ln>
          <a:effectLst>
            <a:outerShdw blurRad="292100" dist="139700" dir="2700000" algn="tl" rotWithShape="0">
              <a:srgbClr val="333333">
                <a:alpha val="65000"/>
              </a:srgbClr>
            </a:outerShdw>
          </a:effectLst>
        </p:spPr>
      </p:pic>
      <p:sp>
        <p:nvSpPr>
          <p:cNvPr id="6" name="文本框 15">
            <a:hlinkClick r:id="rId3" action="ppaction://hlinksldjump"/>
          </p:cNvPr>
          <p:cNvSpPr txBox="1"/>
          <p:nvPr/>
        </p:nvSpPr>
        <p:spPr>
          <a:xfrm>
            <a:off x="147703" y="408265"/>
            <a:ext cx="1231486" cy="400110"/>
          </a:xfrm>
          <a:prstGeom prst="rect">
            <a:avLst/>
          </a:prstGeom>
          <a:noFill/>
        </p:spPr>
        <p:txBody>
          <a:bodyPr wrap="square" rtlCol="0">
            <a:spAutoFit/>
          </a:bodyPr>
          <a:lstStyle/>
          <a:p>
            <a:pPr algn="ctr"/>
            <a:r>
              <a:rPr kumimoji="1" lang="zh-CN" altLang="en-US" sz="2000" dirty="0">
                <a:solidFill>
                  <a:schemeClr val="bg1"/>
                </a:solidFill>
                <a:ea typeface="黑体" panose="02010609060101010101" pitchFamily="49" charset="-122"/>
              </a:rPr>
              <a:t>第一课时</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云形标注 3"/>
          <p:cNvSpPr/>
          <p:nvPr/>
        </p:nvSpPr>
        <p:spPr>
          <a:xfrm>
            <a:off x="2267744" y="267494"/>
            <a:ext cx="4248472" cy="2016224"/>
          </a:xfrm>
          <a:prstGeom prst="cloudCallout">
            <a:avLst>
              <a:gd name="adj1" fmla="val -70157"/>
              <a:gd name="adj2" fmla="val 39824"/>
            </a:avLst>
          </a:prstGeom>
          <a:grpFill/>
          <a:ln>
            <a:solidFill>
              <a:srgbClr val="FFC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black"/>
                </a:solidFill>
                <a:latin typeface="黑体" pitchFamily="49" charset="-122"/>
                <a:ea typeface="黑体" pitchFamily="49" charset="-122"/>
              </a:rPr>
              <a:t>    首先要介绍制作风向袋需要准备的材料和工具。</a:t>
            </a:r>
            <a:endParaRPr lang="zh-CN" altLang="en-US" sz="2400" dirty="0">
              <a:solidFill>
                <a:prstClr val="black"/>
              </a:solidFill>
              <a:latin typeface="黑体" pitchFamily="49" charset="-122"/>
              <a:ea typeface="黑体" pitchFamily="49" charset="-122"/>
            </a:endParaRPr>
          </a:p>
        </p:txBody>
      </p:sp>
      <p:sp>
        <p:nvSpPr>
          <p:cNvPr id="6148" name="AutoShape 4" descr="http://img1.imgtn.bdimg.com/it/u=3551301917,260948822&amp;fm=26&amp;gp=0.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zh-CN" altLang="en-US">
              <a:solidFill>
                <a:prstClr val="black"/>
              </a:solidFill>
            </a:endParaRPr>
          </a:p>
        </p:txBody>
      </p:sp>
      <p:sp>
        <p:nvSpPr>
          <p:cNvPr id="6150" name="AutoShape 6" descr="http://img1.imgtn.bdimg.com/it/u=3551301917,260948822&amp;fm=26&amp;gp=0.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zh-CN" altLang="en-US">
              <a:solidFill>
                <a:prstClr val="black"/>
              </a:solidFill>
            </a:endParaRPr>
          </a:p>
        </p:txBody>
      </p:sp>
      <p:sp>
        <p:nvSpPr>
          <p:cNvPr id="6152" name="AutoShape 8" descr="http://img1.imgtn.bdimg.com/it/u=3551301917,260948822&amp;fm=26&amp;gp=0.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zh-CN" altLang="en-US">
              <a:solidFill>
                <a:prstClr val="black"/>
              </a:solidFill>
            </a:endParaRPr>
          </a:p>
        </p:txBody>
      </p:sp>
      <p:sp>
        <p:nvSpPr>
          <p:cNvPr id="6154" name="AutoShape 10" descr="http://img1.imgtn.bdimg.com/it/u=3551301917,260948822&amp;fm=26&amp;gp=0.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zh-CN" altLang="en-US">
              <a:solidFill>
                <a:prstClr val="black"/>
              </a:solidFill>
            </a:endParaRPr>
          </a:p>
        </p:txBody>
      </p:sp>
      <p:pic>
        <p:nvPicPr>
          <p:cNvPr id="6155" name="Picture 11"/>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flipH="1">
            <a:off x="539552" y="1923678"/>
            <a:ext cx="1005490" cy="1629172"/>
          </a:xfrm>
          <a:prstGeom prst="rect">
            <a:avLst/>
          </a:prstGeom>
          <a:noFill/>
          <a:ln w="9525">
            <a:noFill/>
            <a:miter lim="800000"/>
            <a:headEnd/>
            <a:tailEnd/>
          </a:ln>
        </p:spPr>
      </p:pic>
      <p:pic>
        <p:nvPicPr>
          <p:cNvPr id="10" name="Picture 3"/>
          <p:cNvPicPr>
            <a:picLocks noChangeArrowheads="1"/>
          </p:cNvPicPr>
          <p:nvPr/>
        </p:nvPicPr>
        <p:blipFill>
          <a:blip r:embed="rId3" cstate="print"/>
          <a:srcRect/>
          <a:stretch>
            <a:fillRect/>
          </a:stretch>
        </p:blipFill>
        <p:spPr bwMode="auto">
          <a:xfrm>
            <a:off x="1691680" y="2512400"/>
            <a:ext cx="1762106" cy="1027895"/>
          </a:xfrm>
          <a:prstGeom prst="rect">
            <a:avLst/>
          </a:prstGeom>
          <a:noFill/>
          <a:ln w="9525">
            <a:noFill/>
            <a:miter lim="800000"/>
            <a:headEnd/>
            <a:tailEnd/>
          </a:ln>
        </p:spPr>
      </p:pic>
      <p:pic>
        <p:nvPicPr>
          <p:cNvPr id="11" name="Picture 4"/>
          <p:cNvPicPr>
            <a:picLocks noChangeArrowheads="1"/>
          </p:cNvPicPr>
          <p:nvPr/>
        </p:nvPicPr>
        <p:blipFill>
          <a:blip r:embed="rId4" cstate="print"/>
          <a:srcRect/>
          <a:stretch>
            <a:fillRect/>
          </a:stretch>
        </p:blipFill>
        <p:spPr bwMode="auto">
          <a:xfrm>
            <a:off x="5508104" y="2512400"/>
            <a:ext cx="1762106" cy="1027895"/>
          </a:xfrm>
          <a:prstGeom prst="rect">
            <a:avLst/>
          </a:prstGeom>
          <a:noFill/>
          <a:ln w="9525">
            <a:noFill/>
            <a:miter lim="800000"/>
            <a:headEnd/>
            <a:tailEnd/>
          </a:ln>
        </p:spPr>
      </p:pic>
      <p:pic>
        <p:nvPicPr>
          <p:cNvPr id="12" name="Picture 5"/>
          <p:cNvPicPr>
            <a:picLocks noChangeArrowheads="1"/>
          </p:cNvPicPr>
          <p:nvPr/>
        </p:nvPicPr>
        <p:blipFill>
          <a:blip r:embed="rId5" cstate="print"/>
          <a:srcRect/>
          <a:stretch>
            <a:fillRect/>
          </a:stretch>
        </p:blipFill>
        <p:spPr bwMode="auto">
          <a:xfrm>
            <a:off x="3563888" y="2512400"/>
            <a:ext cx="1762106" cy="1027895"/>
          </a:xfrm>
          <a:prstGeom prst="rect">
            <a:avLst/>
          </a:prstGeom>
          <a:noFill/>
          <a:ln w="9525">
            <a:noFill/>
            <a:miter lim="800000"/>
            <a:headEnd/>
            <a:tailEnd/>
          </a:ln>
        </p:spPr>
      </p:pic>
      <p:pic>
        <p:nvPicPr>
          <p:cNvPr id="13" name="Picture 6"/>
          <p:cNvPicPr>
            <a:picLocks noChangeArrowheads="1"/>
          </p:cNvPicPr>
          <p:nvPr/>
        </p:nvPicPr>
        <p:blipFill>
          <a:blip r:embed="rId6" cstate="print"/>
          <a:srcRect/>
          <a:stretch>
            <a:fillRect/>
          </a:stretch>
        </p:blipFill>
        <p:spPr bwMode="auto">
          <a:xfrm rot="5400000">
            <a:off x="6902368" y="3029910"/>
            <a:ext cx="2232248" cy="1027895"/>
          </a:xfrm>
          <a:prstGeom prst="rect">
            <a:avLst/>
          </a:prstGeom>
          <a:noFill/>
          <a:ln w="9525">
            <a:noFill/>
            <a:miter lim="800000"/>
            <a:headEnd/>
            <a:tailEnd/>
          </a:ln>
        </p:spPr>
      </p:pic>
      <p:pic>
        <p:nvPicPr>
          <p:cNvPr id="14" name="Picture 7"/>
          <p:cNvPicPr>
            <a:picLocks noChangeArrowheads="1"/>
          </p:cNvPicPr>
          <p:nvPr/>
        </p:nvPicPr>
        <p:blipFill>
          <a:blip r:embed="rId7" cstate="print"/>
          <a:srcRect/>
          <a:stretch>
            <a:fillRect/>
          </a:stretch>
        </p:blipFill>
        <p:spPr bwMode="auto">
          <a:xfrm>
            <a:off x="1691680" y="3612303"/>
            <a:ext cx="1762106" cy="1027895"/>
          </a:xfrm>
          <a:prstGeom prst="rect">
            <a:avLst/>
          </a:prstGeom>
          <a:noFill/>
          <a:ln w="9525">
            <a:noFill/>
            <a:miter lim="800000"/>
            <a:headEnd/>
            <a:tailEnd/>
          </a:ln>
        </p:spPr>
      </p:pic>
      <p:pic>
        <p:nvPicPr>
          <p:cNvPr id="15" name="Picture 8"/>
          <p:cNvPicPr>
            <a:picLocks noChangeArrowheads="1"/>
          </p:cNvPicPr>
          <p:nvPr/>
        </p:nvPicPr>
        <p:blipFill>
          <a:blip r:embed="rId8" cstate="print"/>
          <a:srcRect/>
          <a:stretch>
            <a:fillRect/>
          </a:stretch>
        </p:blipFill>
        <p:spPr bwMode="auto">
          <a:xfrm>
            <a:off x="3563888" y="3612303"/>
            <a:ext cx="1762106" cy="1027895"/>
          </a:xfrm>
          <a:prstGeom prst="rect">
            <a:avLst/>
          </a:prstGeom>
          <a:noFill/>
          <a:ln w="9525">
            <a:noFill/>
            <a:miter lim="800000"/>
            <a:headEnd/>
            <a:tailEnd/>
          </a:ln>
        </p:spPr>
      </p:pic>
      <p:pic>
        <p:nvPicPr>
          <p:cNvPr id="16" name="Picture 9"/>
          <p:cNvPicPr>
            <a:picLocks noChangeArrowheads="1"/>
          </p:cNvPicPr>
          <p:nvPr/>
        </p:nvPicPr>
        <p:blipFill>
          <a:blip r:embed="rId9" cstate="print"/>
          <a:srcRect/>
          <a:stretch>
            <a:fillRect/>
          </a:stretch>
        </p:blipFill>
        <p:spPr bwMode="auto">
          <a:xfrm>
            <a:off x="5508104" y="3632086"/>
            <a:ext cx="1762106" cy="1027895"/>
          </a:xfrm>
          <a:prstGeom prst="rect">
            <a:avLst/>
          </a:prstGeom>
          <a:noFill/>
          <a:ln w="9525">
            <a:noFill/>
            <a:miter lim="800000"/>
            <a:headEnd/>
            <a:tailEnd/>
          </a:ln>
        </p:spPr>
      </p:pic>
    </p:spTree>
    <p:extLst>
      <p:ext uri="{BB962C8B-B14F-4D97-AF65-F5344CB8AC3E}">
        <p14:creationId xmlns:p14="http://schemas.microsoft.com/office/powerpoint/2010/main" val="27564390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par>
                                <p:cTn id="8" presetID="22" presetClass="entr" presetSubtype="4"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down)">
                                      <p:cBhvr>
                                        <p:cTn id="10" dur="500"/>
                                        <p:tgtEl>
                                          <p:spTgt spid="12"/>
                                        </p:tgtEl>
                                      </p:cBhvr>
                                    </p:animEffect>
                                  </p:childTnLst>
                                </p:cTn>
                              </p:par>
                              <p:par>
                                <p:cTn id="11" presetID="22" presetClass="entr" presetSubtype="4"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down)">
                                      <p:cBhvr>
                                        <p:cTn id="13" dur="500"/>
                                        <p:tgtEl>
                                          <p:spTgt spid="11"/>
                                        </p:tgtEl>
                                      </p:cBhvr>
                                    </p:animEffect>
                                  </p:childTnLst>
                                </p:cTn>
                              </p:par>
                              <p:par>
                                <p:cTn id="14" presetID="22" presetClass="entr" presetSubtype="4"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down)">
                                      <p:cBhvr>
                                        <p:cTn id="16" dur="500"/>
                                        <p:tgtEl>
                                          <p:spTgt spid="14"/>
                                        </p:tgtEl>
                                      </p:cBhvr>
                                    </p:animEffect>
                                  </p:childTnLst>
                                </p:cTn>
                              </p:par>
                              <p:par>
                                <p:cTn id="17" presetID="22" presetClass="entr" presetSubtype="4"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down)">
                                      <p:cBhvr>
                                        <p:cTn id="19" dur="500"/>
                                        <p:tgtEl>
                                          <p:spTgt spid="15"/>
                                        </p:tgtEl>
                                      </p:cBhvr>
                                    </p:animEffect>
                                  </p:childTnLst>
                                </p:cTn>
                              </p:par>
                              <p:par>
                                <p:cTn id="20" presetID="22" presetClass="entr" presetSubtype="4"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down)">
                                      <p:cBhvr>
                                        <p:cTn id="22" dur="500"/>
                                        <p:tgtEl>
                                          <p:spTgt spid="16"/>
                                        </p:tgtEl>
                                      </p:cBhvr>
                                    </p:animEffect>
                                  </p:childTnLst>
                                </p:cTn>
                              </p:par>
                              <p:par>
                                <p:cTn id="23" presetID="22" presetClass="entr" presetSubtype="4"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down)">
                                      <p:cBhvr>
                                        <p:cTn id="2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云形标注 3"/>
          <p:cNvSpPr/>
          <p:nvPr/>
        </p:nvSpPr>
        <p:spPr>
          <a:xfrm flipH="1">
            <a:off x="1115616" y="987574"/>
            <a:ext cx="5472608" cy="2016224"/>
          </a:xfrm>
          <a:prstGeom prst="cloudCallout">
            <a:avLst>
              <a:gd name="adj1" fmla="val -48559"/>
              <a:gd name="adj2" fmla="val 40454"/>
            </a:avLst>
          </a:prstGeom>
          <a:grpFill/>
          <a:ln>
            <a:solidFill>
              <a:srgbClr val="FFC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chemeClr val="tx1"/>
                </a:solidFill>
                <a:latin typeface="黑体" pitchFamily="49" charset="-122"/>
                <a:ea typeface="黑体" pitchFamily="49" charset="-122"/>
              </a:rPr>
              <a:t>    在</a:t>
            </a:r>
            <a:r>
              <a:rPr lang="zh-CN" altLang="en-US" sz="2400" dirty="0">
                <a:solidFill>
                  <a:schemeClr val="tx1"/>
                </a:solidFill>
                <a:latin typeface="黑体" pitchFamily="49" charset="-122"/>
                <a:ea typeface="黑体" pitchFamily="49" charset="-122"/>
              </a:rPr>
              <a:t>写制作过程的时候，用“第一”、“第二”等词语有条理地写出了制作风向袋的步骤。</a:t>
            </a:r>
          </a:p>
        </p:txBody>
      </p:sp>
      <p:pic>
        <p:nvPicPr>
          <p:cNvPr id="9217" name="Picture 1"/>
          <p:cNvPicPr>
            <a:picLocks noChangeAspect="1" noChangeArrowheads="1"/>
          </p:cNvPicPr>
          <p:nvPr/>
        </p:nvPicPr>
        <p:blipFill>
          <a:blip r:embed="rId2" cstate="print"/>
          <a:srcRect/>
          <a:stretch>
            <a:fillRect/>
          </a:stretch>
        </p:blipFill>
        <p:spPr bwMode="auto">
          <a:xfrm>
            <a:off x="6660232" y="2499742"/>
            <a:ext cx="823913" cy="1838325"/>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云形标注 3"/>
          <p:cNvSpPr/>
          <p:nvPr/>
        </p:nvSpPr>
        <p:spPr>
          <a:xfrm>
            <a:off x="2267744" y="483518"/>
            <a:ext cx="4248472" cy="2016224"/>
          </a:xfrm>
          <a:prstGeom prst="cloudCallout">
            <a:avLst>
              <a:gd name="adj1" fmla="val -70157"/>
              <a:gd name="adj2" fmla="val 39824"/>
            </a:avLst>
          </a:prstGeom>
          <a:grpFill/>
          <a:ln>
            <a:solidFill>
              <a:srgbClr val="FFC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chemeClr val="tx1"/>
                </a:solidFill>
                <a:latin typeface="宋体" pitchFamily="2" charset="-122"/>
                <a:ea typeface="宋体" pitchFamily="2" charset="-122"/>
              </a:rPr>
              <a:t>    我</a:t>
            </a:r>
            <a:r>
              <a:rPr lang="zh-CN" altLang="en-US" sz="2400" b="1" dirty="0">
                <a:solidFill>
                  <a:schemeClr val="tx1"/>
                </a:solidFill>
                <a:latin typeface="宋体" pitchFamily="2" charset="-122"/>
                <a:ea typeface="宋体" pitchFamily="2" charset="-122"/>
              </a:rPr>
              <a:t>知道运用列数字的说明方法能把过程写得很清楚。</a:t>
            </a:r>
          </a:p>
        </p:txBody>
      </p:sp>
      <p:sp>
        <p:nvSpPr>
          <p:cNvPr id="6" name="TextBox 5"/>
          <p:cNvSpPr txBox="1"/>
          <p:nvPr/>
        </p:nvSpPr>
        <p:spPr>
          <a:xfrm>
            <a:off x="1691680" y="3705875"/>
            <a:ext cx="6768752" cy="954107"/>
          </a:xfrm>
          <a:prstGeom prst="rect">
            <a:avLst/>
          </a:prstGeom>
          <a:noFill/>
        </p:spPr>
        <p:txBody>
          <a:bodyPr wrap="square" rtlCol="0">
            <a:spAutoFit/>
          </a:bodyPr>
          <a:lstStyle/>
          <a:p>
            <a:r>
              <a:rPr lang="zh-CN" altLang="en-US" sz="2800" b="1" dirty="0" smtClean="0">
                <a:latin typeface="宋体" pitchFamily="2" charset="-122"/>
                <a:ea typeface="宋体" pitchFamily="2" charset="-122"/>
              </a:rPr>
              <a:t>    缝制</a:t>
            </a:r>
            <a:r>
              <a:rPr lang="zh-CN" altLang="en-US" sz="2800" b="1" dirty="0">
                <a:latin typeface="宋体" pitchFamily="2" charset="-122"/>
                <a:ea typeface="宋体" pitchFamily="2" charset="-122"/>
              </a:rPr>
              <a:t>口袋的时候，先说了口袋的直径与长度，让我们知道了口袋制作的大小。</a:t>
            </a:r>
          </a:p>
        </p:txBody>
      </p:sp>
      <p:sp>
        <p:nvSpPr>
          <p:cNvPr id="7" name="TextBox 6"/>
          <p:cNvSpPr txBox="1"/>
          <p:nvPr/>
        </p:nvSpPr>
        <p:spPr>
          <a:xfrm>
            <a:off x="2267744" y="2460833"/>
            <a:ext cx="6264696" cy="1200329"/>
          </a:xfrm>
          <a:prstGeom prst="rect">
            <a:avLst/>
          </a:prstGeom>
          <a:noFill/>
        </p:spPr>
        <p:txBody>
          <a:bodyPr wrap="square" rtlCol="0">
            <a:spAutoFit/>
          </a:bodyPr>
          <a:lstStyle/>
          <a:p>
            <a:r>
              <a:rPr lang="zh-CN" altLang="en-US" sz="2400" dirty="0">
                <a:latin typeface="楷体" panose="02010609060101010101" pitchFamily="49" charset="-122"/>
                <a:ea typeface="楷体" panose="02010609060101010101" pitchFamily="49" charset="-122"/>
              </a:rPr>
              <a:t> </a:t>
            </a:r>
            <a:r>
              <a:rPr lang="zh-CN" altLang="en-US" sz="2400" dirty="0" smtClean="0">
                <a:latin typeface="楷体" panose="02010609060101010101" pitchFamily="49" charset="-122"/>
                <a:ea typeface="楷体" panose="02010609060101010101" pitchFamily="49" charset="-122"/>
              </a:rPr>
              <a:t>   第</a:t>
            </a:r>
            <a:r>
              <a:rPr lang="zh-CN" altLang="en-US" sz="2400" dirty="0">
                <a:latin typeface="楷体" panose="02010609060101010101" pitchFamily="49" charset="-122"/>
                <a:ea typeface="楷体" panose="02010609060101010101" pitchFamily="49" charset="-122"/>
              </a:rPr>
              <a:t>二，缝制口袋。用尼龙纱巾缝一个圆锥形口袋，袋口直径约</a:t>
            </a:r>
            <a:r>
              <a:rPr lang="en-US" altLang="zh-CN" sz="2400" dirty="0">
                <a:latin typeface="楷体" panose="02010609060101010101" pitchFamily="49" charset="-122"/>
                <a:ea typeface="楷体" panose="02010609060101010101" pitchFamily="49" charset="-122"/>
              </a:rPr>
              <a:t>10</a:t>
            </a:r>
            <a:r>
              <a:rPr lang="zh-CN" altLang="en-US" sz="2400" dirty="0">
                <a:latin typeface="楷体" panose="02010609060101010101" pitchFamily="49" charset="-122"/>
                <a:ea typeface="楷体" panose="02010609060101010101" pitchFamily="49" charset="-122"/>
              </a:rPr>
              <a:t>厘米，袋长</a:t>
            </a:r>
            <a:r>
              <a:rPr lang="en-US" altLang="zh-CN" sz="2400" dirty="0">
                <a:latin typeface="楷体" panose="02010609060101010101" pitchFamily="49" charset="-122"/>
                <a:ea typeface="楷体" panose="02010609060101010101" pitchFamily="49" charset="-122"/>
              </a:rPr>
              <a:t>40-50</a:t>
            </a:r>
            <a:r>
              <a:rPr lang="zh-CN" altLang="en-US" sz="2400" dirty="0">
                <a:latin typeface="楷体" panose="02010609060101010101" pitchFamily="49" charset="-122"/>
                <a:ea typeface="楷体" panose="02010609060101010101" pitchFamily="49" charset="-122"/>
              </a:rPr>
              <a:t>厘米。</a:t>
            </a:r>
          </a:p>
        </p:txBody>
      </p:sp>
      <p:sp>
        <p:nvSpPr>
          <p:cNvPr id="6148" name="AutoShape 4" descr="http://img1.imgtn.bdimg.com/it/u=3551301917,260948822&amp;fm=26&amp;gp=0.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zh-CN" altLang="en-US"/>
          </a:p>
        </p:txBody>
      </p:sp>
      <p:sp>
        <p:nvSpPr>
          <p:cNvPr id="6150" name="AutoShape 6" descr="http://img1.imgtn.bdimg.com/it/u=3551301917,260948822&amp;fm=26&amp;gp=0.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zh-CN" altLang="en-US"/>
          </a:p>
        </p:txBody>
      </p:sp>
      <p:sp>
        <p:nvSpPr>
          <p:cNvPr id="6152" name="AutoShape 8" descr="http://img1.imgtn.bdimg.com/it/u=3551301917,260948822&amp;fm=26&amp;gp=0.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zh-CN" altLang="en-US"/>
          </a:p>
        </p:txBody>
      </p:sp>
      <p:sp>
        <p:nvSpPr>
          <p:cNvPr id="6154" name="AutoShape 10" descr="http://img1.imgtn.bdimg.com/it/u=3551301917,260948822&amp;fm=26&amp;gp=0.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zh-CN" altLang="en-US"/>
          </a:p>
        </p:txBody>
      </p:sp>
      <p:pic>
        <p:nvPicPr>
          <p:cNvPr id="6155" name="Picture 11"/>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flipH="1">
            <a:off x="539552" y="1923678"/>
            <a:ext cx="1005490" cy="1629172"/>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矩形 10"/>
          <p:cNvSpPr/>
          <p:nvPr/>
        </p:nvSpPr>
        <p:spPr>
          <a:xfrm>
            <a:off x="1907704" y="1439018"/>
            <a:ext cx="6336703" cy="1620444"/>
          </a:xfrm>
          <a:prstGeom prst="rect">
            <a:avLst/>
          </a:prstGeom>
        </p:spPr>
        <p:txBody>
          <a:bodyPr wrap="square" lIns="68580" tIns="34290" rIns="68580" bIns="34290">
            <a:spAutoFit/>
          </a:bodyPr>
          <a:lstStyle/>
          <a:p>
            <a:pPr algn="just">
              <a:lnSpc>
                <a:spcPct val="120000"/>
              </a:lnSpc>
            </a:pPr>
            <a:r>
              <a:rPr lang="zh-CN" altLang="en-US" sz="2800" dirty="0">
                <a:latin typeface="楷体" panose="02010609060101010101" pitchFamily="49" charset="-122"/>
                <a:ea typeface="楷体" panose="02010609060101010101" pitchFamily="49" charset="-122"/>
              </a:rPr>
              <a:t>    </a:t>
            </a:r>
            <a:r>
              <a:rPr lang="zh-CN" altLang="en-US" sz="2800" dirty="0">
                <a:latin typeface="黑体" pitchFamily="49" charset="-122"/>
                <a:ea typeface="黑体" pitchFamily="49" charset="-122"/>
              </a:rPr>
              <a:t>在说明文的写作中，首先要选好说明对象，然后运用一定的写作顺序，配合适当的说明方法就能把说明文写好。</a:t>
            </a:r>
            <a:endParaRPr lang="zh-CN" altLang="en-US" sz="2700" b="1" dirty="0">
              <a:latin typeface="黑体" pitchFamily="49" charset="-122"/>
              <a:ea typeface="黑体" pitchFamily="49" charset="-122"/>
            </a:endParaRPr>
          </a:p>
        </p:txBody>
      </p:sp>
      <p:sp>
        <p:nvSpPr>
          <p:cNvPr id="16" name="文本框 14"/>
          <p:cNvSpPr txBox="1"/>
          <p:nvPr/>
        </p:nvSpPr>
        <p:spPr>
          <a:xfrm>
            <a:off x="624427" y="411510"/>
            <a:ext cx="2036757"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课堂小结</a:t>
            </a:r>
          </a:p>
        </p:txBody>
      </p:sp>
      <p:pic>
        <p:nvPicPr>
          <p:cNvPr id="17" name="图片 1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9512" y="464187"/>
            <a:ext cx="366860" cy="456338"/>
          </a:xfrm>
          <a:prstGeom prst="rect">
            <a:avLst/>
          </a:prstGeom>
        </p:spPr>
      </p:pic>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1560" y="1707654"/>
            <a:ext cx="1104039" cy="1582166"/>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3905" name="Rectangle 1"/>
          <p:cNvSpPr>
            <a:spLocks noChangeArrowheads="1"/>
          </p:cNvSpPr>
          <p:nvPr/>
        </p:nvSpPr>
        <p:spPr bwMode="auto">
          <a:xfrm>
            <a:off x="251520" y="657731"/>
            <a:ext cx="8208912" cy="561692"/>
          </a:xfrm>
          <a:prstGeom prst="rect">
            <a:avLst/>
          </a:prstGeom>
          <a:noFill/>
          <a:ln w="9525">
            <a:noFill/>
            <a:miter lim="800000"/>
          </a:ln>
          <a:effectLst/>
        </p:spPr>
        <p:txBody>
          <a:bodyPr vert="horz" wrap="square" lIns="68580" tIns="34290" rIns="68580" bIns="34290" numCol="1" anchor="ctr" anchorCtr="0" compatLnSpc="1">
            <a:spAutoFit/>
          </a:bodyPr>
          <a:lstStyle/>
          <a:p>
            <a:pPr indent="200025" fontAlgn="base">
              <a:spcBef>
                <a:spcPct val="0"/>
              </a:spcBef>
              <a:spcAft>
                <a:spcPct val="0"/>
              </a:spcAft>
            </a:pPr>
            <a:r>
              <a:rPr lang="zh-CN" altLang="en-US" sz="3200" b="1" dirty="0" smtClean="0">
                <a:solidFill>
                  <a:srgbClr val="000000"/>
                </a:solidFill>
                <a:latin typeface="黑体" panose="02010609060101010101" charset="-122"/>
                <a:ea typeface="黑体" panose="02010609060101010101" charset="-122"/>
                <a:cs typeface="Times New Roman" panose="02020603050405020304" charset="0"/>
              </a:rPr>
              <a:t>写</a:t>
            </a:r>
            <a:r>
              <a:rPr lang="zh-CN" altLang="en-US" sz="3200" b="1" dirty="0">
                <a:solidFill>
                  <a:srgbClr val="000000"/>
                </a:solidFill>
                <a:latin typeface="黑体" panose="02010609060101010101" charset="-122"/>
                <a:ea typeface="黑体" panose="02010609060101010101" charset="-122"/>
                <a:cs typeface="Times New Roman" panose="02020603050405020304" charset="0"/>
              </a:rPr>
              <a:t>一写</a:t>
            </a:r>
            <a:endParaRPr lang="zh-CN" altLang="en-US" sz="3200" b="1" dirty="0">
              <a:latin typeface="黑体" panose="02010609060101010101" charset="-122"/>
              <a:ea typeface="黑体" panose="02010609060101010101" charset="-122"/>
              <a:cs typeface="宋体" panose="02010600030101010101" pitchFamily="2" charset="-122"/>
            </a:endParaRPr>
          </a:p>
        </p:txBody>
      </p:sp>
      <p:sp>
        <p:nvSpPr>
          <p:cNvPr id="22" name="TextBox 21"/>
          <p:cNvSpPr txBox="1"/>
          <p:nvPr/>
        </p:nvSpPr>
        <p:spPr>
          <a:xfrm>
            <a:off x="1979712" y="1851670"/>
            <a:ext cx="6552728" cy="1384995"/>
          </a:xfrm>
          <a:prstGeom prst="rect">
            <a:avLst/>
          </a:prstGeom>
          <a:noFill/>
        </p:spPr>
        <p:txBody>
          <a:bodyPr wrap="square" rtlCol="0">
            <a:spAutoFit/>
          </a:bodyPr>
          <a:lstStyle/>
          <a:p>
            <a:r>
              <a:rPr lang="zh-CN" altLang="en-US" sz="2400" b="1" dirty="0">
                <a:latin typeface="宋体" panose="02010600030101010101" pitchFamily="2" charset="-122"/>
                <a:ea typeface="宋体" panose="02010600030101010101" pitchFamily="2" charset="-122"/>
              </a:rPr>
              <a:t>    </a:t>
            </a:r>
            <a:r>
              <a:rPr lang="zh-CN" altLang="en-US" sz="2800" b="1" dirty="0" smtClean="0">
                <a:latin typeface="黑体" pitchFamily="49" charset="-122"/>
                <a:ea typeface="黑体" pitchFamily="49" charset="-122"/>
              </a:rPr>
              <a:t>你心中有喜爱的小动物吗？你喜欢什么手工制品？仿照</a:t>
            </a:r>
            <a:r>
              <a:rPr lang="en-US" altLang="zh-CN" sz="2800" b="1" dirty="0" smtClean="0">
                <a:latin typeface="黑体" pitchFamily="49" charset="-122"/>
                <a:ea typeface="黑体" pitchFamily="49" charset="-122"/>
              </a:rPr>
              <a:t>《</a:t>
            </a:r>
            <a:r>
              <a:rPr lang="zh-CN" altLang="en-US" sz="2800" b="1" dirty="0">
                <a:latin typeface="黑体" pitchFamily="49" charset="-122"/>
                <a:ea typeface="黑体" pitchFamily="49" charset="-122"/>
              </a:rPr>
              <a:t>鲸</a:t>
            </a:r>
            <a:r>
              <a:rPr lang="en-US" altLang="zh-CN" sz="2800" b="1" dirty="0">
                <a:latin typeface="黑体" pitchFamily="49" charset="-122"/>
                <a:ea typeface="黑体" pitchFamily="49" charset="-122"/>
              </a:rPr>
              <a:t>》</a:t>
            </a:r>
            <a:r>
              <a:rPr lang="zh-CN" altLang="en-US" sz="2800" b="1" dirty="0">
                <a:latin typeface="黑体" pitchFamily="49" charset="-122"/>
                <a:ea typeface="黑体" pitchFamily="49" charset="-122"/>
              </a:rPr>
              <a:t>和</a:t>
            </a:r>
            <a:r>
              <a:rPr lang="en-US" altLang="zh-CN" sz="2800" b="1" dirty="0">
                <a:latin typeface="黑体" pitchFamily="49" charset="-122"/>
                <a:ea typeface="黑体" pitchFamily="49" charset="-122"/>
              </a:rPr>
              <a:t>《</a:t>
            </a:r>
            <a:r>
              <a:rPr lang="zh-CN" altLang="en-US" sz="2800" b="1" dirty="0">
                <a:latin typeface="黑体" pitchFamily="49" charset="-122"/>
                <a:ea typeface="黑体" pitchFamily="49" charset="-122"/>
              </a:rPr>
              <a:t>制作风向袋</a:t>
            </a:r>
            <a:r>
              <a:rPr lang="en-US" altLang="zh-CN" sz="2800" b="1" dirty="0" smtClean="0">
                <a:latin typeface="黑体" pitchFamily="49" charset="-122"/>
                <a:ea typeface="黑体" pitchFamily="49" charset="-122"/>
              </a:rPr>
              <a:t>》</a:t>
            </a:r>
            <a:r>
              <a:rPr lang="zh-CN" altLang="en-US" sz="2800" b="1" dirty="0" smtClean="0">
                <a:latin typeface="黑体" pitchFamily="49" charset="-122"/>
                <a:ea typeface="黑体" pitchFamily="49" charset="-122"/>
              </a:rPr>
              <a:t>，</a:t>
            </a:r>
            <a:r>
              <a:rPr lang="zh-CN" altLang="en-US" sz="2800" b="1" dirty="0">
                <a:latin typeface="黑体" pitchFamily="49" charset="-122"/>
                <a:ea typeface="黑体" pitchFamily="49" charset="-122"/>
              </a:rPr>
              <a:t>写一篇说明文吧。</a:t>
            </a: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3568" y="1923678"/>
            <a:ext cx="1104039" cy="1582166"/>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611560" y="411510"/>
            <a:ext cx="6696744" cy="4401205"/>
          </a:xfrm>
          <a:prstGeom prst="rect">
            <a:avLst/>
          </a:prstGeom>
        </p:spPr>
        <p:txBody>
          <a:bodyPr wrap="square">
            <a:spAutoFit/>
          </a:bodyPr>
          <a:lstStyle/>
          <a:p>
            <a:pPr indent="457200"/>
            <a:r>
              <a:rPr lang="zh-CN" altLang="en-US" sz="2000" dirty="0" smtClean="0">
                <a:latin typeface="楷体" panose="02010609060101010101" pitchFamily="49" charset="-122"/>
                <a:ea typeface="楷体" panose="02010609060101010101" pitchFamily="49" charset="-122"/>
              </a:rPr>
              <a:t>            你会制作树叶书签吗</a:t>
            </a:r>
            <a:br>
              <a:rPr lang="zh-CN" altLang="en-US" sz="2000" dirty="0" smtClean="0">
                <a:latin typeface="楷体" panose="02010609060101010101" pitchFamily="49" charset="-122"/>
                <a:ea typeface="楷体" panose="02010609060101010101" pitchFamily="49" charset="-122"/>
              </a:rPr>
            </a:br>
            <a:r>
              <a:rPr lang="zh-CN" altLang="en-US" sz="2000" dirty="0" smtClean="0">
                <a:latin typeface="楷体" panose="02010609060101010101" pitchFamily="49" charset="-122"/>
                <a:ea typeface="楷体" panose="02010609060101010101" pitchFamily="49" charset="-122"/>
              </a:rPr>
              <a:t>    朋友，当你翻阅书籍，想在某页做上标记时，你一定会使用到书签吧。书签的品类很多，常见的有绘着诸如花鸟虫兽山水人物之类图案的硬纸书签和塑料书签。但是我想：如果能亲手制作一枚叶片书签，你一定会既觉得别致又饶有兴味的。</a:t>
            </a:r>
            <a:br>
              <a:rPr lang="zh-CN" altLang="en-US" sz="2000" dirty="0" smtClean="0">
                <a:latin typeface="楷体" panose="02010609060101010101" pitchFamily="49" charset="-122"/>
                <a:ea typeface="楷体" panose="02010609060101010101" pitchFamily="49" charset="-122"/>
              </a:rPr>
            </a:br>
            <a:r>
              <a:rPr lang="zh-CN" altLang="en-US" sz="2000" dirty="0" smtClean="0">
                <a:latin typeface="楷体" panose="02010609060101010101" pitchFamily="49" charset="-122"/>
                <a:ea typeface="楷体" panose="02010609060101010101" pitchFamily="49" charset="-122"/>
              </a:rPr>
              <a:t>    首先，是精选树叶。一般来说，树叶的种类是没有限制的，各种树叶均可采用，只不过制作有所不同罢了。下面我们以女贞树叶为例作介绍。挑选树叶时，得挑选那些完整而且比较饱满的叶子。还得注意，在采摘的时候，最好能保留叶梗</a:t>
            </a:r>
            <a:r>
              <a:rPr lang="en-US" altLang="zh-CN" sz="2000" dirty="0" smtClean="0">
                <a:latin typeface="楷体" panose="02010609060101010101" pitchFamily="49" charset="-122"/>
                <a:ea typeface="楷体" panose="02010609060101010101" pitchFamily="49" charset="-122"/>
              </a:rPr>
              <a:t>1</a:t>
            </a:r>
            <a:r>
              <a:rPr lang="zh-CN" altLang="en-US" sz="2000" dirty="0" smtClean="0">
                <a:latin typeface="楷体" panose="02010609060101010101" pitchFamily="49" charset="-122"/>
                <a:ea typeface="楷体" panose="02010609060101010101" pitchFamily="49" charset="-122"/>
              </a:rPr>
              <a:t>～</a:t>
            </a:r>
            <a:r>
              <a:rPr lang="en-US" altLang="zh-CN" sz="2000" dirty="0" smtClean="0">
                <a:latin typeface="楷体" panose="02010609060101010101" pitchFamily="49" charset="-122"/>
                <a:ea typeface="楷体" panose="02010609060101010101" pitchFamily="49" charset="-122"/>
              </a:rPr>
              <a:t>1.5</a:t>
            </a:r>
            <a:r>
              <a:rPr lang="zh-CN" altLang="en-US" sz="2000" dirty="0" smtClean="0">
                <a:latin typeface="楷体" panose="02010609060101010101" pitchFamily="49" charset="-122"/>
                <a:ea typeface="楷体" panose="02010609060101010101" pitchFamily="49" charset="-122"/>
              </a:rPr>
              <a:t>厘米左右，以便能代替一般书签上的那根绸带子。</a:t>
            </a:r>
            <a:br>
              <a:rPr lang="zh-CN" altLang="en-US" sz="2000" dirty="0" smtClean="0">
                <a:latin typeface="楷体" panose="02010609060101010101" pitchFamily="49" charset="-122"/>
                <a:ea typeface="楷体" panose="02010609060101010101" pitchFamily="49" charset="-122"/>
              </a:rPr>
            </a:br>
            <a:r>
              <a:rPr lang="zh-CN" altLang="en-US" sz="2000" dirty="0" smtClean="0">
                <a:latin typeface="楷体" panose="02010609060101010101" pitchFamily="49" charset="-122"/>
                <a:ea typeface="楷体" panose="02010609060101010101" pitchFamily="49" charset="-122"/>
              </a:rPr>
              <a:t>    选摘好叶片后，先将它们用冷水洗净，除去叶片上的污垢，然后再放入温水里浸泡二三分钟，以便剥离。接下</a:t>
            </a:r>
          </a:p>
        </p:txBody>
      </p:sp>
      <p:cxnSp>
        <p:nvCxnSpPr>
          <p:cNvPr id="5" name="直接连接符 4"/>
          <p:cNvCxnSpPr/>
          <p:nvPr/>
        </p:nvCxnSpPr>
        <p:spPr>
          <a:xfrm>
            <a:off x="7164288" y="915566"/>
            <a:ext cx="0" cy="3744416"/>
          </a:xfrm>
          <a:prstGeom prst="line">
            <a:avLst/>
          </a:prstGeom>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7380312" y="1059582"/>
            <a:ext cx="1080120" cy="523220"/>
          </a:xfrm>
          <a:prstGeom prst="rect">
            <a:avLst/>
          </a:prstGeom>
          <a:noFill/>
          <a:ln>
            <a:solidFill>
              <a:schemeClr val="accent1"/>
            </a:solidFill>
            <a:prstDash val="lgDashDotDot"/>
          </a:ln>
        </p:spPr>
        <p:txBody>
          <a:bodyPr wrap="square" rtlCol="0">
            <a:spAutoFit/>
          </a:bodyPr>
          <a:lstStyle/>
          <a:p>
            <a:r>
              <a:rPr lang="zh-CN" altLang="en-US" b="1" dirty="0" smtClean="0">
                <a:latin typeface="宋体" pitchFamily="2" charset="-122"/>
                <a:ea typeface="宋体" pitchFamily="2" charset="-122"/>
              </a:rPr>
              <a:t>点出制作对象</a:t>
            </a:r>
            <a:endParaRPr lang="zh-CN" altLang="en-US" b="1" dirty="0">
              <a:latin typeface="宋体" pitchFamily="2" charset="-122"/>
              <a:ea typeface="宋体" pitchFamily="2" charset="-122"/>
            </a:endParaRPr>
          </a:p>
        </p:txBody>
      </p:sp>
      <p:sp>
        <p:nvSpPr>
          <p:cNvPr id="7" name="TextBox 6"/>
          <p:cNvSpPr txBox="1"/>
          <p:nvPr/>
        </p:nvSpPr>
        <p:spPr>
          <a:xfrm>
            <a:off x="7452320" y="2355726"/>
            <a:ext cx="1080120" cy="307777"/>
          </a:xfrm>
          <a:prstGeom prst="rect">
            <a:avLst/>
          </a:prstGeom>
          <a:noFill/>
          <a:ln>
            <a:solidFill>
              <a:schemeClr val="accent1"/>
            </a:solidFill>
            <a:prstDash val="lgDashDotDot"/>
          </a:ln>
        </p:spPr>
        <p:txBody>
          <a:bodyPr wrap="square" rtlCol="0">
            <a:spAutoFit/>
          </a:bodyPr>
          <a:lstStyle/>
          <a:p>
            <a:r>
              <a:rPr lang="zh-CN" altLang="en-US" b="1" dirty="0" smtClean="0">
                <a:latin typeface="宋体" pitchFamily="2" charset="-122"/>
                <a:ea typeface="宋体" pitchFamily="2" charset="-122"/>
              </a:rPr>
              <a:t>挑选树叶</a:t>
            </a:r>
            <a:endParaRPr lang="zh-CN" altLang="en-US" b="1" dirty="0">
              <a:latin typeface="宋体" pitchFamily="2" charset="-122"/>
              <a:ea typeface="宋体" pitchFamily="2" charset="-122"/>
            </a:endParaRPr>
          </a:p>
        </p:txBody>
      </p:sp>
      <p:sp>
        <p:nvSpPr>
          <p:cNvPr id="8" name="TextBox 7"/>
          <p:cNvSpPr txBox="1"/>
          <p:nvPr/>
        </p:nvSpPr>
        <p:spPr>
          <a:xfrm>
            <a:off x="7452320" y="4155926"/>
            <a:ext cx="1080120" cy="307777"/>
          </a:xfrm>
          <a:prstGeom prst="rect">
            <a:avLst/>
          </a:prstGeom>
          <a:noFill/>
          <a:ln>
            <a:solidFill>
              <a:schemeClr val="accent1"/>
            </a:solidFill>
            <a:prstDash val="lgDashDotDot"/>
          </a:ln>
        </p:spPr>
        <p:txBody>
          <a:bodyPr wrap="square" rtlCol="0">
            <a:spAutoFit/>
          </a:bodyPr>
          <a:lstStyle/>
          <a:p>
            <a:r>
              <a:rPr lang="zh-CN" altLang="en-US" b="1" dirty="0" smtClean="0">
                <a:latin typeface="宋体" pitchFamily="2" charset="-122"/>
                <a:ea typeface="宋体" pitchFamily="2" charset="-122"/>
              </a:rPr>
              <a:t>处理树叶</a:t>
            </a:r>
            <a:endParaRPr lang="zh-CN" altLang="en-US" b="1" dirty="0">
              <a:latin typeface="宋体" pitchFamily="2" charset="-122"/>
              <a:ea typeface="宋体" pitchFamily="2" charset="-122"/>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611560" y="411510"/>
            <a:ext cx="6696744" cy="4401205"/>
          </a:xfrm>
          <a:prstGeom prst="rect">
            <a:avLst/>
          </a:prstGeom>
        </p:spPr>
        <p:txBody>
          <a:bodyPr wrap="square">
            <a:spAutoFit/>
          </a:bodyPr>
          <a:lstStyle/>
          <a:p>
            <a:r>
              <a:rPr lang="zh-CN" altLang="en-US" sz="2000" dirty="0" smtClean="0">
                <a:latin typeface="楷体" panose="02010609060101010101" pitchFamily="49" charset="-122"/>
                <a:ea typeface="楷体" panose="02010609060101010101" pitchFamily="49" charset="-122"/>
              </a:rPr>
              <a:t>去就是制作成败的关键一步了</a:t>
            </a:r>
            <a:r>
              <a:rPr lang="en-US" altLang="zh-CN" sz="2000" dirty="0" smtClean="0">
                <a:latin typeface="楷体" panose="02010609060101010101" pitchFamily="49" charset="-122"/>
                <a:ea typeface="楷体" panose="02010609060101010101" pitchFamily="49" charset="-122"/>
              </a:rPr>
              <a:t>——</a:t>
            </a:r>
            <a:r>
              <a:rPr lang="zh-CN" altLang="en-US" sz="2000" dirty="0" smtClean="0">
                <a:latin typeface="楷体" panose="02010609060101010101" pitchFamily="49" charset="-122"/>
                <a:ea typeface="楷体" panose="02010609060101010101" pitchFamily="49" charset="-122"/>
              </a:rPr>
              <a:t>这就是剥离</a:t>
            </a:r>
            <a:r>
              <a:rPr lang="en-US" altLang="zh-CN" sz="2000" dirty="0" smtClean="0">
                <a:latin typeface="楷体" panose="02010609060101010101" pitchFamily="49" charset="-122"/>
                <a:ea typeface="楷体" panose="02010609060101010101" pitchFamily="49" charset="-122"/>
              </a:rPr>
              <a:t>——</a:t>
            </a:r>
            <a:r>
              <a:rPr lang="zh-CN" altLang="en-US" sz="2000" dirty="0" smtClean="0">
                <a:latin typeface="楷体" panose="02010609060101010101" pitchFamily="49" charset="-122"/>
                <a:ea typeface="楷体" panose="02010609060101010101" pitchFamily="49" charset="-122"/>
              </a:rPr>
              <a:t>将叶片外罩的一层薄膜揭开分离出来，进行这项工作，真可以说要比绣花儿还要细心呢！取张叶片，一手轻捏叶片一头，另一只手轻轻挑开那紧附着叶网的叶衣，小心翼翼地剥离。此时用力要适中，切不可过大，过大就会使叶子断破；若揭到一半细膜断掉时，不要慌，可以重新挑头。这时，更要小心以免戳伤叶脉，影响美感。分离好后的叶子，只剩下那纤细的叶茎附着一层薄若蝉翼的叶脉，此时，整片树叶仍然比较柔软，但书签已具雏形了。</a:t>
            </a:r>
            <a:br>
              <a:rPr lang="zh-CN" altLang="en-US" sz="2000" dirty="0" smtClean="0">
                <a:latin typeface="楷体" panose="02010609060101010101" pitchFamily="49" charset="-122"/>
                <a:ea typeface="楷体" panose="02010609060101010101" pitchFamily="49" charset="-122"/>
              </a:rPr>
            </a:br>
            <a:r>
              <a:rPr lang="zh-CN" altLang="en-US" sz="2000" dirty="0" smtClean="0">
                <a:latin typeface="楷体" panose="02010609060101010101" pitchFamily="49" charset="-122"/>
                <a:ea typeface="楷体" panose="02010609060101010101" pitchFamily="49" charset="-122"/>
              </a:rPr>
              <a:t>    接下去，就是“善后”工作了。将书签的雏形放入稀释的福尔马林溶液（如果没有，酒精可代替）浸泡，这是为了防腐所采取的必要措施。泡后，取出晾干，一张树叶书签就基本形成了。你如果喜欢淡雅莹洁，你就无须再上色了。那叶片本身就已够朴素典雅了。如果你想让它具有</a:t>
            </a:r>
          </a:p>
        </p:txBody>
      </p:sp>
      <p:sp>
        <p:nvSpPr>
          <p:cNvPr id="4" name="TextBox 3"/>
          <p:cNvSpPr txBox="1"/>
          <p:nvPr/>
        </p:nvSpPr>
        <p:spPr>
          <a:xfrm>
            <a:off x="7452320" y="1203598"/>
            <a:ext cx="1080120" cy="1169551"/>
          </a:xfrm>
          <a:prstGeom prst="rect">
            <a:avLst/>
          </a:prstGeom>
          <a:noFill/>
          <a:ln>
            <a:solidFill>
              <a:schemeClr val="accent1"/>
            </a:solidFill>
            <a:prstDash val="lgDashDotDot"/>
          </a:ln>
        </p:spPr>
        <p:txBody>
          <a:bodyPr wrap="square" rtlCol="0">
            <a:spAutoFit/>
          </a:bodyPr>
          <a:lstStyle/>
          <a:p>
            <a:r>
              <a:rPr lang="zh-CN" altLang="en-US" b="1" dirty="0" smtClean="0">
                <a:latin typeface="宋体" pitchFamily="2" charset="-122"/>
                <a:ea typeface="宋体" pitchFamily="2" charset="-122"/>
              </a:rPr>
              <a:t>    一连串的动词生动地写出了处理树叶的步骤</a:t>
            </a:r>
            <a:endParaRPr lang="zh-CN" altLang="en-US" b="1" dirty="0">
              <a:latin typeface="宋体" pitchFamily="2" charset="-122"/>
              <a:ea typeface="宋体" pitchFamily="2" charset="-122"/>
            </a:endParaRPr>
          </a:p>
        </p:txBody>
      </p:sp>
      <p:sp>
        <p:nvSpPr>
          <p:cNvPr id="5" name="TextBox 4"/>
          <p:cNvSpPr txBox="1"/>
          <p:nvPr/>
        </p:nvSpPr>
        <p:spPr>
          <a:xfrm>
            <a:off x="7452320" y="3219822"/>
            <a:ext cx="1296144" cy="307777"/>
          </a:xfrm>
          <a:prstGeom prst="rect">
            <a:avLst/>
          </a:prstGeom>
          <a:noFill/>
          <a:ln>
            <a:solidFill>
              <a:schemeClr val="accent1"/>
            </a:solidFill>
            <a:prstDash val="lgDashDotDot"/>
          </a:ln>
        </p:spPr>
        <p:txBody>
          <a:bodyPr wrap="square" rtlCol="0">
            <a:spAutoFit/>
          </a:bodyPr>
          <a:lstStyle/>
          <a:p>
            <a:r>
              <a:rPr lang="zh-CN" altLang="en-US" b="1" dirty="0" smtClean="0">
                <a:latin typeface="宋体" pitchFamily="2" charset="-122"/>
                <a:ea typeface="宋体" pitchFamily="2" charset="-122"/>
              </a:rPr>
              <a:t>“善后”工作</a:t>
            </a:r>
            <a:endParaRPr lang="zh-CN" altLang="en-US" b="1" dirty="0">
              <a:latin typeface="宋体" pitchFamily="2" charset="-122"/>
              <a:ea typeface="宋体" pitchFamily="2" charset="-122"/>
            </a:endParaRPr>
          </a:p>
        </p:txBody>
      </p:sp>
      <p:cxnSp>
        <p:nvCxnSpPr>
          <p:cNvPr id="6" name="直接连接符 5"/>
          <p:cNvCxnSpPr/>
          <p:nvPr/>
        </p:nvCxnSpPr>
        <p:spPr>
          <a:xfrm>
            <a:off x="7164288" y="915566"/>
            <a:ext cx="0" cy="3744416"/>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611560" y="411510"/>
            <a:ext cx="6696744" cy="3170099"/>
          </a:xfrm>
          <a:prstGeom prst="rect">
            <a:avLst/>
          </a:prstGeom>
        </p:spPr>
        <p:txBody>
          <a:bodyPr wrap="square">
            <a:spAutoFit/>
          </a:bodyPr>
          <a:lstStyle/>
          <a:p>
            <a:r>
              <a:rPr lang="zh-CN" altLang="en-US" sz="2000" dirty="0" smtClean="0">
                <a:latin typeface="楷体" panose="02010609060101010101" pitchFamily="49" charset="-122"/>
                <a:ea typeface="楷体" panose="02010609060101010101" pitchFamily="49" charset="-122"/>
              </a:rPr>
              <a:t>鲜艳的色彩，那只须置于自己调置好的各种有色溶液中浸泡，那液汁便会通过叶脉达到整张叶片。浸泡片刻，叶片就着色了，如果在浸泡中放入香料，制出的书签就会飘出丝丝缕缕的清香。</a:t>
            </a:r>
            <a:br>
              <a:rPr lang="zh-CN" altLang="en-US" sz="2000" dirty="0" smtClean="0">
                <a:latin typeface="楷体" panose="02010609060101010101" pitchFamily="49" charset="-122"/>
                <a:ea typeface="楷体" panose="02010609060101010101" pitchFamily="49" charset="-122"/>
              </a:rPr>
            </a:br>
            <a:r>
              <a:rPr lang="zh-CN" altLang="en-US" sz="2000" dirty="0" smtClean="0">
                <a:latin typeface="楷体" panose="02010609060101010101" pitchFamily="49" charset="-122"/>
                <a:ea typeface="楷体" panose="02010609060101010101" pitchFamily="49" charset="-122"/>
              </a:rPr>
              <a:t>    完成这一切后，你就会得到一张晶莹澄碧、玲珑剔透的叶片书签了。如果你采用的叶子形状和色液各异，那你得到的也将是奇形异色、充满情趣的书签。你可以让它伴你读书，也可以精心保存，如果送给同学好友，也不失为别致的礼物。</a:t>
            </a:r>
            <a:br>
              <a:rPr lang="zh-CN" altLang="en-US" sz="2000" dirty="0" smtClean="0">
                <a:latin typeface="楷体" panose="02010609060101010101" pitchFamily="49" charset="-122"/>
                <a:ea typeface="楷体" panose="02010609060101010101" pitchFamily="49" charset="-122"/>
              </a:rPr>
            </a:br>
            <a:r>
              <a:rPr lang="zh-CN" altLang="en-US" sz="2000" dirty="0" smtClean="0">
                <a:latin typeface="楷体" panose="02010609060101010101" pitchFamily="49" charset="-122"/>
                <a:ea typeface="楷体" panose="02010609060101010101" pitchFamily="49" charset="-122"/>
              </a:rPr>
              <a:t>   朋友，你有兴趣吗？不妨亲自动手做一枚树叶书签！</a:t>
            </a:r>
          </a:p>
        </p:txBody>
      </p:sp>
      <p:sp>
        <p:nvSpPr>
          <p:cNvPr id="4" name="TextBox 3"/>
          <p:cNvSpPr txBox="1"/>
          <p:nvPr/>
        </p:nvSpPr>
        <p:spPr>
          <a:xfrm>
            <a:off x="7380312" y="2499742"/>
            <a:ext cx="1296144" cy="523220"/>
          </a:xfrm>
          <a:prstGeom prst="rect">
            <a:avLst/>
          </a:prstGeom>
          <a:noFill/>
          <a:ln>
            <a:solidFill>
              <a:schemeClr val="accent1"/>
            </a:solidFill>
            <a:prstDash val="lgDashDotDot"/>
          </a:ln>
        </p:spPr>
        <p:txBody>
          <a:bodyPr wrap="square" rtlCol="0">
            <a:spAutoFit/>
          </a:bodyPr>
          <a:lstStyle/>
          <a:p>
            <a:r>
              <a:rPr lang="zh-CN" altLang="en-US" b="1" dirty="0" smtClean="0">
                <a:latin typeface="宋体" pitchFamily="2" charset="-122"/>
                <a:ea typeface="宋体" pitchFamily="2" charset="-122"/>
              </a:rPr>
              <a:t>    制作叶片书签的意义</a:t>
            </a:r>
            <a:endParaRPr lang="zh-CN" altLang="en-US" b="1" dirty="0">
              <a:latin typeface="宋体" pitchFamily="2" charset="-122"/>
              <a:ea typeface="宋体" pitchFamily="2" charset="-122"/>
            </a:endParaRPr>
          </a:p>
        </p:txBody>
      </p:sp>
      <p:cxnSp>
        <p:nvCxnSpPr>
          <p:cNvPr id="5" name="直接连接符 4"/>
          <p:cNvCxnSpPr/>
          <p:nvPr/>
        </p:nvCxnSpPr>
        <p:spPr>
          <a:xfrm>
            <a:off x="7164288" y="915566"/>
            <a:ext cx="0" cy="3744416"/>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A21E5B7A-8B67-471D-94D5-C3657E414BB5}"/>
              </a:ext>
            </a:extLst>
          </p:cNvPr>
          <p:cNvSpPr/>
          <p:nvPr/>
        </p:nvSpPr>
        <p:spPr>
          <a:xfrm>
            <a:off x="1599548" y="1108660"/>
            <a:ext cx="9221766" cy="1361911"/>
          </a:xfrm>
          <a:prstGeom prst="rect">
            <a:avLst/>
          </a:prstGeom>
        </p:spPr>
        <p:txBody>
          <a:bodyPr wrap="square">
            <a:spAutoFit/>
          </a:bodyPr>
          <a:lstStyle/>
          <a:p>
            <a:r>
              <a:rPr lang="zh-CN" altLang="en-US" sz="375" dirty="0">
                <a:solidFill>
                  <a:srgbClr val="FF0000"/>
                </a:solidFill>
              </a:rPr>
              <a:t>“部编本”语文教材解读</a:t>
            </a:r>
          </a:p>
          <a:p>
            <a:r>
              <a:rPr lang="zh-CN" altLang="en-US" sz="375" dirty="0">
                <a:solidFill>
                  <a:srgbClr val="FF0000"/>
                </a:solidFill>
              </a:rPr>
              <a:t>“部编本”语文教材的编写背景。 </a:t>
            </a:r>
          </a:p>
          <a:p>
            <a:r>
              <a:rPr lang="zh-CN" altLang="en-US" sz="375" dirty="0">
                <a:solidFill>
                  <a:srgbClr val="FF0000"/>
                </a:solidFill>
              </a:rPr>
              <a:t>（一）教材要体现国家意识、主流意识形态、党的认同，体现立德树人从娃娃抓起。 </a:t>
            </a:r>
          </a:p>
          <a:p>
            <a:r>
              <a:rPr lang="zh-CN" altLang="en-US" sz="375" dirty="0">
                <a:solidFill>
                  <a:srgbClr val="FF0000"/>
                </a:solidFill>
              </a:rPr>
              <a:t>（二）体现核心素养，中国学生发展核心素养包括社会责任，国家认同、国际理解、人文底蕴、科学精神、审美情趣、学会学习、身心健康、实践创新。 </a:t>
            </a:r>
          </a:p>
          <a:p>
            <a:r>
              <a:rPr lang="zh-CN" altLang="en-US" sz="375" dirty="0">
                <a:solidFill>
                  <a:srgbClr val="FF0000"/>
                </a:solidFill>
              </a:rPr>
              <a:t>（三）语文、道德与法制、历史三个学科教材统编是大趋势。 </a:t>
            </a:r>
          </a:p>
          <a:p>
            <a:r>
              <a:rPr lang="zh-CN" altLang="en-US" sz="375" dirty="0">
                <a:solidFill>
                  <a:srgbClr val="FF0000"/>
                </a:solidFill>
              </a:rPr>
              <a:t>（四）“一标多本”教材质量参差不齐，“部编本”力图起到示范作用。 二、“部编本”教材的编写理念： </a:t>
            </a:r>
          </a:p>
          <a:p>
            <a:r>
              <a:rPr lang="zh-CN" altLang="en-US" sz="375" dirty="0">
                <a:solidFill>
                  <a:srgbClr val="FF0000"/>
                </a:solidFill>
              </a:rPr>
              <a:t>（一）体现核心价值观，做到“整体规划，有机渗透”。 </a:t>
            </a:r>
          </a:p>
          <a:p>
            <a:r>
              <a:rPr lang="zh-CN" altLang="en-US" sz="375" dirty="0">
                <a:solidFill>
                  <a:srgbClr val="FF0000"/>
                </a:solidFill>
              </a:rPr>
              <a:t>（二）接地气，满足一线需要，对教学弊病起纠偏作用。提倡全民阅读，注重两个延伸：往课外阅读延伸，往语文生活延伸。 </a:t>
            </a:r>
          </a:p>
          <a:p>
            <a:r>
              <a:rPr lang="zh-CN" altLang="en-US" sz="375" dirty="0">
                <a:solidFill>
                  <a:srgbClr val="FF0000"/>
                </a:solidFill>
              </a:rPr>
              <a:t>（三）加强了教材编写的科学性，编研结合。 （四）贴近当代学生生活，体现时代性。 </a:t>
            </a:r>
          </a:p>
          <a:p>
            <a:r>
              <a:rPr lang="zh-CN" altLang="en-US" sz="375" dirty="0">
                <a:solidFill>
                  <a:srgbClr val="FF0000"/>
                </a:solidFill>
              </a:rPr>
              <a:t>“部编本”语文教材的七个创新点： </a:t>
            </a:r>
          </a:p>
          <a:p>
            <a:r>
              <a:rPr lang="zh-CN" altLang="en-US" sz="375" dirty="0">
                <a:solidFill>
                  <a:srgbClr val="FF0000"/>
                </a:solidFill>
              </a:rPr>
              <a:t>（一）选文创新：课文总数减少，减少汉语拼音的难度。 </a:t>
            </a:r>
          </a:p>
          <a:p>
            <a:r>
              <a:rPr lang="zh-CN" altLang="en-US" sz="375" dirty="0">
                <a:solidFill>
                  <a:srgbClr val="FF0000"/>
                </a:solidFill>
              </a:rPr>
              <a:t>（二）单元结构创新</a:t>
            </a:r>
            <a:r>
              <a:rPr lang="en-US" altLang="zh-CN" sz="375" dirty="0">
                <a:solidFill>
                  <a:srgbClr val="FF0000"/>
                </a:solidFill>
              </a:rPr>
              <a:t>——</a:t>
            </a:r>
            <a:r>
              <a:rPr lang="zh-CN" altLang="en-US" sz="375" dirty="0">
                <a:solidFill>
                  <a:srgbClr val="FF0000"/>
                </a:solidFill>
              </a:rPr>
              <a:t>更加灵活的单元结构体制，综合性更强。 </a:t>
            </a:r>
          </a:p>
          <a:p>
            <a:r>
              <a:rPr lang="zh-CN" altLang="en-US" sz="375" dirty="0">
                <a:solidFill>
                  <a:srgbClr val="FF0000"/>
                </a:solidFill>
              </a:rPr>
              <a:t>（三）重视语文核心素养，重建语文知识体系。 </a:t>
            </a:r>
          </a:p>
          <a:p>
            <a:r>
              <a:rPr lang="zh-CN" altLang="en-US" sz="375" dirty="0">
                <a:solidFill>
                  <a:srgbClr val="FF0000"/>
                </a:solidFill>
              </a:rPr>
              <a:t>（四）三位一体，区分不同课型。“教读”、“自读”和“课外阅读”三位一体，整体提高学生的语文素养。 </a:t>
            </a:r>
          </a:p>
          <a:p>
            <a:r>
              <a:rPr lang="zh-CN" altLang="en-US" sz="375" dirty="0">
                <a:solidFill>
                  <a:srgbClr val="FF0000"/>
                </a:solidFill>
              </a:rPr>
              <a:t>（五）把课外阅读纳入教材体制。 </a:t>
            </a:r>
          </a:p>
          <a:p>
            <a:r>
              <a:rPr lang="zh-CN" altLang="en-US" sz="375" dirty="0">
                <a:solidFill>
                  <a:srgbClr val="FF0000"/>
                </a:solidFill>
              </a:rPr>
              <a:t>（六）识字写字教学更加讲究科学性。 </a:t>
            </a:r>
          </a:p>
          <a:p>
            <a:r>
              <a:rPr lang="zh-CN" altLang="en-US" sz="375" dirty="0">
                <a:solidFill>
                  <a:srgbClr val="FF0000"/>
                </a:solidFill>
              </a:rPr>
              <a:t>（七）提高写作教学的效果。 </a:t>
            </a:r>
          </a:p>
          <a:p>
            <a:r>
              <a:rPr lang="zh-CN" altLang="en-US" sz="375" dirty="0">
                <a:solidFill>
                  <a:srgbClr val="FF0000"/>
                </a:solidFill>
              </a:rPr>
              <a:t>新教材注重了六个意识。 </a:t>
            </a:r>
          </a:p>
          <a:p>
            <a:r>
              <a:rPr lang="zh-CN" altLang="en-US" sz="375" dirty="0">
                <a:solidFill>
                  <a:srgbClr val="FF0000"/>
                </a:solidFill>
              </a:rPr>
              <a:t>１、国家意识。 ２、目标意识。 </a:t>
            </a:r>
          </a:p>
          <a:p>
            <a:r>
              <a:rPr lang="zh-CN" altLang="en-US" sz="375" dirty="0">
                <a:solidFill>
                  <a:srgbClr val="FF0000"/>
                </a:solidFill>
              </a:rPr>
              <a:t>３、文体意识，非常突出文学素养的培养。 </a:t>
            </a:r>
          </a:p>
          <a:p>
            <a:r>
              <a:rPr lang="zh-CN" altLang="en-US" sz="375" dirty="0">
                <a:solidFill>
                  <a:srgbClr val="FF0000"/>
                </a:solidFill>
              </a:rPr>
              <a:t>４、读书意识。 ５、主体意识。 ６、科研意识。 </a:t>
            </a:r>
          </a:p>
          <a:p>
            <a:r>
              <a:rPr lang="zh-CN" altLang="en-US" sz="375" dirty="0">
                <a:solidFill>
                  <a:srgbClr val="FF0000"/>
                </a:solidFill>
              </a:rPr>
              <a:t>小结：好教，但教好不易。</a:t>
            </a:r>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752" y="0"/>
            <a:ext cx="9139248" cy="51319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图片 58"/>
          <p:cNvPicPr>
            <a:picLocks noChangeAspect="1"/>
          </p:cNvPicPr>
          <p:nvPr/>
        </p:nvPicPr>
        <p:blipFill>
          <a:blip r:embed="rId3" cstate="print">
            <a:clrChange>
              <a:clrFrom>
                <a:srgbClr val="FFFFFF">
                  <a:alpha val="0"/>
                </a:srgbClr>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348" y="3223289"/>
            <a:ext cx="9136080" cy="1970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2"/>
          <p:cNvPicPr>
            <a:picLocks noChangeAspect="1"/>
          </p:cNvPicPr>
          <p:nvPr/>
        </p:nvPicPr>
        <p:blipFill>
          <a:blip r:embed="rId4" cstate="print"/>
          <a:stretch>
            <a:fillRect/>
          </a:stretch>
        </p:blipFill>
        <p:spPr>
          <a:xfrm>
            <a:off x="7222738" y="2537781"/>
            <a:ext cx="1794878" cy="2539952"/>
          </a:xfrm>
          <a:prstGeom prst="rect">
            <a:avLst/>
          </a:prstGeom>
        </p:spPr>
      </p:pic>
      <p:pic>
        <p:nvPicPr>
          <p:cNvPr id="4" name="图片 57"/>
          <p:cNvPicPr>
            <a:picLocks noChangeAspect="1"/>
          </p:cNvPicPr>
          <p:nvPr/>
        </p:nvPicPr>
        <p:blipFill>
          <a:blip r:embed="rId5" cstate="print">
            <a:clrChange>
              <a:clrFrom>
                <a:srgbClr val="FFFFFF">
                  <a:alpha val="0"/>
                </a:srgbClr>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4638" y="1014262"/>
            <a:ext cx="3164795" cy="4131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59"/>
          <p:cNvPicPr>
            <a:picLocks noChangeAspect="1"/>
          </p:cNvPicPr>
          <p:nvPr/>
        </p:nvPicPr>
        <p:blipFill>
          <a:blip r:embed="rId6" cstate="print">
            <a:clrChange>
              <a:clrFrom>
                <a:srgbClr val="FFFFFF">
                  <a:alpha val="0"/>
                </a:srgbClr>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435878" y="535746"/>
            <a:ext cx="2244109" cy="1560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60"/>
          <p:cNvPicPr>
            <a:picLocks noChangeAspect="1"/>
          </p:cNvPicPr>
          <p:nvPr/>
        </p:nvPicPr>
        <p:blipFill>
          <a:blip r:embed="rId7" cstate="print">
            <a:clrChange>
              <a:clrFrom>
                <a:srgbClr val="633A0C">
                  <a:alpha val="0"/>
                </a:srgbClr>
              </a:clrFrom>
              <a:clrTo>
                <a:srgbClr val="633A0C">
                  <a:alpha val="0"/>
                </a:srgbClr>
              </a:clrTo>
            </a:clrChange>
            <a:extLst>
              <a:ext uri="{28A0092B-C50C-407E-A947-70E740481C1C}">
                <a14:useLocalDpi xmlns:a14="http://schemas.microsoft.com/office/drawing/2010/main" val="0"/>
              </a:ext>
            </a:extLst>
          </a:blip>
          <a:srcRect/>
          <a:stretch>
            <a:fillRect/>
          </a:stretch>
        </p:blipFill>
        <p:spPr bwMode="auto">
          <a:xfrm>
            <a:off x="597" y="31680"/>
            <a:ext cx="2201656" cy="1533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Box 4"/>
          <p:cNvSpPr txBox="1">
            <a:spLocks noChangeArrowheads="1"/>
          </p:cNvSpPr>
          <p:nvPr/>
        </p:nvSpPr>
        <p:spPr bwMode="auto">
          <a:xfrm rot="-164282">
            <a:off x="3464310" y="1507296"/>
            <a:ext cx="2945130" cy="1177231"/>
          </a:xfrm>
          <a:prstGeom prst="rect">
            <a:avLst/>
          </a:prstGeom>
          <a:noFill/>
          <a:ln>
            <a:noFill/>
          </a:ln>
        </p:spPr>
        <p:txBody>
          <a:bodyPr wrap="square" lIns="68567" tIns="34283" rIns="68567" bIns="34283">
            <a:spAutoFit/>
          </a:bodyPr>
          <a:lstStyle>
            <a:lvl1pPr eaLnBrk="0" hangingPunct="0">
              <a:defRPr sz="1700">
                <a:solidFill>
                  <a:srgbClr val="000000"/>
                </a:solidFill>
                <a:latin typeface="Arial" pitchFamily="34" charset="0"/>
                <a:ea typeface="宋体" pitchFamily="2" charset="-122"/>
              </a:defRPr>
            </a:lvl1pPr>
            <a:lvl2pPr marL="742950" indent="-285750" eaLnBrk="0" hangingPunct="0">
              <a:defRPr sz="1700">
                <a:solidFill>
                  <a:srgbClr val="000000"/>
                </a:solidFill>
                <a:latin typeface="Arial" pitchFamily="34" charset="0"/>
                <a:ea typeface="宋体" pitchFamily="2" charset="-122"/>
              </a:defRPr>
            </a:lvl2pPr>
            <a:lvl3pPr marL="1143000" indent="-228600" eaLnBrk="0" hangingPunct="0">
              <a:defRPr sz="1700">
                <a:solidFill>
                  <a:srgbClr val="000000"/>
                </a:solidFill>
                <a:latin typeface="Arial" pitchFamily="34" charset="0"/>
                <a:ea typeface="宋体" pitchFamily="2" charset="-122"/>
              </a:defRPr>
            </a:lvl3pPr>
            <a:lvl4pPr marL="1600200" indent="-228600" eaLnBrk="0" hangingPunct="0">
              <a:defRPr sz="1700">
                <a:solidFill>
                  <a:srgbClr val="000000"/>
                </a:solidFill>
                <a:latin typeface="Arial" pitchFamily="34" charset="0"/>
                <a:ea typeface="宋体" pitchFamily="2" charset="-122"/>
              </a:defRPr>
            </a:lvl4pPr>
            <a:lvl5pPr marL="2057400" indent="-228600" eaLnBrk="0" hangingPunct="0">
              <a:defRPr sz="1700">
                <a:solidFill>
                  <a:srgbClr val="000000"/>
                </a:solidFill>
                <a:latin typeface="Arial" pitchFamily="34" charset="0"/>
                <a:ea typeface="宋体" pitchFamily="2" charset="-122"/>
              </a:defRPr>
            </a:lvl5pPr>
            <a:lvl6pPr marL="2514600" indent="-228600" eaLnBrk="0" fontAlgn="base" hangingPunct="0">
              <a:spcBef>
                <a:spcPct val="0"/>
              </a:spcBef>
              <a:spcAft>
                <a:spcPct val="0"/>
              </a:spcAft>
              <a:defRPr sz="1700">
                <a:solidFill>
                  <a:srgbClr val="000000"/>
                </a:solidFill>
                <a:latin typeface="Arial" pitchFamily="34" charset="0"/>
                <a:ea typeface="宋体" pitchFamily="2" charset="-122"/>
              </a:defRPr>
            </a:lvl6pPr>
            <a:lvl7pPr marL="2971800" indent="-228600" eaLnBrk="0" fontAlgn="base" hangingPunct="0">
              <a:spcBef>
                <a:spcPct val="0"/>
              </a:spcBef>
              <a:spcAft>
                <a:spcPct val="0"/>
              </a:spcAft>
              <a:defRPr sz="1700">
                <a:solidFill>
                  <a:srgbClr val="000000"/>
                </a:solidFill>
                <a:latin typeface="Arial" pitchFamily="34" charset="0"/>
                <a:ea typeface="宋体" pitchFamily="2" charset="-122"/>
              </a:defRPr>
            </a:lvl7pPr>
            <a:lvl8pPr marL="3429000" indent="-228600" eaLnBrk="0" fontAlgn="base" hangingPunct="0">
              <a:spcBef>
                <a:spcPct val="0"/>
              </a:spcBef>
              <a:spcAft>
                <a:spcPct val="0"/>
              </a:spcAft>
              <a:defRPr sz="1700">
                <a:solidFill>
                  <a:srgbClr val="000000"/>
                </a:solidFill>
                <a:latin typeface="Arial" pitchFamily="34" charset="0"/>
                <a:ea typeface="宋体" pitchFamily="2" charset="-122"/>
              </a:defRPr>
            </a:lvl8pPr>
            <a:lvl9pPr marL="3886200" indent="-228600" eaLnBrk="0" fontAlgn="base" hangingPunct="0">
              <a:spcBef>
                <a:spcPct val="0"/>
              </a:spcBef>
              <a:spcAft>
                <a:spcPct val="0"/>
              </a:spcAft>
              <a:defRPr sz="1700">
                <a:solidFill>
                  <a:srgbClr val="000000"/>
                </a:solidFill>
                <a:latin typeface="Arial" pitchFamily="34" charset="0"/>
                <a:ea typeface="宋体" pitchFamily="2" charset="-122"/>
              </a:defRPr>
            </a:lvl9pPr>
          </a:lstStyle>
          <a:p>
            <a:pPr algn="r" eaLnBrk="1" fontAlgn="base" hangingPunct="1">
              <a:spcBef>
                <a:spcPct val="50000"/>
              </a:spcBef>
              <a:spcAft>
                <a:spcPct val="0"/>
              </a:spcAft>
              <a:defRPr/>
            </a:pPr>
            <a:r>
              <a:rPr lang="zh-CN" altLang="en-US" sz="7200" b="1" dirty="0">
                <a:solidFill>
                  <a:srgbClr val="FFFFFF"/>
                </a:solidFill>
                <a:effectLst>
                  <a:glow rad="228600">
                    <a:schemeClr val="accent2">
                      <a:satMod val="175000"/>
                      <a:alpha val="40000"/>
                    </a:schemeClr>
                  </a:glow>
                  <a:innerShdw blurRad="63500" dist="50800">
                    <a:prstClr val="black">
                      <a:alpha val="50000"/>
                    </a:prstClr>
                  </a:innerShdw>
                </a:effectLst>
                <a:latin typeface="微软雅黑" charset="-122"/>
                <a:ea typeface="微软雅黑" charset="-122"/>
                <a:cs typeface="+mn-ea"/>
              </a:rPr>
              <a:t>下课啦</a:t>
            </a:r>
            <a:r>
              <a:rPr lang="zh-CN" altLang="en-US" sz="7200" b="1" dirty="0">
                <a:solidFill>
                  <a:srgbClr val="FFFFFF"/>
                </a:solidFill>
                <a:effectLst>
                  <a:glow rad="228600">
                    <a:schemeClr val="accent4">
                      <a:satMod val="175000"/>
                      <a:alpha val="40000"/>
                    </a:schemeClr>
                  </a:glow>
                  <a:innerShdw blurRad="63500" dist="50800">
                    <a:prstClr val="black">
                      <a:alpha val="50000"/>
                    </a:prstClr>
                  </a:innerShdw>
                </a:effectLst>
                <a:latin typeface="微软雅黑" charset="-122"/>
                <a:ea typeface="微软雅黑" charset="-122"/>
                <a:cs typeface="+mn-ea"/>
              </a:rPr>
              <a:t>！</a:t>
            </a:r>
          </a:p>
        </p:txBody>
      </p:sp>
      <p:sp>
        <p:nvSpPr>
          <p:cNvPr id="10" name="矩形 9"/>
          <p:cNvSpPr/>
          <p:nvPr/>
        </p:nvSpPr>
        <p:spPr>
          <a:xfrm>
            <a:off x="-5857243" y="4777649"/>
            <a:ext cx="4572000" cy="1858201"/>
          </a:xfrm>
          <a:prstGeom prst="rect">
            <a:avLst/>
          </a:prstGeom>
        </p:spPr>
        <p:txBody>
          <a:bodyPr>
            <a:spAutoFit/>
          </a:bodyPr>
          <a:lstStyle/>
          <a:p>
            <a:pPr indent="266700">
              <a:lnSpc>
                <a:spcPct val="150000"/>
              </a:lnSpc>
            </a:pPr>
            <a:r>
              <a:rPr lang="en-US" altLang="zh-CN" sz="1050" kern="100" dirty="0">
                <a:latin typeface="仿宋" panose="02010609060101010101" pitchFamily="49" charset="-122"/>
                <a:cs typeface="Times New Roman" panose="02020603050405020304" pitchFamily="18" charset="0"/>
              </a:rPr>
              <a:t> </a:t>
            </a:r>
            <a:endParaRPr lang="zh-CN" altLang="zh-CN" sz="900" kern="100" dirty="0">
              <a:latin typeface="等线" panose="02010600030101010101" pitchFamily="2" charset="-122"/>
              <a:cs typeface="Times New Roman" panose="02020603050405020304" pitchFamily="18" charset="0"/>
            </a:endParaRPr>
          </a:p>
          <a:p>
            <a:pPr indent="266700">
              <a:lnSpc>
                <a:spcPct val="150000"/>
              </a:lnSpc>
            </a:pPr>
            <a:r>
              <a:rPr lang="en-US" altLang="zh-CN" sz="1050" kern="100" dirty="0">
                <a:latin typeface="仿宋" panose="02010609060101010101" pitchFamily="49" charset="-122"/>
                <a:cs typeface="Times New Roman" panose="02020603050405020304" pitchFamily="18" charset="0"/>
              </a:rPr>
              <a:t> </a:t>
            </a:r>
            <a:endParaRPr lang="zh-CN" altLang="zh-CN" sz="900" kern="100" dirty="0">
              <a:latin typeface="等线" panose="02010600030101010101" pitchFamily="2" charset="-122"/>
              <a:cs typeface="Times New Roman" panose="02020603050405020304" pitchFamily="18" charset="0"/>
            </a:endParaRPr>
          </a:p>
          <a:p>
            <a:pPr indent="266700">
              <a:lnSpc>
                <a:spcPct val="150000"/>
              </a:lnSpc>
            </a:pPr>
            <a:r>
              <a:rPr lang="en-US" altLang="zh-CN" sz="1050" kern="100" dirty="0">
                <a:latin typeface="仿宋" panose="02010609060101010101" pitchFamily="49" charset="-122"/>
                <a:cs typeface="Times New Roman" panose="02020603050405020304" pitchFamily="18" charset="0"/>
              </a:rPr>
              <a:t> </a:t>
            </a:r>
            <a:endParaRPr lang="zh-CN" altLang="zh-CN" sz="900" kern="100" dirty="0">
              <a:latin typeface="等线" panose="02010600030101010101" pitchFamily="2" charset="-122"/>
              <a:cs typeface="Times New Roman" panose="02020603050405020304" pitchFamily="18" charset="0"/>
            </a:endParaRPr>
          </a:p>
          <a:p>
            <a:pPr indent="266700">
              <a:lnSpc>
                <a:spcPct val="150000"/>
              </a:lnSpc>
            </a:pPr>
            <a:r>
              <a:rPr lang="zh-CN" altLang="zh-CN" sz="1050" kern="100" dirty="0">
                <a:solidFill>
                  <a:srgbClr val="FFFFFF"/>
                </a:solidFill>
                <a:latin typeface="等线" panose="02010600030101010101" pitchFamily="2" charset="-122"/>
                <a:ea typeface="仿宋" panose="02010609060101010101" pitchFamily="49" charset="-122"/>
                <a:cs typeface="Times New Roman" panose="02020603050405020304" pitchFamily="18" charset="0"/>
              </a:rPr>
              <a:t>本作品由无名收集整理，精心排版。</a:t>
            </a:r>
            <a:endParaRPr lang="zh-CN" altLang="zh-CN" sz="900" kern="100" dirty="0">
              <a:latin typeface="等线" panose="02010600030101010101" pitchFamily="2" charset="-122"/>
              <a:cs typeface="Times New Roman" panose="02020603050405020304" pitchFamily="18" charset="0"/>
            </a:endParaRPr>
          </a:p>
          <a:p>
            <a:pPr indent="266700">
              <a:lnSpc>
                <a:spcPct val="150000"/>
              </a:lnSpc>
            </a:pPr>
            <a:r>
              <a:rPr lang="zh-CN" altLang="zh-CN" sz="1050" kern="100" dirty="0">
                <a:solidFill>
                  <a:srgbClr val="FFFFFF"/>
                </a:solidFill>
                <a:latin typeface="等线" panose="02010600030101010101" pitchFamily="2" charset="-122"/>
                <a:ea typeface="仿宋" panose="02010609060101010101" pitchFamily="49" charset="-122"/>
                <a:cs typeface="Times New Roman" panose="02020603050405020304" pitchFamily="18" charset="0"/>
              </a:rPr>
              <a:t>可以直接套用或引用、打印。如果喜欢请分享给您的好友，同时欢迎您提出宝贵意见和建议，谢谢！</a:t>
            </a:r>
            <a:endParaRPr lang="zh-CN" altLang="zh-CN" sz="900" kern="100" dirty="0">
              <a:latin typeface="等线" panose="02010600030101010101" pitchFamily="2" charset="-122"/>
              <a:cs typeface="Times New Roman" panose="02020603050405020304" pitchFamily="18" charset="0"/>
            </a:endParaRPr>
          </a:p>
          <a:p>
            <a:pPr indent="19050">
              <a:lnSpc>
                <a:spcPct val="150000"/>
              </a:lnSpc>
            </a:pPr>
            <a:r>
              <a:rPr lang="zh-CN" altLang="zh-CN" sz="150" kern="100" dirty="0">
                <a:solidFill>
                  <a:srgbClr val="FFFFFF"/>
                </a:solidFill>
                <a:latin typeface="等线" panose="02010600030101010101" pitchFamily="2" charset="-122"/>
                <a:ea typeface="仿宋" panose="02010609060101010101" pitchFamily="49" charset="-122"/>
                <a:cs typeface="Times New Roman" panose="02020603050405020304" pitchFamily="18" charset="0"/>
              </a:rPr>
              <a:t>本作品由无名收集整理，精心排版。可以直接套用或引用。如果喜欢请分享给您的好友，同时欢迎您提出宝贵意见和建议，谢谢！</a:t>
            </a:r>
            <a:endParaRPr lang="zh-CN" altLang="zh-CN" sz="900" kern="100" dirty="0">
              <a:latin typeface="等线" panose="02010600030101010101" pitchFamily="2" charset="-122"/>
              <a:cs typeface="Times New Roman" panose="02020603050405020304" pitchFamily="18" charset="0"/>
            </a:endParaRPr>
          </a:p>
          <a:p>
            <a:pPr indent="19050">
              <a:lnSpc>
                <a:spcPct val="150000"/>
              </a:lnSpc>
            </a:pPr>
            <a:r>
              <a:rPr lang="zh-CN" altLang="zh-CN" sz="150" kern="100" dirty="0">
                <a:solidFill>
                  <a:srgbClr val="FFFFFF"/>
                </a:solidFill>
                <a:latin typeface="等线" panose="02010600030101010101" pitchFamily="2" charset="-122"/>
                <a:ea typeface="仿宋" panose="02010609060101010101" pitchFamily="49" charset="-122"/>
                <a:cs typeface="Times New Roman" panose="02020603050405020304" pitchFamily="18" charset="0"/>
              </a:rPr>
              <a:t>本作品由无名收集整理，精心排版。可以直接套用或引用。如果喜欢请分享给您的好友，同时欢迎您提出宝贵意见和建议，谢谢！</a:t>
            </a:r>
            <a:endParaRPr lang="zh-CN" altLang="zh-CN" sz="900" kern="100" dirty="0">
              <a:latin typeface="等线" panose="02010600030101010101" pitchFamily="2" charset="-122"/>
              <a:cs typeface="Times New Roman" panose="02020603050405020304" pitchFamily="18" charset="0"/>
            </a:endParaRPr>
          </a:p>
          <a:p>
            <a:pPr indent="19050">
              <a:lnSpc>
                <a:spcPct val="150000"/>
              </a:lnSpc>
            </a:pPr>
            <a:r>
              <a:rPr lang="zh-CN" altLang="zh-CN" sz="150" kern="100" dirty="0">
                <a:solidFill>
                  <a:srgbClr val="FFFFFF"/>
                </a:solidFill>
                <a:latin typeface="等线" panose="02010600030101010101" pitchFamily="2" charset="-122"/>
                <a:ea typeface="仿宋" panose="02010609060101010101" pitchFamily="49" charset="-122"/>
                <a:cs typeface="Times New Roman" panose="02020603050405020304" pitchFamily="18" charset="0"/>
              </a:rPr>
              <a:t>本作品由无名收集整理，精心排版。可以直接套用或引用。如果喜欢请分享给您的好友，同时欢迎您提出宝贵意见和建议，谢谢！</a:t>
            </a:r>
            <a:endParaRPr lang="zh-CN" altLang="zh-CN" sz="900" kern="100" dirty="0">
              <a:latin typeface="等线" panose="02010600030101010101" pitchFamily="2" charset="-122"/>
              <a:cs typeface="Times New Roman" panose="02020603050405020304" pitchFamily="18" charset="0"/>
            </a:endParaRPr>
          </a:p>
          <a:p>
            <a:pPr indent="200025">
              <a:lnSpc>
                <a:spcPct val="150000"/>
              </a:lnSpc>
            </a:pPr>
            <a:r>
              <a:rPr lang="en-US" altLang="zh-CN" sz="900" kern="100" dirty="0">
                <a:latin typeface="等线" panose="02010600030101010101" pitchFamily="2" charset="-122"/>
                <a:cs typeface="Times New Roman" panose="02020603050405020304" pitchFamily="18" charset="0"/>
              </a:rPr>
              <a:t> </a:t>
            </a:r>
            <a:endParaRPr lang="zh-CN" altLang="zh-CN" sz="900" kern="100" dirty="0">
              <a:latin typeface="等线" panose="02010600030101010101" pitchFamily="2" charset="-122"/>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8"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0-#ppt_w/2"/>
                                          </p:val>
                                        </p:tav>
                                        <p:tav tm="100000">
                                          <p:val>
                                            <p:strVal val="#ppt_x"/>
                                          </p:val>
                                        </p:tav>
                                      </p:tavLst>
                                    </p:anim>
                                    <p:anim calcmode="lin" valueType="num">
                                      <p:cBhvr additive="base">
                                        <p:cTn id="19"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1520" y="1275606"/>
            <a:ext cx="1658162" cy="2376264"/>
          </a:xfrm>
          <a:prstGeom prst="rect">
            <a:avLst/>
          </a:prstGeom>
        </p:spPr>
      </p:pic>
      <p:sp>
        <p:nvSpPr>
          <p:cNvPr id="7" name="云形标注 6"/>
          <p:cNvSpPr/>
          <p:nvPr/>
        </p:nvSpPr>
        <p:spPr>
          <a:xfrm>
            <a:off x="2483768" y="627534"/>
            <a:ext cx="5976664" cy="3024336"/>
          </a:xfrm>
          <a:prstGeom prst="cloudCallout">
            <a:avLst>
              <a:gd name="adj1" fmla="val -65937"/>
              <a:gd name="adj2" fmla="val 17523"/>
            </a:avLst>
          </a:prstGeom>
          <a:grpFill/>
          <a:ln>
            <a:solidFill>
              <a:srgbClr val="FFC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dirty="0" smtClean="0">
                <a:solidFill>
                  <a:prstClr val="black"/>
                </a:solidFill>
                <a:latin typeface="黑体" pitchFamily="49" charset="-122"/>
                <a:ea typeface="黑体" pitchFamily="49" charset="-122"/>
              </a:rPr>
              <a:t>    默读</a:t>
            </a:r>
            <a:r>
              <a:rPr lang="zh-CN" altLang="en-US" sz="3600" dirty="0">
                <a:solidFill>
                  <a:prstClr val="black"/>
                </a:solidFill>
                <a:latin typeface="黑体" pitchFamily="49" charset="-122"/>
                <a:ea typeface="黑体" pitchFamily="49" charset="-122"/>
              </a:rPr>
              <a:t>课文，说</a:t>
            </a:r>
            <a:r>
              <a:rPr lang="zh-CN" altLang="en-US" sz="3600" dirty="0" smtClean="0">
                <a:solidFill>
                  <a:prstClr val="black"/>
                </a:solidFill>
                <a:latin typeface="黑体" pitchFamily="49" charset="-122"/>
                <a:ea typeface="黑体" pitchFamily="49" charset="-122"/>
              </a:rPr>
              <a:t>说</a:t>
            </a:r>
            <a:r>
              <a:rPr lang="en-US" altLang="zh-CN" sz="3600" dirty="0" smtClean="0">
                <a:solidFill>
                  <a:prstClr val="black"/>
                </a:solidFill>
                <a:latin typeface="黑体" pitchFamily="49" charset="-122"/>
                <a:ea typeface="黑体" pitchFamily="49" charset="-122"/>
              </a:rPr>
              <a:t>《</a:t>
            </a:r>
            <a:r>
              <a:rPr lang="zh-CN" altLang="en-US" sz="3600" dirty="0" smtClean="0">
                <a:solidFill>
                  <a:prstClr val="black"/>
                </a:solidFill>
                <a:latin typeface="黑体" pitchFamily="49" charset="-122"/>
                <a:ea typeface="黑体" pitchFamily="49" charset="-122"/>
              </a:rPr>
              <a:t>鲸</a:t>
            </a:r>
            <a:r>
              <a:rPr lang="en-US" altLang="zh-CN" sz="3600" dirty="0" smtClean="0">
                <a:solidFill>
                  <a:prstClr val="black"/>
                </a:solidFill>
                <a:latin typeface="黑体" pitchFamily="49" charset="-122"/>
                <a:ea typeface="黑体" pitchFamily="49" charset="-122"/>
              </a:rPr>
              <a:t>》</a:t>
            </a:r>
            <a:r>
              <a:rPr lang="zh-CN" altLang="en-US" sz="3600" dirty="0" smtClean="0">
                <a:solidFill>
                  <a:prstClr val="black"/>
                </a:solidFill>
                <a:latin typeface="黑体" pitchFamily="49" charset="-122"/>
                <a:ea typeface="黑体" pitchFamily="49" charset="-122"/>
              </a:rPr>
              <a:t>运用了哪些说明方法来介绍鲸的特点的。</a:t>
            </a:r>
            <a:endParaRPr lang="zh-CN" altLang="en-US" sz="3600" dirty="0">
              <a:solidFill>
                <a:prstClr val="black"/>
              </a:solidFill>
              <a:latin typeface="黑体" pitchFamily="49" charset="-122"/>
              <a:ea typeface="黑体" pitchFamily="49" charset="-122"/>
            </a:endParaRPr>
          </a:p>
        </p:txBody>
      </p:sp>
    </p:spTree>
    <p:extLst>
      <p:ext uri="{BB962C8B-B14F-4D97-AF65-F5344CB8AC3E}">
        <p14:creationId xmlns:p14="http://schemas.microsoft.com/office/powerpoint/2010/main" val="40039827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2" name="Text Box 2"/>
          <p:cNvSpPr txBox="1">
            <a:spLocks noChangeArrowheads="1"/>
          </p:cNvSpPr>
          <p:nvPr/>
        </p:nvSpPr>
        <p:spPr bwMode="auto">
          <a:xfrm>
            <a:off x="539750" y="1016605"/>
            <a:ext cx="8135938" cy="830997"/>
          </a:xfrm>
          <a:prstGeom prst="rect">
            <a:avLst/>
          </a:prstGeom>
          <a:noFill/>
          <a:ln w="9525">
            <a:noFill/>
            <a:miter lim="800000"/>
          </a:ln>
          <a:effectLst/>
        </p:spPr>
        <p:txBody>
          <a:bodyPr>
            <a:spAutoFit/>
          </a:bodyPr>
          <a:lstStyle/>
          <a:p>
            <a:pPr>
              <a:spcBef>
                <a:spcPct val="50000"/>
              </a:spcBef>
            </a:pPr>
            <a:r>
              <a:rPr lang="zh-CN" altLang="en-US" sz="2400" b="1" dirty="0" smtClean="0">
                <a:latin typeface="黑体" pitchFamily="49" charset="-122"/>
                <a:ea typeface="黑体" pitchFamily="49" charset="-122"/>
              </a:rPr>
              <a:t>   </a:t>
            </a:r>
            <a:r>
              <a:rPr lang="zh-CN" altLang="en-US" sz="2400" b="1" dirty="0" smtClean="0">
                <a:latin typeface="楷体" pitchFamily="49" charset="-122"/>
                <a:ea typeface="楷体" pitchFamily="49" charset="-122"/>
              </a:rPr>
              <a:t>（</a:t>
            </a:r>
            <a:r>
              <a:rPr lang="en-US" altLang="zh-CN" sz="2400" b="1" dirty="0">
                <a:latin typeface="楷体" pitchFamily="49" charset="-122"/>
                <a:ea typeface="楷体" pitchFamily="49" charset="-122"/>
              </a:rPr>
              <a:t>1</a:t>
            </a:r>
            <a:r>
              <a:rPr lang="zh-CN" altLang="en-US" sz="2400" b="1" dirty="0">
                <a:latin typeface="楷体" pitchFamily="49" charset="-122"/>
                <a:ea typeface="楷体" pitchFamily="49" charset="-122"/>
              </a:rPr>
              <a:t>）不少人看到过象，都说象是很大的动物。其实还有</a:t>
            </a:r>
            <a:r>
              <a:rPr lang="zh-CN" altLang="en-US" sz="2400" b="1" dirty="0">
                <a:solidFill>
                  <a:srgbClr val="CC3300"/>
                </a:solidFill>
                <a:latin typeface="楷体" pitchFamily="49" charset="-122"/>
                <a:ea typeface="楷体" pitchFamily="49" charset="-122"/>
              </a:rPr>
              <a:t>比象大得多</a:t>
            </a:r>
            <a:r>
              <a:rPr lang="zh-CN" altLang="en-US" sz="2400" b="1" dirty="0">
                <a:latin typeface="楷体" pitchFamily="49" charset="-122"/>
                <a:ea typeface="楷体" pitchFamily="49" charset="-122"/>
              </a:rPr>
              <a:t>的动物，那就是鲸。</a:t>
            </a:r>
            <a:endParaRPr lang="zh-CN" altLang="en-US" sz="2400" dirty="0">
              <a:latin typeface="楷体" pitchFamily="49" charset="-122"/>
              <a:ea typeface="楷体" pitchFamily="49" charset="-122"/>
            </a:endParaRPr>
          </a:p>
        </p:txBody>
      </p:sp>
      <p:sp>
        <p:nvSpPr>
          <p:cNvPr id="15363" name="Text Box 3"/>
          <p:cNvSpPr txBox="1">
            <a:spLocks noChangeArrowheads="1"/>
          </p:cNvSpPr>
          <p:nvPr/>
        </p:nvSpPr>
        <p:spPr bwMode="auto">
          <a:xfrm>
            <a:off x="1150462" y="1847602"/>
            <a:ext cx="1584176" cy="584775"/>
          </a:xfrm>
          <a:prstGeom prst="rect">
            <a:avLst/>
          </a:prstGeom>
          <a:noFill/>
          <a:ln w="9525">
            <a:noFill/>
            <a:miter lim="800000"/>
          </a:ln>
          <a:effectLst/>
        </p:spPr>
        <p:txBody>
          <a:bodyPr wrap="square">
            <a:spAutoFit/>
          </a:bodyPr>
          <a:lstStyle/>
          <a:p>
            <a:pPr>
              <a:spcBef>
                <a:spcPct val="50000"/>
              </a:spcBef>
            </a:pPr>
            <a:r>
              <a:rPr lang="zh-CN" altLang="en-US" sz="3200" b="1" dirty="0">
                <a:solidFill>
                  <a:srgbClr val="FF0000"/>
                </a:solidFill>
                <a:latin typeface="宋体" pitchFamily="2" charset="-122"/>
                <a:ea typeface="宋体" pitchFamily="2" charset="-122"/>
              </a:rPr>
              <a:t>作比</a:t>
            </a:r>
            <a:r>
              <a:rPr lang="zh-CN" altLang="en-US" sz="3200" b="1" dirty="0" smtClean="0">
                <a:solidFill>
                  <a:srgbClr val="FF0000"/>
                </a:solidFill>
                <a:latin typeface="宋体" pitchFamily="2" charset="-122"/>
                <a:ea typeface="宋体" pitchFamily="2" charset="-122"/>
              </a:rPr>
              <a:t>较</a:t>
            </a:r>
            <a:endParaRPr lang="zh-CN" altLang="en-US" sz="3200" b="1" dirty="0">
              <a:solidFill>
                <a:srgbClr val="FF0000"/>
              </a:solidFill>
              <a:latin typeface="宋体" pitchFamily="2" charset="-122"/>
              <a:ea typeface="宋体" pitchFamily="2" charset="-122"/>
            </a:endParaRPr>
          </a:p>
        </p:txBody>
      </p:sp>
      <p:sp>
        <p:nvSpPr>
          <p:cNvPr id="15364" name="Text Box 4"/>
          <p:cNvSpPr txBox="1">
            <a:spLocks noChangeArrowheads="1"/>
          </p:cNvSpPr>
          <p:nvPr/>
        </p:nvSpPr>
        <p:spPr bwMode="auto">
          <a:xfrm>
            <a:off x="539552" y="2669887"/>
            <a:ext cx="8135938" cy="1446550"/>
          </a:xfrm>
          <a:prstGeom prst="rect">
            <a:avLst/>
          </a:prstGeom>
          <a:noFill/>
          <a:ln w="9525">
            <a:noFill/>
            <a:miter lim="800000"/>
          </a:ln>
          <a:effectLst/>
        </p:spPr>
        <p:txBody>
          <a:bodyPr>
            <a:spAutoFit/>
          </a:bodyPr>
          <a:lstStyle/>
          <a:p>
            <a:pPr>
              <a:spcBef>
                <a:spcPct val="50000"/>
              </a:spcBef>
            </a:pPr>
            <a:r>
              <a:rPr lang="en-US" altLang="zh-CN" sz="3200" dirty="0">
                <a:solidFill>
                  <a:srgbClr val="FF0000"/>
                </a:solidFill>
                <a:latin typeface="宋体" pitchFamily="2" charset="-122"/>
                <a:ea typeface="宋体" pitchFamily="2" charset="-122"/>
              </a:rPr>
              <a:t>   </a:t>
            </a:r>
            <a:r>
              <a:rPr lang="en-US" altLang="zh-CN" sz="3200" dirty="0" smtClean="0">
                <a:solidFill>
                  <a:srgbClr val="FF0000"/>
                </a:solidFill>
                <a:latin typeface="宋体" pitchFamily="2" charset="-122"/>
                <a:ea typeface="宋体" pitchFamily="2" charset="-122"/>
              </a:rPr>
              <a:t> </a:t>
            </a:r>
            <a:r>
              <a:rPr lang="zh-CN" altLang="en-US" sz="2800" b="1" dirty="0" smtClean="0">
                <a:solidFill>
                  <a:srgbClr val="FF0000"/>
                </a:solidFill>
                <a:latin typeface="宋体" pitchFamily="2" charset="-122"/>
                <a:ea typeface="宋体" pitchFamily="2" charset="-122"/>
              </a:rPr>
              <a:t>将</a:t>
            </a:r>
            <a:r>
              <a:rPr lang="zh-CN" altLang="en-US" sz="2800" b="1" dirty="0">
                <a:solidFill>
                  <a:srgbClr val="FF0000"/>
                </a:solidFill>
                <a:latin typeface="宋体" pitchFamily="2" charset="-122"/>
                <a:ea typeface="宋体" pitchFamily="2" charset="-122"/>
              </a:rPr>
              <a:t>不熟悉的事物与熟悉的事物</a:t>
            </a:r>
            <a:r>
              <a:rPr lang="zh-CN" altLang="en-US" sz="2800" b="1" u="sng" dirty="0">
                <a:solidFill>
                  <a:srgbClr val="FF0000"/>
                </a:solidFill>
                <a:latin typeface="宋体" pitchFamily="2" charset="-122"/>
                <a:ea typeface="宋体" pitchFamily="2" charset="-122"/>
              </a:rPr>
              <a:t>相比较</a:t>
            </a:r>
            <a:r>
              <a:rPr lang="zh-CN" altLang="en-US" sz="2800" b="1" dirty="0">
                <a:solidFill>
                  <a:srgbClr val="FF0000"/>
                </a:solidFill>
                <a:latin typeface="宋体" pitchFamily="2" charset="-122"/>
                <a:ea typeface="宋体" pitchFamily="2" charset="-122"/>
              </a:rPr>
              <a:t>，由象“很大”到鲸“比象大得多”，以此来说明鲸之庞大。这样写，给人留下了鲜明的印象。</a:t>
            </a:r>
          </a:p>
        </p:txBody>
      </p:sp>
      <p:sp>
        <p:nvSpPr>
          <p:cNvPr id="2" name="矩形 1"/>
          <p:cNvSpPr/>
          <p:nvPr/>
        </p:nvSpPr>
        <p:spPr>
          <a:xfrm>
            <a:off x="395536" y="483518"/>
            <a:ext cx="2339102" cy="461665"/>
          </a:xfrm>
          <a:prstGeom prst="rect">
            <a:avLst/>
          </a:prstGeom>
        </p:spPr>
        <p:txBody>
          <a:bodyPr wrap="none">
            <a:spAutoFit/>
          </a:bodyPr>
          <a:lstStyle/>
          <a:p>
            <a:r>
              <a:rPr lang="zh-CN" altLang="en-US" sz="2400" dirty="0" smtClean="0">
                <a:latin typeface="黑体" pitchFamily="49" charset="-122"/>
                <a:ea typeface="黑体" pitchFamily="49" charset="-122"/>
              </a:rPr>
              <a:t>学习课文第一段</a:t>
            </a:r>
            <a:endParaRPr lang="zh-CN" altLang="en-US" sz="2400" dirty="0">
              <a:latin typeface="黑体" pitchFamily="49" charset="-122"/>
              <a:ea typeface="黑体" pitchFamily="49" charset="-122"/>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5363">
                                            <p:txEl>
                                              <p:pRg st="0" end="0"/>
                                            </p:txEl>
                                          </p:spTgt>
                                        </p:tgtEl>
                                        <p:attrNameLst>
                                          <p:attrName>style.visibility</p:attrName>
                                        </p:attrNameLst>
                                      </p:cBhvr>
                                      <p:to>
                                        <p:strVal val="visible"/>
                                      </p:to>
                                    </p:set>
                                    <p:anim calcmode="lin" valueType="num">
                                      <p:cBhvr additive="base">
                                        <p:cTn id="7" dur="500" fill="hold"/>
                                        <p:tgtEl>
                                          <p:spTgt spid="1536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5363">
                                            <p:txEl>
                                              <p:pRg st="0" end="0"/>
                                            </p:txEl>
                                          </p:spTgt>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hammer.wav"/>
                                        </p:tgtEl>
                                      </p:cMediaNode>
                                    </p:audio>
                                  </p:sub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15364">
                                            <p:txEl>
                                              <p:pRg st="0" end="0"/>
                                            </p:txEl>
                                          </p:spTgt>
                                        </p:tgtEl>
                                        <p:attrNameLst>
                                          <p:attrName>style.visibility</p:attrName>
                                        </p:attrNameLst>
                                      </p:cBhvr>
                                      <p:to>
                                        <p:strVal val="visible"/>
                                      </p:to>
                                    </p:set>
                                    <p:animEffect transition="in" filter="wipe(down)">
                                      <p:cBhvr>
                                        <p:cTn id="13" dur="500"/>
                                        <p:tgtEl>
                                          <p:spTgt spid="15364">
                                            <p:txEl>
                                              <p:pRg st="0" end="0"/>
                                            </p:txEl>
                                          </p:spTgt>
                                        </p:tgtEl>
                                      </p:cBhvr>
                                    </p:animEffect>
                                  </p:childTnLst>
                                  <p:subTnLst>
                                    <p:audio>
                                      <p:cMediaNode>
                                        <p:cTn display="0" masterRel="sameClick">
                                          <p:stCondLst>
                                            <p:cond evt="begin" delay="0">
                                              <p:tn val="11"/>
                                            </p:cond>
                                          </p:stCondLst>
                                          <p:endCondLst>
                                            <p:cond evt="onStopAudio" delay="0">
                                              <p:tgtEl>
                                                <p:sldTgt/>
                                              </p:tgtEl>
                                            </p:cond>
                                          </p:endCondLst>
                                        </p:cTn>
                                        <p:tgtEl>
                                          <p:sndTgt r:embed="rId3"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7588" name="Picture 4" descr="30"/>
          <p:cNvPicPr>
            <a:picLocks noChangeAspect="1" noChangeArrowheads="1"/>
          </p:cNvPicPr>
          <p:nvPr/>
        </p:nvPicPr>
        <p:blipFill>
          <a:blip r:embed="rId2" cstate="print"/>
          <a:srcRect l="23541" t="22278" r="26375" b="27333"/>
          <a:stretch>
            <a:fillRect/>
          </a:stretch>
        </p:blipFill>
        <p:spPr bwMode="auto">
          <a:xfrm>
            <a:off x="683568" y="892323"/>
            <a:ext cx="4303480" cy="2640065"/>
          </a:xfrm>
          <a:prstGeom prst="rect">
            <a:avLst/>
          </a:prstGeom>
          <a:noFill/>
        </p:spPr>
      </p:pic>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t="8000" b="6601"/>
          <a:stretch>
            <a:fillRect/>
          </a:stretch>
        </p:blipFill>
        <p:spPr>
          <a:xfrm>
            <a:off x="4427984" y="1923678"/>
            <a:ext cx="3950886" cy="2232248"/>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21" name="Text Box 5"/>
          <p:cNvSpPr txBox="1">
            <a:spLocks noChangeArrowheads="1"/>
          </p:cNvSpPr>
          <p:nvPr/>
        </p:nvSpPr>
        <p:spPr bwMode="auto">
          <a:xfrm>
            <a:off x="635184" y="1923678"/>
            <a:ext cx="8207375" cy="1323439"/>
          </a:xfrm>
          <a:prstGeom prst="rect">
            <a:avLst/>
          </a:prstGeom>
          <a:noFill/>
          <a:ln w="9525">
            <a:noFill/>
            <a:miter lim="800000"/>
          </a:ln>
          <a:effectLst/>
        </p:spPr>
        <p:txBody>
          <a:bodyPr>
            <a:spAutoFit/>
          </a:bodyPr>
          <a:lstStyle/>
          <a:p>
            <a:pPr>
              <a:spcBef>
                <a:spcPct val="50000"/>
              </a:spcBef>
            </a:pPr>
            <a:r>
              <a:rPr lang="zh-CN" altLang="en-US" sz="3200" b="1" dirty="0">
                <a:latin typeface="宋体" pitchFamily="2" charset="-122"/>
                <a:ea typeface="宋体" pitchFamily="2" charset="-122"/>
              </a:rPr>
              <a:t>列数字</a:t>
            </a:r>
            <a:r>
              <a:rPr lang="en-US" altLang="zh-CN" sz="3200" b="1" dirty="0">
                <a:latin typeface="宋体" pitchFamily="2" charset="-122"/>
                <a:ea typeface="宋体" pitchFamily="2" charset="-122"/>
              </a:rPr>
              <a:t>:</a:t>
            </a:r>
          </a:p>
          <a:p>
            <a:pPr>
              <a:spcBef>
                <a:spcPct val="50000"/>
              </a:spcBef>
            </a:pPr>
            <a:r>
              <a:rPr lang="en-US" altLang="zh-CN" sz="3200" b="1" dirty="0">
                <a:latin typeface="宋体" pitchFamily="2" charset="-122"/>
                <a:ea typeface="宋体" pitchFamily="2" charset="-122"/>
              </a:rPr>
              <a:t>    </a:t>
            </a:r>
            <a:r>
              <a:rPr lang="zh-CN" altLang="en-US" sz="3200" b="1" dirty="0" smtClean="0">
                <a:solidFill>
                  <a:srgbClr val="9900CC"/>
                </a:solidFill>
                <a:latin typeface="宋体" pitchFamily="2" charset="-122"/>
                <a:ea typeface="宋体" pitchFamily="2" charset="-122"/>
              </a:rPr>
              <a:t>突出</a:t>
            </a:r>
            <a:r>
              <a:rPr lang="zh-CN" altLang="en-US" sz="3200" b="1" dirty="0">
                <a:solidFill>
                  <a:srgbClr val="9900CC"/>
                </a:solidFill>
                <a:latin typeface="宋体" pitchFamily="2" charset="-122"/>
                <a:ea typeface="宋体" pitchFamily="2" charset="-122"/>
              </a:rPr>
              <a:t>鲸是很大的动物的特点。</a:t>
            </a:r>
          </a:p>
        </p:txBody>
      </p:sp>
      <p:sp>
        <p:nvSpPr>
          <p:cNvPr id="9222" name="Text Box 6"/>
          <p:cNvSpPr txBox="1">
            <a:spLocks noChangeArrowheads="1"/>
          </p:cNvSpPr>
          <p:nvPr/>
        </p:nvSpPr>
        <p:spPr bwMode="auto">
          <a:xfrm>
            <a:off x="323851" y="774452"/>
            <a:ext cx="8640763" cy="584775"/>
          </a:xfrm>
          <a:prstGeom prst="rect">
            <a:avLst/>
          </a:prstGeom>
          <a:noFill/>
          <a:ln w="9525">
            <a:noFill/>
            <a:miter lim="800000"/>
          </a:ln>
          <a:effectLst/>
        </p:spPr>
        <p:txBody>
          <a:bodyPr>
            <a:spAutoFit/>
          </a:bodyPr>
          <a:lstStyle/>
          <a:p>
            <a:pPr>
              <a:spcBef>
                <a:spcPct val="50000"/>
              </a:spcBef>
            </a:pPr>
            <a:r>
              <a:rPr lang="en-US" altLang="zh-CN" sz="3200" dirty="0">
                <a:latin typeface="楷体" panose="02010609060101010101" pitchFamily="49" charset="-122"/>
                <a:ea typeface="楷体" panose="02010609060101010101" pitchFamily="49" charset="-122"/>
              </a:rPr>
              <a:t>   </a:t>
            </a:r>
            <a:r>
              <a:rPr lang="zh-CN" altLang="en-US" sz="3200" b="1" dirty="0">
                <a:solidFill>
                  <a:srgbClr val="000000"/>
                </a:solidFill>
                <a:latin typeface="楷体" panose="02010609060101010101" pitchFamily="49" charset="-122"/>
                <a:ea typeface="楷体" panose="02010609060101010101" pitchFamily="49" charset="-122"/>
              </a:rPr>
              <a:t>（</a:t>
            </a:r>
            <a:r>
              <a:rPr lang="en-US" altLang="zh-CN" sz="3200" b="1" dirty="0">
                <a:solidFill>
                  <a:srgbClr val="000000"/>
                </a:solidFill>
                <a:latin typeface="楷体" panose="02010609060101010101" pitchFamily="49" charset="-122"/>
                <a:ea typeface="楷体" panose="02010609060101010101" pitchFamily="49" charset="-122"/>
              </a:rPr>
              <a:t>2</a:t>
            </a:r>
            <a:r>
              <a:rPr lang="zh-CN" altLang="en-US" sz="3200" b="1" dirty="0">
                <a:solidFill>
                  <a:srgbClr val="000000"/>
                </a:solidFill>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目前已知最大的鲸约</a:t>
            </a:r>
            <a:r>
              <a:rPr lang="zh-CN" altLang="en-US" sz="3200" b="1" dirty="0" smtClean="0">
                <a:latin typeface="楷体" panose="02010609060101010101" pitchFamily="49" charset="-122"/>
                <a:ea typeface="楷体" panose="02010609060101010101" pitchFamily="49" charset="-122"/>
              </a:rPr>
              <a:t>有</a:t>
            </a:r>
            <a:r>
              <a:rPr lang="zh-CN" altLang="en-US" sz="3200" b="1" dirty="0" smtClean="0">
                <a:solidFill>
                  <a:srgbClr val="FF0000"/>
                </a:solidFill>
                <a:latin typeface="楷体" panose="02010609060101010101" pitchFamily="49" charset="-122"/>
                <a:ea typeface="楷体" panose="02010609060101010101" pitchFamily="49" charset="-122"/>
              </a:rPr>
              <a:t>一百六十吨</a:t>
            </a:r>
            <a:r>
              <a:rPr lang="zh-CN" altLang="en-US" sz="3200" b="1" dirty="0" smtClean="0">
                <a:latin typeface="楷体" panose="02010609060101010101" pitchFamily="49" charset="-122"/>
                <a:ea typeface="楷体" panose="02010609060101010101" pitchFamily="49" charset="-122"/>
              </a:rPr>
              <a:t>重。</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4" name="Text Box 2"/>
          <p:cNvSpPr txBox="1">
            <a:spLocks noChangeArrowheads="1"/>
          </p:cNvSpPr>
          <p:nvPr/>
        </p:nvSpPr>
        <p:spPr bwMode="auto">
          <a:xfrm>
            <a:off x="280243" y="915566"/>
            <a:ext cx="8642350" cy="1815882"/>
          </a:xfrm>
          <a:prstGeom prst="rect">
            <a:avLst/>
          </a:prstGeom>
          <a:noFill/>
          <a:ln w="9525">
            <a:noFill/>
            <a:miter lim="800000"/>
          </a:ln>
          <a:effectLst/>
        </p:spPr>
        <p:txBody>
          <a:bodyPr>
            <a:spAutoFit/>
          </a:bodyPr>
          <a:lstStyle/>
          <a:p>
            <a:pPr>
              <a:spcBef>
                <a:spcPct val="50000"/>
              </a:spcBef>
            </a:pPr>
            <a:r>
              <a:rPr lang="zh-CN" altLang="en-US" sz="2800" dirty="0" smtClean="0">
                <a:latin typeface="楷体" panose="02010609060101010101" pitchFamily="49" charset="-122"/>
                <a:ea typeface="楷体" panose="02010609060101010101" pitchFamily="49" charset="-122"/>
              </a:rPr>
              <a:t>   （</a:t>
            </a:r>
            <a:r>
              <a:rPr lang="en-US" altLang="zh-CN" sz="2800" dirty="0" smtClean="0">
                <a:latin typeface="楷体" panose="02010609060101010101" pitchFamily="49" charset="-122"/>
                <a:ea typeface="楷体" panose="02010609060101010101" pitchFamily="49" charset="-122"/>
              </a:rPr>
              <a:t>3</a:t>
            </a:r>
            <a:r>
              <a:rPr lang="zh-CN" altLang="en-US" sz="2800" dirty="0" smtClean="0">
                <a:latin typeface="楷体" panose="02010609060101010101" pitchFamily="49" charset="-122"/>
                <a:ea typeface="楷体" panose="02010609060101010101" pitchFamily="49" charset="-122"/>
              </a:rPr>
              <a:t>）</a:t>
            </a:r>
            <a:r>
              <a:rPr lang="zh-CN" altLang="en-US" sz="2800" b="1" dirty="0" smtClean="0">
                <a:latin typeface="楷体" panose="02010609060101010101" pitchFamily="49" charset="-122"/>
                <a:ea typeface="楷体" panose="02010609060101010101" pitchFamily="49" charset="-122"/>
              </a:rPr>
              <a:t>我</a:t>
            </a:r>
            <a:r>
              <a:rPr lang="zh-CN" altLang="en-US" sz="2800" b="1" dirty="0">
                <a:latin typeface="楷体" panose="02010609060101010101" pitchFamily="49" charset="-122"/>
                <a:ea typeface="楷体" panose="02010609060101010101" pitchFamily="49" charset="-122"/>
              </a:rPr>
              <a:t>国发现过一头</a:t>
            </a:r>
            <a:r>
              <a:rPr lang="zh-CN" altLang="en-US" sz="2800" b="1" dirty="0" smtClean="0">
                <a:latin typeface="楷体" panose="02010609060101010101" pitchFamily="49" charset="-122"/>
                <a:ea typeface="楷体" panose="02010609060101010101" pitchFamily="49" charset="-122"/>
              </a:rPr>
              <a:t>近四十吨重</a:t>
            </a:r>
            <a:r>
              <a:rPr lang="zh-CN" altLang="en-US" sz="2800" b="1" dirty="0">
                <a:latin typeface="楷体" panose="02010609060101010101" pitchFamily="49" charset="-122"/>
                <a:ea typeface="楷体" panose="02010609060101010101" pitchFamily="49" charset="-122"/>
              </a:rPr>
              <a:t>的鲸，约</a:t>
            </a:r>
            <a:r>
              <a:rPr lang="zh-CN" altLang="en-US" sz="2800" b="1" dirty="0" smtClean="0">
                <a:latin typeface="楷体" panose="02010609060101010101" pitchFamily="49" charset="-122"/>
                <a:ea typeface="楷体" panose="02010609060101010101" pitchFamily="49" charset="-122"/>
              </a:rPr>
              <a:t>十八米</a:t>
            </a:r>
            <a:r>
              <a:rPr lang="zh-CN" altLang="en-US" sz="2800" b="1" dirty="0">
                <a:latin typeface="楷体" panose="02010609060101010101" pitchFamily="49" charset="-122"/>
                <a:ea typeface="楷体" panose="02010609060101010101" pitchFamily="49" charset="-122"/>
              </a:rPr>
              <a:t>长，一条舌头就有十几头大肥猪那么重。它要是张开嘴，人站在它嘴里，举起手来还摸不到它的上腭，四个人围着桌子坐在它的嘴里看书，还显得很宽敞。</a:t>
            </a:r>
          </a:p>
        </p:txBody>
      </p:sp>
      <p:sp>
        <p:nvSpPr>
          <p:cNvPr id="13315" name="Text Box 3"/>
          <p:cNvSpPr txBox="1">
            <a:spLocks noChangeArrowheads="1"/>
          </p:cNvSpPr>
          <p:nvPr/>
        </p:nvSpPr>
        <p:spPr bwMode="auto">
          <a:xfrm>
            <a:off x="1115616" y="2992185"/>
            <a:ext cx="5976937" cy="584775"/>
          </a:xfrm>
          <a:prstGeom prst="rect">
            <a:avLst/>
          </a:prstGeom>
          <a:noFill/>
          <a:ln w="9525">
            <a:noFill/>
            <a:miter lim="800000"/>
          </a:ln>
          <a:effectLst/>
        </p:spPr>
        <p:txBody>
          <a:bodyPr>
            <a:spAutoFit/>
          </a:bodyPr>
          <a:lstStyle/>
          <a:p>
            <a:pPr>
              <a:spcBef>
                <a:spcPct val="50000"/>
              </a:spcBef>
            </a:pPr>
            <a:r>
              <a:rPr lang="zh-CN" altLang="en-US" sz="3200" b="1" dirty="0">
                <a:latin typeface="宋体" pitchFamily="2" charset="-122"/>
                <a:ea typeface="宋体" pitchFamily="2" charset="-122"/>
              </a:rPr>
              <a:t>举例子、列数字</a:t>
            </a:r>
          </a:p>
        </p:txBody>
      </p:sp>
      <p:sp>
        <p:nvSpPr>
          <p:cNvPr id="13316" name="Text Box 4"/>
          <p:cNvSpPr txBox="1">
            <a:spLocks noChangeArrowheads="1"/>
          </p:cNvSpPr>
          <p:nvPr/>
        </p:nvSpPr>
        <p:spPr bwMode="auto">
          <a:xfrm>
            <a:off x="280243" y="3575422"/>
            <a:ext cx="8137525" cy="1077218"/>
          </a:xfrm>
          <a:prstGeom prst="rect">
            <a:avLst/>
          </a:prstGeom>
          <a:noFill/>
          <a:ln w="9525">
            <a:noFill/>
            <a:miter lim="800000"/>
          </a:ln>
          <a:effectLst/>
        </p:spPr>
        <p:txBody>
          <a:bodyPr>
            <a:spAutoFit/>
          </a:bodyPr>
          <a:lstStyle/>
          <a:p>
            <a:pPr>
              <a:spcBef>
                <a:spcPct val="50000"/>
              </a:spcBef>
            </a:pPr>
            <a:r>
              <a:rPr lang="zh-CN" altLang="en-US" sz="3200" b="1" dirty="0">
                <a:solidFill>
                  <a:srgbClr val="9900CC"/>
                </a:solidFill>
                <a:latin typeface="宋体" pitchFamily="2" charset="-122"/>
                <a:ea typeface="宋体" pitchFamily="2" charset="-122"/>
              </a:rPr>
              <a:t>    </a:t>
            </a:r>
            <a:r>
              <a:rPr lang="zh-CN" altLang="en-US" sz="3200" b="1" dirty="0">
                <a:solidFill>
                  <a:srgbClr val="FF0000"/>
                </a:solidFill>
                <a:latin typeface="宋体" pitchFamily="2" charset="-122"/>
                <a:ea typeface="宋体" pitchFamily="2" charset="-122"/>
              </a:rPr>
              <a:t>从鲸的体重、身长、舌头及口腔的宽大等四方面具体生动地说明鲸的确非常大。</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3315">
                                            <p:txEl>
                                              <p:pRg st="0" end="0"/>
                                            </p:txEl>
                                          </p:spTgt>
                                        </p:tgtEl>
                                        <p:attrNameLst>
                                          <p:attrName>style.visibility</p:attrName>
                                        </p:attrNameLst>
                                      </p:cBhvr>
                                      <p:to>
                                        <p:strVal val="visible"/>
                                      </p:to>
                                    </p:set>
                                    <p:animEffect transition="in" filter="wipe(down)">
                                      <p:cBhvr>
                                        <p:cTn id="7" dur="500"/>
                                        <p:tgtEl>
                                          <p:spTgt spid="13315">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par>
                                <p:cTn id="8" presetID="22" presetClass="entr" presetSubtype="4" fill="hold" nodeType="withEffect">
                                  <p:stCondLst>
                                    <p:cond delay="0"/>
                                  </p:stCondLst>
                                  <p:childTnLst>
                                    <p:set>
                                      <p:cBhvr>
                                        <p:cTn id="9" dur="1" fill="hold">
                                          <p:stCondLst>
                                            <p:cond delay="0"/>
                                          </p:stCondLst>
                                        </p:cTn>
                                        <p:tgtEl>
                                          <p:spTgt spid="13316">
                                            <p:txEl>
                                              <p:pRg st="0" end="0"/>
                                            </p:txEl>
                                          </p:spTgt>
                                        </p:tgtEl>
                                        <p:attrNameLst>
                                          <p:attrName>style.visibility</p:attrName>
                                        </p:attrNameLst>
                                      </p:cBhvr>
                                      <p:to>
                                        <p:strVal val="visible"/>
                                      </p:to>
                                    </p:set>
                                    <p:animEffect transition="in" filter="wipe(down)">
                                      <p:cBhvr>
                                        <p:cTn id="10" dur="500"/>
                                        <p:tgtEl>
                                          <p:spTgt spid="13316">
                                            <p:txEl>
                                              <p:pRg st="0" end="0"/>
                                            </p:txEl>
                                          </p:spTgt>
                                        </p:tgtEl>
                                      </p:cBhvr>
                                    </p:animEffect>
                                  </p:childTnLst>
                                  <p:subTnLst>
                                    <p:audio>
                                      <p:cMediaNode>
                                        <p:cTn display="0" masterRel="sameClick">
                                          <p:stCondLst>
                                            <p:cond evt="begin" delay="0">
                                              <p:tn val="8"/>
                                            </p:cond>
                                          </p:stCondLst>
                                          <p:endCondLst>
                                            <p:cond evt="onStopAudio" delay="0">
                                              <p:tgtEl>
                                                <p:sldTgt/>
                                              </p:tgtEl>
                                            </p:cond>
                                          </p:endCondLst>
                                        </p:cTn>
                                        <p:tgtEl>
                                          <p:sndTgt r:embed="rId3" name="wind.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5721" name="Text Box 9"/>
          <p:cNvSpPr txBox="1">
            <a:spLocks noChangeArrowheads="1"/>
          </p:cNvSpPr>
          <p:nvPr/>
        </p:nvSpPr>
        <p:spPr bwMode="auto">
          <a:xfrm>
            <a:off x="0" y="1362129"/>
            <a:ext cx="8785100" cy="1384995"/>
          </a:xfrm>
          <a:prstGeom prst="rect">
            <a:avLst/>
          </a:prstGeom>
          <a:noFill/>
          <a:ln w="9525">
            <a:noFill/>
            <a:miter lim="800000"/>
          </a:ln>
          <a:effectLst/>
        </p:spPr>
        <p:txBody>
          <a:bodyPr wrap="square">
            <a:spAutoFit/>
          </a:bodyPr>
          <a:lstStyle/>
          <a:p>
            <a:pPr>
              <a:lnSpc>
                <a:spcPct val="150000"/>
              </a:lnSpc>
              <a:buClr>
                <a:srgbClr val="006600"/>
              </a:buClr>
            </a:pPr>
            <a:r>
              <a:rPr lang="zh-CN" altLang="en-US" sz="2800" b="1" dirty="0">
                <a:latin typeface="Times New Roman" panose="02020603050405020304" charset="0"/>
                <a:ea typeface="新宋体" panose="02010609030101010101" charset="-122"/>
              </a:rPr>
              <a:t> </a:t>
            </a:r>
            <a:r>
              <a:rPr lang="zh-CN" altLang="en-US" sz="2800" b="1" dirty="0" smtClean="0">
                <a:latin typeface="Times New Roman" panose="02020603050405020304" charset="0"/>
                <a:ea typeface="新宋体" panose="02010609030101010101" charset="-122"/>
              </a:rPr>
              <a:t>        </a:t>
            </a:r>
            <a:r>
              <a:rPr lang="zh-CN" altLang="en-US" sz="2800" b="1" dirty="0" smtClean="0">
                <a:latin typeface="宋体" pitchFamily="2" charset="-122"/>
                <a:ea typeface="宋体" pitchFamily="2" charset="-122"/>
              </a:rPr>
              <a:t>从</a:t>
            </a:r>
            <a:r>
              <a:rPr lang="zh-CN" altLang="en-US" sz="2800" b="1" dirty="0" smtClean="0">
                <a:latin typeface="Times New Roman" panose="02020603050405020304" charset="0"/>
                <a:ea typeface="新宋体" panose="02010609030101010101" charset="-122"/>
              </a:rPr>
              <a:t> </a:t>
            </a:r>
            <a:r>
              <a:rPr lang="zh-CN" altLang="zh-CN" sz="2800" b="1" dirty="0" smtClean="0">
                <a:latin typeface="Times New Roman" panose="02020603050405020304" charset="0"/>
                <a:ea typeface="新宋体" panose="02010609030101010101" charset="-122"/>
              </a:rPr>
              <a:t>“</a:t>
            </a:r>
            <a:r>
              <a:rPr lang="zh-CN" altLang="en-US" sz="2800" b="1" dirty="0" smtClean="0">
                <a:latin typeface="Times New Roman" panose="02020603050405020304" charset="0"/>
                <a:ea typeface="新宋体" panose="02010609030101010101" charset="-122"/>
              </a:rPr>
              <a:t>                       </a:t>
            </a:r>
            <a:r>
              <a:rPr lang="zh-CN" sz="2800" b="1" dirty="0" smtClean="0">
                <a:latin typeface="Times New Roman" panose="02020603050405020304" charset="0"/>
                <a:ea typeface="新宋体" panose="02010609030101010101" charset="-122"/>
              </a:rPr>
              <a:t>”</a:t>
            </a:r>
            <a:r>
              <a:rPr lang="zh-CN" altLang="en-US" sz="2800" b="1" dirty="0" smtClean="0">
                <a:latin typeface="Times New Roman" panose="02020603050405020304" charset="0"/>
                <a:ea typeface="新宋体" panose="02010609030101010101" charset="-122"/>
              </a:rPr>
              <a:t>、“                                ”</a:t>
            </a:r>
            <a:r>
              <a:rPr lang="en-US" altLang="zh-CN" sz="2800" b="1" dirty="0" smtClean="0">
                <a:latin typeface="Times New Roman" panose="02020603050405020304" charset="0"/>
                <a:ea typeface="新宋体" panose="02010609030101010101" charset="-122"/>
              </a:rPr>
              <a:t>                              </a:t>
            </a:r>
            <a:r>
              <a:rPr lang="zh-CN" altLang="en-US" sz="2800" b="1" dirty="0" smtClean="0">
                <a:latin typeface="Times New Roman" panose="02020603050405020304" charset="0"/>
                <a:ea typeface="新宋体" panose="02010609030101010101" charset="-122"/>
              </a:rPr>
              <a:t>“                 ”、</a:t>
            </a:r>
            <a:r>
              <a:rPr lang="zh-CN" altLang="en-US" sz="2800" b="1" dirty="0" smtClean="0">
                <a:latin typeface="宋体" pitchFamily="2" charset="-122"/>
                <a:ea typeface="宋体" pitchFamily="2" charset="-122"/>
              </a:rPr>
              <a:t>等</a:t>
            </a:r>
            <a:r>
              <a:rPr lang="zh-CN" altLang="en-US" sz="2800" b="1" dirty="0">
                <a:latin typeface="宋体" pitchFamily="2" charset="-122"/>
                <a:ea typeface="宋体" pitchFamily="2" charset="-122"/>
              </a:rPr>
              <a:t>词语说明这个演化过程是漫长的。</a:t>
            </a:r>
          </a:p>
        </p:txBody>
      </p:sp>
      <p:sp>
        <p:nvSpPr>
          <p:cNvPr id="115714" name="Text Box 2"/>
          <p:cNvSpPr txBox="1">
            <a:spLocks noChangeArrowheads="1"/>
          </p:cNvSpPr>
          <p:nvPr/>
        </p:nvSpPr>
        <p:spPr bwMode="auto">
          <a:xfrm>
            <a:off x="154954" y="2931790"/>
            <a:ext cx="8763000" cy="1200329"/>
          </a:xfrm>
          <a:prstGeom prst="rect">
            <a:avLst/>
          </a:prstGeom>
          <a:noFill/>
          <a:ln w="9525">
            <a:noFill/>
            <a:miter lim="800000"/>
          </a:ln>
          <a:effectLst/>
        </p:spPr>
        <p:txBody>
          <a:bodyPr>
            <a:spAutoFit/>
          </a:bodyPr>
          <a:lstStyle/>
          <a:p>
            <a:pPr>
              <a:spcBef>
                <a:spcPct val="50000"/>
              </a:spcBef>
              <a:buClr>
                <a:srgbClr val="FF33CC"/>
              </a:buClr>
            </a:pPr>
            <a:r>
              <a:rPr lang="zh-CN" altLang="en-US" sz="3600" b="1" dirty="0">
                <a:solidFill>
                  <a:srgbClr val="FF0000"/>
                </a:solidFill>
                <a:latin typeface="宋体" pitchFamily="2" charset="-122"/>
                <a:ea typeface="宋体" pitchFamily="2" charset="-122"/>
              </a:rPr>
              <a:t> </a:t>
            </a:r>
            <a:r>
              <a:rPr lang="zh-CN" altLang="en-US" sz="3600" b="1" dirty="0" smtClean="0">
                <a:solidFill>
                  <a:srgbClr val="FF0000"/>
                </a:solidFill>
                <a:latin typeface="宋体" pitchFamily="2" charset="-122"/>
                <a:ea typeface="宋体" pitchFamily="2" charset="-122"/>
              </a:rPr>
              <a:t>   我们</a:t>
            </a:r>
            <a:r>
              <a:rPr lang="zh-CN" altLang="en-US" sz="3600" b="1" dirty="0">
                <a:solidFill>
                  <a:srgbClr val="FF0000"/>
                </a:solidFill>
                <a:latin typeface="宋体" pitchFamily="2" charset="-122"/>
                <a:ea typeface="宋体" pitchFamily="2" charset="-122"/>
              </a:rPr>
              <a:t>人类由猿进化而来也是如此，这个过程也是很长很长的。</a:t>
            </a:r>
          </a:p>
        </p:txBody>
      </p:sp>
      <p:sp>
        <p:nvSpPr>
          <p:cNvPr id="115715" name="Rectangle 3"/>
          <p:cNvSpPr>
            <a:spLocks noChangeArrowheads="1"/>
          </p:cNvSpPr>
          <p:nvPr/>
        </p:nvSpPr>
        <p:spPr bwMode="auto">
          <a:xfrm>
            <a:off x="154954" y="474807"/>
            <a:ext cx="7945438" cy="584775"/>
          </a:xfrm>
          <a:prstGeom prst="rect">
            <a:avLst/>
          </a:prstGeom>
          <a:noFill/>
          <a:ln w="9525">
            <a:noFill/>
            <a:miter lim="800000"/>
          </a:ln>
          <a:effectLst/>
        </p:spPr>
        <p:txBody>
          <a:bodyPr>
            <a:spAutoFit/>
          </a:bodyPr>
          <a:lstStyle/>
          <a:p>
            <a:r>
              <a:rPr lang="zh-CN" altLang="en-US" sz="3200" dirty="0">
                <a:latin typeface="黑体" panose="02010609060101010101" charset="-122"/>
                <a:ea typeface="黑体" panose="02010609060101010101" charset="-122"/>
              </a:rPr>
              <a:t>学习课文第二段</a:t>
            </a:r>
          </a:p>
        </p:txBody>
      </p:sp>
      <p:sp>
        <p:nvSpPr>
          <p:cNvPr id="115716" name="Text Box 4"/>
          <p:cNvSpPr txBox="1">
            <a:spLocks noChangeArrowheads="1"/>
          </p:cNvSpPr>
          <p:nvPr/>
        </p:nvSpPr>
        <p:spPr bwMode="auto">
          <a:xfrm>
            <a:off x="432766" y="4371950"/>
            <a:ext cx="7389813" cy="307777"/>
          </a:xfrm>
          <a:prstGeom prst="rect">
            <a:avLst/>
          </a:prstGeom>
          <a:noFill/>
          <a:ln w="9525">
            <a:noFill/>
            <a:miter lim="800000"/>
          </a:ln>
          <a:effectLst/>
        </p:spPr>
        <p:txBody>
          <a:bodyPr anchor="ctr">
            <a:spAutoFit/>
          </a:bodyPr>
          <a:lstStyle/>
          <a:p>
            <a:endParaRPr lang="zh-CN" altLang="zh-CN"/>
          </a:p>
        </p:txBody>
      </p:sp>
      <p:sp>
        <p:nvSpPr>
          <p:cNvPr id="115717" name="Text Box 5"/>
          <p:cNvSpPr txBox="1">
            <a:spLocks noChangeArrowheads="1"/>
          </p:cNvSpPr>
          <p:nvPr/>
        </p:nvSpPr>
        <p:spPr bwMode="auto">
          <a:xfrm>
            <a:off x="1749597" y="1362129"/>
            <a:ext cx="2344737" cy="523220"/>
          </a:xfrm>
          <a:prstGeom prst="rect">
            <a:avLst/>
          </a:prstGeom>
          <a:noFill/>
          <a:ln w="9525">
            <a:noFill/>
            <a:miter lim="800000"/>
          </a:ln>
          <a:effectLst/>
        </p:spPr>
        <p:txBody>
          <a:bodyPr wrap="square">
            <a:spAutoFit/>
          </a:bodyPr>
          <a:lstStyle/>
          <a:p>
            <a:pPr>
              <a:spcBef>
                <a:spcPct val="50000"/>
              </a:spcBef>
            </a:pPr>
            <a:r>
              <a:rPr lang="zh-CN" altLang="en-US" sz="2800" b="1" dirty="0">
                <a:solidFill>
                  <a:srgbClr val="FF0000"/>
                </a:solidFill>
                <a:latin typeface="宋体" pitchFamily="2" charset="-122"/>
                <a:ea typeface="宋体" pitchFamily="2" charset="-122"/>
              </a:rPr>
              <a:t>很远的古代</a:t>
            </a:r>
          </a:p>
        </p:txBody>
      </p:sp>
      <p:sp>
        <p:nvSpPr>
          <p:cNvPr id="115718" name="Text Box 6"/>
          <p:cNvSpPr txBox="1">
            <a:spLocks noChangeArrowheads="1"/>
          </p:cNvSpPr>
          <p:nvPr/>
        </p:nvSpPr>
        <p:spPr bwMode="auto">
          <a:xfrm>
            <a:off x="4800599" y="1369934"/>
            <a:ext cx="3097039" cy="523220"/>
          </a:xfrm>
          <a:prstGeom prst="rect">
            <a:avLst/>
          </a:prstGeom>
          <a:noFill/>
          <a:ln w="9525">
            <a:noFill/>
            <a:miter lim="800000"/>
          </a:ln>
          <a:effectLst/>
        </p:spPr>
        <p:txBody>
          <a:bodyPr wrap="square">
            <a:spAutoFit/>
          </a:bodyPr>
          <a:lstStyle/>
          <a:p>
            <a:pPr>
              <a:spcBef>
                <a:spcPct val="50000"/>
              </a:spcBef>
            </a:pPr>
            <a:r>
              <a:rPr lang="zh-CN" altLang="en-US" sz="2800" b="1" dirty="0">
                <a:solidFill>
                  <a:srgbClr val="FF0000"/>
                </a:solidFill>
                <a:latin typeface="宋体" pitchFamily="2" charset="-122"/>
                <a:ea typeface="宋体" pitchFamily="2" charset="-122"/>
              </a:rPr>
              <a:t>很长很长的年代</a:t>
            </a:r>
          </a:p>
        </p:txBody>
      </p:sp>
      <p:sp>
        <p:nvSpPr>
          <p:cNvPr id="115719" name="Text Box 7"/>
          <p:cNvSpPr txBox="1">
            <a:spLocks noChangeArrowheads="1"/>
          </p:cNvSpPr>
          <p:nvPr/>
        </p:nvSpPr>
        <p:spPr bwMode="auto">
          <a:xfrm>
            <a:off x="510021" y="1976522"/>
            <a:ext cx="1151012" cy="523220"/>
          </a:xfrm>
          <a:prstGeom prst="rect">
            <a:avLst/>
          </a:prstGeom>
          <a:noFill/>
          <a:ln w="9525">
            <a:noFill/>
            <a:miter lim="800000"/>
          </a:ln>
          <a:effectLst/>
        </p:spPr>
        <p:txBody>
          <a:bodyPr wrap="square">
            <a:spAutoFit/>
          </a:bodyPr>
          <a:lstStyle/>
          <a:p>
            <a:pPr>
              <a:spcBef>
                <a:spcPct val="50000"/>
              </a:spcBef>
            </a:pPr>
            <a:r>
              <a:rPr lang="zh-CN" altLang="en-US" sz="2800" b="1" dirty="0">
                <a:solidFill>
                  <a:srgbClr val="FF0000"/>
                </a:solidFill>
                <a:latin typeface="宋体" pitchFamily="2" charset="-122"/>
                <a:ea typeface="宋体" pitchFamily="2" charset="-122"/>
              </a:rPr>
              <a:t>渐渐</a:t>
            </a:r>
          </a:p>
        </p:txBody>
      </p:sp>
      <p:sp>
        <p:nvSpPr>
          <p:cNvPr id="115722" name="Line 10"/>
          <p:cNvSpPr>
            <a:spLocks noChangeShapeType="1"/>
          </p:cNvSpPr>
          <p:nvPr/>
        </p:nvSpPr>
        <p:spPr bwMode="auto">
          <a:xfrm>
            <a:off x="1749597" y="1913781"/>
            <a:ext cx="2030315" cy="0"/>
          </a:xfrm>
          <a:prstGeom prst="line">
            <a:avLst/>
          </a:prstGeom>
          <a:noFill/>
          <a:ln w="28575">
            <a:solidFill>
              <a:schemeClr val="tx1"/>
            </a:solidFill>
            <a:round/>
          </a:ln>
          <a:effectLst/>
        </p:spPr>
        <p:txBody>
          <a:bodyPr/>
          <a:lstStyle/>
          <a:p>
            <a:endParaRPr lang="zh-CN" altLang="en-US" dirty="0"/>
          </a:p>
        </p:txBody>
      </p:sp>
      <p:sp>
        <p:nvSpPr>
          <p:cNvPr id="115723" name="Line 11"/>
          <p:cNvSpPr>
            <a:spLocks noChangeShapeType="1"/>
          </p:cNvSpPr>
          <p:nvPr/>
        </p:nvSpPr>
        <p:spPr bwMode="auto">
          <a:xfrm>
            <a:off x="293365" y="2499742"/>
            <a:ext cx="1584325" cy="0"/>
          </a:xfrm>
          <a:prstGeom prst="line">
            <a:avLst/>
          </a:prstGeom>
          <a:noFill/>
          <a:ln w="28575">
            <a:solidFill>
              <a:schemeClr val="tx1"/>
            </a:solidFill>
            <a:round/>
          </a:ln>
          <a:effectLst/>
        </p:spPr>
        <p:txBody>
          <a:bodyPr/>
          <a:lstStyle/>
          <a:p>
            <a:endParaRPr lang="zh-CN" altLang="en-US"/>
          </a:p>
        </p:txBody>
      </p:sp>
      <p:sp>
        <p:nvSpPr>
          <p:cNvPr id="115724" name="Line 12"/>
          <p:cNvSpPr>
            <a:spLocks noChangeShapeType="1"/>
          </p:cNvSpPr>
          <p:nvPr/>
        </p:nvSpPr>
        <p:spPr bwMode="auto">
          <a:xfrm flipV="1">
            <a:off x="4800599" y="1893154"/>
            <a:ext cx="2795737" cy="9614"/>
          </a:xfrm>
          <a:prstGeom prst="line">
            <a:avLst/>
          </a:prstGeom>
          <a:noFill/>
          <a:ln w="28575">
            <a:solidFill>
              <a:schemeClr val="tx1"/>
            </a:solidFill>
            <a:round/>
          </a:ln>
          <a:effectLst/>
        </p:spPr>
        <p:txBody>
          <a:body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5717"/>
                                        </p:tgtEl>
                                        <p:attrNameLst>
                                          <p:attrName>style.visibility</p:attrName>
                                        </p:attrNameLst>
                                      </p:cBhvr>
                                      <p:to>
                                        <p:strVal val="visible"/>
                                      </p:to>
                                    </p:set>
                                    <p:animEffect transition="in" filter="wipe(down)">
                                      <p:cBhvr>
                                        <p:cTn id="7" dur="500"/>
                                        <p:tgtEl>
                                          <p:spTgt spid="11571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15718"/>
                                        </p:tgtEl>
                                        <p:attrNameLst>
                                          <p:attrName>style.visibility</p:attrName>
                                        </p:attrNameLst>
                                      </p:cBhvr>
                                      <p:to>
                                        <p:strVal val="visible"/>
                                      </p:to>
                                    </p:set>
                                    <p:animEffect transition="in" filter="wipe(down)">
                                      <p:cBhvr>
                                        <p:cTn id="10" dur="500"/>
                                        <p:tgtEl>
                                          <p:spTgt spid="115718"/>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15719"/>
                                        </p:tgtEl>
                                        <p:attrNameLst>
                                          <p:attrName>style.visibility</p:attrName>
                                        </p:attrNameLst>
                                      </p:cBhvr>
                                      <p:to>
                                        <p:strVal val="visible"/>
                                      </p:to>
                                    </p:set>
                                    <p:animEffect transition="in" filter="wipe(down)">
                                      <p:cBhvr>
                                        <p:cTn id="13" dur="500"/>
                                        <p:tgtEl>
                                          <p:spTgt spid="115719"/>
                                        </p:tgtEl>
                                      </p:cBhvr>
                                    </p:animEffect>
                                  </p:childTnLst>
                                </p:cTn>
                              </p:par>
                            </p:childTnLst>
                          </p:cTn>
                        </p:par>
                      </p:childTnLst>
                    </p:cTn>
                  </p:par>
                  <p:par>
                    <p:cTn id="14" fill="hold">
                      <p:stCondLst>
                        <p:cond delay="indefinite"/>
                      </p:stCondLst>
                      <p:childTnLst>
                        <p:par>
                          <p:cTn id="15" fill="hold">
                            <p:stCondLst>
                              <p:cond delay="0"/>
                            </p:stCondLst>
                            <p:childTnLst>
                              <p:par>
                                <p:cTn id="16" presetID="7" presetClass="entr" presetSubtype="4" fill="hold" grpId="0" nodeType="clickEffect">
                                  <p:stCondLst>
                                    <p:cond delay="0"/>
                                  </p:stCondLst>
                                  <p:childTnLst>
                                    <p:set>
                                      <p:cBhvr>
                                        <p:cTn id="17" dur="1" fill="hold">
                                          <p:stCondLst>
                                            <p:cond delay="0"/>
                                          </p:stCondLst>
                                        </p:cTn>
                                        <p:tgtEl>
                                          <p:spTgt spid="115714"/>
                                        </p:tgtEl>
                                        <p:attrNameLst>
                                          <p:attrName>style.visibility</p:attrName>
                                        </p:attrNameLst>
                                      </p:cBhvr>
                                      <p:to>
                                        <p:strVal val="visible"/>
                                      </p:to>
                                    </p:set>
                                    <p:anim calcmode="lin" valueType="num">
                                      <p:cBhvr additive="base">
                                        <p:cTn id="18" dur="1000" fill="hold"/>
                                        <p:tgtEl>
                                          <p:spTgt spid="115714"/>
                                        </p:tgtEl>
                                        <p:attrNameLst>
                                          <p:attrName>ppt_x</p:attrName>
                                        </p:attrNameLst>
                                      </p:cBhvr>
                                      <p:tavLst>
                                        <p:tav tm="0">
                                          <p:val>
                                            <p:strVal val="#ppt_x"/>
                                          </p:val>
                                        </p:tav>
                                        <p:tav tm="100000">
                                          <p:val>
                                            <p:strVal val="#ppt_x"/>
                                          </p:val>
                                        </p:tav>
                                      </p:tavLst>
                                    </p:anim>
                                    <p:anim calcmode="lin" valueType="num">
                                      <p:cBhvr additive="base">
                                        <p:cTn id="19" dur="1000" fill="hold"/>
                                        <p:tgtEl>
                                          <p:spTgt spid="1157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714" grpId="0" autoUpdateAnimBg="0"/>
      <p:bldP spid="115717" grpId="0"/>
      <p:bldP spid="115718" grpId="0"/>
      <p:bldP spid="115719"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6738" name="Rectangle 2"/>
          <p:cNvSpPr>
            <a:spLocks noChangeArrowheads="1"/>
          </p:cNvSpPr>
          <p:nvPr/>
        </p:nvSpPr>
        <p:spPr bwMode="auto">
          <a:xfrm>
            <a:off x="323528" y="555526"/>
            <a:ext cx="3068469" cy="584775"/>
          </a:xfrm>
          <a:prstGeom prst="rect">
            <a:avLst/>
          </a:prstGeom>
          <a:noFill/>
          <a:ln w="9525">
            <a:noFill/>
            <a:miter lim="800000"/>
          </a:ln>
          <a:effectLst/>
        </p:spPr>
        <p:txBody>
          <a:bodyPr wrap="none">
            <a:spAutoFit/>
          </a:bodyPr>
          <a:lstStyle/>
          <a:p>
            <a:r>
              <a:rPr lang="zh-CN" altLang="en-US" sz="3200" b="1" dirty="0">
                <a:latin typeface="黑体" panose="02010609060101010101" charset="-122"/>
                <a:ea typeface="黑体" panose="02010609060101010101" charset="-122"/>
              </a:rPr>
              <a:t>学习课文第三段</a:t>
            </a:r>
          </a:p>
        </p:txBody>
      </p:sp>
      <p:sp>
        <p:nvSpPr>
          <p:cNvPr id="116739" name="Text Box 3"/>
          <p:cNvSpPr txBox="1">
            <a:spLocks noChangeArrowheads="1"/>
          </p:cNvSpPr>
          <p:nvPr/>
        </p:nvSpPr>
        <p:spPr bwMode="auto">
          <a:xfrm>
            <a:off x="381000" y="2057400"/>
            <a:ext cx="2895600" cy="830997"/>
          </a:xfrm>
          <a:prstGeom prst="rect">
            <a:avLst/>
          </a:prstGeom>
          <a:noFill/>
          <a:ln w="9525">
            <a:noFill/>
            <a:miter lim="800000"/>
          </a:ln>
          <a:effectLst/>
        </p:spPr>
        <p:txBody>
          <a:bodyPr>
            <a:spAutoFit/>
          </a:bodyPr>
          <a:lstStyle/>
          <a:p>
            <a:pPr>
              <a:spcBef>
                <a:spcPct val="50000"/>
              </a:spcBef>
            </a:pPr>
            <a:r>
              <a:rPr lang="zh-CN" altLang="en-US" sz="4800" b="1" dirty="0">
                <a:latin typeface="宋体" pitchFamily="2" charset="-122"/>
                <a:ea typeface="宋体" pitchFamily="2" charset="-122"/>
              </a:rPr>
              <a:t>鲸的种类</a:t>
            </a:r>
          </a:p>
        </p:txBody>
      </p:sp>
      <p:sp>
        <p:nvSpPr>
          <p:cNvPr id="116740" name="Text Box 4"/>
          <p:cNvSpPr txBox="1">
            <a:spLocks noChangeArrowheads="1"/>
          </p:cNvSpPr>
          <p:nvPr/>
        </p:nvSpPr>
        <p:spPr bwMode="auto">
          <a:xfrm>
            <a:off x="3581400" y="1085850"/>
            <a:ext cx="2057400" cy="769441"/>
          </a:xfrm>
          <a:prstGeom prst="rect">
            <a:avLst/>
          </a:prstGeom>
          <a:noFill/>
          <a:ln w="9525">
            <a:noFill/>
            <a:miter lim="800000"/>
          </a:ln>
          <a:effectLst/>
        </p:spPr>
        <p:txBody>
          <a:bodyPr>
            <a:spAutoFit/>
          </a:bodyPr>
          <a:lstStyle/>
          <a:p>
            <a:pPr>
              <a:spcBef>
                <a:spcPct val="50000"/>
              </a:spcBef>
            </a:pPr>
            <a:r>
              <a:rPr lang="zh-CN" altLang="en-US" sz="4400" b="1" dirty="0">
                <a:latin typeface="宋体" pitchFamily="2" charset="-122"/>
                <a:ea typeface="宋体" pitchFamily="2" charset="-122"/>
              </a:rPr>
              <a:t>须鲸</a:t>
            </a:r>
          </a:p>
        </p:txBody>
      </p:sp>
      <p:sp>
        <p:nvSpPr>
          <p:cNvPr id="116741" name="Text Box 5"/>
          <p:cNvSpPr txBox="1">
            <a:spLocks noChangeArrowheads="1"/>
          </p:cNvSpPr>
          <p:nvPr/>
        </p:nvSpPr>
        <p:spPr bwMode="auto">
          <a:xfrm>
            <a:off x="3581400" y="2971801"/>
            <a:ext cx="3276600" cy="769441"/>
          </a:xfrm>
          <a:prstGeom prst="rect">
            <a:avLst/>
          </a:prstGeom>
          <a:noFill/>
          <a:ln w="9525">
            <a:noFill/>
            <a:miter lim="800000"/>
          </a:ln>
          <a:effectLst/>
        </p:spPr>
        <p:txBody>
          <a:bodyPr>
            <a:spAutoFit/>
          </a:bodyPr>
          <a:lstStyle/>
          <a:p>
            <a:pPr>
              <a:spcBef>
                <a:spcPct val="50000"/>
              </a:spcBef>
            </a:pPr>
            <a:r>
              <a:rPr lang="zh-CN" altLang="en-US" sz="4400" b="1" dirty="0">
                <a:latin typeface="宋体" pitchFamily="2" charset="-122"/>
                <a:ea typeface="宋体" pitchFamily="2" charset="-122"/>
              </a:rPr>
              <a:t>齿鲸</a:t>
            </a:r>
          </a:p>
        </p:txBody>
      </p:sp>
      <p:sp>
        <p:nvSpPr>
          <p:cNvPr id="116742" name="Line 6"/>
          <p:cNvSpPr>
            <a:spLocks noChangeShapeType="1"/>
          </p:cNvSpPr>
          <p:nvPr/>
        </p:nvSpPr>
        <p:spPr bwMode="auto">
          <a:xfrm flipV="1">
            <a:off x="2971800" y="1600200"/>
            <a:ext cx="762000" cy="571500"/>
          </a:xfrm>
          <a:prstGeom prst="line">
            <a:avLst/>
          </a:prstGeom>
          <a:noFill/>
          <a:ln w="50800">
            <a:solidFill>
              <a:srgbClr val="FF6600"/>
            </a:solidFill>
            <a:round/>
            <a:tailEnd type="triangle" w="med" len="med"/>
          </a:ln>
          <a:effectLst/>
        </p:spPr>
        <p:txBody>
          <a:bodyPr wrap="none"/>
          <a:lstStyle/>
          <a:p>
            <a:endParaRPr lang="zh-CN" altLang="en-US"/>
          </a:p>
        </p:txBody>
      </p:sp>
      <p:sp>
        <p:nvSpPr>
          <p:cNvPr id="116743" name="Line 7"/>
          <p:cNvSpPr>
            <a:spLocks noChangeShapeType="1"/>
          </p:cNvSpPr>
          <p:nvPr/>
        </p:nvSpPr>
        <p:spPr bwMode="auto">
          <a:xfrm>
            <a:off x="2895600" y="2628900"/>
            <a:ext cx="685800" cy="514350"/>
          </a:xfrm>
          <a:prstGeom prst="line">
            <a:avLst/>
          </a:prstGeom>
          <a:noFill/>
          <a:ln w="50800">
            <a:solidFill>
              <a:srgbClr val="FF9900"/>
            </a:solidFill>
            <a:round/>
            <a:tailEnd type="triangle" w="med" len="med"/>
          </a:ln>
          <a:effectLst/>
        </p:spPr>
        <p:txBody>
          <a:bodyPr wrap="none"/>
          <a:lstStyle/>
          <a:p>
            <a:endParaRPr lang="zh-CN" altLang="en-US"/>
          </a:p>
        </p:txBody>
      </p:sp>
      <p:sp>
        <p:nvSpPr>
          <p:cNvPr id="116745" name="Text Box 9"/>
          <p:cNvSpPr txBox="1">
            <a:spLocks noChangeArrowheads="1"/>
          </p:cNvSpPr>
          <p:nvPr/>
        </p:nvSpPr>
        <p:spPr bwMode="auto">
          <a:xfrm>
            <a:off x="250825" y="3915334"/>
            <a:ext cx="4968875" cy="707886"/>
          </a:xfrm>
          <a:prstGeom prst="rect">
            <a:avLst/>
          </a:prstGeom>
          <a:noFill/>
          <a:ln w="9525">
            <a:noFill/>
            <a:miter lim="800000"/>
          </a:ln>
          <a:effectLst/>
        </p:spPr>
        <p:txBody>
          <a:bodyPr>
            <a:spAutoFit/>
          </a:bodyPr>
          <a:lstStyle/>
          <a:p>
            <a:pPr>
              <a:spcBef>
                <a:spcPct val="50000"/>
              </a:spcBef>
            </a:pPr>
            <a:r>
              <a:rPr lang="zh-CN" altLang="en-US" sz="4000" b="1" dirty="0">
                <a:latin typeface="宋体" pitchFamily="2" charset="-122"/>
                <a:ea typeface="宋体" pitchFamily="2" charset="-122"/>
              </a:rPr>
              <a:t>判断依据：有无牙齿</a:t>
            </a:r>
          </a:p>
        </p:txBody>
      </p:sp>
      <p:sp>
        <p:nvSpPr>
          <p:cNvPr id="10" name="Rectangle 2"/>
          <p:cNvSpPr>
            <a:spLocks noChangeArrowheads="1"/>
          </p:cNvSpPr>
          <p:nvPr/>
        </p:nvSpPr>
        <p:spPr bwMode="auto">
          <a:xfrm>
            <a:off x="7386960" y="1503402"/>
            <a:ext cx="1746448" cy="1384995"/>
          </a:xfrm>
          <a:prstGeom prst="rect">
            <a:avLst/>
          </a:prstGeom>
          <a:noFill/>
          <a:ln w="9525">
            <a:noFill/>
            <a:miter lim="800000"/>
          </a:ln>
          <a:effectLst/>
        </p:spPr>
        <p:txBody>
          <a:bodyPr wrap="square">
            <a:spAutoFit/>
          </a:bodyPr>
          <a:lstStyle/>
          <a:p>
            <a:r>
              <a:rPr lang="zh-CN" altLang="en-US" sz="2800" b="1" dirty="0" smtClean="0">
                <a:solidFill>
                  <a:srgbClr val="FF0000"/>
                </a:solidFill>
                <a:latin typeface="宋体" pitchFamily="2" charset="-122"/>
                <a:ea typeface="宋体" pitchFamily="2" charset="-122"/>
              </a:rPr>
              <a:t>运用了分类别的说明方法</a:t>
            </a:r>
            <a:endParaRPr lang="zh-CN" altLang="en-US" sz="2800" b="1" dirty="0">
              <a:solidFill>
                <a:srgbClr val="FF0000"/>
              </a:solidFill>
              <a:latin typeface="宋体" pitchFamily="2" charset="-122"/>
              <a:ea typeface="宋体" pitchFamily="2" charset="-122"/>
            </a:endParaRPr>
          </a:p>
        </p:txBody>
      </p:sp>
      <p:pic>
        <p:nvPicPr>
          <p:cNvPr id="2050" name="Picture 2" descr="https://timgsa.baidu.com/timg?image&amp;quality=80&amp;size=b9999_10000&amp;sec=1587363386675&amp;di=a76b3b290795b39f8b66060553db9dce&amp;imgtype=0&amp;src=http%3A%2F%2Fwww.adwzw.com%2Fuploadfile%2F2018%2F0611%2F20180611113848604.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136171" y="559617"/>
            <a:ext cx="2149445" cy="1612083"/>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s://timgsa.baidu.com/timg?image&amp;quality=80&amp;size=b9999_10000&amp;sec=1587363489121&amp;di=9e22852dca211fdf755726d6283d018d&amp;imgtype=0&amp;src=http%3A%2F%2F5b0988e595225.cdn.sohucs.com%2Fimages%2F20181129%2F5dcd6379f7a74afca8ecb35eaec094b0.jpe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36171" y="2262382"/>
            <a:ext cx="2174353" cy="165295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16745"/>
                                        </p:tgtEl>
                                        <p:attrNameLst>
                                          <p:attrName>style.visibility</p:attrName>
                                        </p:attrNameLst>
                                      </p:cBhvr>
                                      <p:to>
                                        <p:strVal val="visible"/>
                                      </p:to>
                                    </p:set>
                                    <p:animEffect transition="in" filter="barn(inVertical)">
                                      <p:cBhvr>
                                        <p:cTn id="12" dur="500"/>
                                        <p:tgtEl>
                                          <p:spTgt spid="1167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745" grpId="0"/>
      <p:bldP spid="10" grpId="0"/>
    </p:bldLst>
  </p:timing>
</p:sld>
</file>

<file path=ppt/theme/theme1.xml><?xml version="1.0" encoding="utf-8"?>
<a:theme xmlns:a="http://schemas.openxmlformats.org/drawingml/2006/main" name="1_Office 主题​​">
  <a:themeElements>
    <a:clrScheme name="自定义 159">
      <a:dk1>
        <a:sysClr val="windowText" lastClr="000000"/>
      </a:dk1>
      <a:lt1>
        <a:sysClr val="window" lastClr="FFFFFF"/>
      </a:lt1>
      <a:dk2>
        <a:srgbClr val="1F497D"/>
      </a:dk2>
      <a:lt2>
        <a:srgbClr val="EEECE1"/>
      </a:lt2>
      <a:accent1>
        <a:srgbClr val="02B3C5"/>
      </a:accent1>
      <a:accent2>
        <a:srgbClr val="F07474"/>
      </a:accent2>
      <a:accent3>
        <a:srgbClr val="FFBF53"/>
      </a:accent3>
      <a:accent4>
        <a:srgbClr val="673B77"/>
      </a:accent4>
      <a:accent5>
        <a:srgbClr val="00B9FA"/>
      </a:accent5>
      <a:accent6>
        <a:srgbClr val="BECE37"/>
      </a:accent6>
      <a:hlink>
        <a:srgbClr val="B381D9"/>
      </a:hlink>
      <a:folHlink>
        <a:srgbClr val="800080"/>
      </a:folHlink>
    </a:clrScheme>
    <a:fontScheme name="自定义 3">
      <a:majorFont>
        <a:latin typeface="Impact"/>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pFill/>
        <a:ln>
          <a:noFill/>
        </a:ln>
        <a:effectLst>
          <a:outerShdw blurRad="444500" dist="254000" dir="8100000" algn="tr" rotWithShape="0">
            <a:prstClr val="black">
              <a:alpha val="5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2134</Words>
  <Application>Microsoft Office PowerPoint</Application>
  <PresentationFormat>全屏显示(16:9)</PresentationFormat>
  <Paragraphs>124</Paragraphs>
  <Slides>28</Slides>
  <Notes>1</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28</vt:i4>
      </vt:variant>
    </vt:vector>
  </HeadingPairs>
  <TitlesOfParts>
    <vt:vector size="42" baseType="lpstr">
      <vt:lpstr>等线</vt:lpstr>
      <vt:lpstr>仿宋</vt:lpstr>
      <vt:lpstr>黑体</vt:lpstr>
      <vt:lpstr>楷体</vt:lpstr>
      <vt:lpstr>宋体</vt:lpstr>
      <vt:lpstr>微软雅黑</vt:lpstr>
      <vt:lpstr>新宋体</vt:lpstr>
      <vt:lpstr>幼圆</vt:lpstr>
      <vt:lpstr>Arial</vt:lpstr>
      <vt:lpstr>Calibri</vt:lpstr>
      <vt:lpstr>Times New Roman</vt:lpstr>
      <vt:lpstr>Wingdings</vt:lpstr>
      <vt:lpstr>1_Office 主题​​</vt:lpstr>
      <vt:lpstr>位图图像</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须鲸和齿鲸在生活习性上有什么异同？</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102</cp:revision>
  <dcterms:created xsi:type="dcterms:W3CDTF">2017-03-17T02:28:00Z</dcterms:created>
  <dcterms:modified xsi:type="dcterms:W3CDTF">2020-10-05T10:38:12Z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2052-10.8.2.6543</vt:lpwstr>
  </property>
</Properties>
</file>