
<file path=[Content_Types].xml><?xml version="1.0" encoding="utf-8"?>
<Types xmlns="http://schemas.openxmlformats.org/package/2006/content-types">
  <Default Extension="jpeg" ContentType="image/jpe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handoutMasterIdLst>
    <p:handoutMasterId r:id="rId26"/>
  </p:handoutMasterIdLst>
  <p:sldIdLst>
    <p:sldId id="258" r:id="rId3"/>
    <p:sldId id="333" r:id="rId4"/>
    <p:sldId id="334" r:id="rId5"/>
    <p:sldId id="335" r:id="rId6"/>
    <p:sldId id="316" r:id="rId7"/>
    <p:sldId id="307" r:id="rId8"/>
    <p:sldId id="308" r:id="rId9"/>
    <p:sldId id="321" r:id="rId10"/>
    <p:sldId id="336" r:id="rId11"/>
    <p:sldId id="340" r:id="rId12"/>
    <p:sldId id="337" r:id="rId13"/>
    <p:sldId id="341" r:id="rId14"/>
    <p:sldId id="338" r:id="rId15"/>
    <p:sldId id="339" r:id="rId16"/>
    <p:sldId id="342" r:id="rId17"/>
    <p:sldId id="343" r:id="rId18"/>
    <p:sldId id="345" r:id="rId19"/>
    <p:sldId id="346" r:id="rId20"/>
    <p:sldId id="318" r:id="rId21"/>
    <p:sldId id="347" r:id="rId22"/>
    <p:sldId id="324" r:id="rId23"/>
    <p:sldId id="304" r:id="rId24"/>
  </p:sldIdLst>
  <p:sldSz cx="9144000" cy="5144135" type="screen16x9"/>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81" autoAdjust="0"/>
    <p:restoredTop sz="94660"/>
  </p:normalViewPr>
  <p:slideViewPr>
    <p:cSldViewPr>
      <p:cViewPr>
        <p:scale>
          <a:sx n="75" d="100"/>
          <a:sy n="75" d="100"/>
        </p:scale>
        <p:origin x="-1062" y="-150"/>
      </p:cViewPr>
      <p:guideLst>
        <p:guide orient="horz" pos="1597"/>
        <p:guide pos="2880"/>
      </p:guideLst>
    </p:cSldViewPr>
  </p:slideViewPr>
  <p:notesTextViewPr>
    <p:cViewPr>
      <p:scale>
        <a:sx n="100" d="100"/>
        <a:sy n="100" d="100"/>
      </p:scale>
      <p:origin x="0" y="0"/>
    </p:cViewPr>
  </p:notesTextViewPr>
  <p:notesViewPr>
    <p:cSldViewPr>
      <p:cViewPr varScale="1">
        <p:scale>
          <a:sx n="88" d="100"/>
          <a:sy n="88" d="100"/>
        </p:scale>
        <p:origin x="3822" y="102"/>
      </p:cViewPr>
      <p:guideLst>
        <p:guide orient="horz" pos="2839"/>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handoutMaster" Target="handoutMasters/handoutMaster1.xml"/><Relationship Id="rId25" Type="http://schemas.openxmlformats.org/officeDocument/2006/relationships/notesMaster" Target="notesMasters/notesMaster1.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0" hangingPunct="0">
              <a:defRPr sz="1200">
                <a:latin typeface="Arial" panose="020B060402020202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0" hangingPunct="0">
              <a:defRPr sz="1200">
                <a:latin typeface="Arial" panose="020B0604020202020204" pitchFamily="34" charset="0"/>
                <a:ea typeface="宋体" panose="02010600030101010101" pitchFamily="2" charset="-122"/>
              </a:defRPr>
            </a:lvl1pPr>
          </a:lstStyle>
          <a:p>
            <a:pPr>
              <a:defRPr/>
            </a:pPr>
            <a:fld id="{38386E45-5CBE-4C2B-8949-BCA5D72EC284}" type="datetimeFigureOut">
              <a:rPr lang="zh-CN" altLang="en-US"/>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0" hangingPunct="0">
              <a:defRPr sz="1200">
                <a:latin typeface="Arial" panose="020B0604020202020204" pitchFamily="34" charset="0"/>
                <a:ea typeface="宋体" panose="02010600030101010101" pitchFamily="2" charset="-122"/>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lstStyle>
            <a:lvl1pPr algn="r" eaLnBrk="0" hangingPunct="0">
              <a:defRPr sz="1200">
                <a:latin typeface="Arial" panose="020B0604020202020204" pitchFamily="34" charset="0"/>
                <a:ea typeface="宋体" panose="02010600030101010101" pitchFamily="2" charset="-122"/>
              </a:defRPr>
            </a:lvl1pPr>
          </a:lstStyle>
          <a:p>
            <a:pPr>
              <a:defRPr/>
            </a:pPr>
            <a:fld id="{E86B3561-510F-442B-A201-78D2F88D9C08}"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D4575B24-4E7C-46FD-BA95-39D4BD5E1ADC}" type="datetimeFigureOut">
              <a:rPr lang="zh-CN" altLang="en-US"/>
            </a:fld>
            <a:endParaRPr lang="zh-CN" altLang="en-US"/>
          </a:p>
        </p:txBody>
      </p:sp>
      <p:sp>
        <p:nvSpPr>
          <p:cNvPr id="4" name="幻灯片图像占位符 3"/>
          <p:cNvSpPr>
            <a:spLocks noGrp="1" noRot="1" noChangeAspect="1"/>
          </p:cNvSpPr>
          <p:nvPr>
            <p:ph type="sldImg" idx="2"/>
          </p:nvPr>
        </p:nvSpPr>
        <p:spPr>
          <a:xfrm>
            <a:off x="381533" y="685800"/>
            <a:ext cx="6094934"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defRPr sz="1200">
                <a:latin typeface="Calibri" panose="020F0502020204030204" pitchFamily="34" charset="0"/>
                <a:ea typeface="宋体" panose="02010600030101010101" pitchFamily="2" charset="-122"/>
              </a:defRPr>
            </a:lvl1pPr>
          </a:lstStyle>
          <a:p>
            <a:pPr>
              <a:defRPr/>
            </a:pPr>
            <a:fld id="{0B282024-747F-40F8-9565-A3E4F55FC987}"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4" name="图片 4"/>
          <p:cNvPicPr>
            <a:picLocks noChangeAspect="1"/>
          </p:cNvPicPr>
          <p:nvPr userDrawn="1"/>
        </p:nvPicPr>
        <p:blipFill>
          <a:blip r:embed="rId2"/>
          <a:srcRect/>
          <a:stretch>
            <a:fillRect/>
          </a:stretch>
        </p:blipFill>
        <p:spPr bwMode="auto">
          <a:xfrm>
            <a:off x="0" y="0"/>
            <a:ext cx="9144000" cy="5144400"/>
          </a:xfrm>
          <a:prstGeom prst="rect">
            <a:avLst/>
          </a:prstGeom>
          <a:noFill/>
          <a:ln w="9525">
            <a:noFill/>
            <a:miter lim="800000"/>
            <a:headEnd/>
            <a:tailEnd/>
          </a:ln>
        </p:spPr>
      </p:pic>
      <p:sp>
        <p:nvSpPr>
          <p:cNvPr id="3" name="标题 2"/>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95520"/>
            <a:ext cx="8229600" cy="4681339"/>
          </a:xfrm>
        </p:spPr>
        <p:txBody>
          <a:bodyPr/>
          <a:lstStyle>
            <a:lvl1pPr>
              <a:lnSpc>
                <a:spcPct val="150000"/>
              </a:lnSpc>
              <a:defRPr sz="2100">
                <a:latin typeface="+mn-ea"/>
                <a:ea typeface="+mn-ea"/>
              </a:defRPr>
            </a:lvl1pPr>
            <a:lvl2pPr>
              <a:lnSpc>
                <a:spcPct val="150000"/>
              </a:lnSpc>
              <a:defRPr sz="2100">
                <a:latin typeface="+mn-ea"/>
                <a:ea typeface="+mn-ea"/>
              </a:defRPr>
            </a:lvl2pPr>
            <a:lvl3pPr>
              <a:lnSpc>
                <a:spcPct val="150000"/>
              </a:lnSpc>
              <a:defRPr sz="2100">
                <a:latin typeface="+mn-ea"/>
                <a:ea typeface="+mn-ea"/>
              </a:defRPr>
            </a:lvl3pPr>
            <a:lvl4pPr>
              <a:lnSpc>
                <a:spcPct val="150000"/>
              </a:lnSpc>
              <a:defRPr sz="2100">
                <a:latin typeface="+mn-ea"/>
                <a:ea typeface="+mn-ea"/>
              </a:defRPr>
            </a:lvl4pPr>
            <a:lvl5pPr>
              <a:lnSpc>
                <a:spcPct val="150000"/>
              </a:lnSpc>
              <a:defRPr sz="2100">
                <a:latin typeface="+mn-ea"/>
                <a:ea typeface="+mn-ea"/>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defRPr/>
            </a:lvl1pPr>
          </a:lstStyle>
          <a:p>
            <a:pPr>
              <a:defRPr/>
            </a:pPr>
            <a:fld id="{ECE04B88-0906-47C7-A3CB-4C2E74706772}" type="slidenum">
              <a:rPr lang="en-US" altLang="zh-CN"/>
            </a:fld>
            <a:endParaRPr lang="en-US" altLang="zh-CN"/>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image" Target="../media/image2.pn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图片 1"/>
          <p:cNvPicPr>
            <a:picLocks noChangeAspect="1"/>
          </p:cNvPicPr>
          <p:nvPr/>
        </p:nvPicPr>
        <p:blipFill>
          <a:blip r:embed="rId4"/>
          <a:srcRect/>
          <a:stretch>
            <a:fillRect/>
          </a:stretch>
        </p:blipFill>
        <p:spPr bwMode="auto">
          <a:xfrm>
            <a:off x="0" y="0"/>
            <a:ext cx="9144000" cy="5144400"/>
          </a:xfrm>
          <a:prstGeom prst="rect">
            <a:avLst/>
          </a:prstGeom>
          <a:noFill/>
          <a:ln w="9525">
            <a:noFill/>
            <a:miter lim="800000"/>
            <a:headEnd/>
            <a:tailEnd/>
          </a:ln>
        </p:spPr>
      </p:pic>
      <p:sp>
        <p:nvSpPr>
          <p:cNvPr id="1027" name="标题占位符 1"/>
          <p:cNvSpPr>
            <a:spLocks noGrp="1"/>
          </p:cNvSpPr>
          <p:nvPr>
            <p:ph type="title"/>
          </p:nvPr>
        </p:nvSpPr>
        <p:spPr bwMode="auto">
          <a:xfrm>
            <a:off x="1187450" y="277465"/>
            <a:ext cx="7488238" cy="565645"/>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8" name="文本占位符 2"/>
          <p:cNvSpPr>
            <a:spLocks noGrp="1"/>
          </p:cNvSpPr>
          <p:nvPr>
            <p:ph type="body" idx="1"/>
          </p:nvPr>
        </p:nvSpPr>
        <p:spPr bwMode="auto">
          <a:xfrm>
            <a:off x="457200" y="1200360"/>
            <a:ext cx="8229600" cy="3395066"/>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457200" y="4768096"/>
            <a:ext cx="2133600" cy="275083"/>
          </a:xfrm>
          <a:prstGeom prst="rect">
            <a:avLst/>
          </a:prstGeom>
        </p:spPr>
        <p:txBody>
          <a:bodyPr vert="horz" lIns="91440" tIns="45720" rIns="91440" bIns="45720" rtlCol="0" anchor="ctr"/>
          <a:lstStyle>
            <a:lvl1pPr algn="l" eaLnBrk="1" fontAlgn="auto" hangingPunct="1">
              <a:spcBef>
                <a:spcPts val="0"/>
              </a:spcBef>
              <a:spcAft>
                <a:spcPts val="0"/>
              </a:spcAft>
              <a:defRPr sz="900">
                <a:solidFill>
                  <a:schemeClr val="tx1">
                    <a:tint val="75000"/>
                  </a:schemeClr>
                </a:solidFill>
                <a:latin typeface="+mn-lt"/>
                <a:ea typeface="+mn-ea"/>
              </a:defRPr>
            </a:lvl1pPr>
          </a:lstStyle>
          <a:p>
            <a:pPr>
              <a:defRPr/>
            </a:pPr>
            <a:fld id="{C69226BF-869E-4B81-9EF1-F104B4C25170}" type="datetimeFigureOut">
              <a:rPr lang="zh-CN" altLang="en-US"/>
            </a:fld>
            <a:endParaRPr lang="zh-CN" altLang="en-US"/>
          </a:p>
        </p:txBody>
      </p:sp>
      <p:sp>
        <p:nvSpPr>
          <p:cNvPr id="5" name="页脚占位符 4"/>
          <p:cNvSpPr>
            <a:spLocks noGrp="1"/>
          </p:cNvSpPr>
          <p:nvPr>
            <p:ph type="ftr" sz="quarter" idx="3"/>
          </p:nvPr>
        </p:nvSpPr>
        <p:spPr>
          <a:xfrm>
            <a:off x="3124200" y="4768096"/>
            <a:ext cx="2895600" cy="275083"/>
          </a:xfrm>
          <a:prstGeom prst="rect">
            <a:avLst/>
          </a:prstGeom>
        </p:spPr>
        <p:txBody>
          <a:bodyPr vert="horz" lIns="91440" tIns="45720" rIns="91440" bIns="45720" rtlCol="0" anchor="ctr"/>
          <a:lstStyle>
            <a:lvl1pPr algn="ctr" eaLnBrk="1" fontAlgn="auto" hangingPunct="1">
              <a:spcBef>
                <a:spcPts val="0"/>
              </a:spcBef>
              <a:spcAft>
                <a:spcPts val="0"/>
              </a:spcAft>
              <a:defRPr sz="9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4768096"/>
            <a:ext cx="2133600" cy="275083"/>
          </a:xfrm>
          <a:prstGeom prst="rect">
            <a:avLst/>
          </a:prstGeom>
        </p:spPr>
        <p:txBody>
          <a:bodyPr vert="horz" wrap="square" lIns="91440" tIns="45720" rIns="91440" bIns="45720" numCol="1" anchor="ctr" anchorCtr="0" compatLnSpc="1"/>
          <a:lstStyle>
            <a:lvl1pPr algn="r" eaLnBrk="1" hangingPunct="1">
              <a:defRPr sz="900">
                <a:solidFill>
                  <a:srgbClr val="898989"/>
                </a:solidFill>
                <a:latin typeface="Calibri" panose="020F0502020204030204" pitchFamily="34" charset="0"/>
                <a:ea typeface="宋体" panose="02010600030101010101" pitchFamily="2" charset="-122"/>
              </a:defRPr>
            </a:lvl1pPr>
          </a:lstStyle>
          <a:p>
            <a:pPr>
              <a:defRPr/>
            </a:pPr>
            <a:fld id="{A4D3655E-87BF-4512-8707-6C7C5C6888CF}"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iming>
    <p:tnLst>
      <p:par>
        <p:cTn id="1" dur="indefinite" restart="never" nodeType="tmRoot"/>
      </p:par>
    </p:tnLst>
  </p:timing>
  <p:txStyles>
    <p:titleStyle>
      <a:lvl1pPr algn="l" rtl="0" fontAlgn="base">
        <a:spcBef>
          <a:spcPct val="0"/>
        </a:spcBef>
        <a:spcAft>
          <a:spcPct val="0"/>
        </a:spcAft>
        <a:defRPr sz="3000" b="1" kern="1200">
          <a:solidFill>
            <a:schemeClr val="tx1"/>
          </a:solidFill>
          <a:latin typeface="+mj-lt"/>
          <a:ea typeface="+mj-ea"/>
          <a:cs typeface="+mj-cs"/>
        </a:defRPr>
      </a:lvl1pPr>
      <a:lvl2pPr algn="l" rtl="0" fontAlgn="base">
        <a:spcBef>
          <a:spcPct val="0"/>
        </a:spcBef>
        <a:spcAft>
          <a:spcPct val="0"/>
        </a:spcAft>
        <a:defRPr sz="4000" b="1">
          <a:solidFill>
            <a:schemeClr val="tx1"/>
          </a:solidFill>
          <a:latin typeface="Calibri" panose="020F0502020204030204" pitchFamily="34" charset="0"/>
          <a:ea typeface="宋体" panose="02010600030101010101" pitchFamily="2" charset="-122"/>
        </a:defRPr>
      </a:lvl2pPr>
      <a:lvl3pPr algn="l" rtl="0" fontAlgn="base">
        <a:spcBef>
          <a:spcPct val="0"/>
        </a:spcBef>
        <a:spcAft>
          <a:spcPct val="0"/>
        </a:spcAft>
        <a:defRPr sz="4000" b="1">
          <a:solidFill>
            <a:schemeClr val="tx1"/>
          </a:solidFill>
          <a:latin typeface="Calibri" panose="020F0502020204030204" pitchFamily="34" charset="0"/>
          <a:ea typeface="宋体" panose="02010600030101010101" pitchFamily="2" charset="-122"/>
        </a:defRPr>
      </a:lvl3pPr>
      <a:lvl4pPr algn="l" rtl="0" fontAlgn="base">
        <a:spcBef>
          <a:spcPct val="0"/>
        </a:spcBef>
        <a:spcAft>
          <a:spcPct val="0"/>
        </a:spcAft>
        <a:defRPr sz="4000" b="1">
          <a:solidFill>
            <a:schemeClr val="tx1"/>
          </a:solidFill>
          <a:latin typeface="Calibri" panose="020F0502020204030204" pitchFamily="34" charset="0"/>
          <a:ea typeface="宋体" panose="02010600030101010101" pitchFamily="2" charset="-122"/>
        </a:defRPr>
      </a:lvl4pPr>
      <a:lvl5pPr algn="l" rtl="0" fontAlgn="base">
        <a:spcBef>
          <a:spcPct val="0"/>
        </a:spcBef>
        <a:spcAft>
          <a:spcPct val="0"/>
        </a:spcAft>
        <a:defRPr sz="4000" b="1">
          <a:solidFill>
            <a:schemeClr val="tx1"/>
          </a:solidFill>
          <a:latin typeface="Calibri" panose="020F050202020403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256540" indent="-256540" algn="l" rtl="0" fontAlgn="base">
        <a:spcBef>
          <a:spcPct val="15000"/>
        </a:spcBef>
        <a:spcAft>
          <a:spcPct val="0"/>
        </a:spcAft>
        <a:buFont typeface="Arial" panose="020B0604020202020204" pitchFamily="34" charset="0"/>
        <a:buChar char="•"/>
        <a:defRPr sz="2100" kern="1200">
          <a:solidFill>
            <a:schemeClr val="tx1"/>
          </a:solidFill>
          <a:latin typeface="+mn-lt"/>
          <a:ea typeface="+mn-ea"/>
          <a:cs typeface="+mn-cs"/>
        </a:defRPr>
      </a:lvl1pPr>
      <a:lvl2pPr marL="556260" indent="-213360" algn="l" rtl="0" fontAlgn="base">
        <a:spcBef>
          <a:spcPct val="15000"/>
        </a:spcBef>
        <a:spcAft>
          <a:spcPct val="0"/>
        </a:spcAft>
        <a:buFont typeface="Arial" panose="020B0604020202020204" pitchFamily="34" charset="0"/>
        <a:buChar char="–"/>
        <a:defRPr sz="2100" kern="1200">
          <a:solidFill>
            <a:schemeClr val="tx1"/>
          </a:solidFill>
          <a:latin typeface="+mn-lt"/>
          <a:ea typeface="+mn-ea"/>
          <a:cs typeface="+mn-cs"/>
        </a:defRPr>
      </a:lvl2pPr>
      <a:lvl3pPr marL="856615" indent="-170815" algn="l" rtl="0" fontAlgn="base">
        <a:spcBef>
          <a:spcPct val="15000"/>
        </a:spcBef>
        <a:spcAft>
          <a:spcPct val="0"/>
        </a:spcAft>
        <a:buFont typeface="Arial" panose="020B0604020202020204" pitchFamily="34" charset="0"/>
        <a:buChar char="•"/>
        <a:defRPr sz="2100" kern="1200">
          <a:solidFill>
            <a:schemeClr val="tx1"/>
          </a:solidFill>
          <a:latin typeface="+mn-lt"/>
          <a:ea typeface="+mn-ea"/>
          <a:cs typeface="+mn-cs"/>
        </a:defRPr>
      </a:lvl3pPr>
      <a:lvl4pPr marL="1199515" indent="-170815" algn="l" rtl="0" fontAlgn="base">
        <a:spcBef>
          <a:spcPct val="15000"/>
        </a:spcBef>
        <a:spcAft>
          <a:spcPct val="0"/>
        </a:spcAft>
        <a:buFont typeface="Arial" panose="020B0604020202020204" pitchFamily="34" charset="0"/>
        <a:buChar char="–"/>
        <a:defRPr sz="2100" kern="1200">
          <a:solidFill>
            <a:schemeClr val="tx1"/>
          </a:solidFill>
          <a:latin typeface="+mn-lt"/>
          <a:ea typeface="+mn-ea"/>
          <a:cs typeface="+mn-cs"/>
        </a:defRPr>
      </a:lvl4pPr>
      <a:lvl5pPr marL="1542415" indent="-170815" algn="l" rtl="0" fontAlgn="base">
        <a:spcBef>
          <a:spcPct val="15000"/>
        </a:spcBef>
        <a:spcAft>
          <a:spcPct val="0"/>
        </a:spcAft>
        <a:buFont typeface="Arial" panose="020B0604020202020204" pitchFamily="34" charset="0"/>
        <a:buChar char="»"/>
        <a:defRPr sz="2100" kern="1200">
          <a:solidFill>
            <a:schemeClr val="tx1"/>
          </a:solidFill>
          <a:latin typeface="+mn-lt"/>
          <a:ea typeface="+mn-ea"/>
          <a:cs typeface="+mn-cs"/>
        </a:defRPr>
      </a:lvl5pPr>
      <a:lvl6pPr marL="1886585"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6pPr>
      <a:lvl7pPr marL="2229485"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7pPr>
      <a:lvl8pPr marL="2572385"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8pPr>
      <a:lvl9pPr marL="2915285"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emf"/><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ctrTitle"/>
          </p:nvPr>
        </p:nvSpPr>
        <p:spPr>
          <a:xfrm>
            <a:off x="4210050" y="845000"/>
            <a:ext cx="4933950" cy="3095625"/>
          </a:xfrm>
        </p:spPr>
        <p:txBody>
          <a:bodyPr/>
          <a:lstStyle/>
          <a:p>
            <a:pPr algn="ctr"/>
            <a:r>
              <a:rPr lang="zh-CN" altLang="en-US" smtClean="0">
                <a:latin typeface="华文楷体"/>
                <a:ea typeface="华文楷体"/>
                <a:cs typeface="华文楷体"/>
              </a:rPr>
              <a:t>狼牙山五壮士</a:t>
            </a:r>
            <a:endParaRPr lang="zh-CN" altLang="en-US" smtClean="0">
              <a:latin typeface="华文楷体"/>
              <a:ea typeface="华文楷体"/>
              <a:cs typeface="华文楷体"/>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37650"/>
            <a:ext cx="8229600" cy="5681663"/>
          </a:xfrm>
        </p:spPr>
        <p:txBody>
          <a:bodyPr/>
          <a:lstStyle/>
          <a:p>
            <a:pPr marL="0" indent="0">
              <a:buFont typeface="Arial" panose="020B0604020202020204" pitchFamily="34" charset="0"/>
              <a:buNone/>
              <a:defRPr/>
            </a:pPr>
            <a:r>
              <a:rPr lang="en-US" altLang="zh-CN">
                <a:solidFill>
                  <a:srgbClr val="0070C0"/>
                </a:solidFill>
                <a:latin typeface="华文楷体" panose="02010600040101010101" pitchFamily="2" charset="-122"/>
                <a:ea typeface="华文楷体" panose="02010600040101010101" pitchFamily="2" charset="-122"/>
                <a:sym typeface="+mn-ea"/>
              </a:rPr>
              <a:t>        </a:t>
            </a:r>
            <a:r>
              <a:rPr lang="zh-CN" altLang="en-US">
                <a:latin typeface="华文楷体" panose="02010600040101010101" pitchFamily="2" charset="-122"/>
                <a:ea typeface="华文楷体" panose="02010600040101010101" pitchFamily="2" charset="-122"/>
                <a:sym typeface="+mn-ea"/>
              </a:rPr>
              <a:t>他们利用险要的地形，把冲上来的敌人一次又一次地打了下去。</a:t>
            </a:r>
            <a:r>
              <a:rPr lang="zh-CN" altLang="en-US">
                <a:solidFill>
                  <a:srgbClr val="0070C0"/>
                </a:solidFill>
                <a:latin typeface="华文楷体" panose="02010600040101010101" pitchFamily="2" charset="-122"/>
                <a:ea typeface="华文楷体" panose="02010600040101010101" pitchFamily="2" charset="-122"/>
                <a:sym typeface="+mn-ea"/>
              </a:rPr>
              <a:t>班长马宝玉沉着地指挥战斗，让敌人走近了，才命令狠狠地打。副班长葛振林打一枪就大吼一声，好像细小的枪口喷不完他满腔的怒火。战士宋学义掷一颗手榴弹总要把胳膊抡一圈儿，好使出浑身的力气。胡德林和胡福才这两个小战士把脸绷得紧紧的，全神贯注地瞄准敌人射击。</a:t>
            </a:r>
            <a:endParaRPr lang="zh-CN" altLang="en-US">
              <a:solidFill>
                <a:srgbClr val="0070C0"/>
              </a:solidFill>
              <a:latin typeface="华文楷体" panose="02010600040101010101" pitchFamily="2" charset="-122"/>
              <a:ea typeface="华文楷体" panose="02010600040101010101" pitchFamily="2" charset="-122"/>
              <a:sym typeface="+mn-ea"/>
            </a:endParaRPr>
          </a:p>
          <a:p>
            <a:pPr marL="0" indent="0" algn="ctr">
              <a:buFont typeface="Arial" panose="020B0604020202020204" pitchFamily="34" charset="0"/>
              <a:buNone/>
              <a:defRPr/>
            </a:pPr>
            <a:r>
              <a:rPr lang="zh-CN" altLang="en-US" sz="3600">
                <a:solidFill>
                  <a:srgbClr val="FF0000"/>
                </a:solidFill>
                <a:latin typeface="华文楷体" panose="02010600040101010101" pitchFamily="2" charset="-122"/>
                <a:ea typeface="华文楷体" panose="02010600040101010101" pitchFamily="2" charset="-122"/>
                <a:sym typeface="+mn-ea"/>
              </a:rPr>
              <a:t>点面结合</a:t>
            </a:r>
            <a:endParaRPr lang="zh-CN" altLang="en-US">
              <a:solidFill>
                <a:srgbClr val="0070C0"/>
              </a:solidFill>
              <a:latin typeface="华文楷体" panose="02010600040101010101" pitchFamily="2" charset="-122"/>
              <a:ea typeface="华文楷体" panose="02010600040101010101" pitchFamily="2" charset="-122"/>
              <a:sym typeface="+mn-ea"/>
            </a:endParaRPr>
          </a:p>
          <a:p>
            <a:pPr marL="0" indent="0">
              <a:lnSpc>
                <a:spcPct val="100000"/>
              </a:lnSpc>
              <a:buFont typeface="Arial" panose="020B0604020202020204" pitchFamily="34" charset="0"/>
              <a:buNone/>
              <a:defRPr/>
            </a:pPr>
            <a:endParaRPr lang="zh-CN" altLang="en-US"/>
          </a:p>
          <a:p>
            <a:pPr marL="341630" indent="-341630">
              <a:buFont typeface="Arial" panose="020B0604020202020204" pitchFamily="34" charset="0"/>
              <a:buChar char="•"/>
              <a:defRPr/>
            </a:pPr>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455162"/>
            <a:ext cx="8229600" cy="6099175"/>
          </a:xfrm>
        </p:spPr>
        <p:txBody>
          <a:bodyPr/>
          <a:lstStyle/>
          <a:p>
            <a:pPr marL="0" indent="0">
              <a:lnSpc>
                <a:spcPct val="100000"/>
              </a:lnSpc>
              <a:buFont typeface="Arial" panose="020B0604020202020204" pitchFamily="34" charset="0"/>
              <a:buNone/>
              <a:defRPr/>
            </a:pPr>
            <a:r>
              <a:rPr lang="en-US" altLang="zh-CN">
                <a:solidFill>
                  <a:srgbClr val="0070C0"/>
                </a:solidFill>
                <a:latin typeface="华文楷体" panose="02010600040101010101" pitchFamily="2" charset="-122"/>
                <a:ea typeface="华文楷体" panose="02010600040101010101" pitchFamily="2" charset="-122"/>
                <a:sym typeface="+mn-ea"/>
              </a:rPr>
              <a:t>        </a:t>
            </a:r>
            <a:r>
              <a:rPr lang="zh-CN" altLang="en-US">
                <a:solidFill>
                  <a:srgbClr val="0070C0"/>
                </a:solidFill>
                <a:latin typeface="华文楷体" panose="02010600040101010101" pitchFamily="2" charset="-122"/>
                <a:ea typeface="华文楷体" panose="02010600040101010101" pitchFamily="2" charset="-122"/>
                <a:sym typeface="+mn-ea"/>
              </a:rPr>
              <a:t>他们利用险要的地形，把冲上来的敌人一次又一次地打了下去。班长马宝玉沉着地指挥战斗，让敌人走近了，才命令狠狠地打。副班长葛振林打一枪就大吼一声，好像细小的枪口喷不完他满腔的怒火。战士宋学义掷一颗手榴弹总要把胳膊抡一圈儿，好使出浑身的力气。胡德林和胡福才这两个小战士把脸绷得紧紧的，全神贯注地瞄准敌人射击。</a:t>
            </a:r>
            <a:endParaRPr lang="zh-CN" altLang="en-US">
              <a:solidFill>
                <a:srgbClr val="0070C0"/>
              </a:solidFill>
              <a:latin typeface="华文楷体" panose="02010600040101010101" pitchFamily="2" charset="-122"/>
              <a:ea typeface="华文楷体" panose="02010600040101010101" pitchFamily="2" charset="-122"/>
              <a:sym typeface="+mn-ea"/>
            </a:endParaRPr>
          </a:p>
          <a:p>
            <a:pPr marL="0" indent="0">
              <a:lnSpc>
                <a:spcPct val="100000"/>
              </a:lnSpc>
              <a:buFont typeface="Arial" panose="020B0604020202020204" pitchFamily="34" charset="0"/>
              <a:buNone/>
              <a:defRPr/>
            </a:pPr>
            <a:endParaRPr lang="zh-CN" altLang="en-US"/>
          </a:p>
          <a:p>
            <a:pPr marL="0" indent="0">
              <a:lnSpc>
                <a:spcPct val="100000"/>
              </a:lnSpc>
              <a:buFont typeface="Arial" panose="020B0604020202020204" pitchFamily="34" charset="0"/>
              <a:buNone/>
              <a:defRPr/>
            </a:pPr>
            <a:r>
              <a:rPr lang="zh-CN" altLang="en-US">
                <a:latin typeface="华文楷体" panose="02010600040101010101" pitchFamily="2" charset="-122"/>
                <a:ea typeface="华文楷体" panose="02010600040101010101" pitchFamily="2" charset="-122"/>
              </a:rPr>
              <a:t>        结合课文的这个例子，四人小组说说点面结合的写法的好处。</a:t>
            </a:r>
            <a:endParaRPr lang="zh-CN" altLang="en-US">
              <a:latin typeface="华文楷体" panose="02010600040101010101" pitchFamily="2" charset="-122"/>
              <a:ea typeface="华文楷体" panose="02010600040101010101" pitchFamily="2" charset="-122"/>
            </a:endParaRPr>
          </a:p>
        </p:txBody>
      </p:sp>
      <p:pic>
        <p:nvPicPr>
          <p:cNvPr id="19458" name="图片 2"/>
          <p:cNvPicPr>
            <a:picLocks noChangeAspect="1"/>
          </p:cNvPicPr>
          <p:nvPr/>
        </p:nvPicPr>
        <p:blipFill>
          <a:blip r:embed="rId1"/>
          <a:srcRect/>
          <a:stretch>
            <a:fillRect/>
          </a:stretch>
        </p:blipFill>
        <p:spPr bwMode="auto">
          <a:xfrm>
            <a:off x="6846888" y="5456688"/>
            <a:ext cx="2297112" cy="3746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内容占位符 1"/>
          <p:cNvSpPr>
            <a:spLocks noGrp="1"/>
          </p:cNvSpPr>
          <p:nvPr>
            <p:ph idx="1"/>
          </p:nvPr>
        </p:nvSpPr>
        <p:spPr>
          <a:xfrm>
            <a:off x="457200" y="549725"/>
            <a:ext cx="8229600" cy="5094288"/>
          </a:xfrm>
        </p:spPr>
        <p:txBody>
          <a:bodyPr/>
          <a:lstStyle/>
          <a:p>
            <a:pPr marL="0" indent="0" algn="ctr">
              <a:buFont typeface="Arial" panose="020B0604020202020204" pitchFamily="34" charset="0"/>
              <a:buNone/>
            </a:pPr>
            <a:r>
              <a:rPr lang="zh-CN" altLang="en-US" smtClean="0">
                <a:latin typeface="华文楷体"/>
                <a:ea typeface="华文楷体"/>
                <a:cs typeface="华文楷体"/>
              </a:rPr>
              <a:t>日</a:t>
            </a:r>
            <a:r>
              <a:rPr lang="zh-CN" altLang="en-US" smtClean="0">
                <a:solidFill>
                  <a:srgbClr val="FF0000"/>
                </a:solidFill>
                <a:latin typeface="华文楷体"/>
                <a:ea typeface="华文楷体"/>
                <a:cs typeface="华文楷体"/>
              </a:rPr>
              <a:t>寇</a:t>
            </a:r>
            <a:r>
              <a:rPr lang="zh-CN" altLang="en-US" smtClean="0">
                <a:latin typeface="华文楷体"/>
                <a:ea typeface="华文楷体"/>
                <a:cs typeface="华文楷体"/>
              </a:rPr>
              <a:t>      </a:t>
            </a:r>
            <a:r>
              <a:rPr lang="zh-CN" altLang="en-US" smtClean="0">
                <a:solidFill>
                  <a:srgbClr val="FF0000"/>
                </a:solidFill>
                <a:latin typeface="华文楷体"/>
                <a:ea typeface="华文楷体"/>
                <a:cs typeface="华文楷体"/>
              </a:rPr>
              <a:t>副</a:t>
            </a:r>
            <a:r>
              <a:rPr lang="zh-CN" altLang="en-US" smtClean="0">
                <a:latin typeface="华文楷体"/>
                <a:ea typeface="华文楷体"/>
                <a:cs typeface="华文楷体"/>
              </a:rPr>
              <a:t>班长      手</a:t>
            </a:r>
            <a:r>
              <a:rPr lang="zh-CN" altLang="en-US" smtClean="0">
                <a:solidFill>
                  <a:srgbClr val="FF0000"/>
                </a:solidFill>
                <a:latin typeface="华文楷体"/>
                <a:ea typeface="华文楷体"/>
                <a:cs typeface="华文楷体"/>
              </a:rPr>
              <a:t>榴弹</a:t>
            </a:r>
            <a:r>
              <a:rPr lang="zh-CN" altLang="en-US" smtClean="0">
                <a:latin typeface="华文楷体"/>
                <a:ea typeface="华文楷体"/>
                <a:cs typeface="华文楷体"/>
              </a:rPr>
              <a:t>      </a:t>
            </a:r>
            <a:r>
              <a:rPr lang="zh-CN" altLang="en-US" smtClean="0">
                <a:solidFill>
                  <a:srgbClr val="FF0000"/>
                </a:solidFill>
                <a:latin typeface="华文楷体"/>
                <a:ea typeface="华文楷体"/>
                <a:cs typeface="华文楷体"/>
              </a:rPr>
              <a:t>抡</a:t>
            </a:r>
            <a:r>
              <a:rPr lang="zh-CN" altLang="en-US" smtClean="0">
                <a:latin typeface="华文楷体"/>
                <a:ea typeface="华文楷体"/>
                <a:cs typeface="华文楷体"/>
              </a:rPr>
              <a:t>      全神</a:t>
            </a:r>
            <a:r>
              <a:rPr lang="zh-CN" altLang="en-US" smtClean="0">
                <a:solidFill>
                  <a:srgbClr val="FF0000"/>
                </a:solidFill>
                <a:latin typeface="华文楷体"/>
                <a:ea typeface="华文楷体"/>
                <a:cs typeface="华文楷体"/>
              </a:rPr>
              <a:t>贯</a:t>
            </a:r>
            <a:r>
              <a:rPr lang="zh-CN" altLang="en-US" smtClean="0">
                <a:latin typeface="华文楷体"/>
                <a:ea typeface="华文楷体"/>
                <a:cs typeface="华文楷体"/>
              </a:rPr>
              <a:t>注</a:t>
            </a:r>
            <a:endParaRPr lang="zh-CN" altLang="en-US" smtClean="0">
              <a:latin typeface="华文楷体"/>
              <a:ea typeface="华文楷体"/>
              <a:cs typeface="华文楷体"/>
            </a:endParaRPr>
          </a:p>
          <a:p>
            <a:pPr marL="0" indent="0" algn="ctr">
              <a:buFont typeface="Arial" panose="020B0604020202020204" pitchFamily="34" charset="0"/>
              <a:buNone/>
            </a:pPr>
            <a:endParaRPr lang="zh-CN" altLang="en-US" smtClean="0">
              <a:latin typeface="华文楷体"/>
              <a:ea typeface="华文楷体"/>
              <a:cs typeface="华文楷体"/>
            </a:endParaRPr>
          </a:p>
          <a:p>
            <a:pPr marL="0" indent="0" algn="ctr">
              <a:buFont typeface="Arial" panose="020B0604020202020204" pitchFamily="34" charset="0"/>
              <a:buNone/>
            </a:pPr>
            <a:r>
              <a:rPr lang="zh-CN" altLang="en-US" smtClean="0">
                <a:solidFill>
                  <a:srgbClr val="FF0000"/>
                </a:solidFill>
                <a:latin typeface="华文楷体"/>
                <a:ea typeface="华文楷体"/>
                <a:cs typeface="华文楷体"/>
              </a:rPr>
              <a:t>棋</a:t>
            </a:r>
            <a:r>
              <a:rPr lang="zh-CN" altLang="en-US" smtClean="0">
                <a:latin typeface="华文楷体"/>
                <a:ea typeface="华文楷体"/>
                <a:cs typeface="华文楷体"/>
              </a:rPr>
              <a:t>盘陀      </a:t>
            </a:r>
            <a:r>
              <a:rPr lang="zh-CN" altLang="en-US" smtClean="0">
                <a:solidFill>
                  <a:srgbClr val="FF0000"/>
                </a:solidFill>
                <a:latin typeface="华文楷体"/>
                <a:ea typeface="华文楷体"/>
                <a:cs typeface="华文楷体"/>
              </a:rPr>
              <a:t>悬</a:t>
            </a:r>
            <a:r>
              <a:rPr lang="zh-CN" altLang="en-US" smtClean="0">
                <a:latin typeface="华文楷体"/>
                <a:ea typeface="华文楷体"/>
                <a:cs typeface="华文楷体"/>
              </a:rPr>
              <a:t>崖      </a:t>
            </a:r>
            <a:r>
              <a:rPr lang="zh-CN" altLang="en-US" smtClean="0">
                <a:solidFill>
                  <a:srgbClr val="FF0000"/>
                </a:solidFill>
                <a:latin typeface="华文楷体"/>
                <a:ea typeface="华文楷体"/>
                <a:cs typeface="华文楷体"/>
              </a:rPr>
              <a:t>沸</a:t>
            </a:r>
            <a:r>
              <a:rPr lang="zh-CN" altLang="en-US" smtClean="0">
                <a:latin typeface="华文楷体"/>
                <a:ea typeface="华文楷体"/>
                <a:cs typeface="华文楷体"/>
              </a:rPr>
              <a:t>腾      山</a:t>
            </a:r>
            <a:r>
              <a:rPr lang="zh-CN" altLang="en-US" smtClean="0">
                <a:solidFill>
                  <a:srgbClr val="FF0000"/>
                </a:solidFill>
                <a:latin typeface="华文楷体"/>
                <a:ea typeface="华文楷体"/>
                <a:cs typeface="华文楷体"/>
              </a:rPr>
              <a:t>涧</a:t>
            </a:r>
            <a:r>
              <a:rPr lang="zh-CN" altLang="en-US" smtClean="0">
                <a:latin typeface="华文楷体"/>
                <a:ea typeface="华文楷体"/>
                <a:cs typeface="华文楷体"/>
              </a:rPr>
              <a:t>      </a:t>
            </a:r>
            <a:r>
              <a:rPr lang="zh-CN" altLang="en-US" smtClean="0">
                <a:solidFill>
                  <a:srgbClr val="FF0000"/>
                </a:solidFill>
                <a:latin typeface="华文楷体"/>
                <a:ea typeface="华文楷体"/>
                <a:cs typeface="华文楷体"/>
              </a:rPr>
              <a:t>雹</a:t>
            </a:r>
            <a:r>
              <a:rPr lang="zh-CN" altLang="en-US" smtClean="0">
                <a:latin typeface="华文楷体"/>
                <a:ea typeface="华文楷体"/>
                <a:cs typeface="华文楷体"/>
              </a:rPr>
              <a:t>子      </a:t>
            </a:r>
            <a:endParaRPr lang="zh-CN" altLang="en-US" smtClean="0">
              <a:latin typeface="华文楷体"/>
              <a:ea typeface="华文楷体"/>
              <a:cs typeface="华文楷体"/>
            </a:endParaRPr>
          </a:p>
          <a:p>
            <a:pPr marL="0" indent="0" algn="ctr">
              <a:buFont typeface="Arial" panose="020B0604020202020204" pitchFamily="34" charset="0"/>
              <a:buNone/>
            </a:pPr>
            <a:r>
              <a:rPr lang="zh-CN" altLang="en-US" smtClean="0">
                <a:solidFill>
                  <a:srgbClr val="FF0000"/>
                </a:solidFill>
                <a:latin typeface="华文楷体"/>
                <a:ea typeface="华文楷体"/>
                <a:cs typeface="华文楷体"/>
              </a:rPr>
              <a:t>屹</a:t>
            </a:r>
            <a:r>
              <a:rPr lang="zh-CN" altLang="en-US" smtClean="0">
                <a:latin typeface="华文楷体"/>
                <a:ea typeface="华文楷体"/>
                <a:cs typeface="华文楷体"/>
              </a:rPr>
              <a:t>立       喜</a:t>
            </a:r>
            <a:r>
              <a:rPr lang="zh-CN" altLang="en-US" smtClean="0">
                <a:solidFill>
                  <a:srgbClr val="FF0000"/>
                </a:solidFill>
                <a:latin typeface="华文楷体"/>
                <a:ea typeface="华文楷体"/>
                <a:cs typeface="华文楷体"/>
              </a:rPr>
              <a:t>悦</a:t>
            </a:r>
            <a:r>
              <a:rPr lang="zh-CN" altLang="en-US" smtClean="0">
                <a:latin typeface="华文楷体"/>
                <a:ea typeface="华文楷体"/>
                <a:cs typeface="华文楷体"/>
              </a:rPr>
              <a:t>      坚强不</a:t>
            </a:r>
            <a:r>
              <a:rPr lang="zh-CN" altLang="en-US" smtClean="0">
                <a:solidFill>
                  <a:srgbClr val="FF0000"/>
                </a:solidFill>
                <a:latin typeface="华文楷体"/>
                <a:ea typeface="华文楷体"/>
                <a:cs typeface="华文楷体"/>
              </a:rPr>
              <a:t>屈</a:t>
            </a:r>
            <a:endParaRPr lang="zh-CN" altLang="en-US" smtClean="0">
              <a:solidFill>
                <a:srgbClr val="FF0000"/>
              </a:solidFill>
              <a:latin typeface="华文楷体"/>
              <a:ea typeface="华文楷体"/>
              <a:cs typeface="华文楷体"/>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596450"/>
            <a:ext cx="8229600" cy="6240463"/>
          </a:xfrm>
        </p:spPr>
        <p:txBody>
          <a:bodyPr/>
          <a:lstStyle/>
          <a:p>
            <a:pPr marL="341630" indent="-341630">
              <a:buFont typeface="Arial" panose="020B0604020202020204" pitchFamily="34" charset="0"/>
              <a:buChar char="•"/>
              <a:defRPr/>
            </a:pPr>
            <a:endParaRPr lang="zh-CN" altLang="en-US"/>
          </a:p>
        </p:txBody>
      </p:sp>
      <p:pic>
        <p:nvPicPr>
          <p:cNvPr id="21506" name="图片 2" descr="IMG_本"/>
          <p:cNvPicPr>
            <a:picLocks noChangeAspect="1"/>
          </p:cNvPicPr>
          <p:nvPr/>
        </p:nvPicPr>
        <p:blipFill>
          <a:blip r:embed="rId1"/>
          <a:srcRect/>
          <a:stretch>
            <a:fillRect/>
          </a:stretch>
        </p:blipFill>
        <p:spPr bwMode="auto">
          <a:xfrm>
            <a:off x="222250" y="438600"/>
            <a:ext cx="8699500" cy="1885950"/>
          </a:xfrm>
          <a:prstGeom prst="rect">
            <a:avLst/>
          </a:prstGeom>
          <a:noFill/>
          <a:ln w="9525">
            <a:noFill/>
            <a:miter lim="800000"/>
            <a:headEnd/>
            <a:tailEnd/>
          </a:ln>
        </p:spPr>
      </p:pic>
      <p:sp>
        <p:nvSpPr>
          <p:cNvPr id="100" name="文本框 99"/>
          <p:cNvSpPr txBox="1">
            <a:spLocks noChangeArrowheads="1"/>
          </p:cNvSpPr>
          <p:nvPr/>
        </p:nvSpPr>
        <p:spPr bwMode="auto">
          <a:xfrm>
            <a:off x="457200" y="3243713"/>
            <a:ext cx="8229600" cy="1383665"/>
          </a:xfrm>
          <a:prstGeom prst="rect">
            <a:avLst/>
          </a:prstGeom>
          <a:noFill/>
          <a:ln w="9525">
            <a:noFill/>
            <a:miter lim="800000"/>
          </a:ln>
        </p:spPr>
        <p:txBody>
          <a:bodyPr>
            <a:spAutoFit/>
          </a:bodyPr>
          <a:lstStyle/>
          <a:p>
            <a:pPr eaLnBrk="0" hangingPunct="0"/>
            <a:r>
              <a:rPr lang="en-US" altLang="zh-CN" sz="2800">
                <a:latin typeface="华文楷体"/>
                <a:ea typeface="华文楷体"/>
                <a:cs typeface="华文楷体"/>
              </a:rPr>
              <a:t>        </a:t>
            </a:r>
            <a:r>
              <a:rPr lang="zh-CN" altLang="en-US" sz="2800">
                <a:latin typeface="华文楷体"/>
                <a:ea typeface="华文楷体"/>
                <a:cs typeface="华文楷体"/>
              </a:rPr>
              <a:t>有感情地朗读这两个句子，联系上下文，注意带点的部分，想一想，这两个句子分别表现了五壮士什么样的英雄气概？</a:t>
            </a:r>
            <a:endParaRPr lang="zh-CN" altLang="en-US" sz="2800">
              <a:latin typeface="华文楷体"/>
              <a:ea typeface="华文楷体"/>
              <a:cs typeface="华文楷体"/>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内容占位符 1"/>
          <p:cNvSpPr>
            <a:spLocks noGrp="1"/>
          </p:cNvSpPr>
          <p:nvPr>
            <p:ph idx="1"/>
          </p:nvPr>
        </p:nvSpPr>
        <p:spPr>
          <a:xfrm>
            <a:off x="457200" y="938663"/>
            <a:ext cx="8229600" cy="4705350"/>
          </a:xfrm>
        </p:spPr>
        <p:txBody>
          <a:bodyPr/>
          <a:lstStyle/>
          <a:p>
            <a:pPr marL="0" indent="0">
              <a:buFont typeface="Arial" panose="020B0604020202020204" pitchFamily="34" charset="0"/>
              <a:buNone/>
            </a:pPr>
            <a:r>
              <a:rPr lang="en-US" altLang="zh-CN" smtClean="0">
                <a:latin typeface="华文楷体"/>
                <a:ea typeface="华文楷体"/>
                <a:cs typeface="华文楷体"/>
              </a:rPr>
              <a:t>        </a:t>
            </a:r>
            <a:r>
              <a:rPr lang="zh-CN" altLang="en-US" smtClean="0">
                <a:latin typeface="华文楷体"/>
                <a:ea typeface="华文楷体"/>
                <a:cs typeface="华文楷体"/>
              </a:rPr>
              <a:t>用比较快的速度默读课文，找出类似的句子，在句首标上三角符号。然后读一读。</a:t>
            </a:r>
            <a:endParaRPr lang="zh-CN" altLang="en-US" smtClean="0">
              <a:latin typeface="华文楷体"/>
              <a:ea typeface="华文楷体"/>
              <a:cs typeface="华文楷体"/>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内容占位符 1"/>
          <p:cNvSpPr>
            <a:spLocks noGrp="1"/>
          </p:cNvSpPr>
          <p:nvPr>
            <p:ph idx="1"/>
          </p:nvPr>
        </p:nvSpPr>
        <p:spPr>
          <a:xfrm>
            <a:off x="457200" y="-596450"/>
            <a:ext cx="8229600" cy="6240463"/>
          </a:xfrm>
        </p:spPr>
        <p:txBody>
          <a:bodyPr/>
          <a:lstStyle/>
          <a:p>
            <a:pPr marL="0" indent="0">
              <a:lnSpc>
                <a:spcPct val="100000"/>
              </a:lnSpc>
              <a:buFont typeface="Arial" panose="020B0604020202020204" pitchFamily="34" charset="0"/>
              <a:buNone/>
            </a:pPr>
            <a:r>
              <a:rPr lang="en-US" altLang="zh-CN" smtClean="0">
                <a:latin typeface="华文楷体"/>
                <a:ea typeface="华文楷体"/>
                <a:cs typeface="华文楷体"/>
              </a:rPr>
              <a:t>        </a:t>
            </a:r>
            <a:r>
              <a:rPr lang="zh-CN" altLang="en-US" smtClean="0">
                <a:latin typeface="华文楷体"/>
                <a:ea typeface="华文楷体"/>
                <a:cs typeface="华文楷体"/>
              </a:rPr>
              <a:t>句段</a:t>
            </a:r>
            <a:r>
              <a:rPr lang="en-US" altLang="zh-CN" smtClean="0">
                <a:latin typeface="华文楷体"/>
                <a:ea typeface="华文楷体"/>
                <a:cs typeface="华文楷体"/>
              </a:rPr>
              <a:t>1</a:t>
            </a:r>
            <a:endParaRPr lang="en-US" altLang="zh-CN" smtClean="0">
              <a:latin typeface="华文楷体"/>
              <a:ea typeface="华文楷体"/>
              <a:cs typeface="华文楷体"/>
            </a:endParaRPr>
          </a:p>
          <a:p>
            <a:pPr marL="0" indent="0">
              <a:lnSpc>
                <a:spcPct val="100000"/>
              </a:lnSpc>
              <a:buFont typeface="Arial" panose="020B0604020202020204" pitchFamily="34" charset="0"/>
              <a:buNone/>
            </a:pPr>
            <a:r>
              <a:rPr lang="en-US" altLang="zh-CN" smtClean="0">
                <a:latin typeface="华文楷体"/>
                <a:ea typeface="华文楷体"/>
                <a:cs typeface="华文楷体"/>
              </a:rPr>
              <a:t>        </a:t>
            </a:r>
            <a:r>
              <a:rPr lang="zh-CN" altLang="en-US" smtClean="0">
                <a:latin typeface="华文楷体"/>
                <a:ea typeface="华文楷体"/>
                <a:cs typeface="华文楷体"/>
                <a:sym typeface="+mn-ea"/>
              </a:rPr>
              <a:t>他们利用险要的地形，把冲上来的敌人一次又一次地打了下去。班长马宝玉沉着地指挥战斗，让敌人走近了，才命令狠狠地打。副班长葛振林打一枪就大吼一声，好像细小的枪口喷不完他满腔的怒火。战士宋学义掷一颗手榴弹总要把胳膊抡一圈儿，好使出浑身的力气。胡德林和胡福才这两个小战士把脸绷得紧紧的，全神贯注地瞄准敌人射击。</a:t>
            </a:r>
            <a:r>
              <a:rPr lang="en-US" altLang="zh-CN" smtClean="0">
                <a:latin typeface="华文楷体"/>
                <a:ea typeface="华文楷体"/>
                <a:cs typeface="华文楷体"/>
              </a:rPr>
              <a:t>  </a:t>
            </a:r>
            <a:endParaRPr lang="en-US" altLang="zh-CN" smtClean="0">
              <a:latin typeface="华文楷体"/>
              <a:ea typeface="华文楷体"/>
              <a:cs typeface="华文楷体"/>
            </a:endParaRPr>
          </a:p>
          <a:p>
            <a:pPr marL="0" indent="0">
              <a:lnSpc>
                <a:spcPct val="100000"/>
              </a:lnSpc>
              <a:buFont typeface="Arial" panose="020B0604020202020204" pitchFamily="34" charset="0"/>
              <a:buNone/>
            </a:pPr>
            <a:r>
              <a:rPr lang="en-US" altLang="zh-CN" smtClean="0">
                <a:latin typeface="华文楷体"/>
                <a:ea typeface="华文楷体"/>
                <a:cs typeface="华文楷体"/>
              </a:rPr>
              <a:t>        </a:t>
            </a:r>
            <a:endParaRPr lang="en-US" altLang="zh-CN" smtClean="0">
              <a:latin typeface="华文楷体"/>
              <a:ea typeface="华文楷体"/>
              <a:cs typeface="华文楷体"/>
            </a:endParaRPr>
          </a:p>
          <a:p>
            <a:pPr marL="0" indent="0">
              <a:lnSpc>
                <a:spcPct val="100000"/>
              </a:lnSpc>
              <a:buFont typeface="Arial" panose="020B0604020202020204" pitchFamily="34" charset="0"/>
              <a:buNone/>
            </a:pPr>
            <a:r>
              <a:rPr lang="zh-CN" altLang="en-US" smtClean="0">
                <a:latin typeface="华文楷体"/>
                <a:ea typeface="华文楷体"/>
                <a:cs typeface="华文楷体"/>
              </a:rPr>
              <a:t>        句段</a:t>
            </a:r>
            <a:r>
              <a:rPr lang="en-US" altLang="zh-CN" smtClean="0">
                <a:latin typeface="华文楷体"/>
                <a:ea typeface="华文楷体"/>
                <a:cs typeface="华文楷体"/>
              </a:rPr>
              <a:t>2</a:t>
            </a:r>
            <a:r>
              <a:rPr lang="zh-CN" altLang="en-US" smtClean="0">
                <a:latin typeface="华文楷体"/>
                <a:ea typeface="华文楷体"/>
                <a:cs typeface="华文楷体"/>
              </a:rPr>
              <a:t>：</a:t>
            </a:r>
            <a:endParaRPr lang="zh-CN" altLang="en-US" smtClean="0">
              <a:latin typeface="华文楷体"/>
              <a:ea typeface="华文楷体"/>
              <a:cs typeface="华文楷体"/>
            </a:endParaRPr>
          </a:p>
          <a:p>
            <a:pPr marL="0" indent="0">
              <a:lnSpc>
                <a:spcPct val="100000"/>
              </a:lnSpc>
              <a:buFont typeface="Arial" panose="020B0604020202020204" pitchFamily="34" charset="0"/>
              <a:buNone/>
            </a:pPr>
            <a:r>
              <a:rPr lang="zh-CN" altLang="en-US" smtClean="0">
                <a:latin typeface="华文楷体"/>
                <a:ea typeface="华文楷体"/>
                <a:cs typeface="华文楷体"/>
              </a:rPr>
              <a:t>        顿时，石头像雹子一样，带着五壮士的决心，带着中国人民的仇恨，向敌人头上砸去。</a:t>
            </a:r>
            <a:endParaRPr lang="zh-CN" altLang="en-US" smtClean="0">
              <a:latin typeface="华文楷体"/>
              <a:ea typeface="华文楷体"/>
              <a:cs typeface="华文楷体"/>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内容占位符 1"/>
          <p:cNvSpPr>
            <a:spLocks noGrp="1"/>
          </p:cNvSpPr>
          <p:nvPr>
            <p:ph idx="1"/>
          </p:nvPr>
        </p:nvSpPr>
        <p:spPr>
          <a:xfrm>
            <a:off x="457200" y="-596450"/>
            <a:ext cx="8229600" cy="6240463"/>
          </a:xfrm>
        </p:spPr>
        <p:txBody>
          <a:bodyPr/>
          <a:lstStyle/>
          <a:p>
            <a:pPr marL="0" indent="0">
              <a:buFont typeface="Arial" panose="020B0604020202020204" pitchFamily="34" charset="0"/>
              <a:buNone/>
            </a:pPr>
            <a:r>
              <a:rPr lang="en-US" altLang="zh-CN" smtClean="0">
                <a:latin typeface="华文楷体"/>
                <a:ea typeface="华文楷体"/>
                <a:cs typeface="华文楷体"/>
              </a:rPr>
              <a:t>        </a:t>
            </a:r>
            <a:r>
              <a:rPr lang="zh-CN" altLang="en-US" smtClean="0">
                <a:latin typeface="华文楷体"/>
                <a:ea typeface="华文楷体"/>
                <a:cs typeface="华文楷体"/>
              </a:rPr>
              <a:t>句段</a:t>
            </a:r>
            <a:r>
              <a:rPr lang="en-US" altLang="zh-CN" smtClean="0">
                <a:latin typeface="华文楷体"/>
                <a:ea typeface="华文楷体"/>
                <a:cs typeface="华文楷体"/>
              </a:rPr>
              <a:t>3</a:t>
            </a:r>
            <a:r>
              <a:rPr lang="zh-CN" altLang="en-US" smtClean="0">
                <a:latin typeface="华文楷体"/>
                <a:ea typeface="华文楷体"/>
                <a:cs typeface="华文楷体"/>
              </a:rPr>
              <a:t>：</a:t>
            </a:r>
            <a:endParaRPr lang="zh-CN" altLang="en-US" smtClean="0">
              <a:latin typeface="华文楷体"/>
              <a:ea typeface="华文楷体"/>
              <a:cs typeface="华文楷体"/>
            </a:endParaRPr>
          </a:p>
          <a:p>
            <a:pPr marL="0" indent="0">
              <a:lnSpc>
                <a:spcPct val="100000"/>
              </a:lnSpc>
              <a:buFont typeface="Arial" panose="020B0604020202020204" pitchFamily="34" charset="0"/>
              <a:buNone/>
            </a:pPr>
            <a:r>
              <a:rPr lang="zh-CN" altLang="en-US" smtClean="0">
                <a:latin typeface="华文楷体"/>
                <a:ea typeface="华文楷体"/>
                <a:cs typeface="华文楷体"/>
              </a:rPr>
              <a:t>        五位壮士屹立在狼牙山顶峰，眺望着人民群众和部队主力远去的方向。他们回头望望还在向上爬的敌人，脸上露出胜利的喜悦。班长马宝玉激动地说：“同志们，我们的任务胜利完成了！”说罢，他把那支从敌人手里夺来的枪砸碎了，然后走向悬崖，像每次发起冲锋一样，第一个纵身跳下深谷。战士们也昂首挺胸，相继跳下悬崖。狼牙山上响起了他们壮烈豪迈的口号声：</a:t>
            </a:r>
            <a:endParaRPr lang="zh-CN" altLang="en-US" smtClean="0">
              <a:latin typeface="华文楷体"/>
              <a:ea typeface="华文楷体"/>
              <a:cs typeface="华文楷体"/>
            </a:endParaRPr>
          </a:p>
          <a:p>
            <a:pPr marL="0" indent="0">
              <a:lnSpc>
                <a:spcPct val="100000"/>
              </a:lnSpc>
              <a:buFont typeface="Arial" panose="020B0604020202020204" pitchFamily="34" charset="0"/>
              <a:buNone/>
            </a:pPr>
            <a:r>
              <a:rPr lang="zh-CN" altLang="en-US" smtClean="0">
                <a:latin typeface="华文楷体"/>
                <a:ea typeface="华文楷体"/>
                <a:cs typeface="华文楷体"/>
              </a:rPr>
              <a:t>        “打倒日本帝国主义！”</a:t>
            </a:r>
            <a:endParaRPr lang="zh-CN" altLang="en-US" smtClean="0">
              <a:latin typeface="华文楷体"/>
              <a:ea typeface="华文楷体"/>
              <a:cs typeface="华文楷体"/>
            </a:endParaRPr>
          </a:p>
          <a:p>
            <a:pPr marL="0" indent="0">
              <a:lnSpc>
                <a:spcPct val="100000"/>
              </a:lnSpc>
              <a:buFont typeface="Arial" panose="020B0604020202020204" pitchFamily="34" charset="0"/>
              <a:buNone/>
            </a:pPr>
            <a:r>
              <a:rPr lang="zh-CN" altLang="en-US" smtClean="0">
                <a:latin typeface="华文楷体"/>
                <a:ea typeface="华文楷体"/>
                <a:cs typeface="华文楷体"/>
              </a:rPr>
              <a:t>        “中国共产党万岁！”</a:t>
            </a:r>
            <a:endParaRPr lang="zh-CN" altLang="en-US" smtClean="0">
              <a:latin typeface="华文楷体"/>
              <a:ea typeface="华文楷体"/>
              <a:cs typeface="华文楷体"/>
            </a:endParaRPr>
          </a:p>
          <a:p>
            <a:pPr marL="0" indent="0">
              <a:lnSpc>
                <a:spcPct val="100000"/>
              </a:lnSpc>
              <a:buFont typeface="Arial" panose="020B0604020202020204" pitchFamily="34" charset="0"/>
              <a:buNone/>
            </a:pPr>
            <a:r>
              <a:rPr lang="zh-CN" altLang="en-US" smtClean="0">
                <a:latin typeface="华文楷体"/>
                <a:ea typeface="华文楷体"/>
                <a:cs typeface="华文楷体"/>
              </a:rPr>
              <a:t>        这是英雄的中国人民坚强不屈的声音！这声音惊天动地、气壮山河！</a:t>
            </a:r>
            <a:endParaRPr lang="zh-CN" altLang="en-US" smtClean="0">
              <a:latin typeface="华文楷体"/>
              <a:ea typeface="华文楷体"/>
              <a:cs typeface="华文楷体"/>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图片 2" descr="狼牙山图"/>
          <p:cNvPicPr>
            <a:picLocks noChangeAspect="1"/>
          </p:cNvPicPr>
          <p:nvPr/>
        </p:nvPicPr>
        <p:blipFill>
          <a:blip r:embed="rId1">
            <a:lum bright="36000"/>
          </a:blip>
          <a:srcRect/>
          <a:stretch>
            <a:fillRect/>
          </a:stretch>
        </p:blipFill>
        <p:spPr bwMode="auto">
          <a:xfrm>
            <a:off x="1619250" y="570363"/>
            <a:ext cx="5662613" cy="5160962"/>
          </a:xfrm>
          <a:prstGeom prst="rect">
            <a:avLst/>
          </a:prstGeom>
          <a:noFill/>
          <a:ln w="9525">
            <a:noFill/>
            <a:miter lim="800000"/>
            <a:headEnd/>
            <a:tailEnd/>
          </a:ln>
        </p:spPr>
      </p:pic>
      <p:sp>
        <p:nvSpPr>
          <p:cNvPr id="25602" name="内容占位符 1"/>
          <p:cNvSpPr>
            <a:spLocks noGrp="1"/>
          </p:cNvSpPr>
          <p:nvPr>
            <p:ph idx="1"/>
          </p:nvPr>
        </p:nvSpPr>
        <p:spPr>
          <a:xfrm>
            <a:off x="457200" y="-596450"/>
            <a:ext cx="8229600" cy="5857875"/>
          </a:xfrm>
        </p:spPr>
        <p:txBody>
          <a:bodyPr/>
          <a:lstStyle/>
          <a:p>
            <a:pPr marL="0" indent="0">
              <a:buFont typeface="Arial" panose="020B0604020202020204" pitchFamily="34" charset="0"/>
              <a:buNone/>
            </a:pPr>
            <a:r>
              <a:rPr lang="en-US" altLang="zh-CN" smtClean="0">
                <a:latin typeface="华文楷体"/>
                <a:ea typeface="华文楷体"/>
                <a:cs typeface="华文楷体"/>
              </a:rPr>
              <a:t>        </a:t>
            </a:r>
            <a:r>
              <a:rPr lang="zh-CN" altLang="en-US" smtClean="0">
                <a:latin typeface="华文楷体"/>
                <a:ea typeface="华文楷体"/>
                <a:cs typeface="华文楷体"/>
              </a:rPr>
              <a:t>有感情地朗读这句段</a:t>
            </a:r>
            <a:r>
              <a:rPr lang="en-US" altLang="zh-CN" smtClean="0">
                <a:latin typeface="华文楷体"/>
                <a:ea typeface="华文楷体"/>
                <a:cs typeface="华文楷体"/>
              </a:rPr>
              <a:t>2</a:t>
            </a:r>
            <a:r>
              <a:rPr lang="zh-CN" altLang="en-US" smtClean="0">
                <a:latin typeface="华文楷体"/>
                <a:ea typeface="华文楷体"/>
                <a:cs typeface="华文楷体"/>
              </a:rPr>
              <a:t>、</a:t>
            </a:r>
            <a:r>
              <a:rPr lang="en-US" altLang="zh-CN" smtClean="0">
                <a:latin typeface="华文楷体"/>
                <a:ea typeface="华文楷体"/>
                <a:cs typeface="华文楷体"/>
              </a:rPr>
              <a:t>3</a:t>
            </a:r>
            <a:r>
              <a:rPr lang="zh-CN" altLang="en-US" smtClean="0">
                <a:latin typeface="华文楷体"/>
                <a:ea typeface="华文楷体"/>
                <a:cs typeface="华文楷体"/>
              </a:rPr>
              <a:t>，然后想一想（1）你从哪些部分读出五位壮士的英雄气概的？用实心圆点标示出来。（2）联系上下文想一想：标示出来的部分说明了什么？表现了五位壮士什么样的英雄气概？</a:t>
            </a:r>
            <a:endParaRPr lang="zh-CN" altLang="en-US" smtClean="0">
              <a:latin typeface="华文楷体"/>
              <a:ea typeface="华文楷体"/>
              <a:cs typeface="华文楷体"/>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图片 2" descr="狼牙山图"/>
          <p:cNvPicPr>
            <a:picLocks noChangeAspect="1"/>
          </p:cNvPicPr>
          <p:nvPr/>
        </p:nvPicPr>
        <p:blipFill>
          <a:blip r:embed="rId1">
            <a:lum bright="36000"/>
          </a:blip>
          <a:srcRect/>
          <a:stretch>
            <a:fillRect/>
          </a:stretch>
        </p:blipFill>
        <p:spPr bwMode="auto">
          <a:xfrm>
            <a:off x="1739900" y="570363"/>
            <a:ext cx="5662613" cy="5160962"/>
          </a:xfrm>
          <a:prstGeom prst="rect">
            <a:avLst/>
          </a:prstGeom>
          <a:noFill/>
          <a:ln w="9525">
            <a:noFill/>
            <a:miter lim="800000"/>
            <a:headEnd/>
            <a:tailEnd/>
          </a:ln>
        </p:spPr>
      </p:pic>
      <p:sp>
        <p:nvSpPr>
          <p:cNvPr id="26626" name="内容占位符 1"/>
          <p:cNvSpPr>
            <a:spLocks noGrp="1"/>
          </p:cNvSpPr>
          <p:nvPr>
            <p:ph idx="1"/>
          </p:nvPr>
        </p:nvSpPr>
        <p:spPr>
          <a:xfrm>
            <a:off x="457200" y="-596450"/>
            <a:ext cx="8229600" cy="6240463"/>
          </a:xfrm>
        </p:spPr>
        <p:txBody>
          <a:bodyPr/>
          <a:lstStyle/>
          <a:p>
            <a:pPr marL="0" indent="0">
              <a:buFont typeface="Arial" panose="020B0604020202020204" pitchFamily="34" charset="0"/>
              <a:buNone/>
            </a:pPr>
            <a:r>
              <a:rPr lang="en-US" altLang="zh-CN" smtClean="0">
                <a:latin typeface="华文楷体"/>
                <a:ea typeface="华文楷体"/>
                <a:cs typeface="华文楷体"/>
              </a:rPr>
              <a:t>        </a:t>
            </a:r>
            <a:r>
              <a:rPr lang="zh-CN" altLang="en-US" smtClean="0">
                <a:latin typeface="华文楷体"/>
                <a:ea typeface="华文楷体"/>
                <a:cs typeface="华文楷体"/>
              </a:rPr>
              <a:t>按照课文的叙述顺序，借助板书，用自己的话讲这个故事。注意做到：（1）内容要完整；（2）使用恰当的语气、表情、动作，能表现出五壮士的英雄气概；（3）注意内容的详略，可以适当丰富故事细节。</a:t>
            </a:r>
            <a:endParaRPr lang="zh-CN" altLang="en-US" smtClean="0">
              <a:latin typeface="华文楷体"/>
              <a:ea typeface="华文楷体"/>
              <a:cs typeface="华文楷体"/>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397325"/>
            <a:ext cx="8229600" cy="5246688"/>
          </a:xfrm>
        </p:spPr>
        <p:txBody>
          <a:bodyPr/>
          <a:lstStyle/>
          <a:p>
            <a:pPr marL="0" indent="0" algn="ctr">
              <a:buFont typeface="Arial" panose="020B0604020202020204" pitchFamily="34" charset="0"/>
              <a:buNone/>
            </a:pPr>
            <a:r>
              <a:rPr lang="zh-CN" altLang="en-US" smtClean="0">
                <a:latin typeface="华文楷体"/>
                <a:ea typeface="华文楷体"/>
                <a:cs typeface="华文楷体"/>
                <a:sym typeface="+mn-ea"/>
              </a:rPr>
              <a:t>日</a:t>
            </a:r>
            <a:r>
              <a:rPr lang="zh-CN" altLang="en-US" smtClean="0">
                <a:solidFill>
                  <a:srgbClr val="FF0000"/>
                </a:solidFill>
                <a:latin typeface="华文楷体"/>
                <a:ea typeface="华文楷体"/>
                <a:cs typeface="华文楷体"/>
                <a:sym typeface="+mn-ea"/>
              </a:rPr>
              <a:t>寇</a:t>
            </a:r>
            <a:r>
              <a:rPr lang="zh-CN" altLang="en-US" smtClean="0">
                <a:latin typeface="华文楷体"/>
                <a:ea typeface="华文楷体"/>
                <a:cs typeface="华文楷体"/>
                <a:sym typeface="+mn-ea"/>
              </a:rPr>
              <a:t>      </a:t>
            </a:r>
            <a:r>
              <a:rPr lang="zh-CN" altLang="en-US" smtClean="0">
                <a:solidFill>
                  <a:srgbClr val="FF0000"/>
                </a:solidFill>
                <a:latin typeface="华文楷体"/>
                <a:ea typeface="华文楷体"/>
                <a:cs typeface="华文楷体"/>
                <a:sym typeface="+mn-ea"/>
              </a:rPr>
              <a:t>副</a:t>
            </a:r>
            <a:r>
              <a:rPr lang="zh-CN" altLang="en-US" smtClean="0">
                <a:latin typeface="华文楷体"/>
                <a:ea typeface="华文楷体"/>
                <a:cs typeface="华文楷体"/>
                <a:sym typeface="+mn-ea"/>
              </a:rPr>
              <a:t>班长   手</a:t>
            </a:r>
            <a:r>
              <a:rPr lang="zh-CN" altLang="en-US" smtClean="0">
                <a:solidFill>
                  <a:srgbClr val="FF0000"/>
                </a:solidFill>
                <a:latin typeface="华文楷体"/>
                <a:ea typeface="华文楷体"/>
                <a:cs typeface="华文楷体"/>
                <a:sym typeface="+mn-ea"/>
              </a:rPr>
              <a:t>榴弹</a:t>
            </a:r>
            <a:r>
              <a:rPr lang="zh-CN" altLang="en-US" smtClean="0">
                <a:latin typeface="华文楷体"/>
                <a:ea typeface="华文楷体"/>
                <a:cs typeface="华文楷体"/>
                <a:sym typeface="+mn-ea"/>
              </a:rPr>
              <a:t>    </a:t>
            </a:r>
            <a:r>
              <a:rPr lang="zh-CN" altLang="en-US" smtClean="0">
                <a:solidFill>
                  <a:srgbClr val="FF0000"/>
                </a:solidFill>
                <a:latin typeface="华文楷体"/>
                <a:ea typeface="华文楷体"/>
                <a:cs typeface="华文楷体"/>
                <a:sym typeface="+mn-ea"/>
              </a:rPr>
              <a:t>抡</a:t>
            </a:r>
            <a:r>
              <a:rPr lang="zh-CN" altLang="en-US" smtClean="0">
                <a:latin typeface="华文楷体"/>
                <a:ea typeface="华文楷体"/>
                <a:cs typeface="华文楷体"/>
                <a:sym typeface="+mn-ea"/>
              </a:rPr>
              <a:t>      全神</a:t>
            </a:r>
            <a:r>
              <a:rPr lang="zh-CN" altLang="en-US" smtClean="0">
                <a:solidFill>
                  <a:srgbClr val="FF0000"/>
                </a:solidFill>
                <a:latin typeface="华文楷体"/>
                <a:ea typeface="华文楷体"/>
                <a:cs typeface="华文楷体"/>
                <a:sym typeface="+mn-ea"/>
              </a:rPr>
              <a:t>贯</a:t>
            </a:r>
            <a:r>
              <a:rPr lang="zh-CN" altLang="en-US" smtClean="0">
                <a:latin typeface="华文楷体"/>
                <a:ea typeface="华文楷体"/>
                <a:cs typeface="华文楷体"/>
                <a:sym typeface="+mn-ea"/>
              </a:rPr>
              <a:t>注</a:t>
            </a:r>
            <a:endParaRPr lang="zh-CN" altLang="en-US" smtClean="0">
              <a:latin typeface="华文楷体"/>
              <a:ea typeface="华文楷体"/>
              <a:cs typeface="华文楷体"/>
            </a:endParaRPr>
          </a:p>
          <a:p>
            <a:pPr marL="0" indent="0" algn="ctr">
              <a:buFont typeface="Arial" panose="020B0604020202020204" pitchFamily="34" charset="0"/>
              <a:buNone/>
            </a:pPr>
            <a:endParaRPr lang="zh-CN" altLang="en-US" smtClean="0">
              <a:latin typeface="华文楷体"/>
              <a:ea typeface="华文楷体"/>
              <a:cs typeface="华文楷体"/>
            </a:endParaRPr>
          </a:p>
          <a:p>
            <a:pPr marL="0" indent="0" algn="ctr">
              <a:buFont typeface="Arial" panose="020B0604020202020204" pitchFamily="34" charset="0"/>
              <a:buNone/>
            </a:pPr>
            <a:r>
              <a:rPr lang="zh-CN" altLang="en-US" smtClean="0">
                <a:solidFill>
                  <a:srgbClr val="FF0000"/>
                </a:solidFill>
                <a:latin typeface="华文楷体"/>
                <a:ea typeface="华文楷体"/>
                <a:cs typeface="华文楷体"/>
                <a:sym typeface="+mn-ea"/>
              </a:rPr>
              <a:t>棋</a:t>
            </a:r>
            <a:r>
              <a:rPr lang="zh-CN" altLang="en-US" smtClean="0">
                <a:latin typeface="华文楷体"/>
                <a:ea typeface="华文楷体"/>
                <a:cs typeface="华文楷体"/>
                <a:sym typeface="+mn-ea"/>
              </a:rPr>
              <a:t>盘陀      </a:t>
            </a:r>
            <a:r>
              <a:rPr lang="zh-CN" altLang="en-US" smtClean="0">
                <a:solidFill>
                  <a:srgbClr val="FF0000"/>
                </a:solidFill>
                <a:latin typeface="华文楷体"/>
                <a:ea typeface="华文楷体"/>
                <a:cs typeface="华文楷体"/>
                <a:sym typeface="+mn-ea"/>
              </a:rPr>
              <a:t>悬</a:t>
            </a:r>
            <a:r>
              <a:rPr lang="zh-CN" altLang="en-US" smtClean="0">
                <a:latin typeface="华文楷体"/>
                <a:ea typeface="华文楷体"/>
                <a:cs typeface="华文楷体"/>
                <a:sym typeface="+mn-ea"/>
              </a:rPr>
              <a:t>崖      </a:t>
            </a:r>
            <a:r>
              <a:rPr lang="zh-CN" altLang="en-US" smtClean="0">
                <a:solidFill>
                  <a:srgbClr val="FF0000"/>
                </a:solidFill>
                <a:latin typeface="华文楷体"/>
                <a:ea typeface="华文楷体"/>
                <a:cs typeface="华文楷体"/>
                <a:sym typeface="+mn-ea"/>
              </a:rPr>
              <a:t>沸</a:t>
            </a:r>
            <a:r>
              <a:rPr lang="zh-CN" altLang="en-US" smtClean="0">
                <a:latin typeface="华文楷体"/>
                <a:ea typeface="华文楷体"/>
                <a:cs typeface="华文楷体"/>
                <a:sym typeface="+mn-ea"/>
              </a:rPr>
              <a:t>腾    山</a:t>
            </a:r>
            <a:r>
              <a:rPr lang="zh-CN" altLang="en-US" smtClean="0">
                <a:solidFill>
                  <a:srgbClr val="FF0000"/>
                </a:solidFill>
                <a:latin typeface="华文楷体"/>
                <a:ea typeface="华文楷体"/>
                <a:cs typeface="华文楷体"/>
                <a:sym typeface="+mn-ea"/>
              </a:rPr>
              <a:t>涧</a:t>
            </a:r>
            <a:r>
              <a:rPr lang="zh-CN" altLang="en-US" smtClean="0">
                <a:latin typeface="华文楷体"/>
                <a:ea typeface="华文楷体"/>
                <a:cs typeface="华文楷体"/>
                <a:sym typeface="+mn-ea"/>
              </a:rPr>
              <a:t>      </a:t>
            </a:r>
            <a:r>
              <a:rPr lang="zh-CN" altLang="en-US" smtClean="0">
                <a:solidFill>
                  <a:srgbClr val="FF0000"/>
                </a:solidFill>
                <a:latin typeface="华文楷体"/>
                <a:ea typeface="华文楷体"/>
                <a:cs typeface="华文楷体"/>
                <a:sym typeface="+mn-ea"/>
              </a:rPr>
              <a:t>雹</a:t>
            </a:r>
            <a:r>
              <a:rPr lang="zh-CN" altLang="en-US" smtClean="0">
                <a:latin typeface="华文楷体"/>
                <a:ea typeface="华文楷体"/>
                <a:cs typeface="华文楷体"/>
                <a:sym typeface="+mn-ea"/>
              </a:rPr>
              <a:t>子      </a:t>
            </a:r>
            <a:endParaRPr lang="zh-CN" altLang="en-US" smtClean="0">
              <a:latin typeface="华文楷体"/>
              <a:ea typeface="华文楷体"/>
              <a:cs typeface="华文楷体"/>
            </a:endParaRPr>
          </a:p>
          <a:p>
            <a:pPr marL="0" indent="0" algn="ctr">
              <a:buFont typeface="Arial" panose="020B0604020202020204" pitchFamily="34" charset="0"/>
              <a:buNone/>
            </a:pPr>
            <a:endParaRPr lang="zh-CN" altLang="en-US" smtClean="0">
              <a:solidFill>
                <a:srgbClr val="FF0000"/>
              </a:solidFill>
              <a:latin typeface="华文楷体"/>
              <a:ea typeface="华文楷体"/>
              <a:cs typeface="华文楷体"/>
              <a:sym typeface="+mn-ea"/>
            </a:endParaRPr>
          </a:p>
          <a:p>
            <a:pPr marL="0" indent="0" algn="ctr">
              <a:buFont typeface="Arial" panose="020B0604020202020204" pitchFamily="34" charset="0"/>
              <a:buNone/>
            </a:pPr>
            <a:r>
              <a:rPr lang="zh-CN" altLang="en-US" smtClean="0">
                <a:solidFill>
                  <a:srgbClr val="FF0000"/>
                </a:solidFill>
                <a:latin typeface="华文楷体"/>
                <a:ea typeface="华文楷体"/>
                <a:cs typeface="华文楷体"/>
                <a:sym typeface="+mn-ea"/>
              </a:rPr>
              <a:t>屹</a:t>
            </a:r>
            <a:r>
              <a:rPr lang="zh-CN" altLang="en-US" smtClean="0">
                <a:latin typeface="华文楷体"/>
                <a:ea typeface="华文楷体"/>
                <a:cs typeface="华文楷体"/>
                <a:sym typeface="+mn-ea"/>
              </a:rPr>
              <a:t>立       喜</a:t>
            </a:r>
            <a:r>
              <a:rPr lang="zh-CN" altLang="en-US" smtClean="0">
                <a:solidFill>
                  <a:srgbClr val="FF0000"/>
                </a:solidFill>
                <a:latin typeface="华文楷体"/>
                <a:ea typeface="华文楷体"/>
                <a:cs typeface="华文楷体"/>
                <a:sym typeface="+mn-ea"/>
              </a:rPr>
              <a:t>悦</a:t>
            </a:r>
            <a:r>
              <a:rPr lang="zh-CN" altLang="en-US" smtClean="0">
                <a:latin typeface="华文楷体"/>
                <a:ea typeface="华文楷体"/>
                <a:cs typeface="华文楷体"/>
                <a:sym typeface="+mn-ea"/>
              </a:rPr>
              <a:t>      坚强不</a:t>
            </a:r>
            <a:r>
              <a:rPr lang="zh-CN" altLang="en-US" smtClean="0">
                <a:solidFill>
                  <a:srgbClr val="FF0000"/>
                </a:solidFill>
                <a:latin typeface="华文楷体"/>
                <a:ea typeface="华文楷体"/>
                <a:cs typeface="华文楷体"/>
                <a:sym typeface="+mn-ea"/>
              </a:rPr>
              <a:t>屈</a:t>
            </a:r>
            <a:endParaRPr lang="zh-CN" altLang="en-US"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2" descr="狼牙山图"/>
          <p:cNvPicPr>
            <a:picLocks noChangeAspect="1"/>
          </p:cNvPicPr>
          <p:nvPr/>
        </p:nvPicPr>
        <p:blipFill>
          <a:blip r:embed="rId1">
            <a:lum bright="18000"/>
          </a:blip>
          <a:srcRect/>
          <a:stretch>
            <a:fillRect/>
          </a:stretch>
        </p:blipFill>
        <p:spPr bwMode="auto">
          <a:xfrm>
            <a:off x="5954395" y="24765"/>
            <a:ext cx="3189605" cy="5094605"/>
          </a:xfrm>
          <a:prstGeom prst="rect">
            <a:avLst/>
          </a:prstGeom>
          <a:noFill/>
          <a:ln w="9525">
            <a:noFill/>
            <a:miter lim="800000"/>
            <a:headEnd/>
            <a:tailEnd/>
          </a:ln>
        </p:spPr>
      </p:pic>
      <p:sp>
        <p:nvSpPr>
          <p:cNvPr id="10243" name="文本框 99"/>
          <p:cNvSpPr txBox="1">
            <a:spLocks noChangeArrowheads="1"/>
          </p:cNvSpPr>
          <p:nvPr/>
        </p:nvSpPr>
        <p:spPr bwMode="auto">
          <a:xfrm>
            <a:off x="128905" y="110490"/>
            <a:ext cx="5763260" cy="4923155"/>
          </a:xfrm>
          <a:prstGeom prst="rect">
            <a:avLst/>
          </a:prstGeom>
          <a:noFill/>
          <a:ln w="9525">
            <a:noFill/>
            <a:miter lim="800000"/>
          </a:ln>
        </p:spPr>
        <p:txBody>
          <a:bodyPr wrap="square">
            <a:spAutoFit/>
          </a:bodyPr>
          <a:lstStyle/>
          <a:p>
            <a:pPr eaLnBrk="0"/>
            <a:r>
              <a:rPr lang="en-US" altLang="zh-CN" sz="2800">
                <a:latin typeface="华文楷体"/>
                <a:ea typeface="华文楷体"/>
                <a:cs typeface="华文楷体"/>
              </a:rPr>
              <a:t>    </a:t>
            </a:r>
            <a:r>
              <a:rPr lang="zh-CN" altLang="en-US" sz="2600">
                <a:latin typeface="华文楷体"/>
                <a:ea typeface="华文楷体"/>
                <a:cs typeface="华文楷体"/>
              </a:rPr>
              <a:t>抗日战争：简称抗战，指</a:t>
            </a:r>
            <a:r>
              <a:rPr lang="zh-CN" altLang="zh-CN" sz="2600">
                <a:latin typeface="华文楷体"/>
                <a:ea typeface="华文楷体"/>
                <a:cs typeface="华文楷体"/>
              </a:rPr>
              <a:t>20</a:t>
            </a:r>
            <a:r>
              <a:rPr lang="zh-CN" altLang="en-US" sz="2600">
                <a:latin typeface="华文楷体"/>
                <a:ea typeface="华文楷体"/>
                <a:cs typeface="华文楷体"/>
              </a:rPr>
              <a:t>世纪中期第二次世界大战中，中国抵抗日本侵略的一场民族性的全面战争，时间从</a:t>
            </a:r>
            <a:r>
              <a:rPr lang="zh-CN" altLang="zh-CN" sz="2600">
                <a:latin typeface="华文楷体"/>
                <a:ea typeface="华文楷体"/>
                <a:cs typeface="华文楷体"/>
              </a:rPr>
              <a:t>1931</a:t>
            </a:r>
            <a:r>
              <a:rPr lang="zh-CN" altLang="en-US" sz="2600">
                <a:latin typeface="华文楷体"/>
                <a:ea typeface="华文楷体"/>
                <a:cs typeface="华文楷体"/>
              </a:rPr>
              <a:t>年</a:t>
            </a:r>
            <a:r>
              <a:rPr lang="zh-CN" altLang="zh-CN" sz="2600">
                <a:latin typeface="华文楷体"/>
                <a:ea typeface="华文楷体"/>
                <a:cs typeface="华文楷体"/>
              </a:rPr>
              <a:t>9</a:t>
            </a:r>
            <a:r>
              <a:rPr lang="zh-CN" altLang="en-US" sz="2600">
                <a:latin typeface="华文楷体"/>
                <a:ea typeface="华文楷体"/>
                <a:cs typeface="华文楷体"/>
              </a:rPr>
              <a:t>月</a:t>
            </a:r>
            <a:r>
              <a:rPr lang="zh-CN" altLang="zh-CN" sz="2600">
                <a:latin typeface="华文楷体"/>
                <a:ea typeface="华文楷体"/>
                <a:cs typeface="华文楷体"/>
              </a:rPr>
              <a:t>18</a:t>
            </a:r>
            <a:r>
              <a:rPr lang="zh-CN" altLang="en-US" sz="2600">
                <a:latin typeface="华文楷体"/>
                <a:ea typeface="华文楷体"/>
                <a:cs typeface="华文楷体"/>
              </a:rPr>
              <a:t>日九一八事变开始算起，至</a:t>
            </a:r>
            <a:r>
              <a:rPr lang="zh-CN" altLang="zh-CN" sz="2600">
                <a:latin typeface="华文楷体"/>
                <a:ea typeface="华文楷体"/>
                <a:cs typeface="华文楷体"/>
              </a:rPr>
              <a:t>1945</a:t>
            </a:r>
            <a:r>
              <a:rPr lang="zh-CN" altLang="en-US" sz="2600">
                <a:latin typeface="华文楷体"/>
                <a:ea typeface="华文楷体"/>
                <a:cs typeface="华文楷体"/>
              </a:rPr>
              <a:t>年结束，共经历十四年。中国的抗日战场是第二次世界大战的主战场之一，是中华民族历史上最伟大的卫国战争，是中国人民反抗日本帝国主义侵略的正义战争，是世界反法西斯战争的重要组成部分，也是中国近代以来抗击外敌入侵第一次取得完全胜利的民族解放战争。</a:t>
            </a:r>
            <a:endParaRPr lang="zh-CN" altLang="en-US" sz="2600">
              <a:latin typeface="华文楷体"/>
              <a:ea typeface="华文楷体"/>
              <a:cs typeface="华文楷体"/>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内容占位符 1"/>
          <p:cNvSpPr>
            <a:spLocks noGrp="1"/>
          </p:cNvSpPr>
          <p:nvPr>
            <p:ph idx="1"/>
          </p:nvPr>
        </p:nvSpPr>
        <p:spPr>
          <a:xfrm>
            <a:off x="457200" y="-15425"/>
            <a:ext cx="8229600" cy="5659438"/>
          </a:xfrm>
        </p:spPr>
        <p:txBody>
          <a:bodyPr/>
          <a:lstStyle/>
          <a:p>
            <a:pPr marL="0" indent="0" algn="ctr">
              <a:buFont typeface="Arial" panose="020B0604020202020204" pitchFamily="34" charset="0"/>
              <a:buNone/>
            </a:pPr>
            <a:r>
              <a:rPr lang="zh-CN" altLang="en-US" smtClean="0">
                <a:latin typeface="华文楷体"/>
                <a:ea typeface="华文楷体"/>
                <a:cs typeface="华文楷体"/>
              </a:rPr>
              <a:t>日寇      奋战      险要      手榴弹      全神贯注</a:t>
            </a:r>
            <a:endParaRPr lang="zh-CN" altLang="en-US" smtClean="0">
              <a:latin typeface="华文楷体"/>
              <a:ea typeface="华文楷体"/>
              <a:cs typeface="华文楷体"/>
            </a:endParaRPr>
          </a:p>
          <a:p>
            <a:pPr marL="0" indent="0" algn="ctr">
              <a:buFont typeface="Arial" panose="020B0604020202020204" pitchFamily="34" charset="0"/>
              <a:buNone/>
            </a:pPr>
            <a:r>
              <a:rPr lang="zh-CN" altLang="en-US" smtClean="0">
                <a:latin typeface="华文楷体"/>
                <a:ea typeface="华文楷体"/>
                <a:cs typeface="华文楷体"/>
              </a:rPr>
              <a:t>悬崖      斩钉截铁      热血沸腾      攀登      </a:t>
            </a:r>
            <a:endParaRPr lang="zh-CN" altLang="en-US" smtClean="0">
              <a:latin typeface="华文楷体"/>
              <a:ea typeface="华文楷体"/>
              <a:cs typeface="华文楷体"/>
            </a:endParaRPr>
          </a:p>
          <a:p>
            <a:pPr marL="0" indent="0" algn="ctr">
              <a:buFont typeface="Arial" panose="020B0604020202020204" pitchFamily="34" charset="0"/>
              <a:buNone/>
            </a:pPr>
            <a:r>
              <a:rPr lang="zh-CN" altLang="en-US" smtClean="0">
                <a:latin typeface="华文楷体"/>
                <a:ea typeface="华文楷体"/>
                <a:cs typeface="华文楷体"/>
              </a:rPr>
              <a:t>居高临下      山涧      粉身碎骨      雹子      </a:t>
            </a:r>
            <a:endParaRPr lang="zh-CN" altLang="en-US" smtClean="0">
              <a:latin typeface="华文楷体"/>
              <a:ea typeface="华文楷体"/>
              <a:cs typeface="华文楷体"/>
            </a:endParaRPr>
          </a:p>
          <a:p>
            <a:pPr marL="0" indent="0" algn="ctr">
              <a:buFont typeface="Arial" panose="020B0604020202020204" pitchFamily="34" charset="0"/>
              <a:buNone/>
            </a:pPr>
            <a:r>
              <a:rPr lang="zh-CN" altLang="en-US" smtClean="0">
                <a:latin typeface="华文楷体"/>
                <a:ea typeface="华文楷体"/>
                <a:cs typeface="华文楷体"/>
              </a:rPr>
              <a:t>屹立     眺望      喜悦      壮烈      豪迈     </a:t>
            </a:r>
            <a:endParaRPr lang="zh-CN" altLang="en-US" smtClean="0">
              <a:latin typeface="华文楷体"/>
              <a:ea typeface="华文楷体"/>
              <a:cs typeface="华文楷体"/>
            </a:endParaRPr>
          </a:p>
          <a:p>
            <a:pPr marL="0" indent="0" algn="ctr">
              <a:buFont typeface="Arial" panose="020B0604020202020204" pitchFamily="34" charset="0"/>
              <a:buNone/>
            </a:pPr>
            <a:r>
              <a:rPr lang="zh-CN" altLang="en-US" smtClean="0">
                <a:latin typeface="华文楷体"/>
                <a:ea typeface="华文楷体"/>
                <a:cs typeface="华文楷体"/>
              </a:rPr>
              <a:t>不屈      惊天动地</a:t>
            </a:r>
            <a:endParaRPr lang="zh-CN" altLang="en-US" smtClean="0">
              <a:latin typeface="华文楷体"/>
              <a:ea typeface="华文楷体"/>
              <a:cs typeface="华文楷体"/>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68313" y="-596450"/>
            <a:ext cx="8229600" cy="6240463"/>
          </a:xfrm>
        </p:spPr>
        <p:txBody>
          <a:bodyPr/>
          <a:lstStyle/>
          <a:p>
            <a:pPr marL="341630" indent="-341630">
              <a:buFont typeface="Arial" panose="020B0604020202020204" pitchFamily="34" charset="0"/>
              <a:buChar char="•"/>
              <a:defRPr/>
            </a:pPr>
            <a:endParaRPr lang="zh-CN" altLang="en-US"/>
          </a:p>
        </p:txBody>
      </p:sp>
      <p:pic>
        <p:nvPicPr>
          <p:cNvPr id="29698" name="图片 3" descr="IMG_副本"/>
          <p:cNvPicPr>
            <a:picLocks noChangeAspect="1"/>
          </p:cNvPicPr>
          <p:nvPr/>
        </p:nvPicPr>
        <p:blipFill>
          <a:blip r:embed="rId1"/>
          <a:srcRect/>
          <a:stretch>
            <a:fillRect/>
          </a:stretch>
        </p:blipFill>
        <p:spPr bwMode="auto">
          <a:xfrm>
            <a:off x="457200" y="1116463"/>
            <a:ext cx="8245475" cy="2506662"/>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770115" y="1752817"/>
            <a:ext cx="2722880" cy="1322070"/>
          </a:xfrm>
          <a:prstGeom prst="rect">
            <a:avLst/>
          </a:prstGeom>
          <a:noFill/>
          <a:effectLst>
            <a:glow rad="50800">
              <a:schemeClr val="accent4">
                <a:lumMod val="40000"/>
                <a:lumOff val="60000"/>
              </a:schemeClr>
            </a:glow>
            <a:outerShdw blurRad="50800" dist="50800" dir="5400000" algn="ctr" rotWithShape="0">
              <a:schemeClr val="accent6">
                <a:lumMod val="40000"/>
                <a:lumOff val="60000"/>
              </a:schemeClr>
            </a:outerShdw>
          </a:effectLst>
        </p:spPr>
        <p:txBody>
          <a:bodyPr wrap="none">
            <a:spAutoFit/>
          </a:bodyPr>
          <a:lstStyle/>
          <a:p>
            <a:pPr algn="ctr" eaLnBrk="0" hangingPunct="0">
              <a:defRPr/>
            </a:pPr>
            <a:r>
              <a:rPr lang="zh-CN" altLang="en-US" sz="8000" dirty="0">
                <a:ln w="13462">
                  <a:noFill/>
                  <a:prstDash val="solid"/>
                </a:ln>
                <a:solidFill>
                  <a:schemeClr val="accent6">
                    <a:lumMod val="75000"/>
                  </a:schemeClr>
                </a:solidFill>
                <a:effectLst>
                  <a:glow rad="63500">
                    <a:schemeClr val="accent6">
                      <a:satMod val="175000"/>
                      <a:alpha val="40000"/>
                    </a:schemeClr>
                  </a:glow>
                </a:effectLst>
                <a:latin typeface="华文新魏" panose="02010800040101010101" pitchFamily="2" charset="-122"/>
                <a:ea typeface="华文新魏" panose="02010800040101010101" pitchFamily="2" charset="-122"/>
                <a:cs typeface="Aharoni" panose="02010803020104030203" pitchFamily="2" charset="-79"/>
              </a:rPr>
              <a:t>再 见</a:t>
            </a:r>
            <a:endParaRPr lang="zh-CN" altLang="en-US" sz="8000" dirty="0">
              <a:ln w="13462">
                <a:noFill/>
                <a:prstDash val="solid"/>
              </a:ln>
              <a:solidFill>
                <a:schemeClr val="accent6">
                  <a:lumMod val="75000"/>
                </a:schemeClr>
              </a:solidFill>
              <a:effectLst>
                <a:glow rad="63500">
                  <a:schemeClr val="accent6">
                    <a:satMod val="175000"/>
                    <a:alpha val="40000"/>
                  </a:schemeClr>
                </a:glow>
              </a:effectLst>
              <a:latin typeface="华文新魏" panose="02010800040101010101" pitchFamily="2" charset="-122"/>
              <a:ea typeface="华文新魏" panose="02010800040101010101" pitchFamily="2" charset="-122"/>
              <a:cs typeface="Aharoni" panose="02010803020104030203" pitchFamily="2" charset="-79"/>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5" name="内容占位符 4" descr="狼牙山图"/>
          <p:cNvPicPr>
            <a:picLocks noGrp="1" noChangeAspect="1"/>
          </p:cNvPicPr>
          <p:nvPr>
            <p:ph idx="1"/>
          </p:nvPr>
        </p:nvPicPr>
        <p:blipFill>
          <a:blip r:embed="rId1">
            <a:lum bright="18000"/>
          </a:blip>
          <a:srcRect/>
          <a:stretch>
            <a:fillRect/>
          </a:stretch>
        </p:blipFill>
        <p:spPr>
          <a:xfrm>
            <a:off x="4628515" y="635"/>
            <a:ext cx="4515485" cy="5144135"/>
          </a:xfrm>
        </p:spPr>
      </p:pic>
      <p:sp>
        <p:nvSpPr>
          <p:cNvPr id="11266" name="文本框 99"/>
          <p:cNvSpPr txBox="1">
            <a:spLocks noChangeArrowheads="1"/>
          </p:cNvSpPr>
          <p:nvPr/>
        </p:nvSpPr>
        <p:spPr bwMode="auto">
          <a:xfrm>
            <a:off x="302895" y="157480"/>
            <a:ext cx="4055745" cy="4831080"/>
          </a:xfrm>
          <a:prstGeom prst="rect">
            <a:avLst/>
          </a:prstGeom>
          <a:noFill/>
          <a:ln w="9525">
            <a:noFill/>
            <a:miter lim="800000"/>
          </a:ln>
        </p:spPr>
        <p:txBody>
          <a:bodyPr wrap="square">
            <a:spAutoFit/>
          </a:bodyPr>
          <a:lstStyle/>
          <a:p>
            <a:pPr eaLnBrk="0" hangingPunct="0"/>
            <a:r>
              <a:rPr lang="en-US" altLang="zh-CN" sz="2800">
                <a:latin typeface="华文楷体"/>
                <a:ea typeface="华文楷体"/>
                <a:cs typeface="华文楷体"/>
              </a:rPr>
              <a:t>     </a:t>
            </a:r>
            <a:r>
              <a:rPr lang="zh-CN" altLang="en-US" sz="2800">
                <a:latin typeface="华文楷体"/>
                <a:ea typeface="华文楷体"/>
                <a:cs typeface="华文楷体"/>
              </a:rPr>
              <a:t>狼牙山：狼牙山坐落在河北省保定市易县西部的太行山东麓，因其山峰林峥嵘险峻，状若狼牙而得名。它是八路军晋察冀根据地的东大门，是八路军抗日根据地的武器装备库，在军事上占有重要地位。棋盘坨是狼牙山的主要山峰之一。</a:t>
            </a:r>
            <a:endParaRPr lang="zh-CN" altLang="en-US" sz="2800">
              <a:latin typeface="华文楷体"/>
              <a:ea typeface="华文楷体"/>
              <a:cs typeface="华文楷体"/>
            </a:endParaRPr>
          </a:p>
        </p:txBody>
      </p:sp>
      <p:pic>
        <p:nvPicPr>
          <p:cNvPr id="11267" name="图片 3"/>
          <p:cNvPicPr>
            <a:picLocks noChangeAspect="1"/>
          </p:cNvPicPr>
          <p:nvPr/>
        </p:nvPicPr>
        <p:blipFill>
          <a:blip r:embed="rId2"/>
          <a:srcRect/>
          <a:stretch>
            <a:fillRect/>
          </a:stretch>
        </p:blipFill>
        <p:spPr bwMode="auto">
          <a:xfrm>
            <a:off x="6677025" y="-740912"/>
            <a:ext cx="2297113" cy="374650"/>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内容占位符 1"/>
          <p:cNvSpPr>
            <a:spLocks noGrp="1"/>
          </p:cNvSpPr>
          <p:nvPr>
            <p:ph idx="1"/>
          </p:nvPr>
        </p:nvSpPr>
        <p:spPr>
          <a:xfrm>
            <a:off x="180975" y="80010"/>
            <a:ext cx="8763635" cy="4972050"/>
          </a:xfrm>
        </p:spPr>
        <p:txBody>
          <a:bodyPr/>
          <a:lstStyle/>
          <a:p>
            <a:pPr marL="0" indent="0">
              <a:buFont typeface="Arial" panose="020B0604020202020204" pitchFamily="34" charset="0"/>
              <a:buNone/>
            </a:pPr>
            <a:r>
              <a:rPr lang="en-US" altLang="zh-CN" smtClean="0">
                <a:latin typeface="华文楷体"/>
                <a:ea typeface="华文楷体"/>
                <a:cs typeface="华文楷体"/>
              </a:rPr>
              <a:t> </a:t>
            </a:r>
            <a:r>
              <a:rPr lang="zh-CN" altLang="en-US" sz="2800" smtClean="0">
                <a:latin typeface="华文楷体"/>
                <a:ea typeface="华文楷体"/>
                <a:cs typeface="华文楷体"/>
              </a:rPr>
              <a:t>预习任务：</a:t>
            </a:r>
            <a:endParaRPr lang="zh-CN" altLang="en-US" sz="2800" smtClean="0">
              <a:latin typeface="华文楷体"/>
              <a:ea typeface="华文楷体"/>
              <a:cs typeface="华文楷体"/>
            </a:endParaRPr>
          </a:p>
          <a:p>
            <a:pPr marL="0" indent="0">
              <a:buFont typeface="Arial" panose="020B0604020202020204" pitchFamily="34" charset="0"/>
              <a:buNone/>
            </a:pPr>
            <a:r>
              <a:rPr lang="zh-CN" altLang="en-US" sz="2800" smtClean="0">
                <a:latin typeface="华文楷体"/>
                <a:ea typeface="华文楷体"/>
                <a:cs typeface="华文楷体"/>
              </a:rPr>
              <a:t>（1）轻声朗读课文，遇到不会读的字，拼读一下字上的音节，看看自己能不能将课文朗读下来。</a:t>
            </a:r>
            <a:endParaRPr lang="zh-CN" altLang="en-US" sz="2800" smtClean="0">
              <a:latin typeface="华文楷体"/>
              <a:ea typeface="华文楷体"/>
              <a:cs typeface="华文楷体"/>
            </a:endParaRPr>
          </a:p>
          <a:p>
            <a:pPr marL="0" indent="0">
              <a:buFont typeface="Arial" panose="020B0604020202020204" pitchFamily="34" charset="0"/>
              <a:buNone/>
            </a:pPr>
            <a:r>
              <a:rPr lang="zh-CN" altLang="en-US" sz="2800" smtClean="0">
                <a:latin typeface="华文楷体"/>
                <a:ea typeface="华文楷体"/>
                <a:cs typeface="华文楷体"/>
              </a:rPr>
              <a:t>（2）读完课文后，把会写的字词圈画出来读一读，复习复习。</a:t>
            </a:r>
            <a:endParaRPr lang="zh-CN" altLang="en-US" sz="2800" smtClean="0">
              <a:latin typeface="华文楷体"/>
              <a:ea typeface="华文楷体"/>
              <a:cs typeface="华文楷体"/>
            </a:endParaRPr>
          </a:p>
          <a:p>
            <a:pPr marL="0" indent="0">
              <a:buFont typeface="Arial" panose="020B0604020202020204" pitchFamily="34" charset="0"/>
              <a:buNone/>
            </a:pPr>
            <a:r>
              <a:rPr lang="zh-CN" altLang="en-US" sz="2800" smtClean="0">
                <a:latin typeface="华文楷体"/>
                <a:ea typeface="华文楷体"/>
                <a:cs typeface="华文楷体"/>
              </a:rPr>
              <a:t>（3）思考：课文课文写了五壮士的一个什么故事？然后用一两句话说说课文的大意。</a:t>
            </a:r>
            <a:endParaRPr lang="zh-CN" altLang="en-US" sz="2800" smtClean="0">
              <a:latin typeface="华文楷体"/>
              <a:ea typeface="华文楷体"/>
              <a:cs typeface="华文楷体"/>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内容占位符 1"/>
          <p:cNvSpPr>
            <a:spLocks noGrp="1"/>
          </p:cNvSpPr>
          <p:nvPr>
            <p:ph idx="1"/>
          </p:nvPr>
        </p:nvSpPr>
        <p:spPr>
          <a:xfrm>
            <a:off x="457200" y="549725"/>
            <a:ext cx="8229600" cy="5094288"/>
          </a:xfrm>
        </p:spPr>
        <p:txBody>
          <a:bodyPr/>
          <a:lstStyle/>
          <a:p>
            <a:pPr marL="0" indent="0" algn="ctr">
              <a:buFont typeface="Arial" panose="020B0604020202020204" pitchFamily="34" charset="0"/>
              <a:buNone/>
            </a:pPr>
            <a:r>
              <a:rPr lang="zh-CN" altLang="en-US" smtClean="0">
                <a:latin typeface="华文楷体"/>
                <a:ea typeface="华文楷体"/>
                <a:cs typeface="华文楷体"/>
              </a:rPr>
              <a:t>日</a:t>
            </a:r>
            <a:r>
              <a:rPr lang="zh-CN" altLang="en-US" smtClean="0">
                <a:solidFill>
                  <a:srgbClr val="FF0000"/>
                </a:solidFill>
                <a:latin typeface="华文楷体"/>
                <a:ea typeface="华文楷体"/>
                <a:cs typeface="华文楷体"/>
              </a:rPr>
              <a:t>寇</a:t>
            </a:r>
            <a:r>
              <a:rPr lang="zh-CN" altLang="en-US" smtClean="0">
                <a:latin typeface="华文楷体"/>
                <a:ea typeface="华文楷体"/>
                <a:cs typeface="华文楷体"/>
              </a:rPr>
              <a:t>      </a:t>
            </a:r>
            <a:r>
              <a:rPr lang="zh-CN" altLang="en-US" smtClean="0">
                <a:solidFill>
                  <a:srgbClr val="FF0000"/>
                </a:solidFill>
                <a:latin typeface="华文楷体"/>
                <a:ea typeface="华文楷体"/>
                <a:cs typeface="华文楷体"/>
              </a:rPr>
              <a:t>副</a:t>
            </a:r>
            <a:r>
              <a:rPr lang="zh-CN" altLang="en-US" smtClean="0">
                <a:latin typeface="华文楷体"/>
                <a:ea typeface="华文楷体"/>
                <a:cs typeface="华文楷体"/>
              </a:rPr>
              <a:t>班长      手</a:t>
            </a:r>
            <a:r>
              <a:rPr lang="zh-CN" altLang="en-US" smtClean="0">
                <a:solidFill>
                  <a:srgbClr val="FF0000"/>
                </a:solidFill>
                <a:latin typeface="华文楷体"/>
                <a:ea typeface="华文楷体"/>
                <a:cs typeface="华文楷体"/>
              </a:rPr>
              <a:t>榴弹</a:t>
            </a:r>
            <a:r>
              <a:rPr lang="zh-CN" altLang="en-US" smtClean="0">
                <a:latin typeface="华文楷体"/>
                <a:ea typeface="华文楷体"/>
                <a:cs typeface="华文楷体"/>
              </a:rPr>
              <a:t>  </a:t>
            </a:r>
            <a:r>
              <a:rPr lang="zh-CN" altLang="en-US" smtClean="0">
                <a:solidFill>
                  <a:srgbClr val="FF0000"/>
                </a:solidFill>
                <a:latin typeface="华文楷体"/>
                <a:ea typeface="华文楷体"/>
                <a:cs typeface="华文楷体"/>
              </a:rPr>
              <a:t>抡</a:t>
            </a:r>
            <a:r>
              <a:rPr lang="zh-CN" altLang="en-US" smtClean="0">
                <a:latin typeface="华文楷体"/>
                <a:ea typeface="华文楷体"/>
                <a:cs typeface="华文楷体"/>
              </a:rPr>
              <a:t> 全神</a:t>
            </a:r>
            <a:r>
              <a:rPr lang="zh-CN" altLang="en-US" smtClean="0">
                <a:solidFill>
                  <a:srgbClr val="FF0000"/>
                </a:solidFill>
                <a:latin typeface="华文楷体"/>
                <a:ea typeface="华文楷体"/>
                <a:cs typeface="华文楷体"/>
              </a:rPr>
              <a:t>贯</a:t>
            </a:r>
            <a:r>
              <a:rPr lang="zh-CN" altLang="en-US" smtClean="0">
                <a:latin typeface="华文楷体"/>
                <a:ea typeface="华文楷体"/>
                <a:cs typeface="华文楷体"/>
              </a:rPr>
              <a:t>注</a:t>
            </a:r>
            <a:endParaRPr lang="zh-CN" altLang="en-US" smtClean="0">
              <a:latin typeface="华文楷体"/>
              <a:ea typeface="华文楷体"/>
              <a:cs typeface="华文楷体"/>
            </a:endParaRPr>
          </a:p>
          <a:p>
            <a:pPr marL="0" indent="0" algn="ctr">
              <a:buFont typeface="Arial" panose="020B0604020202020204" pitchFamily="34" charset="0"/>
              <a:buNone/>
            </a:pPr>
            <a:endParaRPr lang="zh-CN" altLang="en-US" smtClean="0">
              <a:latin typeface="华文楷体"/>
              <a:ea typeface="华文楷体"/>
              <a:cs typeface="华文楷体"/>
            </a:endParaRPr>
          </a:p>
          <a:p>
            <a:pPr marL="0" indent="0" algn="ctr">
              <a:buFont typeface="Arial" panose="020B0604020202020204" pitchFamily="34" charset="0"/>
              <a:buNone/>
            </a:pPr>
            <a:r>
              <a:rPr lang="zh-CN" altLang="en-US" smtClean="0">
                <a:solidFill>
                  <a:srgbClr val="FF0000"/>
                </a:solidFill>
                <a:latin typeface="华文楷体"/>
                <a:ea typeface="华文楷体"/>
                <a:cs typeface="华文楷体"/>
              </a:rPr>
              <a:t>棋</a:t>
            </a:r>
            <a:r>
              <a:rPr lang="zh-CN" altLang="en-US" smtClean="0">
                <a:latin typeface="华文楷体"/>
                <a:ea typeface="华文楷体"/>
                <a:cs typeface="华文楷体"/>
              </a:rPr>
              <a:t>盘陀    </a:t>
            </a:r>
            <a:r>
              <a:rPr lang="zh-CN" altLang="en-US" smtClean="0">
                <a:solidFill>
                  <a:srgbClr val="FF0000"/>
                </a:solidFill>
                <a:latin typeface="华文楷体"/>
                <a:ea typeface="华文楷体"/>
                <a:cs typeface="华文楷体"/>
              </a:rPr>
              <a:t>悬</a:t>
            </a:r>
            <a:r>
              <a:rPr lang="zh-CN" altLang="en-US" smtClean="0">
                <a:latin typeface="华文楷体"/>
                <a:ea typeface="华文楷体"/>
                <a:cs typeface="华文楷体"/>
              </a:rPr>
              <a:t>崖      </a:t>
            </a:r>
            <a:r>
              <a:rPr lang="zh-CN" altLang="en-US" smtClean="0">
                <a:solidFill>
                  <a:srgbClr val="FF0000"/>
                </a:solidFill>
                <a:latin typeface="华文楷体"/>
                <a:ea typeface="华文楷体"/>
                <a:cs typeface="华文楷体"/>
              </a:rPr>
              <a:t>沸</a:t>
            </a:r>
            <a:r>
              <a:rPr lang="zh-CN" altLang="en-US" smtClean="0">
                <a:latin typeface="华文楷体"/>
                <a:ea typeface="华文楷体"/>
                <a:cs typeface="华文楷体"/>
              </a:rPr>
              <a:t>腾      山</a:t>
            </a:r>
            <a:r>
              <a:rPr lang="zh-CN" altLang="en-US" smtClean="0">
                <a:solidFill>
                  <a:srgbClr val="FF0000"/>
                </a:solidFill>
                <a:latin typeface="华文楷体"/>
                <a:ea typeface="华文楷体"/>
                <a:cs typeface="华文楷体"/>
              </a:rPr>
              <a:t>涧</a:t>
            </a:r>
            <a:r>
              <a:rPr lang="zh-CN" altLang="en-US" smtClean="0">
                <a:latin typeface="华文楷体"/>
                <a:ea typeface="华文楷体"/>
                <a:cs typeface="华文楷体"/>
              </a:rPr>
              <a:t>      </a:t>
            </a:r>
            <a:r>
              <a:rPr lang="zh-CN" altLang="en-US" smtClean="0">
                <a:solidFill>
                  <a:srgbClr val="FF0000"/>
                </a:solidFill>
                <a:latin typeface="华文楷体"/>
                <a:ea typeface="华文楷体"/>
                <a:cs typeface="华文楷体"/>
              </a:rPr>
              <a:t>雹</a:t>
            </a:r>
            <a:r>
              <a:rPr lang="zh-CN" altLang="en-US" smtClean="0">
                <a:latin typeface="华文楷体"/>
                <a:ea typeface="华文楷体"/>
                <a:cs typeface="华文楷体"/>
              </a:rPr>
              <a:t>子      </a:t>
            </a:r>
            <a:endParaRPr lang="zh-CN" altLang="en-US" smtClean="0">
              <a:latin typeface="华文楷体"/>
              <a:ea typeface="华文楷体"/>
              <a:cs typeface="华文楷体"/>
            </a:endParaRPr>
          </a:p>
          <a:p>
            <a:pPr marL="0" indent="0" algn="ctr">
              <a:buFont typeface="Arial" panose="020B0604020202020204" pitchFamily="34" charset="0"/>
              <a:buNone/>
            </a:pPr>
            <a:endParaRPr lang="zh-CN" altLang="en-US" smtClean="0">
              <a:solidFill>
                <a:srgbClr val="FF0000"/>
              </a:solidFill>
              <a:latin typeface="华文楷体"/>
              <a:ea typeface="华文楷体"/>
              <a:cs typeface="华文楷体"/>
            </a:endParaRPr>
          </a:p>
          <a:p>
            <a:pPr marL="0" indent="0" algn="ctr">
              <a:buFont typeface="Arial" panose="020B0604020202020204" pitchFamily="34" charset="0"/>
              <a:buNone/>
            </a:pPr>
            <a:r>
              <a:rPr lang="zh-CN" altLang="en-US" smtClean="0">
                <a:solidFill>
                  <a:srgbClr val="FF0000"/>
                </a:solidFill>
                <a:latin typeface="华文楷体"/>
                <a:ea typeface="华文楷体"/>
                <a:cs typeface="华文楷体"/>
              </a:rPr>
              <a:t>屹</a:t>
            </a:r>
            <a:r>
              <a:rPr lang="zh-CN" altLang="en-US" smtClean="0">
                <a:latin typeface="华文楷体"/>
                <a:ea typeface="华文楷体"/>
                <a:cs typeface="华文楷体"/>
              </a:rPr>
              <a:t>立       喜</a:t>
            </a:r>
            <a:r>
              <a:rPr lang="zh-CN" altLang="en-US" smtClean="0">
                <a:solidFill>
                  <a:srgbClr val="FF0000"/>
                </a:solidFill>
                <a:latin typeface="华文楷体"/>
                <a:ea typeface="华文楷体"/>
                <a:cs typeface="华文楷体"/>
              </a:rPr>
              <a:t>悦</a:t>
            </a:r>
            <a:r>
              <a:rPr lang="zh-CN" altLang="en-US" smtClean="0">
                <a:latin typeface="华文楷体"/>
                <a:ea typeface="华文楷体"/>
                <a:cs typeface="华文楷体"/>
              </a:rPr>
              <a:t>      坚强不</a:t>
            </a:r>
            <a:r>
              <a:rPr lang="zh-CN" altLang="en-US" smtClean="0">
                <a:solidFill>
                  <a:srgbClr val="FF0000"/>
                </a:solidFill>
                <a:latin typeface="华文楷体"/>
                <a:ea typeface="华文楷体"/>
                <a:cs typeface="华文楷体"/>
              </a:rPr>
              <a:t>屈</a:t>
            </a:r>
            <a:endParaRPr lang="zh-CN" altLang="en-US" smtClean="0">
              <a:solidFill>
                <a:srgbClr val="FF0000"/>
              </a:solidFill>
              <a:latin typeface="华文楷体"/>
              <a:ea typeface="华文楷体"/>
              <a:cs typeface="华文楷体"/>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343350"/>
            <a:ext cx="8229600" cy="5300663"/>
          </a:xfrm>
        </p:spPr>
        <p:txBody>
          <a:bodyPr/>
          <a:lstStyle/>
          <a:p>
            <a:pPr marL="0" indent="0">
              <a:buFont typeface="Arial" panose="020B0604020202020204" pitchFamily="34" charset="0"/>
              <a:buNone/>
            </a:pPr>
            <a:r>
              <a:rPr lang="en-US" altLang="zh-CN" smtClean="0">
                <a:latin typeface="华文楷体"/>
                <a:ea typeface="华文楷体"/>
                <a:cs typeface="华文楷体"/>
              </a:rPr>
              <a:t>        </a:t>
            </a:r>
            <a:r>
              <a:rPr lang="zh-CN" altLang="en-US" smtClean="0">
                <a:latin typeface="华文楷体"/>
                <a:ea typeface="华文楷体"/>
                <a:cs typeface="华文楷体"/>
              </a:rPr>
              <a:t>默读课文，思考每个自然段的意思，然后想一想：课文可以划分成几个部分？然后概括每部分的主要意思，在每个部分空白的地方写上一两个词提醒自己。</a:t>
            </a:r>
            <a:endParaRPr lang="zh-CN" altLang="en-US" smtClean="0">
              <a:latin typeface="华文楷体"/>
              <a:ea typeface="华文楷体"/>
              <a:cs typeface="华文楷体"/>
            </a:endParaRPr>
          </a:p>
          <a:p>
            <a:pPr marL="0" indent="0">
              <a:buFont typeface="Arial" panose="020B0604020202020204" pitchFamily="34" charset="0"/>
              <a:buNone/>
            </a:pPr>
            <a:endParaRPr lang="zh-CN" altLang="en-US" smtClean="0">
              <a:latin typeface="华文楷体"/>
              <a:ea typeface="华文楷体"/>
              <a:cs typeface="华文楷体"/>
            </a:endParaRPr>
          </a:p>
          <a:p>
            <a:pPr marL="0" indent="0">
              <a:buFont typeface="Arial" panose="020B0604020202020204" pitchFamily="34" charset="0"/>
              <a:buNone/>
            </a:pPr>
            <a:r>
              <a:rPr lang="zh-CN" altLang="en-US" smtClean="0">
                <a:latin typeface="华文楷体"/>
                <a:ea typeface="华文楷体"/>
                <a:cs typeface="华文楷体"/>
              </a:rPr>
              <a:t>        借助各部分主要意思，说说课文主要内容。</a:t>
            </a:r>
            <a:endParaRPr lang="zh-CN" altLang="en-US" smtClean="0">
              <a:latin typeface="华文楷体"/>
              <a:ea typeface="华文楷体"/>
              <a:cs typeface="华文楷体"/>
            </a:endParaRPr>
          </a:p>
          <a:p>
            <a:pPr marL="0" indent="0">
              <a:buFont typeface="Arial" panose="020B0604020202020204" pitchFamily="34" charset="0"/>
              <a:buNone/>
            </a:pPr>
            <a:r>
              <a:rPr lang="zh-CN" altLang="en-US" smtClean="0">
                <a:latin typeface="华文楷体"/>
                <a:ea typeface="华文楷体"/>
                <a:cs typeface="华文楷体"/>
              </a:rPr>
              <a:t>        </a:t>
            </a:r>
            <a:endParaRPr lang="zh-CN" altLang="en-US" smtClean="0">
              <a:latin typeface="华文楷体"/>
              <a:ea typeface="华文楷体"/>
              <a:cs typeface="华文楷体"/>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内容占位符 1"/>
          <p:cNvSpPr>
            <a:spLocks noGrp="1"/>
          </p:cNvSpPr>
          <p:nvPr>
            <p:ph idx="1"/>
          </p:nvPr>
        </p:nvSpPr>
        <p:spPr>
          <a:xfrm>
            <a:off x="457200" y="708475"/>
            <a:ext cx="8229600" cy="4935538"/>
          </a:xfrm>
        </p:spPr>
        <p:txBody>
          <a:bodyPr/>
          <a:lstStyle/>
          <a:p>
            <a:pPr marL="0" indent="0">
              <a:lnSpc>
                <a:spcPct val="100000"/>
              </a:lnSpc>
              <a:buFont typeface="Arial" panose="020B0604020202020204" pitchFamily="34" charset="0"/>
              <a:buNone/>
            </a:pPr>
            <a:r>
              <a:rPr lang="en-US" altLang="zh-CN" smtClean="0">
                <a:latin typeface="华文楷体"/>
                <a:ea typeface="华文楷体"/>
                <a:cs typeface="华文楷体"/>
              </a:rPr>
              <a:t>        </a:t>
            </a:r>
            <a:r>
              <a:rPr lang="zh-CN" altLang="en-US" sz="2600" smtClean="0">
                <a:latin typeface="华文楷体"/>
                <a:ea typeface="华文楷体"/>
                <a:cs typeface="华文楷体"/>
              </a:rPr>
              <a:t>参照第一、五部分的小标题，给其余部分起小标题填空，然后想一想课文是按照什么顺序记叙的。</a:t>
            </a:r>
            <a:endParaRPr lang="zh-CN" altLang="en-US" sz="2600" smtClean="0">
              <a:latin typeface="华文楷体"/>
              <a:ea typeface="华文楷体"/>
              <a:cs typeface="华文楷体"/>
            </a:endParaRPr>
          </a:p>
        </p:txBody>
      </p:sp>
      <p:pic>
        <p:nvPicPr>
          <p:cNvPr id="15362" name="图片 3" descr="IMG_副"/>
          <p:cNvPicPr>
            <a:picLocks noChangeAspect="1"/>
          </p:cNvPicPr>
          <p:nvPr/>
        </p:nvPicPr>
        <p:blipFill>
          <a:blip r:embed="rId1"/>
          <a:srcRect/>
          <a:stretch>
            <a:fillRect/>
          </a:stretch>
        </p:blipFill>
        <p:spPr bwMode="auto">
          <a:xfrm>
            <a:off x="388938" y="2014988"/>
            <a:ext cx="8297862" cy="1257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内容占位符 1"/>
          <p:cNvSpPr>
            <a:spLocks noGrp="1"/>
          </p:cNvSpPr>
          <p:nvPr>
            <p:ph idx="1"/>
          </p:nvPr>
        </p:nvSpPr>
        <p:spPr>
          <a:xfrm>
            <a:off x="457200" y="949775"/>
            <a:ext cx="8229600" cy="4694238"/>
          </a:xfrm>
        </p:spPr>
        <p:txBody>
          <a:bodyPr/>
          <a:lstStyle/>
          <a:p>
            <a:pPr marL="0" indent="0">
              <a:lnSpc>
                <a:spcPct val="100000"/>
              </a:lnSpc>
              <a:buFont typeface="Arial" panose="020B0604020202020204" pitchFamily="34" charset="0"/>
              <a:buNone/>
            </a:pPr>
            <a:r>
              <a:rPr lang="en-US" altLang="zh-CN" smtClean="0">
                <a:latin typeface="华文楷体"/>
                <a:ea typeface="华文楷体"/>
                <a:cs typeface="华文楷体"/>
              </a:rPr>
              <a:t>        </a:t>
            </a:r>
            <a:r>
              <a:rPr lang="zh-CN" altLang="en-US" sz="2600" smtClean="0">
                <a:latin typeface="华文楷体"/>
                <a:ea typeface="华文楷体"/>
                <a:cs typeface="华文楷体"/>
              </a:rPr>
              <a:t>默读第二部分，思考：（1）哪些语句是具体讲述五壮士痛击敌人的？用小括号把那些语句括起来。（2）余下的语句分别写了什么意思？</a:t>
            </a:r>
            <a:endParaRPr lang="zh-CN" altLang="en-US" sz="2600" smtClean="0">
              <a:latin typeface="华文楷体"/>
              <a:ea typeface="华文楷体"/>
              <a:cs typeface="华文楷体"/>
            </a:endParaRPr>
          </a:p>
          <a:p>
            <a:pPr marL="0" indent="0">
              <a:lnSpc>
                <a:spcPct val="100000"/>
              </a:lnSpc>
              <a:buFont typeface="Arial" panose="020B0604020202020204" pitchFamily="34" charset="0"/>
              <a:buNone/>
            </a:pPr>
            <a:endParaRPr lang="zh-CN" altLang="en-US" sz="2600" smtClean="0">
              <a:latin typeface="华文楷体"/>
              <a:ea typeface="华文楷体"/>
              <a:cs typeface="华文楷体"/>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596450"/>
            <a:ext cx="8229600" cy="6240463"/>
          </a:xfrm>
        </p:spPr>
        <p:txBody>
          <a:bodyPr/>
          <a:lstStyle/>
          <a:p>
            <a:pPr marL="0" indent="0">
              <a:lnSpc>
                <a:spcPct val="100000"/>
              </a:lnSpc>
              <a:buFont typeface="Arial" panose="020B0604020202020204" pitchFamily="34" charset="0"/>
              <a:buNone/>
              <a:defRPr/>
            </a:pPr>
            <a:r>
              <a:rPr lang="en-US" altLang="zh-CN" sz="2600"/>
              <a:t>    </a:t>
            </a:r>
            <a:r>
              <a:rPr lang="zh-CN" altLang="en-US" sz="2600">
                <a:solidFill>
                  <a:srgbClr val="0070C0"/>
                </a:solidFill>
                <a:latin typeface="华文楷体" panose="02010600040101010101" pitchFamily="2" charset="-122"/>
                <a:ea typeface="华文楷体" panose="02010600040101010101" pitchFamily="2" charset="-122"/>
              </a:rPr>
              <a:t>他们利用险要的地形，把冲上来的敌人一次又一次地打了下去。班长马宝玉沉着地指挥战斗，让敌人走近了，才命令狠狠地打。副班长葛振林打一枪就大吼一声，好像细小的枪口喷不完他满腔的怒火。战士宋学义掷一颗手榴弹总要把胳膊抡一圈儿，好使出浑身的力气。胡德林和胡福才这两个小战士把脸绷得紧紧的，全神贯注地瞄准敌人射击。</a:t>
            </a:r>
            <a:endParaRPr lang="zh-CN" altLang="en-US" sz="2600">
              <a:latin typeface="华文楷体" panose="02010600040101010101" pitchFamily="2" charset="-122"/>
              <a:ea typeface="华文楷体" panose="02010600040101010101" pitchFamily="2" charset="-122"/>
            </a:endParaRPr>
          </a:p>
          <a:p>
            <a:pPr marL="0" indent="0">
              <a:lnSpc>
                <a:spcPct val="100000"/>
              </a:lnSpc>
              <a:buFont typeface="Arial" panose="020B0604020202020204" pitchFamily="34" charset="0"/>
              <a:buNone/>
              <a:defRPr/>
            </a:pPr>
            <a:r>
              <a:rPr lang="zh-CN" altLang="en-US" sz="2600">
                <a:latin typeface="华文楷体" panose="02010600040101010101" pitchFamily="2" charset="-122"/>
                <a:ea typeface="华文楷体" panose="02010600040101010101" pitchFamily="2" charset="-122"/>
              </a:rPr>
              <a:t>      </a:t>
            </a:r>
            <a:endParaRPr lang="zh-CN" altLang="en-US" sz="2600">
              <a:latin typeface="华文楷体" panose="02010600040101010101" pitchFamily="2" charset="-122"/>
              <a:ea typeface="华文楷体" panose="02010600040101010101" pitchFamily="2" charset="-122"/>
            </a:endParaRPr>
          </a:p>
          <a:p>
            <a:pPr marL="0" indent="0">
              <a:lnSpc>
                <a:spcPct val="100000"/>
              </a:lnSpc>
              <a:buFont typeface="Arial" panose="020B0604020202020204" pitchFamily="34" charset="0"/>
              <a:buNone/>
              <a:defRPr/>
            </a:pPr>
            <a:r>
              <a:rPr lang="zh-CN" altLang="en-US" sz="2600">
                <a:latin typeface="华文楷体" panose="02010600040101010101" pitchFamily="2" charset="-122"/>
                <a:ea typeface="华文楷体" panose="02010600040101010101" pitchFamily="2" charset="-122"/>
              </a:rPr>
              <a:t>       有感情地朗读痛击敌人的语句，读完以后完成：（1）用横线把概括写五位战士痛击敌人的句子画出来，用序号把具体写每一位战士痛击敌人的句子标示出来。（2）想一想：具体描写每一位战士痛击敌人的句子表达了五位战士什么样的情感？你是从哪些词语读出这个情感的？用实心圆点把词语标示出来。</a:t>
            </a:r>
            <a:endParaRPr lang="zh-CN" altLang="en-US" sz="2600">
              <a:latin typeface="华文楷体" panose="02010600040101010101" pitchFamily="2" charset="-122"/>
              <a:ea typeface="华文楷体"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专题教学课件模板">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部编教科书二年级下册</Template>
  <TotalTime>0</TotalTime>
  <Words>2558</Words>
  <Application>WPS 演示</Application>
  <PresentationFormat>全屏显示(4:3)</PresentationFormat>
  <Paragraphs>79</Paragraphs>
  <Slides>22</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22</vt:i4>
      </vt:variant>
    </vt:vector>
  </HeadingPairs>
  <TitlesOfParts>
    <vt:vector size="34" baseType="lpstr">
      <vt:lpstr>Arial</vt:lpstr>
      <vt:lpstr>宋体</vt:lpstr>
      <vt:lpstr>Wingdings</vt:lpstr>
      <vt:lpstr>Calibri</vt:lpstr>
      <vt:lpstr>华文楷体</vt:lpstr>
      <vt:lpstr>华文楷体</vt:lpstr>
      <vt:lpstr>微软雅黑</vt:lpstr>
      <vt:lpstr>Arial Unicode MS</vt:lpstr>
      <vt:lpstr>华文新魏</vt:lpstr>
      <vt:lpstr>Aharoni</vt:lpstr>
      <vt:lpstr>Yu Gothic UI Semibold</vt:lpstr>
      <vt:lpstr>专题教学课件模板</vt:lpstr>
      <vt:lpstr>狼牙山五壮士</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古诗二首</dc:title>
  <dc:creator>Sky123.Org</dc:creator>
  <cp:lastModifiedBy>pc</cp:lastModifiedBy>
  <cp:revision>19</cp:revision>
  <dcterms:created xsi:type="dcterms:W3CDTF">2018-02-09T02:40:00Z</dcterms:created>
  <dcterms:modified xsi:type="dcterms:W3CDTF">2020-09-25T02:28:59Z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