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9" r:id="rId1"/>
  </p:sldMasterIdLst>
  <p:notesMasterIdLst>
    <p:notesMasterId r:id="rId25"/>
  </p:notesMasterIdLst>
  <p:sldIdLst>
    <p:sldId id="415" r:id="rId2"/>
    <p:sldId id="322" r:id="rId3"/>
    <p:sldId id="390" r:id="rId4"/>
    <p:sldId id="391" r:id="rId5"/>
    <p:sldId id="392" r:id="rId6"/>
    <p:sldId id="393" r:id="rId7"/>
    <p:sldId id="394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5" r:id="rId17"/>
    <p:sldId id="406" r:id="rId18"/>
    <p:sldId id="407" r:id="rId19"/>
    <p:sldId id="408" r:id="rId20"/>
    <p:sldId id="409" r:id="rId21"/>
    <p:sldId id="410" r:id="rId22"/>
    <p:sldId id="411" r:id="rId23"/>
    <p:sldId id="414" r:id="rId2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01650" indent="-4445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04888" indent="-90488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506538" indent="-134938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09775" indent="-180975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84">
          <p15:clr>
            <a:srgbClr val="A4A3A4"/>
          </p15:clr>
        </p15:guide>
        <p15:guide id="2" pos="32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9900CC"/>
    <a:srgbClr val="2C83DB"/>
    <a:srgbClr val="FF0000"/>
    <a:srgbClr val="0EBFF8"/>
    <a:srgbClr val="024890"/>
    <a:srgbClr val="0033CC"/>
    <a:srgbClr val="3366FF"/>
    <a:srgbClr val="123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1440" y="-90"/>
      </p:cViewPr>
      <p:guideLst>
        <p:guide orient="horz" pos="2084"/>
        <p:guide pos="32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17D181B-E54B-4710-BEBF-2C9C97B57E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7048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0165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0488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5065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09775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D083-6B47-4CC0-BA45-B5E7A10DF717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63938-6F2C-48FD-B45B-5AB982A4BCB5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932028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10050B-4BE3-4168-ADEF-32F0472A9B85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B0C33-887F-4596-891B-5C14A816564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6676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003966-1348-47C1-BE73-CEEC58EB6A08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BD2A6F-9435-4FAE-9B8C-DDB9015FA227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5087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7FD7F-B4ED-4E68-A33F-B28F391E5D16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15889-D8E8-48DC-833A-583BF11BE63A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78561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335000-843B-4BBF-A860-30A4F3CF8F6A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7C9CA-E72F-4EE1-A171-74889C2146F1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224923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A4FC6-CACF-476E-B0CF-5BCF6F073E3F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22ABB-309F-4EEB-8FA2-F2EB2770DD14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12886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BC2D58-16EE-4BF2-9356-E2287CA0B52D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23117-DAD5-4CCB-84F2-E64E57438F6C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4573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B8719D-97D7-493B-B03B-C0AD06555061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D74EF-B2A6-41CB-9DEB-06B2ECFBDE57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14380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492CE3-DF11-4E26-9967-2C5342F1550E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BFE4E-B804-4D92-A186-CF3E6371C62A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143871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F08513-E78C-4DED-9A6F-E0C50BBC7BE7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61007-D0E1-4B68-9524-CE1AE43F534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8821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49AAF5-3722-4289-A566-AD89C484CE42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7DE3B-26CE-43F6-8A41-81766650967D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75223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2A7A42F6-3A6C-42BC-B9AE-62A53BAA7BE5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102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102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33DAB0D6-2A09-4015-AF08-9EBC91B8CD05}" type="slidenum">
              <a:rPr lang="zh-CN" altLang="en-US"/>
              <a:pPr/>
              <a:t>‹#›</a:t>
            </a:fld>
            <a:endParaRPr 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ransition spd="med">
    <p:fade/>
  </p:transition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/>
        </p:nvSpPr>
        <p:spPr bwMode="auto">
          <a:xfrm>
            <a:off x="323850" y="2060575"/>
            <a:ext cx="8459788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215" tIns="29109" rIns="58215" bIns="29109" anchor="b"/>
          <a:lstStyle>
            <a:lvl1pPr defTabSz="679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79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79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79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79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66975" indent="-180975" defTabSz="679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24175" indent="-180975" defTabSz="679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381375" indent="-180975" defTabSz="679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38575" indent="-180975" defTabSz="679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6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friends</a:t>
            </a:r>
          </a:p>
        </p:txBody>
      </p:sp>
      <p:pic>
        <p:nvPicPr>
          <p:cNvPr id="819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9144000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3131484" y="1702548"/>
            <a:ext cx="5357813" cy="88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sz="440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Unit 1 Cultural relics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77966" y="1295456"/>
            <a:ext cx="24994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人教课标</a:t>
            </a:r>
          </a:p>
          <a:p>
            <a:pPr eaLnBrk="1" hangingPunct="1"/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高一 必修 </a:t>
            </a:r>
            <a:r>
              <a:rPr lang="en-US" sz="36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endParaRPr lang="zh-CN" altLang="en-US" sz="3600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5029" y="3048010"/>
            <a:ext cx="6476830" cy="24383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</a:bodyPr>
          <a:lstStyle/>
          <a:p>
            <a:pPr algn="ctr"/>
            <a:r>
              <a:rPr lang="en-US" altLang="zh-CN" sz="540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577A7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Vocabulary</a:t>
            </a:r>
            <a:endParaRPr lang="zh-CN" altLang="en-US" sz="5400">
              <a:ln w="9525">
                <a:solidFill>
                  <a:schemeClr val="bg1"/>
                </a:solidFill>
                <a:prstDash val="solid"/>
              </a:ln>
              <a:solidFill>
                <a:srgbClr val="F577A7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24596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83568" y="620688"/>
            <a:ext cx="7488832" cy="562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6. … </a:t>
            </a:r>
            <a:r>
              <a:rPr lang="en-US" sz="3200" b="1" u="sng">
                <a:latin typeface="Times New Roman" panose="02020603050405020304" pitchFamily="18" charset="0"/>
              </a:rPr>
              <a:t>could never have imagined </a:t>
            </a:r>
            <a:r>
              <a:rPr lang="en-US" sz="3200" b="1">
                <a:latin typeface="Times New Roman" panose="02020603050405020304" pitchFamily="18" charset="0"/>
              </a:rPr>
              <a:t>that…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情态动词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(could /might /must /should) +have done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表示对过去发生的事情的推测，批评，反悔等意思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When you spoke in front of l, 300 people, you must have felt very nervous.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You should have told us earlier .What shall we do now ?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宋体" panose="02010600030101010101" pitchFamily="2" charset="-122"/>
              </a:rPr>
              <a:t>※</a:t>
            </a:r>
            <a:r>
              <a:rPr lang="en-US" sz="3200" b="1">
                <a:latin typeface="Times New Roman" panose="02020603050405020304" pitchFamily="18" charset="0"/>
              </a:rPr>
              <a:t> 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can /could +have done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常用于疑问句和否定句中，表示对过去发生的事情的可能性推测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79928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eg.  He couldn’t have gone abroad , as I saw him just now.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※      could /can +have done </a:t>
            </a:r>
            <a:r>
              <a:rPr lang="zh-CN" altLang="en-US" sz="3200" b="1">
                <a:latin typeface="Times New Roman" panose="02020603050405020304" pitchFamily="18" charset="0"/>
              </a:rPr>
              <a:t>也可以表示“本来（过去）可以做到，但实际并没有做到”之意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eg .You could have passed the exam.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Ex. </a:t>
            </a:r>
            <a:r>
              <a:rPr lang="zh-CN" altLang="en-US" sz="3200" b="1">
                <a:latin typeface="Times New Roman" panose="02020603050405020304" pitchFamily="18" charset="0"/>
              </a:rPr>
              <a:t>我们本来可以把钱借给他，但他没有告诉我们他需要钱。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We could have lent him the money but he didn’t tell us he needed the money 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539750" y="1125538"/>
            <a:ext cx="78486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7. Although it feels as hard as stone , it easily melts </a:t>
            </a:r>
            <a:r>
              <a:rPr lang="en-US" sz="3200" b="1" u="sng">
                <a:latin typeface="Times New Roman" panose="02020603050405020304" pitchFamily="18" charset="0"/>
              </a:rPr>
              <a:t>when heated</a:t>
            </a:r>
            <a:r>
              <a:rPr lang="en-US" sz="3200" b="1">
                <a:latin typeface="Times New Roman" panose="02020603050405020304" pitchFamily="18" charset="0"/>
              </a:rPr>
              <a:t> 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when heated = when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it is</a:t>
            </a:r>
            <a:r>
              <a:rPr lang="en-US" sz="3200" b="1">
                <a:latin typeface="Times New Roman" panose="02020603050405020304" pitchFamily="18" charset="0"/>
              </a:rPr>
              <a:t> heated , </a:t>
            </a:r>
            <a:r>
              <a:rPr lang="zh-CN" altLang="en-US" sz="3200" b="1">
                <a:latin typeface="Times New Roman" panose="02020603050405020304" pitchFamily="18" charset="0"/>
              </a:rPr>
              <a:t>省略了“主语</a:t>
            </a:r>
            <a:r>
              <a:rPr lang="en-US" sz="3200" b="1">
                <a:latin typeface="Times New Roman" panose="02020603050405020304" pitchFamily="18" charset="0"/>
              </a:rPr>
              <a:t>+be”</a:t>
            </a:r>
            <a:r>
              <a:rPr lang="zh-CN" altLang="en-US" sz="3200" b="1">
                <a:latin typeface="Times New Roman" panose="02020603050405020304" pitchFamily="18" charset="0"/>
              </a:rPr>
              <a:t>，这种省略句省略的主语应与主句的主语相同。</a:t>
            </a:r>
          </a:p>
          <a:p>
            <a:pPr eaLnBrk="1" hangingPunct="1">
              <a:spcBef>
                <a:spcPct val="50000"/>
              </a:spcBef>
            </a:pP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67544" y="252131"/>
            <a:ext cx="7920880" cy="559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8.  be made into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被制成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be made of 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用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制成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看得见原材料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be made from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用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制成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看不见原材料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be made for 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为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制作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be made up of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由</a:t>
            </a:r>
            <a:r>
              <a:rPr 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组成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Ex. </a:t>
            </a:r>
            <a:r>
              <a:rPr lang="zh-CN" altLang="en-US" sz="2400" b="1">
                <a:latin typeface="Times New Roman" panose="02020603050405020304" pitchFamily="18" charset="0"/>
              </a:rPr>
              <a:t>用以上短语完成句子。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1). A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car ________________</a:t>
            </a:r>
            <a:r>
              <a:rPr lang="en-US" sz="2400" b="1">
                <a:latin typeface="Times New Roman" panose="02020603050405020304" pitchFamily="18" charset="0"/>
              </a:rPr>
              <a:t>many different parts .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2). The chair ______________wood .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3). The wine ________________grapes .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4). The salad _________lettuce , tomatoes and cucumbers .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5). Wood can ____________paper .</a:t>
            </a:r>
            <a:endParaRPr 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39144" y="3300131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is made up of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448744" y="3833531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is made of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524944" y="4366931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is made from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220144" y="4824131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is made of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372544" y="5357531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be made into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67002" y="5926144"/>
            <a:ext cx="7848600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      </a:t>
            </a:r>
            <a:r>
              <a:rPr lang="en-US" sz="2400" b="1">
                <a:latin typeface="Times New Roman" panose="02020603050405020304" pitchFamily="18" charset="0"/>
              </a:rPr>
              <a:t>be made out of </a:t>
            </a:r>
            <a:r>
              <a:rPr lang="zh-CN" altLang="en-US" sz="2400" b="1">
                <a:latin typeface="Times New Roman" panose="02020603050405020304" pitchFamily="18" charset="0"/>
              </a:rPr>
              <a:t>主要用于 “</a:t>
            </a:r>
            <a:r>
              <a:rPr lang="en-US" sz="2400" b="1">
                <a:latin typeface="Times New Roman" panose="02020603050405020304" pitchFamily="18" charset="0"/>
              </a:rPr>
              <a:t>be made of” </a:t>
            </a:r>
            <a:r>
              <a:rPr lang="zh-CN" altLang="en-US" sz="2400" b="1">
                <a:latin typeface="Times New Roman" panose="02020603050405020304" pitchFamily="18" charset="0"/>
              </a:rPr>
              <a:t>之意</a:t>
            </a:r>
            <a:r>
              <a:rPr lang="en-US" sz="2400" b="1">
                <a:latin typeface="Times New Roman" panose="02020603050405020304" pitchFamily="18" charset="0"/>
              </a:rPr>
              <a:t>, </a:t>
            </a:r>
            <a:r>
              <a:rPr lang="zh-CN" altLang="en-US" sz="2400" b="1">
                <a:latin typeface="Times New Roman" panose="02020603050405020304" pitchFamily="18" charset="0"/>
              </a:rPr>
              <a:t>有时也用于 “</a:t>
            </a:r>
            <a:r>
              <a:rPr lang="en-US" sz="2400" b="1">
                <a:latin typeface="Times New Roman" panose="02020603050405020304" pitchFamily="18" charset="0"/>
              </a:rPr>
              <a:t>be made from” </a:t>
            </a:r>
            <a:r>
              <a:rPr lang="zh-CN" altLang="en-US" sz="2400" b="1">
                <a:latin typeface="Times New Roman" panose="02020603050405020304" pitchFamily="18" charset="0"/>
              </a:rPr>
              <a:t>之意</a:t>
            </a:r>
            <a:r>
              <a:rPr lang="en-US" sz="2400" b="1">
                <a:latin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LL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LL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LL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LL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LL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8" dur="5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 autoUpdateAnimBg="0"/>
      <p:bldP spid="19459" grpId="0" autoUpdateAnimBg="0"/>
      <p:bldP spid="19460" grpId="0" autoUpdateAnimBg="0"/>
      <p:bldP spid="19461" grpId="0" autoUpdateAnimBg="0"/>
      <p:bldP spid="19462" grpId="0" autoUpdateAnimBg="0"/>
      <p:bldP spid="19463" grpId="0" autoUpdateAnimBg="0"/>
      <p:bldP spid="19464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27088" y="620713"/>
            <a:ext cx="7848600" cy="570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9 . The design for the room </a:t>
            </a:r>
            <a:r>
              <a:rPr lang="en-US" sz="3200" b="1" u="sng">
                <a:latin typeface="Times New Roman" panose="02020603050405020304" pitchFamily="18" charset="0"/>
              </a:rPr>
              <a:t>was of the fancy style</a:t>
            </a:r>
            <a:r>
              <a:rPr lang="en-US" sz="3200" b="1">
                <a:latin typeface="Times New Roman" panose="02020603050405020304" pitchFamily="18" charset="0"/>
              </a:rPr>
              <a:t> </a:t>
            </a:r>
            <a:r>
              <a:rPr lang="en-US" sz="3200" b="1" u="sng">
                <a:latin typeface="Times New Roman" panose="02020603050405020304" pitchFamily="18" charset="0"/>
              </a:rPr>
              <a:t>popular in those days</a:t>
            </a:r>
            <a:r>
              <a:rPr lang="en-US" sz="3200" b="1">
                <a:latin typeface="Times New Roman" panose="02020603050405020304" pitchFamily="18" charset="0"/>
              </a:rPr>
              <a:t> .</a:t>
            </a:r>
          </a:p>
          <a:p>
            <a:pPr algn="just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of the fancy style… days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在句子中作表语</a:t>
            </a:r>
          </a:p>
          <a:p>
            <a:pPr algn="just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※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“be of +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名词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词组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)”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表示主语的某种形状或特征</a:t>
            </a:r>
          </a:p>
          <a:p>
            <a:pPr algn="just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※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be of a(n) / the / the same  “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属于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归于”</a:t>
            </a:r>
          </a:p>
          <a:p>
            <a:pPr algn="just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3200" b="1" u="sng">
                <a:latin typeface="Times New Roman" panose="02020603050405020304" pitchFamily="18" charset="0"/>
              </a:rPr>
              <a:t>be of the size / weight / height / age / colour / kind…</a:t>
            </a:r>
          </a:p>
          <a:p>
            <a:pPr algn="just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All of the boys in the class are of the same age .</a:t>
            </a:r>
          </a:p>
          <a:p>
            <a:pPr algn="just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3200" b="1">
                <a:latin typeface="宋体" panose="02010600030101010101" pitchFamily="2" charset="-122"/>
              </a:rPr>
              <a:t>※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     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be of +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抽象名词  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= be +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该词的形容词</a:t>
            </a:r>
          </a:p>
        </p:txBody>
      </p:sp>
      <p:pic>
        <p:nvPicPr>
          <p:cNvPr id="20483" name="Picture 3" descr="zao xing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800"/>
            <a:ext cx="10175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48680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 be of great value         = be very valuable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importance                    important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use                                 useful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help                               helpful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 I am pleased to have been </a:t>
            </a:r>
            <a:r>
              <a:rPr lang="en-US" altLang="zh-CN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help</a:t>
            </a: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you .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=very helpful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※ popular in those days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是形容词修饰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fancy style .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相当于定语从句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通常放在名词之后   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which is popular in those days .  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042988" y="981075"/>
            <a:ext cx="7058025" cy="358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0</a:t>
            </a:r>
            <a:r>
              <a:rPr lang="en-US" sz="3200" b="1">
                <a:latin typeface="Times New Roman" panose="02020603050405020304" pitchFamily="18" charset="0"/>
              </a:rPr>
              <a:t>. in return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作为回报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作为回馈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Ex. </a:t>
            </a:r>
            <a:r>
              <a:rPr lang="zh-CN" altLang="en-US" sz="3200" b="1">
                <a:latin typeface="Times New Roman" panose="02020603050405020304" pitchFamily="18" charset="0"/>
              </a:rPr>
              <a:t>为报答约翰</a:t>
            </a:r>
            <a:r>
              <a:rPr lang="en-US" sz="3200" b="1"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latin typeface="Times New Roman" panose="02020603050405020304" pitchFamily="18" charset="0"/>
              </a:rPr>
              <a:t>我们开车把他送回家。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In return, we drove John back home.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※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in return of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作为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的回报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I bought him a drink in return of his help 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6632"/>
            <a:ext cx="842493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  Later, Catherine Ⅱ</a:t>
            </a:r>
            <a:r>
              <a:rPr lang="en-US" altLang="zh-CN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had the Amber Room moved</a:t>
            </a: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the Palace… 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※    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have sth. done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 “请人做某事”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 I had my hair cut yesterday.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</a:t>
            </a:r>
            <a:r>
              <a:rPr lang="zh-CN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我要请人修理单车</a:t>
            </a: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want to have my bike repaired.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※   </a:t>
            </a:r>
            <a:r>
              <a:rPr lang="en-US" altLang="zh-CN" sz="3200" b="1" smtClean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sth. done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还可表示 “使遭遇某种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不幸的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事情”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 I had my watch stolen last night.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He had his leg broken in the match last week.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683568" y="620688"/>
            <a:ext cx="7848600" cy="531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2</a:t>
            </a:r>
            <a:r>
              <a:rPr lang="en-US" sz="3200" b="1">
                <a:latin typeface="Times New Roman" panose="02020603050405020304" pitchFamily="18" charset="0"/>
              </a:rPr>
              <a:t>.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sz="3200" b="1">
                <a:latin typeface="Times New Roman" panose="02020603050405020304" pitchFamily="18" charset="0"/>
              </a:rPr>
              <a:t>…the room was completed </a:t>
            </a:r>
            <a:r>
              <a:rPr lang="en-US" sz="3200" b="1" u="sng">
                <a:latin typeface="Times New Roman" panose="02020603050405020304" pitchFamily="18" charset="0"/>
              </a:rPr>
              <a:t>the way she wanted it</a:t>
            </a:r>
            <a:r>
              <a:rPr lang="en-US" sz="3200" b="1">
                <a:latin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the way she wanted it </a:t>
            </a:r>
            <a:r>
              <a:rPr lang="zh-CN" altLang="en-US" sz="3200" b="1">
                <a:latin typeface="Times New Roman" panose="02020603050405020304" pitchFamily="18" charset="0"/>
              </a:rPr>
              <a:t>是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方式状语从句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, the way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的用法与连词相同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后面常带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that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 u="sng">
                <a:latin typeface="Times New Roman" panose="02020603050405020304" pitchFamily="18" charset="0"/>
              </a:rPr>
              <a:t>in a way, in the way</a:t>
            </a:r>
            <a:r>
              <a:rPr lang="en-US" sz="3200" b="1"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</a:rPr>
              <a:t>也有类似的用法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she wanted it </a:t>
            </a:r>
            <a:r>
              <a:rPr lang="zh-CN" altLang="en-US" sz="3200" b="1">
                <a:latin typeface="Times New Roman" panose="02020603050405020304" pitchFamily="18" charset="0"/>
              </a:rPr>
              <a:t>是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定语从句修饰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the way</a:t>
            </a:r>
            <a:r>
              <a:rPr lang="en-US" sz="3200" b="1"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latin typeface="Times New Roman" panose="02020603050405020304" pitchFamily="18" charset="0"/>
              </a:rPr>
              <a:t>后面的关系代词可用</a:t>
            </a:r>
            <a:r>
              <a:rPr lang="en-US" sz="3200" b="1" u="sng">
                <a:solidFill>
                  <a:srgbClr val="0000FF"/>
                </a:solidFill>
                <a:latin typeface="Times New Roman" panose="02020603050405020304" pitchFamily="18" charset="0"/>
              </a:rPr>
              <a:t>that / in which / - 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Ex. </a:t>
            </a:r>
            <a:r>
              <a:rPr lang="zh-CN" altLang="en-US" sz="3200" b="1">
                <a:latin typeface="Times New Roman" panose="02020603050405020304" pitchFamily="18" charset="0"/>
              </a:rPr>
              <a:t>她以我喜欢的方式烹调鸡肉。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She cooks chicken in the way I like.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0139"/>
            <a:ext cx="80836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smtClean="0"/>
              <a:t>1</a:t>
            </a:r>
            <a:r>
              <a:rPr lang="zh-CN" altLang="en-US" sz="3200" b="1" smtClean="0"/>
              <a:t>3</a:t>
            </a:r>
            <a:r>
              <a:rPr lang="en-US" altLang="zh-CN" sz="3200" b="1" smtClean="0"/>
              <a:t>.  Almost six hundred candles </a:t>
            </a:r>
            <a:r>
              <a:rPr lang="en-US" altLang="zh-CN" sz="3200" b="1" u="sng" smtClean="0"/>
              <a:t>lit</a:t>
            </a:r>
            <a:r>
              <a:rPr lang="en-US" altLang="zh-CN" sz="3200" b="1" smtClean="0"/>
              <a:t> the room.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solidFill>
                  <a:srgbClr val="0000FF"/>
                </a:solidFill>
              </a:rPr>
              <a:t>light  vi.</a:t>
            </a:r>
            <a:r>
              <a:rPr lang="zh-CN" altLang="en-US" sz="3200" b="1" smtClean="0">
                <a:solidFill>
                  <a:srgbClr val="0000FF"/>
                </a:solidFill>
              </a:rPr>
              <a:t>＆ </a:t>
            </a:r>
            <a:r>
              <a:rPr lang="en-US" altLang="zh-CN" sz="3200" b="1" smtClean="0">
                <a:solidFill>
                  <a:srgbClr val="0000FF"/>
                </a:solidFill>
              </a:rPr>
              <a:t>vt.  </a:t>
            </a:r>
            <a:r>
              <a:rPr lang="zh-CN" altLang="en-US" sz="3200" b="1" smtClean="0">
                <a:solidFill>
                  <a:srgbClr val="0000FF"/>
                </a:solidFill>
              </a:rPr>
              <a:t>照亮，点亮</a:t>
            </a:r>
          </a:p>
          <a:p>
            <a:pPr>
              <a:lnSpc>
                <a:spcPct val="125000"/>
              </a:lnSpc>
            </a:pPr>
            <a:r>
              <a:rPr lang="zh-CN" altLang="en-US" sz="3200" b="1" smtClean="0">
                <a:solidFill>
                  <a:srgbClr val="0000FF"/>
                </a:solidFill>
              </a:rPr>
              <a:t>过去式，过去分词可用</a:t>
            </a:r>
            <a:r>
              <a:rPr lang="en-US" altLang="zh-CN" sz="3200" b="1" smtClean="0">
                <a:solidFill>
                  <a:srgbClr val="0000FF"/>
                </a:solidFill>
              </a:rPr>
              <a:t>lit, lighted</a:t>
            </a:r>
            <a:r>
              <a:rPr lang="zh-CN" altLang="en-US" sz="3200" b="1" smtClean="0">
                <a:solidFill>
                  <a:srgbClr val="0000FF"/>
                </a:solidFill>
              </a:rPr>
              <a:t>， 当过去分词作定语修饰名词时，只能用 </a:t>
            </a:r>
            <a:r>
              <a:rPr lang="en-US" altLang="zh-CN" sz="3200" b="1" i="1" u="sng" smtClean="0">
                <a:solidFill>
                  <a:schemeClr val="tx2"/>
                </a:solidFill>
              </a:rPr>
              <a:t>lighted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/>
              <a:t>a lighted candle    (      )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/>
              <a:t>a lit candle        (  </a:t>
            </a:r>
            <a:r>
              <a:rPr lang="en-US" altLang="zh-CN" sz="3200" smtClean="0"/>
              <a:t>  </a:t>
            </a:r>
            <a:r>
              <a:rPr lang="en-US" altLang="zh-CN" sz="3200" b="1" smtClean="0"/>
              <a:t>  )</a:t>
            </a:r>
            <a:endParaRPr lang="en-US" altLang="zh-CN" sz="3200" b="1"/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4283968" y="3789040"/>
            <a:ext cx="7778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3644280" y="4341424"/>
            <a:ext cx="60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LL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LL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2"/>
          <p:cNvSpPr>
            <a:spLocks noChangeArrowheads="1"/>
          </p:cNvSpPr>
          <p:nvPr/>
        </p:nvSpPr>
        <p:spPr bwMode="auto">
          <a:xfrm>
            <a:off x="539750" y="1196975"/>
            <a:ext cx="7921625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　     用幻灯片讲解文中重点生词，短语。对每个语言点都给了特定的例句，帮助学生加深理解。特别是一些很熟悉的短语的相关拓展，很符合高考的特点，如 look等短语的扩展，帮学生系统的梳理了常考考点，串化了学生的零碎的知识。在一些易混短语的后面，附上了巩固练习，这样，讲练结合，及时巩固，也符合教学规律和记忆规律。</a:t>
            </a:r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142875" y="214313"/>
            <a:ext cx="2143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8196" name="图片 1" descr="设计思路(修改).pn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3060700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51520" y="836712"/>
            <a:ext cx="8424936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4</a:t>
            </a:r>
            <a:r>
              <a:rPr lang="en-US" sz="3200" b="1">
                <a:latin typeface="Times New Roman" panose="02020603050405020304" pitchFamily="18" charset="0"/>
              </a:rPr>
              <a:t>.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sz="3200" b="1">
                <a:latin typeface="Times New Roman" panose="02020603050405020304" pitchFamily="18" charset="0"/>
              </a:rPr>
              <a:t>furniture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家具中各种可移动的家具的总称  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[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u ]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不论受什么修饰，前面不能加不定冠词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a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，也不能用复数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一件家具  </a:t>
            </a:r>
            <a:r>
              <a:rPr lang="en-US" sz="3200" b="1">
                <a:latin typeface="Times New Roman" panose="02020603050405020304" pitchFamily="18" charset="0"/>
              </a:rPr>
              <a:t>a piece of furniture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许多家具  </a:t>
            </a:r>
            <a:r>
              <a:rPr lang="en-US" sz="3200" b="1">
                <a:latin typeface="Times New Roman" panose="02020603050405020304" pitchFamily="18" charset="0"/>
              </a:rPr>
              <a:t>pieces of furniture   /          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                  much furniture</a:t>
            </a:r>
          </a:p>
          <a:p>
            <a:pPr eaLnBrk="1" hangingPunct="1"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611560" y="692696"/>
            <a:ext cx="7696200" cy="4819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5</a:t>
            </a:r>
            <a:r>
              <a:rPr lang="en-US" sz="3200" b="1">
                <a:latin typeface="Times New Roman" panose="02020603050405020304" pitchFamily="18" charset="0"/>
              </a:rPr>
              <a:t>.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sz="3200" b="1">
                <a:latin typeface="Times New Roman" panose="02020603050405020304" pitchFamily="18" charset="0"/>
              </a:rPr>
              <a:t>There is no doubt </a:t>
            </a:r>
            <a:r>
              <a:rPr lang="en-US" sz="3200" b="1" u="sng">
                <a:latin typeface="Times New Roman" panose="02020603050405020304" pitchFamily="18" charset="0"/>
              </a:rPr>
              <a:t>that the boxes were then put on a train….</a:t>
            </a:r>
            <a:endParaRPr lang="en-US" sz="3200" b="1"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that the boxes were then put on a train….</a:t>
            </a:r>
            <a:r>
              <a:rPr lang="zh-CN" altLang="en-US" sz="3200" b="1">
                <a:latin typeface="Times New Roman" panose="02020603050405020304" pitchFamily="18" charset="0"/>
              </a:rPr>
              <a:t>是 </a:t>
            </a:r>
            <a:r>
              <a:rPr lang="en-US" sz="3200" b="1">
                <a:latin typeface="Times New Roman" panose="02020603050405020304" pitchFamily="18" charset="0"/>
              </a:rPr>
              <a:t>no doubt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的同位语从句，此类从句通常用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that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来引导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There is no doubt </a:t>
            </a:r>
            <a:r>
              <a:rPr lang="en-US" sz="3200" b="1" i="1">
                <a:latin typeface="Times New Roman" panose="02020603050405020304" pitchFamily="18" charset="0"/>
              </a:rPr>
              <a:t>that we can finish our task ahead of time.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They had to face the fact </a:t>
            </a:r>
            <a:r>
              <a:rPr lang="en-US" sz="3200" b="1" i="1">
                <a:latin typeface="Times New Roman" panose="02020603050405020304" pitchFamily="18" charset="0"/>
              </a:rPr>
              <a:t>that the nearest filling station is thirty kilometers away.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0688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※ 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no doubt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后接名词时，需用介词 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 / of ,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 There is no doubt about / of his honesty.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doubt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也可作及物动词，“怀疑，不信”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在肯定句中常接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/ if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从句，在否定句中常接 </a:t>
            </a:r>
            <a:r>
              <a:rPr lang="en-US" altLang="zh-CN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 I doubt whether we can get the first place in the competition.</a:t>
            </a:r>
          </a:p>
          <a:p>
            <a:pPr>
              <a:lnSpc>
                <a:spcPct val="125000"/>
              </a:lnSpc>
            </a:pP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I don’t doubt that he will tell us the truth.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619672" y="1700808"/>
            <a:ext cx="586740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anose="02020603050405020304" pitchFamily="18" charset="0"/>
              </a:rPr>
              <a:t>Homework: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sz="3600" b="1">
                <a:latin typeface="Times New Roman" panose="02020603050405020304" pitchFamily="18" charset="0"/>
              </a:rPr>
              <a:t>Recite Para 1. of the text;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sz="3600" b="1">
                <a:latin typeface="Times New Roman" panose="02020603050405020304" pitchFamily="18" charset="0"/>
              </a:rPr>
              <a:t>WB   P43   Ex. 3;</a:t>
            </a:r>
          </a:p>
          <a:p>
            <a:pPr eaLnBrk="1" hangingPunct="1"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83568" y="980728"/>
            <a:ext cx="7924800" cy="528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sz="3200" b="1">
                <a:latin typeface="Times New Roman" panose="02020603050405020304" pitchFamily="18" charset="0"/>
              </a:rPr>
              <a:t>survive   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vi.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幸存，生还       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n.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幸存者 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survivor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The custom has survived for thousands of years. 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vt.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从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中逃生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经历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后继续存在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Only two people survived the fire.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Ex. </a:t>
            </a:r>
            <a:r>
              <a:rPr lang="zh-CN" altLang="en-US" sz="3200" b="1">
                <a:latin typeface="Times New Roman" panose="02020603050405020304" pitchFamily="18" charset="0"/>
              </a:rPr>
              <a:t>经过这次地震</a:t>
            </a:r>
            <a:r>
              <a:rPr lang="en-US" sz="3200" b="1"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latin typeface="Times New Roman" panose="02020603050405020304" pitchFamily="18" charset="0"/>
              </a:rPr>
              <a:t>三分之二的人活了下来</a:t>
            </a:r>
            <a:r>
              <a:rPr lang="en-US" sz="3200" b="1">
                <a:latin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  Two-thirds of the people survived the earthquake.</a:t>
            </a:r>
          </a:p>
        </p:txBody>
      </p:sp>
      <p:pic>
        <p:nvPicPr>
          <p:cNvPr id="9219" name="图片 2" descr="新课讲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234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827584" y="476672"/>
            <a:ext cx="7848600" cy="610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2. remain 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vi.   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留下，剩下，残留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</a:t>
            </a:r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link-v.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保持，仍然，继续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I went to the city, but my brother </a:t>
            </a:r>
            <a:r>
              <a:rPr lang="en-US" sz="3200" b="1" u="sng">
                <a:latin typeface="Times New Roman" panose="02020603050405020304" pitchFamily="18" charset="0"/>
              </a:rPr>
              <a:t>remained</a:t>
            </a:r>
            <a:r>
              <a:rPr lang="en-US" sz="3200" b="1">
                <a:latin typeface="Times New Roman" panose="02020603050405020304" pitchFamily="18" charset="0"/>
              </a:rPr>
              <a:t> at home.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                                            </a:t>
            </a:r>
            <a:r>
              <a:rPr lang="en-US" sz="3200" b="1" smtClean="0">
                <a:latin typeface="Times New Roman" panose="02020603050405020304" pitchFamily="18" charset="0"/>
              </a:rPr>
              <a:t>                    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vi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He </a:t>
            </a:r>
            <a:r>
              <a:rPr lang="en-US" sz="3200" b="1" u="sng">
                <a:latin typeface="Times New Roman" panose="02020603050405020304" pitchFamily="18" charset="0"/>
              </a:rPr>
              <a:t>remained</a:t>
            </a:r>
            <a:r>
              <a:rPr lang="en-US" sz="3200" b="1">
                <a:latin typeface="Times New Roman" panose="02020603050405020304" pitchFamily="18" charset="0"/>
              </a:rPr>
              <a:t> silent.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   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link-v.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Peter became a judge but John</a:t>
            </a:r>
            <a:r>
              <a:rPr lang="en-US" sz="3200" b="1" u="sng">
                <a:latin typeface="Times New Roman" panose="02020603050405020304" pitchFamily="18" charset="0"/>
              </a:rPr>
              <a:t> remained</a:t>
            </a:r>
            <a:r>
              <a:rPr lang="en-US" sz="3200" b="1">
                <a:latin typeface="Times New Roman" panose="02020603050405020304" pitchFamily="18" charset="0"/>
              </a:rPr>
              <a:t> a fisherman.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                                                          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link-v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How many weeks will you</a:t>
            </a:r>
            <a:r>
              <a:rPr lang="en-US" sz="3200" b="1" u="sng">
                <a:latin typeface="Times New Roman" panose="02020603050405020304" pitchFamily="18" charset="0"/>
              </a:rPr>
              <a:t> remain</a:t>
            </a:r>
            <a:r>
              <a:rPr lang="en-US" sz="3200" b="1">
                <a:latin typeface="Times New Roman" panose="02020603050405020304" pitchFamily="18" charset="0"/>
              </a:rPr>
              <a:t> here?</a:t>
            </a:r>
          </a:p>
          <a:p>
            <a:pPr algn="just" eaLnBrk="1" hangingPunct="1">
              <a:lnSpc>
                <a:spcPct val="65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                                                 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vi.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187624" y="980728"/>
            <a:ext cx="658495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3. look into 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调查     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向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里面看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The police are looking into the case.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The boy stood on a chair, looking into the room.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610803"/>
              </p:ext>
            </p:extLst>
          </p:nvPr>
        </p:nvGraphicFramePr>
        <p:xfrm>
          <a:off x="1043608" y="44450"/>
          <a:ext cx="7467600" cy="6806312"/>
        </p:xfrm>
        <a:graphic>
          <a:graphicData uri="http://schemas.openxmlformats.org/drawingml/2006/table">
            <a:tbl>
              <a:tblPr/>
              <a:tblGrid>
                <a:gridCol w="3733800"/>
                <a:gridCol w="3733800"/>
              </a:tblGrid>
              <a:tr h="6604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at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like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for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sb. up and down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after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forward to doing sth.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into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out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round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look 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25" name="Text Box 37"/>
          <p:cNvSpPr txBox="1">
            <a:spLocks noChangeArrowheads="1"/>
          </p:cNvSpPr>
          <p:nvPr/>
        </p:nvSpPr>
        <p:spPr bwMode="auto">
          <a:xfrm>
            <a:off x="5076056" y="184150"/>
            <a:ext cx="3810000" cy="667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瞧；看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看起来像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寻找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上下仔细打量某人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照顾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期盼做某事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调查；向里面看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当心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环顾四周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查字典，向上看</a:t>
            </a:r>
          </a:p>
        </p:txBody>
      </p:sp>
      <p:pic>
        <p:nvPicPr>
          <p:cNvPr id="12326" name="Picture 38" descr="ros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194300"/>
            <a:ext cx="13890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3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67544" y="692696"/>
            <a:ext cx="7848600" cy="506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 smtClean="0">
                <a:latin typeface="Times New Roman" panose="02020603050405020304" pitchFamily="18" charset="0"/>
              </a:rPr>
              <a:t>4</a:t>
            </a:r>
            <a:r>
              <a:rPr lang="en-US" sz="3200" b="1">
                <a:latin typeface="Times New Roman" panose="02020603050405020304" pitchFamily="18" charset="0"/>
              </a:rPr>
              <a:t>. insist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insist on/upon sth/ doing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坚持做，坚决做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         </a:t>
            </a:r>
            <a:r>
              <a:rPr lang="en-US" sz="3200" b="1">
                <a:latin typeface="Times New Roman" panose="02020603050405020304" pitchFamily="18" charset="0"/>
              </a:rPr>
              <a:t>insist that-clause  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坚持认为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坚持说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… 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从句通常用虚拟语气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en-US" sz="3200" b="1" u="sng">
                <a:solidFill>
                  <a:schemeClr val="tx2"/>
                </a:solidFill>
                <a:latin typeface="Times New Roman" panose="02020603050405020304" pitchFamily="18" charset="0"/>
              </a:rPr>
              <a:t>(should) not +V</a:t>
            </a:r>
            <a:r>
              <a:rPr lang="zh-CN" altLang="en-US" sz="3200" b="1" u="sng">
                <a:solidFill>
                  <a:schemeClr val="tx2"/>
                </a:solidFill>
                <a:latin typeface="Times New Roman" panose="02020603050405020304" pitchFamily="18" charset="0"/>
              </a:rPr>
              <a:t>原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而且主句的主语与从句的不一致 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类似用法的词还有</a:t>
            </a:r>
            <a:r>
              <a:rPr lang="en-US" sz="3200" b="1">
                <a:latin typeface="Times New Roman" panose="02020603050405020304" pitchFamily="18" charset="0"/>
              </a:rPr>
              <a:t>: </a:t>
            </a:r>
            <a:r>
              <a:rPr lang="en-US" sz="3200" b="1" u="sng">
                <a:solidFill>
                  <a:srgbClr val="FF0000"/>
                </a:solidFill>
                <a:latin typeface="Times New Roman" panose="02020603050405020304" pitchFamily="18" charset="0"/>
              </a:rPr>
              <a:t>suggest; demand; require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 Mother insisted that I should not watch TV all the time.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764704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insisted that we accept these gifts.</a:t>
            </a:r>
          </a:p>
          <a:p>
            <a:endParaRPr lang="en-US" altLang="zh-CN" sz="32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但是表示坚持一个事实</a:t>
            </a:r>
            <a:r>
              <a:rPr lang="en-US" altLang="zh-CN" sz="32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32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一个主张或想法时</a:t>
            </a:r>
            <a:r>
              <a:rPr lang="en-US" altLang="zh-CN" sz="32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32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不用虚拟语气</a:t>
            </a:r>
            <a:endParaRPr lang="en-US" altLang="zh-CN" sz="3200" b="1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3200" b="1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eg. He insisted that he caught sight of a man in the room at that time. 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 </a:t>
            </a:r>
            <a:r>
              <a:rPr lang="zh-CN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她坚持说你那天晚上是在场的</a:t>
            </a: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 insisted that you were present that night.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27584" y="980728"/>
            <a:ext cx="7620000" cy="521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5. belong to  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属于，是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的成员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是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的组成部分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是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的属性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职能等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eg. All the goods here belong to the school.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   Who does this garden belong to?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</a:rPr>
              <a:t>Put it back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to which /where </a:t>
            </a:r>
            <a:r>
              <a:rPr lang="en-US" sz="3200" b="1">
                <a:latin typeface="Times New Roman" panose="02020603050405020304" pitchFamily="18" charset="0"/>
              </a:rPr>
              <a:t>it belongs after you have read it.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※</a:t>
            </a:r>
            <a:r>
              <a:rPr 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belong to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不用于被动语态和进行时态</a:t>
            </a:r>
          </a:p>
          <a:p>
            <a:pPr eaLnBrk="1" hangingPunct="1">
              <a:spcBef>
                <a:spcPct val="50000"/>
              </a:spcBef>
            </a:pP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 autoUpdateAnimBg="0"/>
    </p:bldLst>
  </p:timing>
</p:sld>
</file>

<file path=ppt/theme/theme1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FFFFFF"/>
      </a:accent3>
      <a:accent4>
        <a:srgbClr val="000000"/>
      </a:accent4>
      <a:accent5>
        <a:srgbClr val="EFADC7"/>
      </a:accent5>
      <a:accent6>
        <a:srgbClr val="B52AB9"/>
      </a:accent6>
      <a:hlink>
        <a:srgbClr val="6B9F25"/>
      </a:hlink>
      <a:folHlink>
        <a:srgbClr val="8C8C8C"/>
      </a:folHlink>
    </a:clrScheme>
    <a:fontScheme name="2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Pages>0</Pages>
  <Words>867</Words>
  <Characters>0</Characters>
  <Application>Microsoft Office PowerPoint</Application>
  <DocSecurity>0</DocSecurity>
  <PresentationFormat>全屏显示(4:3)</PresentationFormat>
  <Lines>0</Lines>
  <Paragraphs>151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</cp:lastModifiedBy>
  <cp:revision>252</cp:revision>
  <dcterms:created xsi:type="dcterms:W3CDTF">2013-09-18T00:47:06Z</dcterms:created>
  <dcterms:modified xsi:type="dcterms:W3CDTF">2015-10-26T10:23:32Z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