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9" r:id="rId3"/>
    <p:sldId id="258" r:id="rId5"/>
    <p:sldId id="279" r:id="rId6"/>
    <p:sldId id="265" r:id="rId7"/>
    <p:sldId id="266" r:id="rId8"/>
    <p:sldId id="269" r:id="rId9"/>
    <p:sldId id="270" r:id="rId10"/>
    <p:sldId id="275" r:id="rId11"/>
    <p:sldId id="280" r:id="rId12"/>
    <p:sldId id="268" r:id="rId13"/>
    <p:sldId id="262" r:id="rId14"/>
    <p:sldId id="260" r:id="rId15"/>
  </p:sldIdLst>
  <p:sldSz cx="12192000" cy="6858000"/>
  <p:notesSz cx="6858000" cy="9144000"/>
  <p:embeddedFontLst>
    <p:embeddedFont>
      <p:font typeface="腾祥倩影简" panose="01010104010101010101" charset="-122"/>
      <p:regular r:id="rId19"/>
    </p:embeddedFont>
    <p:embeddedFont>
      <p:font typeface="字体管家娜娜体" panose="00020600040101010101" charset="-122"/>
      <p:regular r:id="rId20"/>
    </p:embeddedFont>
    <p:embeddedFont>
      <p:font typeface="华文楷体" panose="02010600040101010101" charset="-122"/>
      <p:regular r:id="rId21"/>
    </p:embeddedFont>
    <p:embeddedFont>
      <p:font typeface="方正隶变_GBK" panose="02000000000000000000" charset="-122"/>
      <p:regular r:id="rId22"/>
    </p:embeddedFont>
    <p:embeddedFont>
      <p:font typeface="华文中宋" panose="02010600040101010101" charset="-122"/>
      <p:regular r:id="rId23"/>
    </p:embeddedFont>
    <p:embeddedFont>
      <p:font typeface="黑体" panose="02010600030101010101" charset="-122"/>
      <p:regular r:id="rId24"/>
    </p:embeddedFont>
    <p:embeddedFont>
      <p:font typeface="隶书" panose="02010509060101010101" charset="-122"/>
      <p:regular r:id="rId25"/>
    </p:embeddedFont>
    <p:embeddedFont>
      <p:font typeface="腾祥睿黑简-W2" panose="01010104010101010101" charset="-122"/>
      <p:regular r:id="rId26"/>
    </p:embeddedFont>
    <p:embeddedFont>
      <p:font typeface="Calibri" panose="020F0502020204030204" charset="0"/>
      <p:regular r:id="rId27"/>
      <p:bold r:id="rId28"/>
      <p:italic r:id="rId29"/>
      <p:boldItalic r:id="rId30"/>
    </p:embeddedFont>
    <p:embeddedFont>
      <p:font typeface="微软雅黑" panose="020B0503020204020204" charset="-122"/>
      <p:regular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B4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font" Target="fonts/font13.fntdata"/><Relationship Id="rId30" Type="http://schemas.openxmlformats.org/officeDocument/2006/relationships/font" Target="fonts/font12.fntdata"/><Relationship Id="rId3" Type="http://schemas.openxmlformats.org/officeDocument/2006/relationships/slide" Target="slides/slide1.xml"/><Relationship Id="rId29" Type="http://schemas.openxmlformats.org/officeDocument/2006/relationships/font" Target="fonts/font11.fntdata"/><Relationship Id="rId28" Type="http://schemas.openxmlformats.org/officeDocument/2006/relationships/font" Target="fonts/font10.fntdata"/><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40AFE5-AEBA-416E-81DA-61E3BBC8CE9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40AFE5-AEBA-416E-81DA-61E3BBC8CE9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D12DF-CD63-4C7B-B2FE-B3642C013CA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2275081" y="857956"/>
            <a:ext cx="6739466" cy="4989688"/>
          </a:xfrm>
          <a:prstGeom prst="rect">
            <a:avLst/>
          </a:prstGeom>
        </p:spPr>
      </p:pic>
      <p:pic>
        <p:nvPicPr>
          <p:cNvPr id="8" name="图片 7"/>
          <p:cNvPicPr>
            <a:picLocks noChangeAspect="1"/>
          </p:cNvPicPr>
          <p:nvPr/>
        </p:nvPicPr>
        <p:blipFill rotWithShape="1">
          <a:blip r:embed="rId3" cstate="screen"/>
          <a:srcRect/>
          <a:stretch>
            <a:fillRect/>
          </a:stretch>
        </p:blipFill>
        <p:spPr>
          <a:xfrm>
            <a:off x="8805332" y="0"/>
            <a:ext cx="3386668" cy="3352800"/>
          </a:xfrm>
          <a:prstGeom prst="rect">
            <a:avLst/>
          </a:prstGeom>
        </p:spPr>
      </p:pic>
      <p:pic>
        <p:nvPicPr>
          <p:cNvPr id="7" name="图片 6"/>
          <p:cNvPicPr>
            <a:picLocks noChangeAspect="1"/>
          </p:cNvPicPr>
          <p:nvPr/>
        </p:nvPicPr>
        <p:blipFill rotWithShape="1">
          <a:blip r:embed="rId4" cstate="screen"/>
          <a:srcRect/>
          <a:stretch>
            <a:fillRect/>
          </a:stretch>
        </p:blipFill>
        <p:spPr>
          <a:xfrm>
            <a:off x="0" y="3505200"/>
            <a:ext cx="3273778" cy="3352800"/>
          </a:xfrm>
          <a:prstGeom prst="rect">
            <a:avLst/>
          </a:prstGeom>
        </p:spPr>
      </p:pic>
      <p:sp>
        <p:nvSpPr>
          <p:cNvPr id="2" name="标题 1"/>
          <p:cNvSpPr>
            <a:spLocks noGrp="1"/>
          </p:cNvSpPr>
          <p:nvPr>
            <p:ph type="ctrTitle" hasCustomPrompt="1"/>
          </p:nvPr>
        </p:nvSpPr>
        <p:spPr>
          <a:xfrm>
            <a:off x="1524000" y="990096"/>
            <a:ext cx="9144000" cy="1089529"/>
          </a:xfrm>
        </p:spPr>
        <p:txBody>
          <a:bodyPr anchor="b">
            <a:normAutofit/>
          </a:bodyPr>
          <a:lstStyle>
            <a:lvl1pPr algn="ctr">
              <a:defRPr sz="5400"/>
            </a:lvl1pPr>
          </a:lstStyle>
          <a:p>
            <a:r>
              <a:rPr lang="zh-CN" altLang="en-US" dirty="0"/>
              <a:t>编辑标题</a:t>
            </a:r>
            <a:endParaRPr lang="zh-CN" altLang="en-US" dirty="0"/>
          </a:p>
        </p:txBody>
      </p:sp>
      <p:sp>
        <p:nvSpPr>
          <p:cNvPr id="3" name="副标题 2"/>
          <p:cNvSpPr>
            <a:spLocks noGrp="1"/>
          </p:cNvSpPr>
          <p:nvPr>
            <p:ph type="subTitle" idx="1" hasCustomPrompt="1"/>
          </p:nvPr>
        </p:nvSpPr>
        <p:spPr>
          <a:xfrm>
            <a:off x="1524000" y="4117755"/>
            <a:ext cx="9144000" cy="461665"/>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2000"/>
            </a:lvl3pPr>
            <a:lvl4pPr>
              <a:defRPr sz="2000"/>
            </a:lvl4pPr>
            <a:lvl5pPr>
              <a:defRPr sz="20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3239911" y="2088444"/>
            <a:ext cx="5678311" cy="1952978"/>
          </a:xfrm>
          <a:prstGeom prst="rect">
            <a:avLst/>
          </a:prstGeom>
        </p:spPr>
      </p:pic>
      <p:pic>
        <p:nvPicPr>
          <p:cNvPr id="7" name="图片 6"/>
          <p:cNvPicPr>
            <a:picLocks noChangeAspect="1"/>
          </p:cNvPicPr>
          <p:nvPr/>
        </p:nvPicPr>
        <p:blipFill rotWithShape="1">
          <a:blip r:embed="rId3" cstate="screen"/>
          <a:srcRect/>
          <a:stretch>
            <a:fillRect/>
          </a:stretch>
        </p:blipFill>
        <p:spPr>
          <a:xfrm>
            <a:off x="2652891" y="564444"/>
            <a:ext cx="7044266" cy="5170311"/>
          </a:xfrm>
          <a:custGeom>
            <a:avLst/>
            <a:gdLst>
              <a:gd name="connsiteX0" fmla="*/ 1431814 w 7044266"/>
              <a:gd name="connsiteY0" fmla="*/ 1614311 h 5170311"/>
              <a:gd name="connsiteX1" fmla="*/ 1117600 w 7044266"/>
              <a:gd name="connsiteY1" fmla="*/ 1928525 h 5170311"/>
              <a:gd name="connsiteX2" fmla="*/ 1117600 w 7044266"/>
              <a:gd name="connsiteY2" fmla="*/ 3185342 h 5170311"/>
              <a:gd name="connsiteX3" fmla="*/ 1431814 w 7044266"/>
              <a:gd name="connsiteY3" fmla="*/ 3499556 h 5170311"/>
              <a:gd name="connsiteX4" fmla="*/ 6255919 w 7044266"/>
              <a:gd name="connsiteY4" fmla="*/ 3499556 h 5170311"/>
              <a:gd name="connsiteX5" fmla="*/ 6570133 w 7044266"/>
              <a:gd name="connsiteY5" fmla="*/ 3185342 h 5170311"/>
              <a:gd name="connsiteX6" fmla="*/ 6570133 w 7044266"/>
              <a:gd name="connsiteY6" fmla="*/ 1928525 h 5170311"/>
              <a:gd name="connsiteX7" fmla="*/ 6255919 w 7044266"/>
              <a:gd name="connsiteY7" fmla="*/ 1614311 h 5170311"/>
              <a:gd name="connsiteX8" fmla="*/ 0 w 7044266"/>
              <a:gd name="connsiteY8" fmla="*/ 0 h 5170311"/>
              <a:gd name="connsiteX9" fmla="*/ 7044266 w 7044266"/>
              <a:gd name="connsiteY9" fmla="*/ 0 h 5170311"/>
              <a:gd name="connsiteX10" fmla="*/ 7044266 w 7044266"/>
              <a:gd name="connsiteY10" fmla="*/ 5170311 h 5170311"/>
              <a:gd name="connsiteX11" fmla="*/ 0 w 7044266"/>
              <a:gd name="connsiteY11" fmla="*/ 5170311 h 517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44266" h="5170311">
                <a:moveTo>
                  <a:pt x="1431814" y="1614311"/>
                </a:moveTo>
                <a:cubicBezTo>
                  <a:pt x="1258278" y="1614311"/>
                  <a:pt x="1117600" y="1754989"/>
                  <a:pt x="1117600" y="1928525"/>
                </a:cubicBezTo>
                <a:lnTo>
                  <a:pt x="1117600" y="3185342"/>
                </a:lnTo>
                <a:cubicBezTo>
                  <a:pt x="1117600" y="3358878"/>
                  <a:pt x="1258278" y="3499556"/>
                  <a:pt x="1431814" y="3499556"/>
                </a:cubicBezTo>
                <a:lnTo>
                  <a:pt x="6255919" y="3499556"/>
                </a:lnTo>
                <a:cubicBezTo>
                  <a:pt x="6429455" y="3499556"/>
                  <a:pt x="6570133" y="3358878"/>
                  <a:pt x="6570133" y="3185342"/>
                </a:cubicBezTo>
                <a:lnTo>
                  <a:pt x="6570133" y="1928525"/>
                </a:lnTo>
                <a:cubicBezTo>
                  <a:pt x="6570133" y="1754989"/>
                  <a:pt x="6429455" y="1614311"/>
                  <a:pt x="6255919" y="1614311"/>
                </a:cubicBezTo>
                <a:close/>
                <a:moveTo>
                  <a:pt x="0" y="0"/>
                </a:moveTo>
                <a:lnTo>
                  <a:pt x="7044266" y="0"/>
                </a:lnTo>
                <a:lnTo>
                  <a:pt x="7044266" y="5170311"/>
                </a:lnTo>
                <a:lnTo>
                  <a:pt x="0" y="5170311"/>
                </a:lnTo>
                <a:close/>
              </a:path>
            </a:pathLst>
          </a:custGeom>
        </p:spPr>
      </p:pic>
      <p:pic>
        <p:nvPicPr>
          <p:cNvPr id="8" name="图片 7"/>
          <p:cNvPicPr>
            <a:picLocks noChangeAspect="1"/>
          </p:cNvPicPr>
          <p:nvPr/>
        </p:nvPicPr>
        <p:blipFill rotWithShape="1">
          <a:blip r:embed="rId4" cstate="screen"/>
          <a:srcRect/>
          <a:stretch>
            <a:fillRect/>
          </a:stretch>
        </p:blipFill>
        <p:spPr>
          <a:xfrm>
            <a:off x="5496806" y="1023056"/>
            <a:ext cx="1198387" cy="1198387"/>
          </a:xfrm>
          <a:prstGeom prst="rect">
            <a:avLst/>
          </a:prstGeom>
        </p:spPr>
      </p:pic>
      <p:sp>
        <p:nvSpPr>
          <p:cNvPr id="2" name="标题 1"/>
          <p:cNvSpPr>
            <a:spLocks noGrp="1"/>
          </p:cNvSpPr>
          <p:nvPr>
            <p:ph type="title" hasCustomPrompt="1"/>
          </p:nvPr>
        </p:nvSpPr>
        <p:spPr>
          <a:xfrm>
            <a:off x="838200" y="4097704"/>
            <a:ext cx="10515600" cy="1200329"/>
          </a:xfrm>
        </p:spPr>
        <p:txBody>
          <a:bodyPr anchor="b">
            <a:normAutofit/>
          </a:bodyPr>
          <a:lstStyle>
            <a:lvl1pPr algn="ctr">
              <a:defRPr sz="6000"/>
            </a:lvl1pPr>
          </a:lstStyle>
          <a:p>
            <a:r>
              <a:rPr lang="zh-CN" altLang="en-US" dirty="0"/>
              <a:t>单击此处编辑标题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srcRect/>
          <a:stretch>
            <a:fillRect/>
          </a:stretch>
        </p:blipFill>
        <p:spPr>
          <a:xfrm>
            <a:off x="2077156" y="587022"/>
            <a:ext cx="7044266" cy="5170311"/>
          </a:xfrm>
          <a:prstGeom prst="rect">
            <a:avLst/>
          </a:prstGeom>
        </p:spPr>
      </p:pic>
      <p:pic>
        <p:nvPicPr>
          <p:cNvPr id="7" name="图片 6"/>
          <p:cNvPicPr>
            <a:picLocks noChangeAspect="1"/>
          </p:cNvPicPr>
          <p:nvPr/>
        </p:nvPicPr>
        <p:blipFill rotWithShape="1">
          <a:blip r:embed="rId3" cstate="screen"/>
          <a:srcRect/>
          <a:stretch>
            <a:fillRect/>
          </a:stretch>
        </p:blipFill>
        <p:spPr>
          <a:xfrm>
            <a:off x="0" y="3505200"/>
            <a:ext cx="3273778" cy="3352800"/>
          </a:xfrm>
          <a:prstGeom prst="rect">
            <a:avLst/>
          </a:prstGeom>
        </p:spPr>
      </p:pic>
      <p:pic>
        <p:nvPicPr>
          <p:cNvPr id="8" name="图片 7"/>
          <p:cNvPicPr>
            <a:picLocks noChangeAspect="1"/>
          </p:cNvPicPr>
          <p:nvPr/>
        </p:nvPicPr>
        <p:blipFill rotWithShape="1">
          <a:blip r:embed="rId4" cstate="screen"/>
          <a:srcRect/>
          <a:stretch>
            <a:fillRect/>
          </a:stretch>
        </p:blipFill>
        <p:spPr>
          <a:xfrm>
            <a:off x="8805332" y="0"/>
            <a:ext cx="3386668" cy="3352800"/>
          </a:xfrm>
          <a:prstGeom prst="rect">
            <a:avLst/>
          </a:prstGeom>
        </p:spPr>
      </p:pic>
      <p:sp>
        <p:nvSpPr>
          <p:cNvPr id="2" name="标题 1"/>
          <p:cNvSpPr>
            <a:spLocks noGrp="1"/>
          </p:cNvSpPr>
          <p:nvPr>
            <p:ph type="title" hasCustomPrompt="1"/>
          </p:nvPr>
        </p:nvSpPr>
        <p:spPr>
          <a:xfrm>
            <a:off x="1724378" y="897766"/>
            <a:ext cx="8743244" cy="1200329"/>
          </a:xfrm>
        </p:spPr>
        <p:txBody>
          <a:bodyPr>
            <a:normAutofit/>
          </a:bodyPr>
          <a:lstStyle>
            <a:lvl1pPr algn="ctr">
              <a:defRPr sz="6000"/>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7.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65000"/>
                    <a:lumOff val="3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65000"/>
                    <a:lumOff val="3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65000"/>
                    <a:lumOff val="3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2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6.xml"/><Relationship Id="rId3" Type="http://schemas.openxmlformats.org/officeDocument/2006/relationships/themeOverride" Target="../theme/themeOverride2.xml"/><Relationship Id="rId2" Type="http://schemas.openxmlformats.org/officeDocument/2006/relationships/tags" Target="../tags/tag47.xml"/><Relationship Id="rId1" Type="http://schemas.openxmlformats.org/officeDocument/2006/relationships/tags" Target="../tags/tag4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5.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custDataLst>
              <p:tags r:id="rId1"/>
            </p:custDataLst>
          </p:nvPr>
        </p:nvCxnSpPr>
        <p:spPr>
          <a:xfrm flipV="1">
            <a:off x="3431822" y="4244622"/>
            <a:ext cx="5328356" cy="112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2"/>
            </p:custDataLst>
          </p:nvPr>
        </p:nvSpPr>
        <p:spPr>
          <a:xfrm>
            <a:off x="751378" y="4781056"/>
            <a:ext cx="10910454" cy="963560"/>
          </a:xfrm>
          <a:prstGeom prst="rect">
            <a:avLst/>
          </a:prstGeom>
        </p:spPr>
        <p:txBody>
          <a:bodyPr vert="horz" lIns="91440" tIns="45720" rIns="91440" bIns="45720" rtlCol="0" anchor="b">
            <a:noAutofit/>
          </a:bodyPr>
          <a:lstStyle>
            <a:lvl1pPr algn="ctr">
              <a:lnSpc>
                <a:spcPct val="120000"/>
              </a:lnSpc>
              <a:spcBef>
                <a:spcPct val="0"/>
              </a:spcBef>
              <a:buNone/>
              <a:defRPr sz="6000">
                <a:latin typeface="+mj-lt"/>
                <a:ea typeface="+mj-ea"/>
                <a:cs typeface="+mj-cs"/>
              </a:defRPr>
            </a:lvl1pPr>
          </a:lstStyle>
          <a:p>
            <a:r>
              <a:rPr lang="zh-CN" altLang="en-US" sz="9600" smtClean="0">
                <a:solidFill>
                  <a:srgbClr val="F1B40D"/>
                </a:solidFill>
                <a:latin typeface="腾祥倩影简" panose="01010104010101010101" charset="-122"/>
                <a:ea typeface="腾祥倩影简" panose="01010104010101010101" charset="-122"/>
              </a:rPr>
              <a:t>大青山树下的小学</a:t>
            </a:r>
            <a:endParaRPr lang="zh-CN" altLang="en-US" sz="9600" smtClean="0">
              <a:solidFill>
                <a:srgbClr val="F1B40D"/>
              </a:solidFill>
              <a:latin typeface="腾祥倩影简" panose="01010104010101010101" charset="-122"/>
              <a:ea typeface="腾祥倩影简" panose="01010104010101010101" charset="-122"/>
            </a:endParaRPr>
          </a:p>
        </p:txBody>
      </p:sp>
      <p:sp>
        <p:nvSpPr>
          <p:cNvPr id="4" name="文本框 3"/>
          <p:cNvSpPr txBox="1"/>
          <p:nvPr>
            <p:custDataLst>
              <p:tags r:id="rId3"/>
            </p:custDataLst>
          </p:nvPr>
        </p:nvSpPr>
        <p:spPr>
          <a:xfrm>
            <a:off x="4194175" y="1926590"/>
            <a:ext cx="3589655" cy="2521585"/>
          </a:xfrm>
          <a:prstGeom prst="rect">
            <a:avLst/>
          </a:prstGeom>
          <a:noFill/>
        </p:spPr>
        <p:txBody>
          <a:bodyPr wrap="square" rtlCol="0">
            <a:noAutofit/>
            <a:scene3d>
              <a:camera prst="orthographicFront"/>
              <a:lightRig rig="threePt" dir="t"/>
            </a:scene3d>
          </a:bodyPr>
          <a:lstStyle>
            <a:defPPr>
              <a:defRPr lang="zh-CN"/>
            </a:defPPr>
            <a:lvl1pPr algn="ctr">
              <a:lnSpc>
                <a:spcPct val="140000"/>
              </a:lnSpc>
              <a:defRPr sz="11000">
                <a:solidFill>
                  <a:schemeClr val="bg1"/>
                </a:solidFill>
              </a:defRPr>
            </a:lvl1pPr>
          </a:lstStyle>
          <a:p>
            <a:r>
              <a:rPr lang="zh-CN" altLang="zh-CN" sz="96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一</a:t>
            </a:r>
            <a:endParaRPr lang="zh-CN" altLang="zh-CN" sz="96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ustDataLst>
      <p:tags r:id="rId4"/>
    </p:custData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r>
              <a:rPr lang="zh-CN" altLang="en-US" b="1" dirty="0">
                <a:ln w="9525" cmpd="sng">
                  <a:solidFill>
                    <a:schemeClr val="accent1"/>
                  </a:solidFill>
                  <a:prstDash val="solid"/>
                </a:ln>
                <a:solidFill>
                  <a:srgbClr val="70AD47">
                    <a:tint val="1000"/>
                  </a:srgbClr>
                </a:solidFill>
                <a:effectLst>
                  <a:glow rad="38100">
                    <a:schemeClr val="accent1">
                      <a:alpha val="40000"/>
                    </a:schemeClr>
                  </a:glow>
                </a:effectLst>
              </a:rPr>
              <a:t>文中写孩子们上课下课的情景时，为什么要写动物的表现？</a:t>
            </a:r>
            <a:endParaRPr lang="zh-CN" altLang="en-US" b="1"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内容占位符 2"/>
          <p:cNvSpPr>
            <a:spLocks noGrp="1"/>
          </p:cNvSpPr>
          <p:nvPr>
            <p:ph idx="1"/>
            <p:custDataLst>
              <p:tags r:id="rId2"/>
            </p:custDataLst>
          </p:nvPr>
        </p:nvSpPr>
        <p:spPr/>
        <p:txBody>
          <a:bodyPr/>
          <a:lstStyle/>
          <a:p>
            <a:pPr marL="0" indent="0">
              <a:buNone/>
            </a:pPr>
            <a:r>
              <a:rPr lang="en-US" altLang="zh-CN" smtClean="0"/>
              <a:t>      </a:t>
            </a:r>
            <a:r>
              <a:rPr lang="zh-CN" altLang="en-US" sz="3200" b="1" smtClean="0"/>
              <a:t>这些小动物的出现为学校增添了欢快、活泼的气氛。</a:t>
            </a:r>
            <a:endParaRPr lang="zh-CN" altLang="en-US" sz="3200" b="1" smtClean="0"/>
          </a:p>
          <a:p>
            <a:pPr marL="0" indent="0">
              <a:buNone/>
            </a:pPr>
            <a:r>
              <a:rPr lang="zh-CN" altLang="en-US" sz="3200" b="1" smtClean="0"/>
              <a:t>     从侧面写出了孩子们读书读得认真，小动物都吸引住了不忍心打扰孩子的学习。</a:t>
            </a:r>
            <a:endParaRPr lang="zh-CN" altLang="en-US" sz="3200" b="1" smtClean="0"/>
          </a:p>
          <a:p>
            <a:pPr marL="0" indent="0">
              <a:buNone/>
            </a:pPr>
            <a:r>
              <a:rPr lang="zh-CN" altLang="en-US" sz="3200" b="1" smtClean="0"/>
              <a:t>     突出下课后孩子们跳舞、游戏时的欢乐愉快和自由自在，引得小动物们心生羡慕，前来看热闹，说明这是又充满欢乐祥和气氛的学校。</a:t>
            </a:r>
            <a:endParaRPr lang="zh-CN" altLang="en-US" sz="3200" b="1" smtClean="0"/>
          </a:p>
          <a:p>
            <a:pPr marL="0" indent="0">
              <a:buNone/>
            </a:pPr>
            <a:endParaRPr lang="zh-CN" altLang="en-US" sz="3200" b="1" smtClean="0"/>
          </a:p>
        </p:txBody>
      </p:sp>
      <p:sp>
        <p:nvSpPr>
          <p:cNvPr id="20" name="椭圆 19"/>
          <p:cNvSpPr/>
          <p:nvPr>
            <p:custDataLst>
              <p:tags r:id="rId3"/>
            </p:custDataLst>
          </p:nvPr>
        </p:nvSpPr>
        <p:spPr>
          <a:xfrm>
            <a:off x="837899" y="1966972"/>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smtClean="0">
                <a:ln>
                  <a:noFill/>
                </a:ln>
                <a:solidFill>
                  <a:schemeClr val="bg1"/>
                </a:solidFill>
                <a:effectLst/>
                <a:uLnTx/>
                <a:uFillTx/>
              </a:rPr>
              <a:t>1</a:t>
            </a:r>
            <a:endParaRPr kumimoji="0" lang="zh-CN" altLang="en-US" sz="2800" b="1" i="0" u="none" strike="noStrike" kern="1200" cap="none" spc="0" normalizeH="0" noProof="0" dirty="0">
              <a:ln>
                <a:noFill/>
              </a:ln>
              <a:solidFill>
                <a:schemeClr val="bg1"/>
              </a:solidFill>
              <a:effectLst/>
              <a:uLnTx/>
              <a:uFillTx/>
            </a:endParaRPr>
          </a:p>
        </p:txBody>
      </p:sp>
      <p:sp>
        <p:nvSpPr>
          <p:cNvPr id="4" name="椭圆 3"/>
          <p:cNvSpPr/>
          <p:nvPr>
            <p:custDataLst>
              <p:tags r:id="rId4"/>
            </p:custDataLst>
          </p:nvPr>
        </p:nvSpPr>
        <p:spPr>
          <a:xfrm>
            <a:off x="837899" y="2640707"/>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a:ln>
                  <a:noFill/>
                </a:ln>
                <a:solidFill>
                  <a:schemeClr val="bg1"/>
                </a:solidFill>
                <a:effectLst/>
                <a:uLnTx/>
                <a:uFillTx/>
              </a:rPr>
              <a:t>2</a:t>
            </a:r>
            <a:endParaRPr kumimoji="0" lang="en-US" altLang="zh-CN" sz="2800" b="1" i="0" u="none" strike="noStrike" kern="1200" cap="none" spc="0" normalizeH="0" noProof="0" dirty="0">
              <a:ln>
                <a:noFill/>
              </a:ln>
              <a:solidFill>
                <a:schemeClr val="bg1"/>
              </a:solidFill>
              <a:effectLst/>
              <a:uLnTx/>
              <a:uFillTx/>
            </a:endParaRPr>
          </a:p>
        </p:txBody>
      </p:sp>
      <p:sp>
        <p:nvSpPr>
          <p:cNvPr id="5" name="椭圆 4"/>
          <p:cNvSpPr/>
          <p:nvPr>
            <p:custDataLst>
              <p:tags r:id="rId5"/>
            </p:custDataLst>
          </p:nvPr>
        </p:nvSpPr>
        <p:spPr>
          <a:xfrm>
            <a:off x="837899" y="3924042"/>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a:ln>
                  <a:noFill/>
                </a:ln>
                <a:solidFill>
                  <a:schemeClr val="bg1"/>
                </a:solidFill>
                <a:effectLst/>
                <a:uLnTx/>
                <a:uFillTx/>
              </a:rPr>
              <a:t>3</a:t>
            </a:r>
            <a:endParaRPr kumimoji="0" lang="en-US" altLang="zh-CN" sz="2800" b="1" i="0" u="none" strike="noStrike" kern="1200" cap="none" spc="0" normalizeH="0" noProof="0" dirty="0">
              <a:ln>
                <a:noFill/>
              </a:ln>
              <a:solidFill>
                <a:schemeClr val="bg1"/>
              </a:solidFill>
              <a:effectLst/>
              <a:uLnTx/>
              <a:uFillTx/>
            </a:endParaRPr>
          </a:p>
        </p:txBody>
      </p:sp>
    </p:spTree>
    <p:custDataLst>
      <p:tags r:id="rId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dissolv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6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主题归纳</a:t>
            </a:r>
            <a:endParaRPr lang="zh-CN" altLang="en-US" sz="6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内容占位符 2"/>
          <p:cNvSpPr>
            <a:spLocks noGrp="1"/>
          </p:cNvSpPr>
          <p:nvPr>
            <p:ph sz="half" idx="1"/>
            <p:custDataLst>
              <p:tags r:id="rId2"/>
            </p:custDataLst>
          </p:nvPr>
        </p:nvSpPr>
        <p:spPr/>
        <p:txBody>
          <a:bodyPr>
            <a:noAutofit/>
          </a:bodyPr>
          <a:lstStyle/>
          <a:p>
            <a:r>
              <a:rPr lang="zh-CN" altLang="en-US" sz="2800" b="1" dirty="0"/>
              <a:t>主题：本文按照时间顺序，描写了各民族的小学生上学路上、来到学校、上课和下课时的情景，展示了孩子们幸福的学习生活，体现了各民族之间的团结友爱，表达了作者的自豪、赞美之情。</a:t>
            </a:r>
            <a:endParaRPr lang="zh-CN" altLang="en-US" sz="2800" b="1" dirty="0"/>
          </a:p>
        </p:txBody>
      </p:sp>
      <p:sp>
        <p:nvSpPr>
          <p:cNvPr id="4" name="内容占位符 3"/>
          <p:cNvSpPr>
            <a:spLocks noGrp="1"/>
          </p:cNvSpPr>
          <p:nvPr>
            <p:ph sz="half" idx="2"/>
            <p:custDataLst>
              <p:tags r:id="rId3"/>
            </p:custDataLst>
          </p:nvPr>
        </p:nvSpPr>
        <p:spPr/>
        <p:txBody>
          <a:bodyPr>
            <a:noAutofit/>
          </a:bodyPr>
          <a:lstStyle/>
          <a:p>
            <a:r>
              <a:rPr lang="zh-CN" altLang="en-US" sz="2800" b="1" dirty="0"/>
              <a:t>感悟：各民族的朋友生活在祖国这个大家庭里，要互敬互爱，友好相处。就像歌中唱的那样：</a:t>
            </a:r>
            <a:r>
              <a:rPr lang="en-US" altLang="zh-CN" sz="2800" b="1" dirty="0"/>
              <a:t>“</a:t>
            </a:r>
            <a:r>
              <a:rPr lang="zh-CN" altLang="en-US" sz="2800" b="1" dirty="0"/>
              <a:t>五十六族兄弟姐妹是一家</a:t>
            </a:r>
            <a:r>
              <a:rPr lang="en-US" altLang="zh-CN" sz="2800" b="1" dirty="0"/>
              <a:t>”</a:t>
            </a:r>
            <a:r>
              <a:rPr lang="zh-CN" altLang="en-US" sz="2800" b="1" dirty="0"/>
              <a:t>。</a:t>
            </a:r>
            <a:r>
              <a:rPr lang="en-US" altLang="zh-CN" sz="2800" b="1" dirty="0"/>
              <a:t>56</a:t>
            </a:r>
            <a:r>
              <a:rPr lang="zh-CN" altLang="en-US" sz="2800" b="1" dirty="0"/>
              <a:t>个民族的兄弟姐妹手牵手，心连心，永远都是一家人。</a:t>
            </a:r>
            <a:endParaRPr lang="zh-CN" altLang="en-US" sz="2800" b="1" dirty="0"/>
          </a:p>
        </p:txBody>
      </p:sp>
    </p:spTree>
    <p:custDataLst>
      <p:tags r:id="rId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5"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1"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3" grpId="2" build="p"/>
      <p:bldP spid="3" grpId="3" build="p"/>
      <p:bldP spid="3" grpId="4" build="p"/>
      <p:bldP spid="3" grpId="5" build="p"/>
      <p:bldP spid="4" grpId="0" build="p"/>
      <p:bldP spid="4"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882486" y="1160463"/>
            <a:ext cx="8427027" cy="964334"/>
          </a:xfrm>
        </p:spPr>
        <p:txBody>
          <a:bodyPr>
            <a:normAutofit fontScale="90000"/>
          </a:bodyPr>
          <a:lstStyle/>
          <a:p>
            <a:r>
              <a:rPr lang="zh-CN" altLang="en-US" dirty="0">
                <a:sym typeface="+mn-lt"/>
              </a:rPr>
              <a:t>请在此输入您的标题</a:t>
            </a:r>
            <a:endParaRPr lang="zh-CN" altLang="en-US" dirty="0">
              <a:sym typeface="+mn-lt"/>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798286" y="2232848"/>
            <a:ext cx="4185419" cy="2755343"/>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latinLnBrk="0" hangingPunct="1">
              <a:spcBef>
                <a:spcPts val="0"/>
              </a:spcBef>
              <a:spcAft>
                <a:spcPts val="0"/>
              </a:spcAft>
              <a:buClrTx/>
              <a:buSzTx/>
              <a:buFontTx/>
              <a:buNone/>
              <a:defRPr/>
            </a:pPr>
            <a:r>
              <a:rPr lang="zh-CN" altLang="en-US" sz="6000" b="1" smtClean="0">
                <a:solidFill>
                  <a:schemeClr val="bg1"/>
                </a:solidFill>
                <a:latin typeface="字体管家娜娜体" panose="00020600040101010101" charset="-122"/>
                <a:ea typeface="字体管家娜娜体" panose="00020600040101010101" charset="-122"/>
                <a:cs typeface="+mj-cs"/>
              </a:rPr>
              <a:t>复习回顾</a:t>
            </a:r>
            <a:endParaRPr lang="zh-CN" altLang="en-US" sz="6000" b="1" smtClean="0">
              <a:solidFill>
                <a:schemeClr val="bg1"/>
              </a:solidFill>
              <a:latin typeface="字体管家娜娜体" panose="00020600040101010101" charset="-122"/>
              <a:ea typeface="字体管家娜娜体" panose="00020600040101010101" charset="-122"/>
              <a:cs typeface="+mj-cs"/>
            </a:endParaRPr>
          </a:p>
        </p:txBody>
      </p:sp>
      <p:sp>
        <p:nvSpPr>
          <p:cNvPr id="7" name="矩形 6"/>
          <p:cNvSpPr/>
          <p:nvPr/>
        </p:nvSpPr>
        <p:spPr>
          <a:xfrm>
            <a:off x="4277995" y="615315"/>
            <a:ext cx="2014220" cy="119888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坪坝</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5" name="矩形 4"/>
          <p:cNvSpPr/>
          <p:nvPr/>
        </p:nvSpPr>
        <p:spPr>
          <a:xfrm>
            <a:off x="6877050" y="615315"/>
            <a:ext cx="201422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飘扬</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6" name="矩形 5"/>
          <p:cNvSpPr/>
          <p:nvPr/>
        </p:nvSpPr>
        <p:spPr>
          <a:xfrm>
            <a:off x="9490075" y="615315"/>
            <a:ext cx="201422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摔跤</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8" name="矩形 7"/>
          <p:cNvSpPr/>
          <p:nvPr/>
        </p:nvSpPr>
        <p:spPr>
          <a:xfrm>
            <a:off x="4810760" y="1939290"/>
            <a:ext cx="292989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凤尾竹</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9" name="矩形 8"/>
          <p:cNvSpPr/>
          <p:nvPr/>
        </p:nvSpPr>
        <p:spPr>
          <a:xfrm>
            <a:off x="5268595" y="3456305"/>
            <a:ext cx="201422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傣族</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10" name="矩形 9"/>
          <p:cNvSpPr/>
          <p:nvPr/>
        </p:nvSpPr>
        <p:spPr>
          <a:xfrm>
            <a:off x="8574405" y="1939290"/>
            <a:ext cx="292989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景颇族</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11" name="矩形 10"/>
          <p:cNvSpPr/>
          <p:nvPr/>
        </p:nvSpPr>
        <p:spPr>
          <a:xfrm>
            <a:off x="8228330" y="3456305"/>
            <a:ext cx="292989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德昂族</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12" name="矩形 11"/>
          <p:cNvSpPr/>
          <p:nvPr/>
        </p:nvSpPr>
        <p:spPr>
          <a:xfrm>
            <a:off x="4507230" y="4862830"/>
            <a:ext cx="384556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绚丽多彩</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
        <p:nvSpPr>
          <p:cNvPr id="13" name="矩形 12"/>
          <p:cNvSpPr/>
          <p:nvPr/>
        </p:nvSpPr>
        <p:spPr>
          <a:xfrm>
            <a:off x="8768715" y="4862830"/>
            <a:ext cx="292989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rPr>
              <a:t>阿昌族</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楷体" panose="02010600040101010101" charset="-122"/>
              <a:ea typeface="华文楷体" panose="02010600040101010101" charset="-122"/>
            </a:endParaRPr>
          </a:p>
        </p:txBody>
      </p:sp>
    </p:spTree>
    <p:custDataLst>
      <p:tags r:id="rId2"/>
    </p:custData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zh-CN" sz="6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从文中找找近义词</a:t>
            </a:r>
            <a:endParaRPr lang="zh-CN" altLang="zh-CN" sz="6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内容占位符 2"/>
          <p:cNvSpPr>
            <a:spLocks noGrp="1"/>
          </p:cNvSpPr>
          <p:nvPr>
            <p:ph idx="1"/>
            <p:custDataLst>
              <p:tags r:id="rId2"/>
            </p:custDataLst>
          </p:nvPr>
        </p:nvSpPr>
        <p:spPr>
          <a:xfrm>
            <a:off x="838200" y="2080260"/>
            <a:ext cx="10515600" cy="4351338"/>
          </a:xfrm>
        </p:spPr>
        <p:txBody>
          <a:bodyPr/>
          <a:lstStyle/>
          <a:p>
            <a:pPr marL="0" indent="0">
              <a:buNone/>
            </a:pPr>
            <a:r>
              <a:rPr lang="en-US" altLang="zh-CN" sz="5400" smtClean="0">
                <a:latin typeface="腾祥睿黑简-W2" panose="01010104010101010101" charset="-122"/>
                <a:ea typeface="腾祥睿黑简-W2" panose="01010104010101010101" charset="-122"/>
                <a:cs typeface="腾祥睿黑简-W2" panose="01010104010101010101" charset="-122"/>
              </a:rPr>
              <a:t>      </a:t>
            </a:r>
            <a:r>
              <a:rPr lang="zh-CN" altLang="en-US" sz="5400" smtClean="0">
                <a:latin typeface="腾祥睿黑简-W2" panose="01010104010101010101" charset="-122"/>
                <a:ea typeface="腾祥睿黑简-W2" panose="01010104010101010101" charset="-122"/>
                <a:cs typeface="腾祥睿黑简-W2" panose="01010104010101010101" charset="-122"/>
              </a:rPr>
              <a:t>悦耳</a:t>
            </a:r>
            <a:r>
              <a:rPr lang="en-US" altLang="zh-CN" sz="5400" smtClean="0">
                <a:latin typeface="腾祥睿黑简-W2" panose="01010104010101010101" charset="-122"/>
                <a:ea typeface="腾祥睿黑简-W2" panose="01010104010101010101" charset="-122"/>
                <a:cs typeface="腾祥睿黑简-W2" panose="01010104010101010101" charset="-122"/>
              </a:rPr>
              <a:t>——</a:t>
            </a:r>
            <a:endParaRPr lang="zh-CN" altLang="en-US" sz="5400" smtClean="0">
              <a:latin typeface="腾祥睿黑简-W2" panose="01010104010101010101" charset="-122"/>
              <a:ea typeface="腾祥睿黑简-W2" panose="01010104010101010101" charset="-122"/>
              <a:cs typeface="腾祥睿黑简-W2" panose="01010104010101010101" charset="-122"/>
            </a:endParaRPr>
          </a:p>
          <a:p>
            <a:pPr marL="0" indent="0">
              <a:buNone/>
            </a:pPr>
            <a:r>
              <a:rPr lang="zh-CN" altLang="en-US" sz="5400" smtClean="0">
                <a:latin typeface="腾祥睿黑简-W2" panose="01010104010101010101" charset="-122"/>
                <a:ea typeface="腾祥睿黑简-W2" panose="01010104010101010101" charset="-122"/>
                <a:cs typeface="腾祥睿黑简-W2" panose="01010104010101010101" charset="-122"/>
              </a:rPr>
              <a:t>      寂静</a:t>
            </a:r>
            <a:r>
              <a:rPr lang="en-US" altLang="zh-CN" sz="5400" smtClean="0">
                <a:latin typeface="腾祥睿黑简-W2" panose="01010104010101010101" charset="-122"/>
                <a:ea typeface="腾祥睿黑简-W2" panose="01010104010101010101" charset="-122"/>
                <a:cs typeface="腾祥睿黑简-W2" panose="01010104010101010101" charset="-122"/>
              </a:rPr>
              <a:t>——</a:t>
            </a:r>
            <a:endParaRPr lang="zh-CN" altLang="en-US" sz="5400" smtClean="0">
              <a:latin typeface="腾祥睿黑简-W2" panose="01010104010101010101" charset="-122"/>
              <a:ea typeface="腾祥睿黑简-W2" panose="01010104010101010101" charset="-122"/>
              <a:cs typeface="腾祥睿黑简-W2" panose="01010104010101010101" charset="-122"/>
            </a:endParaRPr>
          </a:p>
          <a:p>
            <a:pPr marL="0" indent="0">
              <a:buNone/>
            </a:pPr>
            <a:r>
              <a:rPr lang="zh-CN" altLang="en-US" sz="5400" smtClean="0">
                <a:latin typeface="腾祥睿黑简-W2" panose="01010104010101010101" charset="-122"/>
                <a:ea typeface="腾祥睿黑简-W2" panose="01010104010101010101" charset="-122"/>
                <a:cs typeface="腾祥睿黑简-W2" panose="01010104010101010101" charset="-122"/>
              </a:rPr>
              <a:t>      招引</a:t>
            </a:r>
            <a:r>
              <a:rPr lang="en-US" altLang="zh-CN" sz="5400" smtClean="0">
                <a:latin typeface="腾祥睿黑简-W2" panose="01010104010101010101" charset="-122"/>
                <a:ea typeface="腾祥睿黑简-W2" panose="01010104010101010101" charset="-122"/>
                <a:cs typeface="腾祥睿黑简-W2" panose="01010104010101010101" charset="-122"/>
              </a:rPr>
              <a:t>——</a:t>
            </a:r>
            <a:endParaRPr lang="zh-CN" altLang="en-US" sz="5400" smtClean="0">
              <a:latin typeface="腾祥睿黑简-W2" panose="01010104010101010101" charset="-122"/>
              <a:ea typeface="腾祥睿黑简-W2" panose="01010104010101010101" charset="-122"/>
              <a:cs typeface="腾祥睿黑简-W2" panose="01010104010101010101" charset="-122"/>
            </a:endParaRPr>
          </a:p>
        </p:txBody>
      </p:sp>
      <p:sp>
        <p:nvSpPr>
          <p:cNvPr id="4" name="文本框 3"/>
          <p:cNvSpPr txBox="1"/>
          <p:nvPr/>
        </p:nvSpPr>
        <p:spPr>
          <a:xfrm>
            <a:off x="5841365" y="2204720"/>
            <a:ext cx="1554480" cy="922020"/>
          </a:xfrm>
          <a:prstGeom prst="rect">
            <a:avLst/>
          </a:prstGeom>
          <a:noFill/>
        </p:spPr>
        <p:txBody>
          <a:bodyPr wrap="none" rtlCol="0">
            <a:spAutoFit/>
          </a:bodyPr>
          <a:p>
            <a:r>
              <a:rPr lang="zh-CN" altLang="en-US" sz="5400">
                <a:latin typeface="腾祥睿黑简-W2" panose="01010104010101010101" charset="-122"/>
                <a:ea typeface="腾祥睿黑简-W2" panose="01010104010101010101" charset="-122"/>
              </a:rPr>
              <a:t>好听</a:t>
            </a:r>
            <a:endParaRPr lang="zh-CN" altLang="en-US" sz="5400">
              <a:latin typeface="腾祥睿黑简-W2" panose="01010104010101010101" charset="-122"/>
              <a:ea typeface="腾祥睿黑简-W2" panose="01010104010101010101" charset="-122"/>
            </a:endParaRPr>
          </a:p>
        </p:txBody>
      </p:sp>
      <p:sp>
        <p:nvSpPr>
          <p:cNvPr id="7" name="文本框 6"/>
          <p:cNvSpPr txBox="1"/>
          <p:nvPr/>
        </p:nvSpPr>
        <p:spPr>
          <a:xfrm>
            <a:off x="5841365" y="3350260"/>
            <a:ext cx="1554480" cy="922020"/>
          </a:xfrm>
          <a:prstGeom prst="rect">
            <a:avLst/>
          </a:prstGeom>
          <a:noFill/>
        </p:spPr>
        <p:txBody>
          <a:bodyPr wrap="none" rtlCol="0">
            <a:spAutoFit/>
          </a:bodyPr>
          <a:p>
            <a:r>
              <a:rPr lang="zh-CN" altLang="en-US" sz="5400">
                <a:latin typeface="腾祥睿黑简-W2" panose="01010104010101010101" charset="-122"/>
                <a:ea typeface="腾祥睿黑简-W2" panose="01010104010101010101" charset="-122"/>
              </a:rPr>
              <a:t>安静</a:t>
            </a:r>
            <a:endParaRPr lang="zh-CN" altLang="en-US" sz="5400">
              <a:latin typeface="腾祥睿黑简-W2" panose="01010104010101010101" charset="-122"/>
              <a:ea typeface="腾祥睿黑简-W2" panose="01010104010101010101" charset="-122"/>
            </a:endParaRPr>
          </a:p>
        </p:txBody>
      </p:sp>
      <p:sp>
        <p:nvSpPr>
          <p:cNvPr id="8" name="文本框 7"/>
          <p:cNvSpPr txBox="1"/>
          <p:nvPr/>
        </p:nvSpPr>
        <p:spPr>
          <a:xfrm>
            <a:off x="5841365" y="4495800"/>
            <a:ext cx="1554480" cy="922020"/>
          </a:xfrm>
          <a:prstGeom prst="rect">
            <a:avLst/>
          </a:prstGeom>
          <a:noFill/>
        </p:spPr>
        <p:txBody>
          <a:bodyPr wrap="none" rtlCol="0">
            <a:spAutoFit/>
          </a:bodyPr>
          <a:p>
            <a:r>
              <a:rPr lang="zh-CN" altLang="en-US" sz="5400">
                <a:latin typeface="腾祥睿黑简-W2" panose="01010104010101010101" charset="-122"/>
                <a:ea typeface="腾祥睿黑简-W2" panose="01010104010101010101" charset="-122"/>
              </a:rPr>
              <a:t>招引</a:t>
            </a:r>
            <a:endParaRPr lang="zh-CN" altLang="en-US" sz="540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839470" y="2246630"/>
            <a:ext cx="4130040" cy="2701290"/>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latinLnBrk="0" hangingPunct="1">
              <a:spcBef>
                <a:spcPts val="0"/>
              </a:spcBef>
              <a:spcAft>
                <a:spcPts val="0"/>
              </a:spcAft>
              <a:buClrTx/>
              <a:buSzTx/>
              <a:buFontTx/>
              <a:buNone/>
              <a:defRPr/>
            </a:pPr>
            <a:r>
              <a:rPr lang="zh-CN" altLang="en-US" sz="6600" b="1" smtClean="0">
                <a:solidFill>
                  <a:schemeClr val="bg1"/>
                </a:solidFill>
                <a:latin typeface="方正隶变_GBK" panose="02000000000000000000" charset="-122"/>
                <a:ea typeface="方正隶变_GBK" panose="02000000000000000000" charset="-122"/>
                <a:cs typeface="+mj-cs"/>
              </a:rPr>
              <a:t>排比句</a:t>
            </a:r>
            <a:endParaRPr lang="zh-CN" altLang="en-US" sz="6600" b="1" smtClean="0">
              <a:solidFill>
                <a:schemeClr val="bg1"/>
              </a:solidFill>
              <a:latin typeface="方正隶变_GBK" panose="02000000000000000000" charset="-122"/>
              <a:ea typeface="方正隶变_GBK" panose="02000000000000000000" charset="-122"/>
              <a:cs typeface="+mj-cs"/>
            </a:endParaRPr>
          </a:p>
        </p:txBody>
      </p:sp>
      <p:sp>
        <p:nvSpPr>
          <p:cNvPr id="20" name="椭圆 19"/>
          <p:cNvSpPr/>
          <p:nvPr>
            <p:custDataLst>
              <p:tags r:id="rId2"/>
            </p:custDataLst>
          </p:nvPr>
        </p:nvSpPr>
        <p:spPr>
          <a:xfrm>
            <a:off x="5630244" y="1481197"/>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smtClean="0">
                <a:ln>
                  <a:noFill/>
                </a:ln>
                <a:solidFill>
                  <a:schemeClr val="bg1"/>
                </a:solidFill>
                <a:effectLst/>
                <a:uLnTx/>
                <a:uFillTx/>
              </a:rPr>
              <a:t>1</a:t>
            </a:r>
            <a:endParaRPr kumimoji="0" lang="zh-CN" altLang="en-US" sz="2800" b="1" i="0" u="none" strike="noStrike" kern="1200" cap="none" spc="0" normalizeH="0" noProof="0" dirty="0">
              <a:ln>
                <a:noFill/>
              </a:ln>
              <a:solidFill>
                <a:schemeClr val="bg1"/>
              </a:solidFill>
              <a:effectLst/>
              <a:uLnTx/>
              <a:uFillTx/>
            </a:endParaRPr>
          </a:p>
        </p:txBody>
      </p:sp>
      <p:sp>
        <p:nvSpPr>
          <p:cNvPr id="2" name="文本框 1"/>
          <p:cNvSpPr txBox="1"/>
          <p:nvPr>
            <p:custDataLst>
              <p:tags r:id="rId3"/>
            </p:custDataLst>
          </p:nvPr>
        </p:nvSpPr>
        <p:spPr>
          <a:xfrm>
            <a:off x="6273123" y="1511795"/>
            <a:ext cx="50364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nSpc>
                <a:spcPct val="90000"/>
              </a:lnSpc>
              <a:buFontTx/>
              <a:buNone/>
              <a:defRPr sz="2400">
                <a:latin typeface="+mn-lt"/>
                <a:ea typeface="+mn-ea"/>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zh-CN" altLang="en-US" sz="2800" b="1" smtClean="0">
                <a:solidFill>
                  <a:srgbClr val="FF0000"/>
                </a:solidFill>
                <a:latin typeface="+mn-ea"/>
                <a:cs typeface="+mn-ea"/>
                <a:sym typeface="+mn-ea"/>
              </a:rPr>
              <a:t>从</a:t>
            </a:r>
            <a:r>
              <a:rPr lang="zh-CN" altLang="en-US" sz="2800" b="1" smtClean="0">
                <a:latin typeface="+mn-ea"/>
                <a:cs typeface="+mn-ea"/>
                <a:sym typeface="+mn-ea"/>
              </a:rPr>
              <a:t>山坡上，</a:t>
            </a:r>
            <a:r>
              <a:rPr lang="zh-CN" altLang="en-US" sz="2800" b="1" smtClean="0">
                <a:solidFill>
                  <a:srgbClr val="FF0000"/>
                </a:solidFill>
                <a:latin typeface="+mn-ea"/>
                <a:cs typeface="+mn-ea"/>
                <a:sym typeface="+mn-ea"/>
              </a:rPr>
              <a:t>从</a:t>
            </a:r>
            <a:r>
              <a:rPr lang="zh-CN" altLang="en-US" sz="2800" b="1" smtClean="0">
                <a:latin typeface="+mn-ea"/>
                <a:cs typeface="+mn-ea"/>
                <a:sym typeface="+mn-ea"/>
              </a:rPr>
              <a:t>坪坝里，</a:t>
            </a:r>
            <a:r>
              <a:rPr lang="zh-CN" altLang="en-US" sz="2800" b="1" smtClean="0">
                <a:solidFill>
                  <a:srgbClr val="FF0000"/>
                </a:solidFill>
                <a:latin typeface="+mn-ea"/>
                <a:cs typeface="+mn-ea"/>
                <a:sym typeface="+mn-ea"/>
              </a:rPr>
              <a:t>从</a:t>
            </a:r>
            <a:r>
              <a:rPr lang="zh-CN" altLang="en-US" sz="2800" b="1" smtClean="0">
                <a:latin typeface="+mn-ea"/>
                <a:cs typeface="+mn-ea"/>
                <a:sym typeface="+mn-ea"/>
              </a:rPr>
              <a:t>一条条开着绒球花和太阳花的小路上</a:t>
            </a:r>
            <a:r>
              <a:rPr lang="en-US" altLang="zh-CN" sz="2800" b="1" smtClean="0">
                <a:latin typeface="+mn-ea"/>
                <a:cs typeface="+mn-ea"/>
                <a:sym typeface="+mn-ea"/>
              </a:rPr>
              <a:t>……                                </a:t>
            </a:r>
            <a:r>
              <a:rPr lang="en-US" altLang="zh-CN" sz="2800" smtClean="0">
                <a:latin typeface="华文中宋" panose="02010600040101010101" charset="-122"/>
                <a:ea typeface="华文中宋" panose="02010600040101010101" charset="-122"/>
                <a:cs typeface="华文中宋" panose="02010600040101010101" charset="-122"/>
                <a:sym typeface="+mn-ea"/>
              </a:rPr>
              <a:t>            </a:t>
            </a:r>
            <a:endParaRPr lang="en-US" altLang="zh-CN" sz="2800" smtClean="0">
              <a:latin typeface="华文中宋" panose="02010600040101010101" charset="-122"/>
              <a:ea typeface="华文中宋" panose="02010600040101010101" charset="-122"/>
              <a:cs typeface="华文中宋" panose="02010600040101010101" charset="-122"/>
              <a:sym typeface="+mn-ea"/>
            </a:endParaRPr>
          </a:p>
          <a:p>
            <a:endParaRPr lang="en-US" altLang="zh-CN" sz="2800" b="1" smtClean="0">
              <a:solidFill>
                <a:schemeClr val="tx1"/>
              </a:solidFill>
              <a:latin typeface="华文中宋" panose="02010600040101010101" charset="-122"/>
              <a:ea typeface="华文中宋" panose="02010600040101010101" charset="-122"/>
              <a:cs typeface="华文中宋" panose="02010600040101010101" charset="-122"/>
              <a:sym typeface="+mn-ea"/>
            </a:endParaRPr>
          </a:p>
          <a:p>
            <a:r>
              <a:rPr lang="zh-CN" altLang="en-US" sz="2800" b="1">
                <a:solidFill>
                  <a:srgbClr val="FF0000"/>
                </a:solidFill>
                <a:ea typeface="黑体" panose="02010600030101010101" charset="-122"/>
                <a:sym typeface="+mn-ea"/>
              </a:rPr>
              <a:t>有</a:t>
            </a:r>
            <a:r>
              <a:rPr lang="zh-CN" altLang="en-US" sz="2800" b="1">
                <a:solidFill>
                  <a:schemeClr val="tx1"/>
                </a:solidFill>
                <a:ea typeface="黑体" panose="02010600030101010101" charset="-122"/>
                <a:sym typeface="+mn-ea"/>
              </a:rPr>
              <a:t>傣族的，</a:t>
            </a:r>
            <a:r>
              <a:rPr lang="zh-CN" altLang="en-US" sz="2800" b="1">
                <a:solidFill>
                  <a:srgbClr val="FF0000"/>
                </a:solidFill>
                <a:ea typeface="黑体" panose="02010600030101010101" charset="-122"/>
                <a:sym typeface="+mn-ea"/>
              </a:rPr>
              <a:t>有</a:t>
            </a:r>
            <a:r>
              <a:rPr lang="zh-CN" altLang="en-US" sz="2800" b="1">
                <a:solidFill>
                  <a:schemeClr val="tx1"/>
                </a:solidFill>
                <a:ea typeface="黑体" panose="02010600030101010101" charset="-122"/>
                <a:sym typeface="+mn-ea"/>
              </a:rPr>
              <a:t>景颇族的，</a:t>
            </a:r>
            <a:r>
              <a:rPr lang="zh-CN" altLang="en-US" sz="2800" b="1">
                <a:solidFill>
                  <a:srgbClr val="FF0000"/>
                </a:solidFill>
                <a:ea typeface="黑体" panose="02010600030101010101" charset="-122"/>
                <a:sym typeface="+mn-ea"/>
              </a:rPr>
              <a:t>有</a:t>
            </a:r>
            <a:r>
              <a:rPr lang="zh-CN" altLang="en-US" sz="2800" b="1">
                <a:solidFill>
                  <a:schemeClr val="tx1"/>
                </a:solidFill>
                <a:ea typeface="黑体" panose="02010600030101010101" charset="-122"/>
                <a:sym typeface="+mn-ea"/>
              </a:rPr>
              <a:t>阿昌族和德昂族的，还有汉族的。</a:t>
            </a:r>
            <a:endParaRPr lang="zh-CN" altLang="en-US" sz="2800" b="1">
              <a:solidFill>
                <a:schemeClr val="tx1"/>
              </a:solidFill>
              <a:ea typeface="黑体" panose="02010600030101010101" charset="-122"/>
              <a:sym typeface="+mn-ea"/>
            </a:endParaRPr>
          </a:p>
          <a:p>
            <a:endParaRPr lang="zh-CN" altLang="en-US" sz="2800" b="1" smtClean="0">
              <a:solidFill>
                <a:schemeClr val="tx1"/>
              </a:solidFill>
              <a:latin typeface="华文中宋" panose="02010600040101010101" charset="-122"/>
              <a:ea typeface="黑体" panose="02010600030101010101" charset="-122"/>
              <a:cs typeface="华文中宋" panose="02010600040101010101" charset="-122"/>
              <a:sym typeface="+mn-ea"/>
            </a:endParaRPr>
          </a:p>
          <a:p>
            <a:endParaRPr lang="zh-CN" altLang="en-US" sz="2800" b="1" smtClean="0">
              <a:ea typeface="黑体" panose="02010600030101010101" charset="-122"/>
              <a:sym typeface="+mn-ea"/>
            </a:endParaRPr>
          </a:p>
          <a:p>
            <a:r>
              <a:rPr lang="zh-CN" altLang="en-US" sz="2800" b="1" smtClean="0">
                <a:ea typeface="黑体" panose="02010600030101010101" charset="-122"/>
                <a:sym typeface="+mn-ea"/>
              </a:rPr>
              <a:t>同学们</a:t>
            </a:r>
            <a:r>
              <a:rPr lang="zh-CN" altLang="en-US" sz="2800" b="1" smtClean="0">
                <a:solidFill>
                  <a:srgbClr val="FF0000"/>
                </a:solidFill>
                <a:ea typeface="黑体" panose="02010600030101010101" charset="-122"/>
                <a:sym typeface="+mn-ea"/>
              </a:rPr>
              <a:t>向</a:t>
            </a:r>
            <a:r>
              <a:rPr lang="zh-CN" altLang="en-US" sz="2800" b="1" smtClean="0">
                <a:ea typeface="黑体" panose="02010600030101010101" charset="-122"/>
                <a:sym typeface="+mn-ea"/>
              </a:rPr>
              <a:t>在校园里欢唱的小鸟打招呼，</a:t>
            </a:r>
            <a:r>
              <a:rPr lang="zh-CN" altLang="en-US" sz="2800" b="1" smtClean="0">
                <a:solidFill>
                  <a:srgbClr val="FF0000"/>
                </a:solidFill>
                <a:ea typeface="黑体" panose="02010600030101010101" charset="-122"/>
                <a:sym typeface="+mn-ea"/>
              </a:rPr>
              <a:t>向</a:t>
            </a:r>
            <a:r>
              <a:rPr lang="zh-CN" altLang="en-US" sz="2800" b="1" smtClean="0">
                <a:ea typeface="黑体" panose="02010600030101010101" charset="-122"/>
                <a:sym typeface="+mn-ea"/>
              </a:rPr>
              <a:t>敬爱的老师问好，</a:t>
            </a:r>
            <a:r>
              <a:rPr lang="zh-CN" altLang="en-US" sz="2800" b="1" smtClean="0">
                <a:solidFill>
                  <a:srgbClr val="FF0000"/>
                </a:solidFill>
                <a:ea typeface="黑体" panose="02010600030101010101" charset="-122"/>
                <a:sym typeface="+mn-ea"/>
              </a:rPr>
              <a:t>向</a:t>
            </a:r>
            <a:r>
              <a:rPr lang="zh-CN" altLang="en-US" sz="2800" b="1" smtClean="0">
                <a:ea typeface="黑体" panose="02010600030101010101" charset="-122"/>
                <a:sym typeface="+mn-ea"/>
              </a:rPr>
              <a:t>高高飘扬的国旗敬礼。      </a:t>
            </a:r>
            <a:endParaRPr lang="zh-CN" altLang="en-US" sz="2800" b="1" smtClean="0">
              <a:ea typeface="黑体" panose="02010600030101010101" charset="-122"/>
            </a:endParaRPr>
          </a:p>
          <a:p>
            <a:endParaRPr lang="zh-CN" altLang="en-US" sz="2800" b="1" smtClean="0">
              <a:solidFill>
                <a:schemeClr val="tx1"/>
              </a:solidFill>
              <a:latin typeface="华文中宋" panose="02010600040101010101" charset="-122"/>
              <a:ea typeface="黑体" panose="02010600030101010101" charset="-122"/>
              <a:cs typeface="华文中宋" panose="02010600040101010101" charset="-122"/>
              <a:sym typeface="+mn-ea"/>
            </a:endParaRPr>
          </a:p>
        </p:txBody>
      </p:sp>
      <p:sp>
        <p:nvSpPr>
          <p:cNvPr id="3" name="椭圆 2"/>
          <p:cNvSpPr/>
          <p:nvPr>
            <p:custDataLst>
              <p:tags r:id="rId4"/>
            </p:custDataLst>
          </p:nvPr>
        </p:nvSpPr>
        <p:spPr>
          <a:xfrm>
            <a:off x="5630244" y="3040757"/>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a:ln>
                  <a:noFill/>
                </a:ln>
                <a:solidFill>
                  <a:schemeClr val="bg1"/>
                </a:solidFill>
                <a:effectLst/>
                <a:uLnTx/>
                <a:uFillTx/>
              </a:rPr>
              <a:t>2</a:t>
            </a:r>
            <a:endParaRPr kumimoji="0" lang="en-US" altLang="zh-CN" sz="2800" b="1" i="0" u="none" strike="noStrike" kern="1200" cap="none" spc="0" normalizeH="0" noProof="0" dirty="0">
              <a:ln>
                <a:noFill/>
              </a:ln>
              <a:solidFill>
                <a:schemeClr val="bg1"/>
              </a:solidFill>
              <a:effectLst/>
              <a:uLnTx/>
              <a:uFillTx/>
            </a:endParaRPr>
          </a:p>
        </p:txBody>
      </p:sp>
      <p:sp>
        <p:nvSpPr>
          <p:cNvPr id="5" name="椭圆 4"/>
          <p:cNvSpPr/>
          <p:nvPr>
            <p:custDataLst>
              <p:tags r:id="rId5"/>
            </p:custDataLst>
          </p:nvPr>
        </p:nvSpPr>
        <p:spPr>
          <a:xfrm>
            <a:off x="5630244" y="4576187"/>
            <a:ext cx="522863" cy="52286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a:ln>
                  <a:noFill/>
                </a:ln>
                <a:solidFill>
                  <a:schemeClr val="bg1"/>
                </a:solidFill>
                <a:effectLst/>
                <a:uLnTx/>
                <a:uFillTx/>
              </a:rPr>
              <a:t>3</a:t>
            </a:r>
            <a:endParaRPr kumimoji="0" lang="en-US" altLang="zh-CN" sz="2800" b="1" i="0" u="none" strike="noStrike" kern="1200" cap="none" spc="0" normalizeH="0" noProof="0" dirty="0">
              <a:ln>
                <a:noFill/>
              </a:ln>
              <a:solidFill>
                <a:schemeClr val="bg1"/>
              </a:solidFill>
              <a:effectLst/>
              <a:uLnTx/>
              <a:uFillTx/>
            </a:endParaRPr>
          </a:p>
        </p:txBody>
      </p:sp>
      <p:sp>
        <p:nvSpPr>
          <p:cNvPr id="7" name="文本框 6"/>
          <p:cNvSpPr txBox="1"/>
          <p:nvPr/>
        </p:nvSpPr>
        <p:spPr>
          <a:xfrm>
            <a:off x="6112510" y="3012440"/>
            <a:ext cx="246380" cy="368300"/>
          </a:xfrm>
          <a:prstGeom prst="rect">
            <a:avLst/>
          </a:prstGeom>
          <a:noFill/>
        </p:spPr>
        <p:txBody>
          <a:bodyPr wrap="none" rtlCol="0" anchor="t">
            <a:spAutoFit/>
          </a:bodyPr>
          <a:p>
            <a:pPr algn="l" eaLnBrk="1" hangingPunct="1"/>
            <a:r>
              <a:rPr lang="en-US" altLang="zh-CN" b="1">
                <a:solidFill>
                  <a:srgbClr val="3333FF"/>
                </a:solidFill>
                <a:ea typeface="黑体" panose="02010600030101010101" charset="-122"/>
                <a:sym typeface="+mn-ea"/>
              </a:rPr>
              <a:t> </a:t>
            </a:r>
            <a:endParaRPr lang="en-US" altLang="zh-CN" b="1">
              <a:solidFill>
                <a:srgbClr val="3333FF"/>
              </a:solidFill>
              <a:ea typeface="黑体" panose="02010600030101010101" charset="-122"/>
              <a:sym typeface="+mn-ea"/>
            </a:endParaRPr>
          </a:p>
        </p:txBody>
      </p:sp>
    </p:spTree>
    <p:custDataLst>
      <p:tags r:id="rId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2"/>
          <p:cNvSpPr>
            <a:spLocks noChangeAspect="1"/>
          </p:cNvSpPr>
          <p:nvPr>
            <p:custDataLst>
              <p:tags r:id="rId1"/>
            </p:custDataLst>
          </p:nvPr>
        </p:nvSpPr>
        <p:spPr>
          <a:xfrm>
            <a:off x="2184797" y="2144714"/>
            <a:ext cx="7444977" cy="3624511"/>
          </a:xfrm>
          <a:prstGeom prst="roundRect">
            <a:avLst>
              <a:gd name="adj" fmla="val 10023"/>
            </a:avLst>
          </a:prstGeom>
          <a:solidFill>
            <a:schemeClr val="accent3"/>
          </a:solidFill>
          <a:ln w="9525" cap="flat" cmpd="sng" algn="ctr">
            <a:solidFill>
              <a:schemeClr val="bg1">
                <a:lumMod val="65000"/>
              </a:schemeClr>
            </a:solidFill>
            <a:prstDash val="sysDash"/>
          </a:ln>
          <a:effectLst/>
        </p:spPr>
        <p:txBody>
          <a:bodyPr wrap="square" lIns="540000" tIns="360000" rIns="540000" bIns="360000" rtlCol="0" anchor="ctr">
            <a:normAutofit/>
          </a:bodyPr>
          <a:lstStyle/>
          <a:p>
            <a:pPr lvl="0" algn="just" defTabSz="608330">
              <a:lnSpc>
                <a:spcPct val="140000"/>
              </a:lnSpc>
              <a:defRPr/>
            </a:pPr>
            <a:endParaRPr lang="en-US" sz="3190" kern="0" dirty="0">
              <a:solidFill>
                <a:srgbClr val="47494B"/>
              </a:solidFill>
              <a:sym typeface="Arial" panose="020B0604020202020204" pitchFamily="34" charset="0"/>
            </a:endParaRPr>
          </a:p>
        </p:txBody>
      </p:sp>
      <p:sp>
        <p:nvSpPr>
          <p:cNvPr id="6" name="Oval 47"/>
          <p:cNvSpPr>
            <a:spLocks noChangeAspect="1"/>
          </p:cNvSpPr>
          <p:nvPr>
            <p:custDataLst>
              <p:tags r:id="rId2"/>
            </p:custDataLst>
          </p:nvPr>
        </p:nvSpPr>
        <p:spPr>
          <a:xfrm>
            <a:off x="1579880" y="1658620"/>
            <a:ext cx="1223010" cy="1223010"/>
          </a:xfrm>
          <a:prstGeom prst="ellipse">
            <a:avLst/>
          </a:prstGeom>
          <a:solidFill>
            <a:schemeClr val="accent3"/>
          </a:solidFill>
          <a:ln w="76200" cap="flat" cmpd="sng" algn="ctr">
            <a:solidFill>
              <a:schemeClr val="bg1"/>
            </a:solidFill>
            <a:prstDash val="solid"/>
          </a:ln>
          <a:effectLst/>
        </p:spPr>
        <p:txBody>
          <a:bodyPr wrap="square" lIns="0" tIns="0" rIns="0" bIns="0" rtlCol="0" anchor="ctr">
            <a:normAutofit/>
          </a:bodyPr>
          <a:lstStyle/>
          <a:p>
            <a:pPr marL="0" marR="0" lvl="0" indent="0" algn="ctr" defTabSz="608330" eaLnBrk="1" latinLnBrk="0" hangingPunct="1">
              <a:spcBef>
                <a:spcPts val="0"/>
              </a:spcBef>
              <a:spcAft>
                <a:spcPts val="0"/>
              </a:spcAft>
              <a:buClrTx/>
              <a:buSzTx/>
              <a:buFontTx/>
              <a:buNone/>
              <a:defRPr/>
            </a:pPr>
            <a:endParaRPr kumimoji="0" lang="en-US" sz="3190" b="0" i="0" u="none" strike="noStrike" kern="0" cap="none" spc="0" normalizeH="0" noProof="0" dirty="0" smtClean="0">
              <a:ln>
                <a:noFill/>
              </a:ln>
              <a:solidFill>
                <a:srgbClr val="FFFFFF"/>
              </a:solidFill>
              <a:effectLst/>
              <a:uLnTx/>
              <a:uFillTx/>
              <a:sym typeface="Arial" panose="020B0604020202020204" pitchFamily="34" charset="0"/>
            </a:endParaRPr>
          </a:p>
        </p:txBody>
      </p:sp>
      <p:sp>
        <p:nvSpPr>
          <p:cNvPr id="10" name="文本框 9"/>
          <p:cNvSpPr txBox="1"/>
          <p:nvPr>
            <p:custDataLst>
              <p:tags r:id="rId3"/>
            </p:custDataLst>
          </p:nvPr>
        </p:nvSpPr>
        <p:spPr>
          <a:xfrm>
            <a:off x="837883" y="698650"/>
            <a:ext cx="10515600" cy="565200"/>
          </a:xfrm>
          <a:prstGeom prst="rect">
            <a:avLst/>
          </a:prstGeom>
        </p:spPr>
        <p:txBody>
          <a:bodyPr vert="horz" lIns="91440" tIns="45720" rIns="91440" bIns="45720" rtlCol="0" anchor="ctr">
            <a:noAutofit/>
          </a:bodyPr>
          <a:lstStyle>
            <a:lvl1pPr>
              <a:spcBef>
                <a:spcPct val="0"/>
              </a:spcBef>
              <a:buNone/>
              <a:defRPr sz="2900">
                <a:solidFill>
                  <a:schemeClr val="accent2"/>
                </a:solidFill>
                <a:latin typeface="+mj-lt"/>
                <a:ea typeface="+mj-ea"/>
                <a:cs typeface="+mj-cs"/>
              </a:defRPr>
            </a:lvl1pPr>
          </a:lstStyle>
          <a:p>
            <a:r>
              <a:rPr lang="zh-CN" altLang="en-US" sz="6600" dirty="0">
                <a:solidFill>
                  <a:schemeClr val="bg1"/>
                </a:solidFill>
                <a:latin typeface="隶书" panose="02010509060101010101" charset="-122"/>
                <a:ea typeface="隶书" panose="02010509060101010101" charset="-122"/>
              </a:rPr>
              <a:t>排比句</a:t>
            </a:r>
            <a:endParaRPr lang="zh-CN" altLang="en-US" sz="6600" dirty="0">
              <a:solidFill>
                <a:schemeClr val="bg1"/>
              </a:solidFill>
              <a:latin typeface="隶书" panose="02010509060101010101" charset="-122"/>
              <a:ea typeface="隶书" panose="02010509060101010101" charset="-122"/>
            </a:endParaRPr>
          </a:p>
        </p:txBody>
      </p:sp>
      <p:sp>
        <p:nvSpPr>
          <p:cNvPr id="8" name="矩形 7"/>
          <p:cNvSpPr/>
          <p:nvPr>
            <p:custDataLst>
              <p:tags r:id="rId4"/>
            </p:custDataLst>
          </p:nvPr>
        </p:nvSpPr>
        <p:spPr>
          <a:xfrm>
            <a:off x="2802635" y="2481079"/>
            <a:ext cx="6383276" cy="2333149"/>
          </a:xfrm>
          <a:prstGeom prst="rect">
            <a:avLst/>
          </a:prstGeom>
        </p:spPr>
        <p:txBody>
          <a:bodyPr wrap="square">
            <a:noAutofit/>
          </a:bodyPr>
          <a:lstStyle/>
          <a:p>
            <a:pPr latinLnBrk="1">
              <a:lnSpc>
                <a:spcPct val="120000"/>
              </a:lnSpc>
            </a:pPr>
            <a:r>
              <a:rPr lang="zh-CN" altLang="en-US" sz="4000" smtClean="0">
                <a:latin typeface="腾祥睿黑简-W2" panose="01010104010101010101" charset="-122"/>
                <a:ea typeface="腾祥睿黑简-W2" panose="01010104010101010101" charset="-122"/>
              </a:rPr>
              <a:t>结构相同或相似、意思密切相关、预期一致的词语或句子成串地排列或句子成串地排列的一种修辞手法。</a:t>
            </a:r>
            <a:endParaRPr lang="zh-CN" altLang="en-US" sz="4000" smtClean="0">
              <a:latin typeface="腾祥睿黑简-W2" panose="01010104010101010101" charset="-122"/>
              <a:ea typeface="腾祥睿黑简-W2" panose="01010104010101010101" charset="-122"/>
            </a:endParaRPr>
          </a:p>
        </p:txBody>
      </p:sp>
      <p:sp>
        <p:nvSpPr>
          <p:cNvPr id="3" name="文本框 2"/>
          <p:cNvSpPr txBox="1"/>
          <p:nvPr/>
        </p:nvSpPr>
        <p:spPr>
          <a:xfrm>
            <a:off x="1621155" y="1947545"/>
            <a:ext cx="1181735" cy="645160"/>
          </a:xfrm>
          <a:prstGeom prst="rect">
            <a:avLst/>
          </a:prstGeom>
          <a:noFill/>
        </p:spPr>
        <p:txBody>
          <a:bodyPr wrap="square" rtlCol="0">
            <a:spAutoFit/>
          </a:bodyPr>
          <a:p>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腾祥睿黑简-W2" panose="01010104010101010101" charset="-122"/>
                <a:ea typeface="腾祥睿黑简-W2" panose="01010104010101010101" charset="-122"/>
              </a:rPr>
              <a:t>意思</a:t>
            </a:r>
            <a:endPar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腾祥睿黑简-W2" panose="01010104010101010101" charset="-122"/>
              <a:ea typeface="腾祥睿黑简-W2" panose="01010104010101010101" charset="-122"/>
            </a:endParaRPr>
          </a:p>
        </p:txBody>
      </p:sp>
    </p:spTree>
    <p:custDataLst>
      <p:tags r:id="rId5"/>
    </p:custData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860425"/>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问题一：读第一自然段，孩子们上学路上和来到学校是怎样的情景？</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p:txBody>
          <a:bodyPr>
            <a:noAutofit/>
          </a:bodyPr>
          <a:lstStyle/>
          <a:p>
            <a:pPr marL="0" indent="0">
              <a:buNone/>
            </a:pPr>
            <a:endParaRPr lang="zh-CN" altLang="en-US" sz="4000" smtClean="0"/>
          </a:p>
          <a:p>
            <a:pPr marL="0" indent="0">
              <a:buNone/>
            </a:pPr>
            <a:r>
              <a:rPr lang="zh-CN" altLang="en-US" sz="4000" smtClean="0">
                <a:latin typeface="腾祥睿黑简-W2" panose="01010104010101010101" charset="-122"/>
                <a:ea typeface="腾祥睿黑简-W2" panose="01010104010101010101" charset="-122"/>
              </a:rPr>
              <a:t>答：孩子们穿着不同的服饰从不同的地方来到学校。他们鲜艳的衣服把学校打扮得绚丽多彩，他们非常有礼貌，向老师问好，向国旗敬礼。</a:t>
            </a:r>
            <a:endParaRPr lang="zh-CN" altLang="en-US"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909955"/>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问题二：读第二自然段，孩子们上课和下课时分别是怎样的情景？</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a:xfrm>
            <a:off x="838200" y="2745105"/>
            <a:ext cx="10515600" cy="4351338"/>
          </a:xfrm>
        </p:spPr>
        <p:txBody>
          <a:bodyPr/>
          <a:lstStyle/>
          <a:p>
            <a:pPr marL="0" indent="0">
              <a:buNone/>
            </a:pPr>
            <a:r>
              <a:rPr lang="zh-CN" altLang="zh-CN" sz="4000" smtClean="0">
                <a:latin typeface="腾祥睿黑简-W2" panose="01010104010101010101" charset="-122"/>
                <a:ea typeface="腾祥睿黑简-W2" panose="01010104010101010101" charset="-122"/>
              </a:rPr>
              <a:t>答：上课时，孩子们认真学习，读课文的声音非常好听。下课了，他们尽情玩耍，充满快乐。</a:t>
            </a:r>
            <a:endParaRPr lang="zh-CN" altLang="zh-CN"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846455"/>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问题三：通读全文，课文是按什么顺序写孩子们这一天的校园生活的？</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a:xfrm>
            <a:off x="838200" y="2617470"/>
            <a:ext cx="10515600" cy="4351338"/>
          </a:xfrm>
        </p:spPr>
        <p:txBody>
          <a:bodyPr/>
          <a:lstStyle/>
          <a:p>
            <a:pPr marL="0" indent="0">
              <a:buNone/>
            </a:pPr>
            <a:r>
              <a:rPr lang="zh-CN" altLang="en-US" sz="4000" smtClean="0">
                <a:latin typeface="腾祥睿黑简-W2" panose="01010104010101010101" charset="-122"/>
                <a:ea typeface="腾祥睿黑简-W2" panose="01010104010101010101" charset="-122"/>
                <a:cs typeface="腾祥睿黑简-W2" panose="01010104010101010101" charset="-122"/>
              </a:rPr>
              <a:t>答：课文是按</a:t>
            </a:r>
            <a:r>
              <a:rPr lang="en-US" altLang="zh-CN" sz="4000" smtClean="0">
                <a:latin typeface="腾祥睿黑简-W2" panose="01010104010101010101" charset="-122"/>
                <a:ea typeface="腾祥睿黑简-W2" panose="01010104010101010101" charset="-122"/>
                <a:cs typeface="腾祥睿黑简-W2" panose="01010104010101010101" charset="-122"/>
              </a:rPr>
              <a:t>“</a:t>
            </a:r>
            <a:r>
              <a:rPr lang="zh-CN" altLang="en-US" sz="4000" smtClean="0">
                <a:latin typeface="腾祥睿黑简-W2" panose="01010104010101010101" charset="-122"/>
                <a:ea typeface="腾祥睿黑简-W2" panose="01010104010101010101" charset="-122"/>
                <a:cs typeface="腾祥睿黑简-W2" panose="01010104010101010101" charset="-122"/>
              </a:rPr>
              <a:t>上学路上→来到学校→上课→下课</a:t>
            </a:r>
            <a:r>
              <a:rPr lang="en-US" altLang="zh-CN" sz="4000" smtClean="0">
                <a:latin typeface="腾祥睿黑简-W2" panose="01010104010101010101" charset="-122"/>
                <a:ea typeface="腾祥睿黑简-W2" panose="01010104010101010101" charset="-122"/>
                <a:cs typeface="腾祥睿黑简-W2" panose="01010104010101010101" charset="-122"/>
              </a:rPr>
              <a:t>”</a:t>
            </a:r>
            <a:r>
              <a:rPr lang="zh-CN" altLang="en-US" sz="4000" smtClean="0">
                <a:latin typeface="腾祥睿黑简-W2" panose="01010104010101010101" charset="-122"/>
                <a:ea typeface="腾祥睿黑简-W2" panose="01010104010101010101" charset="-122"/>
                <a:cs typeface="腾祥睿黑简-W2" panose="01010104010101010101" charset="-122"/>
              </a:rPr>
              <a:t>的</a:t>
            </a:r>
            <a:r>
              <a:rPr lang="zh-CN" altLang="en-US" sz="4000" smtClean="0">
                <a:solidFill>
                  <a:srgbClr val="C00000"/>
                </a:solidFill>
                <a:latin typeface="腾祥睿黑简-W2" panose="01010104010101010101" charset="-122"/>
                <a:ea typeface="腾祥睿黑简-W2" panose="01010104010101010101" charset="-122"/>
                <a:cs typeface="腾祥睿黑简-W2" panose="01010104010101010101" charset="-122"/>
              </a:rPr>
              <a:t>时间顺序</a:t>
            </a:r>
            <a:r>
              <a:rPr lang="zh-CN" altLang="en-US" sz="4000" smtClean="0">
                <a:latin typeface="腾祥睿黑简-W2" panose="01010104010101010101" charset="-122"/>
                <a:ea typeface="腾祥睿黑简-W2" panose="01010104010101010101" charset="-122"/>
                <a:cs typeface="腾祥睿黑简-W2" panose="01010104010101010101" charset="-122"/>
              </a:rPr>
              <a:t>来写</a:t>
            </a:r>
            <a:r>
              <a:rPr lang="zh-CN" altLang="en-US" sz="4000" smtClean="0">
                <a:solidFill>
                  <a:schemeClr val="tx1"/>
                </a:solidFill>
                <a:latin typeface="腾祥睿黑简-W2" panose="01010104010101010101" charset="-122"/>
                <a:ea typeface="腾祥睿黑简-W2" panose="01010104010101010101" charset="-122"/>
                <a:cs typeface="腾祥睿黑简-W2" panose="01010104010101010101" charset="-122"/>
              </a:rPr>
              <a:t>孩子</a:t>
            </a:r>
            <a:r>
              <a:rPr lang="zh-CN" altLang="en-US" sz="4000" smtClean="0">
                <a:latin typeface="腾祥睿黑简-W2" panose="01010104010101010101" charset="-122"/>
                <a:ea typeface="腾祥睿黑简-W2" panose="01010104010101010101" charset="-122"/>
                <a:cs typeface="腾祥睿黑简-W2" panose="01010104010101010101" charset="-122"/>
              </a:rPr>
              <a:t>们这一天的校园生活的。</a:t>
            </a:r>
            <a:endParaRPr lang="zh-CN" altLang="en-US" sz="4000" smtClean="0">
              <a:latin typeface="腾祥睿黑简-W2" panose="01010104010101010101" charset="-122"/>
              <a:ea typeface="腾祥睿黑简-W2" panose="01010104010101010101" charset="-122"/>
              <a:cs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1249680"/>
            <a:ext cx="10515600" cy="1325563"/>
          </a:xfrm>
        </p:spPr>
        <p:txBody>
          <a:bodyPr>
            <a:normAutofit fontScale="90000"/>
          </a:bodyPr>
          <a:lstStyle/>
          <a:p>
            <a:r>
              <a:rPr lang="zh-CN" altLang="en-US" sz="4400" b="1" smtClean="0">
                <a:ea typeface="黑体" panose="02010600030101010101" charset="-122"/>
                <a:sym typeface="+mn-ea"/>
              </a:rPr>
              <a:t>这时候，窗外十分安静，</a:t>
            </a:r>
            <a:r>
              <a:rPr lang="zh-CN" altLang="en-US" sz="4400" b="1" u="sng" smtClean="0">
                <a:solidFill>
                  <a:srgbClr val="A50021"/>
                </a:solidFill>
                <a:ea typeface="黑体" panose="02010600030101010101" charset="-122"/>
                <a:sym typeface="+mn-ea"/>
              </a:rPr>
              <a:t>树枝不摇了，鸟儿不叫了，蝴蝶停在花朵上，好像在听同学们读课文。</a:t>
            </a:r>
            <a:br>
              <a:rPr lang="zh-CN" altLang="en-US" sz="4400" b="1" u="sng" smtClean="0">
                <a:solidFill>
                  <a:srgbClr val="A50021"/>
                </a:solidFill>
                <a:ea typeface="黑体" panose="02010600030101010101" charset="-122"/>
              </a:rPr>
            </a:br>
            <a:endParaRPr lang="zh-CN" altLang="en-US" sz="4400" dirty="0"/>
          </a:p>
        </p:txBody>
      </p:sp>
      <p:sp>
        <p:nvSpPr>
          <p:cNvPr id="3" name="内容占位符 2"/>
          <p:cNvSpPr>
            <a:spLocks noGrp="1"/>
          </p:cNvSpPr>
          <p:nvPr>
            <p:ph idx="1"/>
            <p:custDataLst>
              <p:tags r:id="rId2"/>
            </p:custDataLst>
          </p:nvPr>
        </p:nvSpPr>
        <p:spPr>
          <a:xfrm>
            <a:off x="838200" y="3098800"/>
            <a:ext cx="10515600" cy="4351338"/>
          </a:xfrm>
        </p:spPr>
        <p:txBody>
          <a:bodyPr/>
          <a:lstStyle/>
          <a:p>
            <a:pPr marL="0" indent="0">
              <a:buNone/>
            </a:pPr>
            <a:r>
              <a:rPr lang="zh-CN" altLang="en-US" sz="3600" b="1" smtClean="0"/>
              <a:t>读中画横线的句子，是对窗外（       ）的描写，突出了校园环境的（       ）和学生们（                   ）。</a:t>
            </a:r>
            <a:endParaRPr lang="en-US" altLang="zh-CN" sz="3600" b="1" smtClean="0"/>
          </a:p>
        </p:txBody>
      </p:sp>
      <p:sp>
        <p:nvSpPr>
          <p:cNvPr id="4" name="文本框 3"/>
          <p:cNvSpPr txBox="1"/>
          <p:nvPr/>
        </p:nvSpPr>
        <p:spPr>
          <a:xfrm>
            <a:off x="7268210" y="3205480"/>
            <a:ext cx="1101090" cy="645160"/>
          </a:xfrm>
          <a:prstGeom prst="rect">
            <a:avLst/>
          </a:prstGeom>
          <a:noFill/>
        </p:spPr>
        <p:txBody>
          <a:bodyPr wrap="none" rtlCol="0">
            <a:spAutoFit/>
          </a:bodyPr>
          <a:p>
            <a:r>
              <a:rPr lang="zh-CN" altLang="en-US" sz="3600" b="1">
                <a:solidFill>
                  <a:srgbClr val="C00000"/>
                </a:solidFill>
              </a:rPr>
              <a:t>景物</a:t>
            </a:r>
            <a:endParaRPr lang="zh-CN" altLang="en-US" sz="3600" b="1">
              <a:solidFill>
                <a:srgbClr val="C00000"/>
              </a:solidFill>
            </a:endParaRPr>
          </a:p>
        </p:txBody>
      </p:sp>
      <p:sp>
        <p:nvSpPr>
          <p:cNvPr id="5" name="文本框 4"/>
          <p:cNvSpPr txBox="1"/>
          <p:nvPr/>
        </p:nvSpPr>
        <p:spPr>
          <a:xfrm>
            <a:off x="4488815" y="3850640"/>
            <a:ext cx="1101090" cy="645160"/>
          </a:xfrm>
          <a:prstGeom prst="rect">
            <a:avLst/>
          </a:prstGeom>
          <a:noFill/>
        </p:spPr>
        <p:txBody>
          <a:bodyPr wrap="none" rtlCol="0">
            <a:spAutoFit/>
          </a:bodyPr>
          <a:p>
            <a:r>
              <a:rPr lang="zh-CN" altLang="en-US" sz="3600" b="1">
                <a:solidFill>
                  <a:srgbClr val="C00000"/>
                </a:solidFill>
              </a:rPr>
              <a:t>安静</a:t>
            </a:r>
            <a:endParaRPr lang="zh-CN" altLang="en-US" sz="3600" b="1">
              <a:solidFill>
                <a:srgbClr val="C00000"/>
              </a:solidFill>
            </a:endParaRPr>
          </a:p>
        </p:txBody>
      </p:sp>
      <p:sp>
        <p:nvSpPr>
          <p:cNvPr id="6" name="文本框 5"/>
          <p:cNvSpPr txBox="1"/>
          <p:nvPr/>
        </p:nvSpPr>
        <p:spPr>
          <a:xfrm>
            <a:off x="8223885" y="3850640"/>
            <a:ext cx="2478405" cy="645160"/>
          </a:xfrm>
          <a:prstGeom prst="rect">
            <a:avLst/>
          </a:prstGeom>
          <a:noFill/>
        </p:spPr>
        <p:txBody>
          <a:bodyPr wrap="none" rtlCol="0">
            <a:spAutoFit/>
          </a:bodyPr>
          <a:p>
            <a:r>
              <a:rPr lang="zh-CN" altLang="en-US" sz="3600" b="1">
                <a:solidFill>
                  <a:srgbClr val="C00000"/>
                </a:solidFill>
              </a:rPr>
              <a:t>学习的认真</a:t>
            </a:r>
            <a:endParaRPr lang="zh-CN" altLang="en-US" sz="3600" b="1">
              <a:solidFill>
                <a:srgbClr val="C00000"/>
              </a:solidFill>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2806"/>
</p:tagLst>
</file>

<file path=ppt/tags/tag10.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11.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12.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13.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a"/>
  <p:tag name="KSO_WM_UNIT_INDEX" val="1"/>
  <p:tag name="KSO_WM_UNIT_CLEAR" val="1"/>
  <p:tag name="KSO_WM_UNIT_LAYERLEVEL" val="1"/>
  <p:tag name="KSO_WM_UNIT_VALUE" val="28"/>
  <p:tag name="KSO_WM_UNIT_ISCONTENTSTITLE" val="1"/>
  <p:tag name="KSO_WM_UNIT_HIGHLIGHT" val="0"/>
  <p:tag name="KSO_WM_UNIT_COMPATIBLE" val="0"/>
  <p:tag name="KSO_WM_DIAGRAM_GROUP_CODE" val="l1_1"/>
  <p:tag name="KSO_WM_UNIT_ID" val="custom20182806_6*a*1"/>
  <p:tag name="KSO_WM_UNIT_PRESET_TEXT" val="CONTENTS"/>
  <p:tag name="KSO_WM_UNIT_FILL_FORE_SCHEMECOLOR_INDEX" val="7"/>
  <p:tag name="KSO_WM_UNIT_FILL_TYPE" val="1"/>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5.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 name="KSO_WM_UNIT_ID" val="custom20182806_6*l_h_f*1_1_1"/>
  <p:tag name="KSO_WM_UNIT_SHADOW_SCHEMECOLOR_INDEX" val="16"/>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AG_VERSION" val="1.0"/>
  <p:tag name="KSO_WM_SLIDE_ITEM_CNT" val="1"/>
  <p:tag name="KSO_WM_SLIDE_LAYOUT" val="a_l"/>
  <p:tag name="KSO_WM_SLIDE_LAYOUT_CNT" val="1_1"/>
  <p:tag name="KSO_WM_SLIDE_TYPE" val="contents"/>
  <p:tag name="KSO_WM_BEAUTIFY_FLAG" val="#wm#"/>
  <p:tag name="KSO_WM_TEMPLATE_CATEGORY" val="custom"/>
  <p:tag name="KSO_WM_TEMPLATE_INDEX" val="20182806"/>
  <p:tag name="KSO_WM_SLIDE_ID" val="custom20182806_6"/>
  <p:tag name="KSO_WM_SLIDE_INDEX" val="6"/>
  <p:tag name="KSO_WM_DIAGRAM_GROUP_CODE" val="l1-1"/>
  <p:tag name="KSO_WM_TEMPLATE_THUMBS_INDEX" val="1、2、3、4、5、6"/>
</p:tagLst>
</file>

<file path=ppt/tags/tag19.xml><?xml version="1.0" encoding="utf-8"?>
<p:tagLst xmlns:p="http://schemas.openxmlformats.org/presentationml/2006/main">
  <p:tag name="KSO_WM_TEMPLATE_CATEGORY" val="custom"/>
  <p:tag name="KSO_WM_TEMPLATE_INDEX" val="20182806"/>
  <p:tag name="KSO_WM_UNIT_VALUE" val="175"/>
  <p:tag name="KSO_WM_UNIT_HIGHLIGHT" val="0"/>
  <p:tag name="KSO_WM_UNIT_COMPATIBLE" val="0"/>
  <p:tag name="KSO_WM_UNIT_PRESET_TEXT_INDEX" val="3"/>
  <p:tag name="KSO_WM_UNIT_PRESET_TEXT_LEN" val="174"/>
  <p:tag name="KSO_WM_UNIT_CLEAR" val="1"/>
  <p:tag name="KSO_WM_TAG_VERSION" val="1.0"/>
  <p:tag name="KSO_WM_BEAUTIFY_FLAG" val="#wm#"/>
  <p:tag name="KSO_WM_UNIT_TYPE" val="l_h_i"/>
  <p:tag name="KSO_WM_UNIT_INDEX" val="1_1_1"/>
  <p:tag name="KSO_WM_UNIT_ID" val="custom20182806_13*l_h_i*1_1_1"/>
  <p:tag name="KSO_WM_UNIT_LAYERLEVEL" val="1_1_1"/>
  <p:tag name="KSO_WM_DIAGRAM_GROUP_CODE" val="l1-2"/>
  <p:tag name="KSO_WM_UNIT_FILL_FORE_SCHEMECOLOR_INDEX" val="7"/>
  <p:tag name="KSO_WM_UNIT_FILL_TYPE" val="1"/>
  <p:tag name="KSO_WM_UNIT_LINE_FORE_SCHEMECOLOR_INDEX" val="14"/>
  <p:tag name="KSO_WM_UNIT_LINE_FILL_TYPE" val="2"/>
  <p:tag name="KSO_WM_UNIT_USESOURCEFORMAT_APPLY" val="1"/>
</p:tagLst>
</file>

<file path=ppt/tags/tag2.xml><?xml version="1.0" encoding="utf-8"?>
<p:tagLst xmlns:p="http://schemas.openxmlformats.org/presentationml/2006/main">
  <p:tag name="KSO_WM_TAG_VERSION" val="1.0"/>
  <p:tag name="KSO_WM_TEMPLATE_CATEGORY" val="custom"/>
  <p:tag name="KSO_WM_TEMPLATE_INDEX" val="20182806"/>
</p:tagLst>
</file>

<file path=ppt/tags/tag20.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2"/>
  <p:tag name="KSO_WM_UNIT_ID" val="custom20182806_13*l_h_i*1_1_2"/>
  <p:tag name="KSO_WM_UNIT_LAYERLEVEL" val="1_1_1"/>
  <p:tag name="KSO_WM_DIAGRAM_GROUP_CODE" val="l1-2"/>
  <p:tag name="KSO_WM_UNIT_FILL_FORE_SCHEMECOLOR_INDEX" val="7"/>
  <p:tag name="KSO_WM_UNIT_FILL_TYPE" val="1"/>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a"/>
  <p:tag name="KSO_WM_UNIT_INDEX" val="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 name="KSO_WM_DIAGRAM_GROUP_CODE" val="l1_1"/>
  <p:tag name="KSO_WM_UNIT_ID" val="custom20182806_13*a*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1_1"/>
  <p:tag name="KSO_WM_UNIT_CLEAR" val="1"/>
  <p:tag name="KSO_WM_UNIT_LAYERLEVEL" val="1_1_1"/>
  <p:tag name="KSO_WM_UNIT_VALUE" val="189"/>
  <p:tag name="KSO_WM_UNIT_HIGHLIGHT" val="0"/>
  <p:tag name="KSO_WM_UNIT_COMPATIBLE" val="0"/>
  <p:tag name="KSO_WM_DIAGRAM_GROUP_CODE" val="l1-2"/>
  <p:tag name="KSO_WM_UNIT_ID" val="custom20182806_13*l_h_f*1_1_1"/>
  <p:tag name="KSO_WM_UNIT_PRESET_TEXT" val="Lorem ipsum dolor sit amet, consectetur adipisicing elit, sed do eiusmod tempozr incididunt ut labore et dolore magna aliqua. Ut enim ad minim veniam, quis nostrud exercitation ullamco laboris nisi ut aliquip ex ea commodo consequat."/>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SLIDE_ITEM_CNT" val="1"/>
  <p:tag name="KSO_WM_SLIDE_LAYOUT" val="a_l"/>
  <p:tag name="KSO_WM_SLIDE_LAYOUT_CNT" val="1_1"/>
  <p:tag name="KSO_WM_SLIDE_TYPE" val="text"/>
  <p:tag name="KSO_WM_BEAUTIFY_FLAG" val="#wm#"/>
  <p:tag name="KSO_WM_SLIDE_POSITION" val="152*149"/>
  <p:tag name="KSO_WM_SLIDE_SIZE" val="606*304"/>
  <p:tag name="KSO_WM_TEMPLATE_CATEGORY" val="custom"/>
  <p:tag name="KSO_WM_TEMPLATE_INDEX" val="20182806"/>
  <p:tag name="KSO_WM_SLIDE_ID" val="custom20182806_13"/>
  <p:tag name="KSO_WM_SLIDE_INDEX" val="13"/>
  <p:tag name="KSO_WM_DIAGRAM_GROUP_CODE" val="l1-2"/>
  <p:tag name="KSO_WM_TEMPLATE_THUMBS_INDEX" val="1、2、3、4、5、6"/>
</p:tagLst>
</file>

<file path=ppt/tags/tag24.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25.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26.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27.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28.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29.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xml><?xml version="1.0" encoding="utf-8"?>
<p:tagLst xmlns:p="http://schemas.openxmlformats.org/presentationml/2006/main">
  <p:tag name="KSO_WM_TEMPLATE_CATEGORY" val="custom"/>
  <p:tag name="KSO_WM_TEMPLATE_INDEX" val="20182806"/>
  <p:tag name="KSO_WM_TAG_VERSION" val="1.0"/>
  <p:tag name="KSO_WM_BEAUTIFY_FLAG" val="#wm#"/>
  <p:tag name="KSO_WM_TEMPLATE_THUMBS_INDEX" val="1、9、12、16、19、22"/>
</p:tagLst>
</file>

<file path=ppt/tags/tag30.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1.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2.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3.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4.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5.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6.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7.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8.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TAG_VERSION" val="1.0"/>
  <p:tag name="KSO_WM_BEAUTIFY_FLAG" val="#wm#"/>
  <p:tag name="KSO_WM_UNIT_TYPE" val="i"/>
  <p:tag name="KSO_WM_UNIT_ID" val="custom20182806_12*i*0"/>
  <p:tag name="KSO_WM_TEMPLATE_CATEGORY" val="custom"/>
  <p:tag name="KSO_WM_TEMPLATE_INDEX" val="20182806"/>
  <p:tag name="KSO_WM_UNIT_INDEX" val="0"/>
</p:tagLst>
</file>

<file path=ppt/tags/tag40.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6*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42.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3*a*1"/>
  <p:tag name="KSO_WM_UNIT_TYPE" val="a"/>
</p:tagLst>
</file>

<file path=ppt/tags/tag43.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100"/>
  <p:tag name="KSO_WM_UNIT_PRESET_TEXT_INDEX" val="2"/>
  <p:tag name="KSO_WM_UNIT_CLEAR" val="0"/>
  <p:tag name="KSO_WM_UNIT_COMPATIBLE" val="0"/>
  <p:tag name="KSO_WM_UNIT_HIGHLIGHT" val="0"/>
  <p:tag name="KSO_WM_UNIT_VALUE" val="144"/>
  <p:tag name="KSO_WM_UNIT_LAYERLEVEL" val="1"/>
  <p:tag name="KSO_WM_UNIT_INDEX" val="1"/>
  <p:tag name="KSO_WM_UNIT_ID" val="custom20182806_3*f*1"/>
  <p:tag name="KSO_WM_UNIT_TYPE" val="f"/>
</p:tagLst>
</file>

<file path=ppt/tags/tag44.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100"/>
  <p:tag name="KSO_WM_UNIT_PRESET_TEXT_INDEX" val="2"/>
  <p:tag name="KSO_WM_UNIT_CLEAR" val="0"/>
  <p:tag name="KSO_WM_UNIT_COMPATIBLE" val="0"/>
  <p:tag name="KSO_WM_UNIT_HIGHLIGHT" val="0"/>
  <p:tag name="KSO_WM_UNIT_VALUE" val="144"/>
  <p:tag name="KSO_WM_UNIT_LAYERLEVEL" val="1"/>
  <p:tag name="KSO_WM_UNIT_INDEX" val="2"/>
  <p:tag name="KSO_WM_UNIT_ID" val="custom20182806_3*f*2"/>
  <p:tag name="KSO_WM_UNIT_TYPE" val="f"/>
</p:tagLst>
</file>

<file path=ppt/tags/tag45.xml><?xml version="1.0" encoding="utf-8"?>
<p:tagLst xmlns:p="http://schemas.openxmlformats.org/presentationml/2006/main">
  <p:tag name="KSO_WM_SLIDE_SIZE" val="828*342"/>
  <p:tag name="KSO_WM_SLIDE_POSITION" val="66*143"/>
  <p:tag name="KSO_WM_SLIDE_LAYOUT_CNT" val="1_2"/>
  <p:tag name="KSO_WM_SLIDE_LAYOUT" val="a_f"/>
  <p:tag name="KSO_WM_BEAUTIFY_FLAG" val="#wm#"/>
  <p:tag name="KSO_WM_SLIDE_TYPE" val="text"/>
  <p:tag name="KSO_WM_SLIDE_ITEM_CNT" val="2"/>
  <p:tag name="KSO_WM_SLIDE_INDEX" val="3"/>
  <p:tag name="KSO_WM_SLIDE_ID" val="custom20182806_3"/>
  <p:tag name="KSO_WM_TAG_VERSION" val="1.0"/>
  <p:tag name="KSO_WM_TEMPLATE_INDEX" val="20182806"/>
  <p:tag name="KSO_WM_TEMPLATE_CATEGORY" val="custom"/>
</p:tagLst>
</file>

<file path=ppt/tags/tag46.xml><?xml version="1.0" encoding="utf-8"?>
<p:tagLst xmlns:p="http://schemas.openxmlformats.org/presentationml/2006/main">
  <p:tag name="KSO_WM_TEMPLATE_CATEGORY" val="custom"/>
  <p:tag name="KSO_WM_TEMPLATE_INDEX" val="20182806"/>
  <p:tag name="KSO_WM_TAG_VERSION" val="1.0"/>
  <p:tag name="KSO_WM_UNIT_TYPE" val="a"/>
  <p:tag name="KSO_WM_UNIT_INDEX" val="1"/>
  <p:tag name="KSO_WM_UNIT_ID" val="custom20182806_22*a*1"/>
  <p:tag name="KSO_WM_UNIT_LAYERLEVEL" val="1"/>
  <p:tag name="KSO_WM_UNIT_VALUE" val="13"/>
  <p:tag name="KSO_WM_UNIT_ISCONTENTSTITLE" val="0"/>
  <p:tag name="KSO_WM_UNIT_HIGHLIGHT" val="0"/>
  <p:tag name="KSO_WM_UNIT_COMPATIBLE" val="0"/>
  <p:tag name="KSO_WM_UNIT_CLEAR" val="0"/>
  <p:tag name="KSO_WM_UNIT_PRESET_TEXT_INDEX" val="0"/>
  <p:tag name="KSO_WM_UNIT_PRESET_TEXT_LEN" val="9"/>
  <p:tag name="KSO_WM_BEAUTIFY_FLAG" val="#wm#"/>
</p:tagLst>
</file>

<file path=ppt/tags/tag47.xml><?xml version="1.0" encoding="utf-8"?>
<p:tagLst xmlns:p="http://schemas.openxmlformats.org/presentationml/2006/main">
  <p:tag name="KSO_WM_TEMPLATE_CATEGORY" val="custom"/>
  <p:tag name="KSO_WM_TEMPLATE_INDEX" val="20182806"/>
  <p:tag name="KSO_WM_TAG_VERSION" val="1.0"/>
  <p:tag name="KSO_WM_SLIDE_ID" val="custom20182806_22"/>
  <p:tag name="KSO_WM_SLIDE_INDEX" val="22"/>
  <p:tag name="KSO_WM_SLIDE_ITEM_CNT" val="1"/>
  <p:tag name="KSO_WM_SLIDE_LAYOUT" val="a"/>
  <p:tag name="KSO_WM_SLIDE_LAYOUT_CNT" val="1"/>
  <p:tag name="KSO_WM_SLIDE_TYPE" val="endPage"/>
  <p:tag name="KSO_WM_BEAUTIFY_FLAG" val="#wm#"/>
</p:tagLst>
</file>

<file path=ppt/tags/tag5.xml><?xml version="1.0" encoding="utf-8"?>
<p:tagLst xmlns:p="http://schemas.openxmlformats.org/presentationml/2006/main">
  <p:tag name="KSO_WM_TEMPLATE_CATEGORY" val="custom"/>
  <p:tag name="KSO_WM_TEMPLATE_INDEX" val="20182806"/>
  <p:tag name="KSO_WM_TAG_VERSION" val="1.0"/>
  <p:tag name="KSO_WM_UNIT_TYPE" val="a"/>
  <p:tag name="KSO_WM_UNIT_INDEX" val="1"/>
  <p:tag name="KSO_WM_UNIT_ID" val="custom20182806_12*a*1"/>
  <p:tag name="KSO_WM_UNIT_LAYERLEVEL" val="1"/>
  <p:tag name="KSO_WM_UNIT_VALUE" val="17"/>
  <p:tag name="KSO_WM_UNIT_ISCONTENTSTITLE" val="0"/>
  <p:tag name="KSO_WM_UNIT_HIGHLIGHT" val="0"/>
  <p:tag name="KSO_WM_UNIT_COMPATIBLE" val="0"/>
  <p:tag name="KSO_WM_UNIT_CLEAR" val="0"/>
  <p:tag name="KSO_WM_BEAUTIFY_FLAG" val="#wm#"/>
  <p:tag name="KSO_WM_UNIT_PRESET_TEXT" val="请在此输入章节标题"/>
</p:tagLst>
</file>

<file path=ppt/tags/tag6.xml><?xml version="1.0" encoding="utf-8"?>
<p:tagLst xmlns:p="http://schemas.openxmlformats.org/presentationml/2006/main">
  <p:tag name="KSO_WM_TEMPLATE_CATEGORY" val="custom"/>
  <p:tag name="KSO_WM_TEMPLATE_INDEX" val="20182806"/>
  <p:tag name="KSO_WM_TAG_VERSION" val="1.0"/>
  <p:tag name="KSO_WM_UNIT_TYPE" val="e"/>
  <p:tag name="KSO_WM_UNIT_INDEX" val="1"/>
  <p:tag name="KSO_WM_UNIT_ID" val="custom20182806_12*e*1"/>
  <p:tag name="KSO_WM_UNIT_LAYERLEVEL" val="1"/>
  <p:tag name="KSO_WM_UNIT_VALUE" val="1"/>
  <p:tag name="KSO_WM_UNIT_HIGHLIGHT" val="0"/>
  <p:tag name="KSO_WM_UNIT_COMPATIBLE" val="1"/>
  <p:tag name="KSO_WM_UNIT_CLEAR" val="0"/>
  <p:tag name="KSO_WM_BEAUTIFY_FLAG" val="#wm#"/>
  <p:tag name="KSO_WM_UNIT_PRESET_TEXT" val="1"/>
</p:tagLst>
</file>

<file path=ppt/tags/tag7.xml><?xml version="1.0" encoding="utf-8"?>
<p:tagLst xmlns:p="http://schemas.openxmlformats.org/presentationml/2006/main">
  <p:tag name="KSO_WM_TEMPLATE_CATEGORY" val="custom"/>
  <p:tag name="KSO_WM_TEMPLATE_INDEX" val="20182806"/>
  <p:tag name="KSO_WM_TAG_VERSION" val="1.0"/>
  <p:tag name="KSO_WM_SLIDE_ID" val="custom20182806_12"/>
  <p:tag name="KSO_WM_SLIDE_INDEX" val="12"/>
  <p:tag name="KSO_WM_SLIDE_ITEM_CNT" val="1"/>
  <p:tag name="KSO_WM_SLIDE_LAYOUT" val="a_e"/>
  <p:tag name="KSO_WM_SLIDE_LAYOUT_CNT" val="1_1"/>
  <p:tag name="KSO_WM_SLIDE_TYPE" val="sectionTitle"/>
  <p:tag name="KSO_WM_BEAUTIFY_FLAG" val="#wm#"/>
</p:tagLst>
</file>

<file path=ppt/tags/tag8.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a"/>
  <p:tag name="KSO_WM_UNIT_INDEX" val="1"/>
  <p:tag name="KSO_WM_UNIT_CLEAR" val="1"/>
  <p:tag name="KSO_WM_UNIT_LAYERLEVEL" val="1"/>
  <p:tag name="KSO_WM_UNIT_VALUE" val="28"/>
  <p:tag name="KSO_WM_UNIT_ISCONTENTSTITLE" val="1"/>
  <p:tag name="KSO_WM_UNIT_HIGHLIGHT" val="0"/>
  <p:tag name="KSO_WM_UNIT_COMPATIBLE" val="0"/>
  <p:tag name="KSO_WM_DIAGRAM_GROUP_CODE" val="l1_1"/>
  <p:tag name="KSO_WM_UNIT_ID" val="custom20182806_6*a*1"/>
  <p:tag name="KSO_WM_UNIT_PRESET_TEXT" val="CONTENTS"/>
  <p:tag name="KSO_WM_UNIT_FILL_FORE_SCHEMECOLOR_INDEX" val="7"/>
  <p:tag name="KSO_WM_UNIT_FILL_TYPE" val="1"/>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SLIDE_ITEM_CNT" val="1"/>
  <p:tag name="KSO_WM_SLIDE_LAYOUT" val="a_l"/>
  <p:tag name="KSO_WM_SLIDE_LAYOUT_CNT" val="1_1"/>
  <p:tag name="KSO_WM_SLIDE_TYPE" val="contents"/>
  <p:tag name="KSO_WM_BEAUTIFY_FLAG" val="#wm#"/>
  <p:tag name="KSO_WM_TEMPLATE_CATEGORY" val="custom"/>
  <p:tag name="KSO_WM_TEMPLATE_INDEX" val="20182806"/>
  <p:tag name="KSO_WM_SLIDE_ID" val="custom20182806_6"/>
  <p:tag name="KSO_WM_SLIDE_INDEX" val="6"/>
  <p:tag name="KSO_WM_DIAGRAM_GROUP_CODE" val="l1-1"/>
  <p:tag name="KSO_WM_TEMPLATE_THUMBS_INDEX" val="1、2、3、4、5、6"/>
</p:tagLst>
</file>

<file path=ppt/theme/theme1.xml><?xml version="1.0" encoding="utf-8"?>
<a:theme xmlns:a="http://schemas.openxmlformats.org/drawingml/2006/main" name="1_Office 主题​​">
  <a:themeElements>
    <a:clrScheme name="自定义 61">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1">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自定义 61">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979</Words>
  <Application>WPS 演示</Application>
  <PresentationFormat>宽屏</PresentationFormat>
  <Paragraphs>103</Paragraphs>
  <Slides>12</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12</vt:i4>
      </vt:variant>
    </vt:vector>
  </HeadingPairs>
  <TitlesOfParts>
    <vt:vector size="32" baseType="lpstr">
      <vt:lpstr>Arial</vt:lpstr>
      <vt:lpstr>宋体</vt:lpstr>
      <vt:lpstr>Wingdings</vt:lpstr>
      <vt:lpstr>腾祥倩影简</vt:lpstr>
      <vt:lpstr>字体管家娜娜体</vt:lpstr>
      <vt:lpstr>华文楷体</vt:lpstr>
      <vt:lpstr>方正隶变_GBK</vt:lpstr>
      <vt:lpstr>华文中宋</vt:lpstr>
      <vt:lpstr>黑体</vt:lpstr>
      <vt:lpstr>隶书</vt:lpstr>
      <vt:lpstr>腾祥睿黑简-W2</vt:lpstr>
      <vt:lpstr>Calibri</vt:lpstr>
      <vt:lpstr>微软雅黑</vt:lpstr>
      <vt:lpstr>Arial Unicode MS</vt:lpstr>
      <vt:lpstr>锐字工房云字库行楷GBK</vt:lpstr>
      <vt:lpstr>Senty Cream Puff 新蒂泡芙体</vt:lpstr>
      <vt:lpstr>H2O</vt:lpstr>
      <vt:lpstr>仿宋_GB2312</vt:lpstr>
      <vt:lpstr>华文彩云</vt:lpstr>
      <vt:lpstr>1_Office 主题​​</vt:lpstr>
      <vt:lpstr>PowerPoint 演示文稿</vt:lpstr>
      <vt:lpstr>PowerPoint 演示文稿</vt:lpstr>
      <vt:lpstr>请在此输入您的标题</vt:lpstr>
      <vt:lpstr>PowerPoint 演示文稿</vt:lpstr>
      <vt:lpstr>PowerPoint 演示文稿</vt:lpstr>
      <vt:lpstr>问题一：读第一自然段，孩子们上学路上和来到学校是怎样的情景？</vt:lpstr>
      <vt:lpstr>问题二：读第二自然段，孩子们上课和下课时分别是怎样的情景？</vt:lpstr>
      <vt:lpstr>问题三：通读全文，课文是按什么顺序写孩子们这一天的校园生活的？</vt:lpstr>
      <vt:lpstr>请在此输入您的标题</vt:lpstr>
      <vt:lpstr>文中写孩子们上课下课的情景时，为什么要写动物的表现？</vt:lpstr>
      <vt:lpstr>主题归纳</vt:lpstr>
      <vt:lpstr>请在此输入您的标题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jjjustina</cp:lastModifiedBy>
  <cp:revision>7</cp:revision>
  <dcterms:created xsi:type="dcterms:W3CDTF">2018-07-06T11:24:00Z</dcterms:created>
  <dcterms:modified xsi:type="dcterms:W3CDTF">2018-07-08T08:27:49Z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