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9" r:id="rId3"/>
    <p:sldId id="257" r:id="rId4"/>
    <p:sldId id="261" r:id="rId5"/>
    <p:sldId id="306" r:id="rId6"/>
    <p:sldId id="258" r:id="rId7"/>
    <p:sldId id="307" r:id="rId8"/>
    <p:sldId id="308" r:id="rId9"/>
    <p:sldId id="309" r:id="rId10"/>
    <p:sldId id="310" r:id="rId11"/>
    <p:sldId id="269" r:id="rId12"/>
    <p:sldId id="341" r:id="rId13"/>
    <p:sldId id="277" r:id="rId14"/>
    <p:sldId id="279" r:id="rId15"/>
    <p:sldId id="312" r:id="rId17"/>
    <p:sldId id="314" r:id="rId18"/>
    <p:sldId id="313" r:id="rId19"/>
    <p:sldId id="315" r:id="rId20"/>
    <p:sldId id="316" r:id="rId21"/>
    <p:sldId id="317" r:id="rId22"/>
    <p:sldId id="332" r:id="rId23"/>
    <p:sldId id="283" r:id="rId24"/>
    <p:sldId id="281" r:id="rId25"/>
    <p:sldId id="318" r:id="rId26"/>
    <p:sldId id="320" r:id="rId27"/>
    <p:sldId id="319" r:id="rId28"/>
    <p:sldId id="321" r:id="rId29"/>
    <p:sldId id="322" r:id="rId30"/>
    <p:sldId id="323" r:id="rId31"/>
    <p:sldId id="325" r:id="rId32"/>
    <p:sldId id="324" r:id="rId33"/>
    <p:sldId id="327" r:id="rId34"/>
    <p:sldId id="342" r:id="rId35"/>
    <p:sldId id="343" r:id="rId36"/>
    <p:sldId id="328" r:id="rId37"/>
    <p:sldId id="329" r:id="rId38"/>
    <p:sldId id="330" r:id="rId39"/>
    <p:sldId id="287" r:id="rId40"/>
    <p:sldId id="288" r:id="rId41"/>
    <p:sldId id="291" r:id="rId42"/>
    <p:sldId id="333" r:id="rId43"/>
    <p:sldId id="334" r:id="rId44"/>
    <p:sldId id="335" r:id="rId45"/>
    <p:sldId id="336" r:id="rId46"/>
    <p:sldId id="337" r:id="rId47"/>
    <p:sldId id="338" r:id="rId48"/>
    <p:sldId id="339" r:id="rId49"/>
    <p:sldId id="292" r:id="rId50"/>
    <p:sldId id="294" r:id="rId51"/>
    <p:sldId id="296" r:id="rId52"/>
    <p:sldId id="298" r:id="rId53"/>
    <p:sldId id="299" r:id="rId54"/>
    <p:sldId id="300" r:id="rId55"/>
    <p:sldId id="301" r:id="rId56"/>
    <p:sldId id="302" r:id="rId57"/>
    <p:sldId id="303" r:id="rId58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6A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4.xml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2"/>
          <p:cNvSpPr txBox="1"/>
          <p:nvPr/>
        </p:nvSpPr>
        <p:spPr>
          <a:xfrm>
            <a:off x="1962150" y="1671638"/>
            <a:ext cx="4357688" cy="37449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嘴巴尖尖，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头顶红冠，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爱吃小虫和大米，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说起话来叽叽叽。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（猜一小动物）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5942" y="214313"/>
            <a:ext cx="2249805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猜一猜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6" name="WordArt 7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077" name="Group 2"/>
          <p:cNvGrpSpPr>
            <a:grpSpLocks noChangeAspect="1"/>
          </p:cNvGrpSpPr>
          <p:nvPr/>
        </p:nvGrpSpPr>
        <p:grpSpPr>
          <a:xfrm>
            <a:off x="50165" y="-166370"/>
            <a:ext cx="12270740" cy="6858000"/>
            <a:chOff x="0" y="0"/>
            <a:chExt cx="6576" cy="4320"/>
          </a:xfrm>
        </p:grpSpPr>
        <p:grpSp>
          <p:nvGrpSpPr>
            <p:cNvPr id="3078" name="Group 3"/>
            <p:cNvGrpSpPr>
              <a:grpSpLocks noChangeAspect="1"/>
            </p:cNvGrpSpPr>
            <p:nvPr/>
          </p:nvGrpSpPr>
          <p:grpSpPr>
            <a:xfrm>
              <a:off x="0" y="0"/>
              <a:ext cx="6576" cy="4320"/>
              <a:chOff x="0" y="0"/>
              <a:chExt cx="6576" cy="4320"/>
            </a:xfrm>
          </p:grpSpPr>
          <p:pic>
            <p:nvPicPr>
              <p:cNvPr id="3096" name="Picture 5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240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81" name="Group 7"/>
              <p:cNvGrpSpPr>
                <a:grpSpLocks noChangeAspect="1"/>
              </p:cNvGrpSpPr>
              <p:nvPr/>
            </p:nvGrpSpPr>
            <p:grpSpPr>
              <a:xfrm>
                <a:off x="3360" y="0"/>
                <a:ext cx="3216" cy="1250"/>
                <a:chOff x="0" y="0"/>
                <a:chExt cx="3216" cy="1250"/>
              </a:xfrm>
            </p:grpSpPr>
            <p:pic>
              <p:nvPicPr>
                <p:cNvPr id="3094" name="Picture 8" descr="200553122947734[1]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48"/>
                  <a:ext cx="1296" cy="12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095" name="Picture 9" descr="200553122947734[1]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1968" y="0"/>
                  <a:ext cx="1248" cy="115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3092" name="Picture 11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1728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90" name="Picture 14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3118"/>
                <a:ext cx="1296" cy="12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9" name="Picture 18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992" y="1536"/>
                <a:ext cx="1248" cy="115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87" name="Picture 21" descr="200553122947734[1]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136" y="2784"/>
                <a:ext cx="1248" cy="115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079" name="Picture 22" descr="花边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748"/>
              <a:ext cx="5760" cy="5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内容占位符 2"/>
          <p:cNvSpPr txBox="1"/>
          <p:nvPr/>
        </p:nvSpPr>
        <p:spPr>
          <a:xfrm>
            <a:off x="6908483" y="1657668"/>
            <a:ext cx="3889375" cy="37449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嘴像小铲子，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脚像小扇子，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爱在水里游，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捉鱼翘尾巴。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（猜一小动物）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 sz="6000" dirty="0"/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273300"/>
          </a:xfrm>
        </p:spPr>
        <p:txBody>
          <a:bodyPr>
            <a:noAutofit/>
          </a:bodyPr>
          <a:p>
            <a:pPr lvl="3">
              <a:buNone/>
            </a:pPr>
            <a:r>
              <a:rPr lang="zh-CN" altLang="en-US" sz="17300" b="1" dirty="0">
                <a:ea typeface="楷体" panose="02010609060101010101" pitchFamily="49" charset="-122"/>
              </a:rPr>
              <a:t>块</a:t>
            </a:r>
            <a:r>
              <a:rPr lang="zh-CN" altLang="en-US" sz="16600" b="1" dirty="0">
                <a:ea typeface="楷体" panose="02010609060101010101" pitchFamily="49" charset="-122"/>
              </a:rPr>
              <a:t>  </a:t>
            </a:r>
            <a:endParaRPr lang="zh-CN" altLang="en-US" sz="16600" b="1" dirty="0">
              <a:ea typeface="楷体" panose="02010609060101010101" pitchFamily="49" charset="-122"/>
            </a:endParaRPr>
          </a:p>
          <a:p>
            <a:pPr lvl="3">
              <a:buNone/>
            </a:pPr>
            <a:endParaRPr lang="zh-CN" altLang="en-US" sz="6600" b="1" dirty="0">
              <a:ea typeface="楷体" panose="02010609060101010101" pitchFamily="49" charset="-122"/>
            </a:endParaRPr>
          </a:p>
          <a:p>
            <a:pPr lvl="3">
              <a:buNone/>
            </a:pPr>
            <a:r>
              <a:rPr lang="zh-CN" altLang="en-US" sz="6600" b="1" dirty="0">
                <a:ea typeface="楷体" panose="02010609060101010101" pitchFamily="49" charset="-122"/>
              </a:rPr>
              <a:t> </a:t>
            </a:r>
            <a:endParaRPr lang="en-US" altLang="zh-CN" sz="4800" b="1">
              <a:ea typeface="楷体" panose="02010609060101010101" pitchFamily="49" charset="-122"/>
            </a:endParaRPr>
          </a:p>
        </p:txBody>
      </p:sp>
      <p:pic>
        <p:nvPicPr>
          <p:cNvPr id="55300" name="图片 552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0440" y="1825625"/>
            <a:ext cx="1050925" cy="2013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24425" y="2550795"/>
            <a:ext cx="6429375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600200" lvl="3" indent="-22860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</a:pPr>
            <a:r>
              <a:rPr lang="zh-CN" altLang="en-US" sz="6600" b="1" dirty="0">
                <a:ea typeface="楷体" panose="02010609060101010101" pitchFamily="49" charset="-122"/>
                <a:sym typeface="+mn-ea"/>
              </a:rPr>
              <a:t>地  坡  场 </a:t>
            </a:r>
            <a:r>
              <a:rPr lang="en-US" altLang="zh-CN" sz="4800" b="1">
                <a:ea typeface="楷体" panose="02010609060101010101" pitchFamily="49" charset="-122"/>
                <a:sym typeface="+mn-ea"/>
              </a:rPr>
              <a:t>……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1"/>
          <p:cNvSpPr/>
          <p:nvPr/>
        </p:nvSpPr>
        <p:spPr>
          <a:xfrm>
            <a:off x="2273935" y="2240915"/>
            <a:ext cx="7643813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小公鸡和小鸭子一块儿出去玩。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WordArt 6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1203325"/>
            <a:ext cx="12256135" cy="569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3310890" y="3085465"/>
            <a:ext cx="3962400" cy="365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endParaRPr lang="zh-CN" altLang="zh-CN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6195219" y="1203325"/>
            <a:ext cx="3685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>
              <a:buClrTx/>
              <a:buFont typeface="Monotype Sorts" pitchFamily="2" charset="2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看一看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图上有什么？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3" name="Text Box 6"/>
          <p:cNvSpPr txBox="1"/>
          <p:nvPr/>
        </p:nvSpPr>
        <p:spPr>
          <a:xfrm>
            <a:off x="4798695" y="556895"/>
            <a:ext cx="7848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  <a:buClrTx/>
              <a:buFont typeface="Monotype Sorts" pitchFamily="2" charset="2"/>
              <a:buNone/>
            </a:pPr>
            <a:r>
              <a:rPr 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说一说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他们来到了什么地方？</a:t>
            </a:r>
            <a:endParaRPr lang="en-US" altLang="zh-CN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1203325"/>
            <a:ext cx="12256135" cy="569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3990975" y="1386840"/>
            <a:ext cx="3402965" cy="8845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96" name="Rectangle 4"/>
          <p:cNvSpPr/>
          <p:nvPr/>
        </p:nvSpPr>
        <p:spPr>
          <a:xfrm>
            <a:off x="3990975" y="428625"/>
            <a:ext cx="83242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小鸭子捉不到虫子，急得直哭。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76705" y="1270000"/>
            <a:ext cx="3658235" cy="3728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145" y="1270000"/>
            <a:ext cx="3524885" cy="3870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840" y="1370330"/>
            <a:ext cx="5153025" cy="3670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39585" y="5617210"/>
            <a:ext cx="2167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急救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11875" y="1102360"/>
            <a:ext cx="4714875" cy="3717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75" y="1102360"/>
            <a:ext cx="4714240" cy="3716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43725" y="5410835"/>
            <a:ext cx="30518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直升机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1550" y="5410835"/>
            <a:ext cx="30518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080" y="1397000"/>
            <a:ext cx="3768725" cy="376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build="allAtOnce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1203325"/>
            <a:ext cx="12256135" cy="5696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3990975" y="1386840"/>
            <a:ext cx="3402965" cy="88455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96" name="Rectangle 4"/>
          <p:cNvSpPr/>
          <p:nvPr/>
        </p:nvSpPr>
        <p:spPr>
          <a:xfrm>
            <a:off x="3990975" y="428625"/>
            <a:ext cx="83242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小鸭子捉不到虫子，急得直哭。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827645" y="251460"/>
            <a:ext cx="4186555" cy="1356360"/>
          </a:xfrm>
          <a:prstGeom prst="ellipse">
            <a:avLst/>
          </a:prstGeom>
          <a:noFill/>
          <a:ln w="412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45920" y="1303655"/>
            <a:ext cx="3561715" cy="35617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9920" y="1071245"/>
            <a:ext cx="5105400" cy="4612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510" y="889635"/>
            <a:ext cx="5508625" cy="479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2232872" y="10372"/>
            <a:ext cx="9215967" cy="181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1.</a:t>
            </a: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为什么小公鸡捉到很多虫子？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2.</a:t>
            </a:r>
            <a:r>
              <a:rPr kumimoji="0" lang="zh-CN" altLang="en-US" sz="373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为什么小鸭子捉不到虫子？</a:t>
            </a:r>
            <a:endParaRPr kumimoji="0" lang="zh-CN" altLang="en-US" sz="373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2392" y="10372"/>
            <a:ext cx="2080683" cy="1928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_爱奇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0" y="1938655"/>
            <a:ext cx="12256135" cy="4961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1" y="1604433"/>
            <a:ext cx="3608916" cy="4258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l="24844" t="5202" r="18512"/>
          <a:stretch>
            <a:fillRect/>
          </a:stretch>
        </p:blipFill>
        <p:spPr>
          <a:xfrm>
            <a:off x="6959600" y="1604433"/>
            <a:ext cx="3738033" cy="44407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3"/>
          <p:cNvSpPr txBox="1"/>
          <p:nvPr/>
        </p:nvSpPr>
        <p:spPr>
          <a:xfrm>
            <a:off x="1301751" y="683684"/>
            <a:ext cx="9215967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735" b="1" dirty="0">
                <a:latin typeface="Calibri" panose="020F0502020204030204" charset="0"/>
                <a:ea typeface="宋体" panose="02010600030101010101" pitchFamily="2" charset="-122"/>
              </a:rPr>
              <a:t>仔细观察两幅图，你能发现什么？</a:t>
            </a:r>
            <a:endParaRPr lang="zh-CN" altLang="en-US" sz="3735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91684" y="2110317"/>
            <a:ext cx="1270000" cy="812800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93417" y="1972733"/>
            <a:ext cx="1399117" cy="1081617"/>
          </a:xfrm>
          <a:prstGeom prst="ellipse">
            <a:avLst/>
          </a:prstGeom>
          <a:noFill/>
          <a:ln w="57150">
            <a:solidFill>
              <a:srgbClr val="CC00CC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8100" y="1623484"/>
            <a:ext cx="1727200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尖尖的</a:t>
            </a:r>
            <a:endParaRPr lang="zh-CN" altLang="en-US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1251" y="3128433"/>
            <a:ext cx="1729316" cy="661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73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扁扁的</a:t>
            </a:r>
            <a:endParaRPr lang="zh-CN" altLang="en-US" sz="373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1" name="文本占位符 48130"/>
          <p:cNvPicPr>
            <a:picLocks noGrp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-15875" y="-12065"/>
            <a:ext cx="12348845" cy="6870065"/>
          </a:xfrm>
        </p:spPr>
      </p:pic>
      <p:sp>
        <p:nvSpPr>
          <p:cNvPr id="48133" name="矩形 48132"/>
          <p:cNvSpPr/>
          <p:nvPr/>
        </p:nvSpPr>
        <p:spPr>
          <a:xfrm>
            <a:off x="4470400" y="750253"/>
            <a:ext cx="5867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小公鸡和小鸭子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.QH-20160315URKP\Desktop\katongxiaogongjixiangkuanghuabian_3748598_small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5345" y="1527810"/>
            <a:ext cx="4928235" cy="3778885"/>
          </a:xfrm>
          <a:prstGeom prst="rect">
            <a:avLst/>
          </a:prstGeom>
          <a:noFill/>
        </p:spPr>
      </p:pic>
      <p:sp>
        <p:nvSpPr>
          <p:cNvPr id="13" name="AutoShape 60"/>
          <p:cNvSpPr>
            <a:spLocks noChangeArrowheads="1"/>
          </p:cNvSpPr>
          <p:nvPr/>
        </p:nvSpPr>
        <p:spPr bwMode="auto">
          <a:xfrm rot="16200000" flipV="1">
            <a:off x="7042181" y="1798866"/>
            <a:ext cx="2664297" cy="3744418"/>
          </a:xfrm>
          <a:prstGeom prst="pentagon">
            <a:avLst/>
          </a:prstGeom>
          <a:solidFill>
            <a:srgbClr val="92D050"/>
          </a:solidFill>
          <a:ln>
            <a:noFill/>
          </a:ln>
        </p:spPr>
        <p:txBody>
          <a:bodyPr anchor="ctr"/>
          <a:lstStyle>
            <a:lvl1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36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2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</a:pPr>
            <a:endParaRPr lang="zh-CN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76235" y="2985405"/>
            <a:ext cx="309757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你能用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…</a:t>
            </a:r>
            <a:r>
              <a:rPr lang="zh-CN" altLang="en-US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所以“</a:t>
            </a:r>
            <a:r>
              <a:rPr lang="en-US" altLang="zh-CN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说一说吗？</a:t>
            </a:r>
            <a:endParaRPr lang="en-US" altLang="zh-CN" sz="2800" b="1" dirty="0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86840" y="2881630"/>
            <a:ext cx="466280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因为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小公鸡的嘴尖尖的，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他捉到了很多虫子。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图片 5" descr="ed3d5c18e542e1fdd85b84f0e8933b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205" y="213360"/>
            <a:ext cx="998855" cy="998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5565" y="56070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新课讲解</a:t>
            </a:r>
            <a:endParaRPr lang="zh-CN" altLang="en-US" sz="3200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200" y="459105"/>
            <a:ext cx="2712720" cy="216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1880870"/>
            <a:ext cx="12256135" cy="5019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20"/>
          <p:cNvSpPr/>
          <p:nvPr/>
        </p:nvSpPr>
        <p:spPr>
          <a:xfrm>
            <a:off x="4068763" y="203518"/>
            <a:ext cx="7643812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小鸭子捉不到虫子，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急得直哭</a:t>
            </a:r>
            <a:r>
              <a:rPr lang="zh-CN" altLang="zh-CN" sz="4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73730" y="1310323"/>
            <a:ext cx="91821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小鸭子心想：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          ）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2341245"/>
            <a:ext cx="12256135" cy="4558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1"/>
          <p:cNvSpPr>
            <a:spLocks noChangeArrowheads="1"/>
          </p:cNvSpPr>
          <p:nvPr/>
        </p:nvSpPr>
        <p:spPr bwMode="auto">
          <a:xfrm>
            <a:off x="358140" y="300355"/>
            <a:ext cx="1122997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-4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	</a:t>
            </a:r>
            <a:r>
              <a:rPr kumimoji="0" lang="zh-CN" altLang="en-US" sz="4800" b="1" i="0" u="none" strike="noStrike" kern="1200" cap="none" spc="-4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小公鸡看见了，捉到虫子就给小鸭子吃</a:t>
            </a:r>
            <a:r>
              <a:rPr kumimoji="0" lang="zh-CN" altLang="zh-CN" sz="4800" b="1" i="0" u="none" strike="noStrike" kern="1200" cap="none" spc="-4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4800" b="1" i="0" u="none" strike="noStrike" kern="1200" cap="none" spc="-4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03525" y="1651953"/>
            <a:ext cx="7643813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-7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这是一只（          ）的小公鸡</a:t>
            </a:r>
            <a:r>
              <a:rPr kumimoji="0" lang="zh-CN" altLang="zh-CN" sz="4400" b="1" i="0" u="none" strike="noStrike" kern="1200" cap="none" spc="-7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4400" b="1" i="0" u="none" strike="noStrike" kern="1200" cap="none" spc="-7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27649" descr="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5759" y="1124744"/>
            <a:ext cx="5135893" cy="496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27651"/>
          <p:cNvSpPr>
            <a:spLocks noChangeArrowheads="1"/>
          </p:cNvSpPr>
          <p:nvPr/>
        </p:nvSpPr>
        <p:spPr bwMode="auto">
          <a:xfrm>
            <a:off x="6863583" y="2660915"/>
            <a:ext cx="4512501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565" y="708025"/>
            <a:ext cx="4762500" cy="39649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41870" y="5292725"/>
            <a:ext cx="2167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河马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215" y="708025"/>
            <a:ext cx="5131435" cy="3964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68870" y="5419725"/>
            <a:ext cx="2167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河豚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355" y="1072515"/>
            <a:ext cx="3843020" cy="384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bldLvl="0" build="allAtOnce"/>
      <p:bldP spid="4" grpId="0" bldLvl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1488017" y="1221317"/>
            <a:ext cx="9696449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/>
              <a:t>自</a:t>
            </a:r>
            <a:r>
              <a:rPr lang="zh-CN" altLang="en-US" sz="4000" b="1" dirty="0" smtClean="0"/>
              <a:t>由读第</a:t>
            </a:r>
            <a:r>
              <a:rPr lang="zh-CN" altLang="en-US" sz="4000" b="1" dirty="0"/>
              <a:t>三、四自然</a:t>
            </a:r>
            <a:r>
              <a:rPr lang="zh-CN" altLang="en-US" sz="4000" b="1" dirty="0" smtClean="0"/>
              <a:t>段，画一画：</a:t>
            </a:r>
            <a:endParaRPr lang="zh-CN" altLang="en-US" sz="4000" b="1" dirty="0"/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             </a:t>
            </a:r>
            <a:r>
              <a:rPr lang="en-US" altLang="zh-CN" sz="4000" b="1" dirty="0" smtClean="0"/>
              <a:t>1. </a:t>
            </a:r>
            <a:r>
              <a:rPr lang="zh-CN" altLang="en-US" sz="4000" b="1" dirty="0" smtClean="0"/>
              <a:t>用 “</a:t>
            </a:r>
            <a:r>
              <a:rPr lang="en-US" altLang="zh-CN" sz="4000" b="1" dirty="0" smtClean="0"/>
              <a:t>﹏﹏</a:t>
            </a:r>
            <a:r>
              <a:rPr lang="zh-CN" altLang="en-US" sz="4000" b="1" dirty="0" smtClean="0"/>
              <a:t>”画</a:t>
            </a:r>
            <a:r>
              <a:rPr lang="zh-CN" altLang="en-US" sz="4000" b="1" dirty="0"/>
              <a:t>出</a:t>
            </a:r>
            <a:r>
              <a:rPr lang="zh-CN" altLang="en-US" sz="4000" b="1" dirty="0" smtClean="0"/>
              <a:t>小公鸡说</a:t>
            </a:r>
            <a:r>
              <a:rPr lang="zh-CN" altLang="en-US" sz="4000" b="1" dirty="0"/>
              <a:t>的</a:t>
            </a:r>
            <a:r>
              <a:rPr lang="zh-CN" altLang="en-US" sz="4000" b="1" dirty="0" smtClean="0"/>
              <a:t>话。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             </a:t>
            </a:r>
            <a:r>
              <a:rPr lang="en-US" altLang="zh-CN" sz="4000" b="1" dirty="0" smtClean="0"/>
              <a:t>2. </a:t>
            </a:r>
            <a:r>
              <a:rPr lang="zh-CN" altLang="en-US" sz="4000" b="1" dirty="0" smtClean="0"/>
              <a:t>用“ </a:t>
            </a:r>
            <a:r>
              <a:rPr lang="zh-CN" altLang="en-US" sz="4000" b="1" u="sng" dirty="0" smtClean="0"/>
              <a:t>          </a:t>
            </a:r>
            <a:r>
              <a:rPr lang="zh-CN" altLang="en-US" sz="4000" b="1" dirty="0" smtClean="0"/>
              <a:t>”画</a:t>
            </a:r>
            <a:r>
              <a:rPr lang="zh-CN" altLang="en-US" sz="4000" b="1" dirty="0"/>
              <a:t>出</a:t>
            </a:r>
            <a:r>
              <a:rPr lang="zh-CN" altLang="en-US" sz="4000" b="1" dirty="0" smtClean="0"/>
              <a:t>小鸭子说</a:t>
            </a:r>
            <a:r>
              <a:rPr lang="zh-CN" altLang="en-US" sz="4000" b="1" dirty="0"/>
              <a:t>的</a:t>
            </a:r>
            <a:r>
              <a:rPr lang="zh-CN" altLang="en-US" sz="4000" b="1" dirty="0" smtClean="0"/>
              <a:t>话。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0195" y="837565"/>
            <a:ext cx="11581765" cy="482981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小鸭子说：“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公鸡弟弟，我到河里捉鱼给你吃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4800" b="1" u="wavyHe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“我也去。”</a:t>
            </a:r>
            <a:endParaRPr lang="zh-CN" altLang="en-US" sz="4800" b="1" u="wavyHeavy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小鸭子说：“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不行，不行，你不会游泳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会淹死的。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837555" y="3951605"/>
            <a:ext cx="810895" cy="7816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225" y="1353185"/>
            <a:ext cx="3607435" cy="3607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670" y="685800"/>
            <a:ext cx="4762500" cy="4381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26630" y="5448935"/>
            <a:ext cx="26085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行李箱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0195" y="837565"/>
            <a:ext cx="11581765" cy="290322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4800" b="1" u="wavyHeavy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小鸭子说：“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不行，不行，你不会游泳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会淹死的。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771140" y="2959100"/>
            <a:ext cx="810895" cy="7816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710" y="1388110"/>
            <a:ext cx="10641965" cy="2710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Rectangle 2"/>
          <p:cNvSpPr>
            <a:spLocks noGrp="1"/>
          </p:cNvSpPr>
          <p:nvPr/>
        </p:nvSpPr>
        <p:spPr>
          <a:xfrm>
            <a:off x="4037965" y="1147445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读书要求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148" name="Rectangle 3"/>
          <p:cNvSpPr>
            <a:spLocks noGrp="1"/>
          </p:cNvSpPr>
          <p:nvPr/>
        </p:nvSpPr>
        <p:spPr>
          <a:xfrm>
            <a:off x="2628583" y="2332038"/>
            <a:ext cx="693420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自由朗读课文，注意读准字音，读通句子，难读的句子多读几遍。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4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1775" y="1120775"/>
            <a:ext cx="4262755" cy="3639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510" y="1263015"/>
            <a:ext cx="3355975" cy="335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0195" y="837565"/>
            <a:ext cx="11581765" cy="290322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4800" b="1" u="wavyHeavy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小鸭子说：“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不行，不行，你不会游泳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会淹死的。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13413" y="1286180"/>
            <a:ext cx="5704582" cy="136815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457200" dist="152400" dir="636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96322" y="1284775"/>
            <a:ext cx="521064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为什么小鸭子能下水捉鱼？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为什么小公鸡不能下水捉鱼？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1"/>
          <p:cNvGrpSpPr/>
          <p:nvPr/>
        </p:nvGrpSpPr>
        <p:grpSpPr bwMode="auto">
          <a:xfrm>
            <a:off x="2484243" y="3233227"/>
            <a:ext cx="2368452" cy="1910915"/>
            <a:chOff x="46038" y="387350"/>
            <a:chExt cx="3638549" cy="3143250"/>
          </a:xfrm>
        </p:grpSpPr>
        <p:sp>
          <p:nvSpPr>
            <p:cNvPr id="29" name="Freeform 15"/>
            <p:cNvSpPr>
              <a:spLocks noChangeAspect="1" noChangeArrowheads="1"/>
            </p:cNvSpPr>
            <p:nvPr/>
          </p:nvSpPr>
          <p:spPr bwMode="auto">
            <a:xfrm>
              <a:off x="46038" y="387350"/>
              <a:ext cx="3638549" cy="3143250"/>
            </a:xfrm>
            <a:custGeom>
              <a:avLst/>
              <a:gdLst>
                <a:gd name="T0" fmla="*/ 2147483647 w 365"/>
                <a:gd name="T1" fmla="*/ 2147483647 h 316"/>
                <a:gd name="T2" fmla="*/ 2147483647 w 365"/>
                <a:gd name="T3" fmla="*/ 2147483647 h 316"/>
                <a:gd name="T4" fmla="*/ 2147483647 w 365"/>
                <a:gd name="T5" fmla="*/ 2147483647 h 316"/>
                <a:gd name="T6" fmla="*/ 2147483647 w 365"/>
                <a:gd name="T7" fmla="*/ 2147483647 h 316"/>
                <a:gd name="T8" fmla="*/ 2147483647 w 365"/>
                <a:gd name="T9" fmla="*/ 2147483647 h 316"/>
                <a:gd name="T10" fmla="*/ 2147483647 w 365"/>
                <a:gd name="T11" fmla="*/ 2147483647 h 316"/>
                <a:gd name="T12" fmla="*/ 2147483647 w 365"/>
                <a:gd name="T13" fmla="*/ 2147483647 h 3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5"/>
                <a:gd name="T22" fmla="*/ 0 h 316"/>
                <a:gd name="T23" fmla="*/ 365 w 365"/>
                <a:gd name="T24" fmla="*/ 316 h 3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5" h="316">
                  <a:moveTo>
                    <a:pt x="26" y="316"/>
                  </a:moveTo>
                  <a:cubicBezTo>
                    <a:pt x="7" y="316"/>
                    <a:pt x="0" y="303"/>
                    <a:pt x="9" y="28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75" y="0"/>
                    <a:pt x="190" y="0"/>
                    <a:pt x="200" y="16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65" y="303"/>
                    <a:pt x="358" y="316"/>
                    <a:pt x="339" y="316"/>
                  </a:cubicBezTo>
                  <a:lnTo>
                    <a:pt x="26" y="3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charset="-122"/>
                <a:sym typeface="Impact" panose="020B0806030902050204" pitchFamily="34" charset="0"/>
              </a:endParaRPr>
            </a:p>
          </p:txBody>
        </p:sp>
        <p:sp>
          <p:nvSpPr>
            <p:cNvPr id="31" name="Freeform 17"/>
            <p:cNvSpPr>
              <a:spLocks noChangeAspect="1" noChangeArrowheads="1"/>
            </p:cNvSpPr>
            <p:nvPr/>
          </p:nvSpPr>
          <p:spPr bwMode="auto">
            <a:xfrm>
              <a:off x="442913" y="812800"/>
              <a:ext cx="2840036" cy="2468563"/>
            </a:xfrm>
            <a:custGeom>
              <a:avLst/>
              <a:gdLst>
                <a:gd name="T0" fmla="*/ 2147483647 w 285"/>
                <a:gd name="T1" fmla="*/ 2147483647 h 248"/>
                <a:gd name="T2" fmla="*/ 2147483647 w 285"/>
                <a:gd name="T3" fmla="*/ 2147483647 h 248"/>
                <a:gd name="T4" fmla="*/ 2147483647 w 285"/>
                <a:gd name="T5" fmla="*/ 2147483647 h 248"/>
                <a:gd name="T6" fmla="*/ 2147483647 w 285"/>
                <a:gd name="T7" fmla="*/ 2147483647 h 248"/>
                <a:gd name="T8" fmla="*/ 2147483647 w 285"/>
                <a:gd name="T9" fmla="*/ 2147483647 h 248"/>
                <a:gd name="T10" fmla="*/ 2147483647 w 285"/>
                <a:gd name="T11" fmla="*/ 2147483647 h 248"/>
                <a:gd name="T12" fmla="*/ 2147483647 w 285"/>
                <a:gd name="T13" fmla="*/ 2147483647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5"/>
                <a:gd name="T22" fmla="*/ 0 h 248"/>
                <a:gd name="T23" fmla="*/ 285 w 285"/>
                <a:gd name="T24" fmla="*/ 248 h 2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5" h="248">
                  <a:moveTo>
                    <a:pt x="8" y="248"/>
                  </a:moveTo>
                  <a:cubicBezTo>
                    <a:pt x="2" y="248"/>
                    <a:pt x="0" y="243"/>
                    <a:pt x="3" y="238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0"/>
                    <a:pt x="145" y="0"/>
                    <a:pt x="148" y="5"/>
                  </a:cubicBezTo>
                  <a:cubicBezTo>
                    <a:pt x="282" y="238"/>
                    <a:pt x="282" y="238"/>
                    <a:pt x="282" y="238"/>
                  </a:cubicBezTo>
                  <a:cubicBezTo>
                    <a:pt x="285" y="243"/>
                    <a:pt x="283" y="248"/>
                    <a:pt x="277" y="248"/>
                  </a:cubicBezTo>
                  <a:lnTo>
                    <a:pt x="8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mtClean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22" name="L 形 21"/>
          <p:cNvSpPr/>
          <p:nvPr/>
        </p:nvSpPr>
        <p:spPr>
          <a:xfrm>
            <a:off x="3918766" y="1806213"/>
            <a:ext cx="3528392" cy="1121409"/>
          </a:xfrm>
          <a:prstGeom prst="corner">
            <a:avLst>
              <a:gd name="adj1" fmla="val 27302"/>
              <a:gd name="adj2" fmla="val 23621"/>
            </a:avLst>
          </a:prstGeom>
          <a:solidFill>
            <a:srgbClr val="00B0F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ed3d5c18e542e1fdd85b84f0e8933b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710" y="311150"/>
            <a:ext cx="998855" cy="998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5565" y="56070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新课讲解</a:t>
            </a:r>
            <a:endParaRPr lang="zh-CN" altLang="en-US" sz="3200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026" name="Picture 2" descr="c:\documents and settings\administrator\application data\360se6\User Data\temp\2016010415071053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565" y="3267075"/>
            <a:ext cx="2432685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administrator\application data\360se6\User Data\temp\1457394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470" y="3491865"/>
            <a:ext cx="2627630" cy="268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0195" y="837565"/>
            <a:ext cx="11581765" cy="290322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4800" b="1" u="wavyHeavy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小鸭子说：“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不行，不行，你不会游泳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会淹死的。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1337945"/>
            <a:ext cx="3297555" cy="32975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825" y="1205230"/>
            <a:ext cx="4864735" cy="3127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26630" y="5448935"/>
            <a:ext cx="26085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信封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665" y="457200"/>
            <a:ext cx="5514340" cy="4624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19060" y="5448935"/>
            <a:ext cx="26085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信箱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build="allAtOnce"/>
      <p:bldP spid="7" grpId="0" bldLvl="0" build="allAtOnce"/>
      <p:bldP spid="5" grpId="1" bldLvl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2784" y="1509184"/>
            <a:ext cx="10369549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06095" y="1797050"/>
            <a:ext cx="1144651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小公鸡跟在小鸭子后面，也下了水。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偷偷地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跟在小鸭子后面，也下了水。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2784" y="1509184"/>
            <a:ext cx="10369549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06095" y="1797050"/>
            <a:ext cx="1144651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小公鸡跟在小鸭子后面，也下了水。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偷偷地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跟在小鸭子后面，也下了水。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1905" y="0"/>
            <a:ext cx="12195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云形标注 36867"/>
          <p:cNvSpPr>
            <a:spLocks noChangeArrowheads="1"/>
          </p:cNvSpPr>
          <p:nvPr/>
        </p:nvSpPr>
        <p:spPr bwMode="auto">
          <a:xfrm rot="12035119">
            <a:off x="4542155" y="374015"/>
            <a:ext cx="3976370" cy="2125345"/>
          </a:xfrm>
          <a:prstGeom prst="cloudCallout">
            <a:avLst>
              <a:gd name="adj1" fmla="val 24273"/>
              <a:gd name="adj2" fmla="val -72532"/>
            </a:avLst>
          </a:prstGeom>
          <a:solidFill>
            <a:srgbClr val="A56AD2"/>
          </a:solidFill>
          <a:ln w="9525">
            <a:noFill/>
            <a:round/>
          </a:ln>
        </p:spPr>
        <p:txBody>
          <a:bodyPr/>
          <a:p>
            <a:pPr lvl="0" algn="ctr" eaLnBrk="1" hangingPunct="1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4753293" y="842010"/>
            <a:ext cx="3286125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公鸡弟弟，我到河里捉鱼给你吃。</a:t>
            </a:r>
            <a:endParaRPr kumimoji="0" lang="zh-CN" altLang="en-US" sz="3600" b="1" i="0" u="none" strike="noStrike" kern="1200" cap="none" spc="-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hoverImg" descr="http://t2.baidu.com/it/u=3782286802,2262209071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-22860" y="0"/>
            <a:ext cx="122370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36867"/>
          <p:cNvSpPr>
            <a:spLocks noChangeArrowheads="1"/>
          </p:cNvSpPr>
          <p:nvPr/>
        </p:nvSpPr>
        <p:spPr bwMode="auto">
          <a:xfrm rot="12035119">
            <a:off x="4492625" y="300038"/>
            <a:ext cx="3941763" cy="2451100"/>
          </a:xfrm>
          <a:prstGeom prst="cloudCallout">
            <a:avLst>
              <a:gd name="adj1" fmla="val 24273"/>
              <a:gd name="adj2" fmla="val -72532"/>
            </a:avLst>
          </a:prstGeom>
          <a:solidFill>
            <a:srgbClr val="A56AD2"/>
          </a:solidFill>
          <a:ln w="9525">
            <a:noFill/>
            <a:round/>
          </a:ln>
        </p:spPr>
        <p:txBody>
          <a:bodyPr/>
          <a:p>
            <a:pPr lvl="0" algn="ctr" eaLnBrk="1" hangingPunct="1"/>
            <a:endParaRPr lang="zh-CN" altLang="en-US" sz="3000" dirty="0">
              <a:solidFill>
                <a:srgbClr val="00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10125" y="714375"/>
            <a:ext cx="3214688" cy="1737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</a:t>
            </a: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行</a:t>
            </a: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，不</a:t>
            </a: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行</a:t>
            </a:r>
            <a:r>
              <a:rPr kumimoji="0" lang="zh-CN" alt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，你不会游泳，会淹死的！</a:t>
            </a:r>
            <a:endParaRPr kumimoji="0" lang="zh-CN" altLang="en-US" sz="3600" b="1" i="0" u="none" strike="noStrike" kern="1200" cap="none" spc="-30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7503160" y="297815"/>
            <a:ext cx="1724660" cy="779145"/>
          </a:xfrm>
          <a:prstGeom prst="roundRect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769" name="矩形 1"/>
          <p:cNvSpPr/>
          <p:nvPr/>
        </p:nvSpPr>
        <p:spPr>
          <a:xfrm>
            <a:off x="136525" y="297180"/>
            <a:ext cx="120961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>
              <a:buClrTx/>
              <a:buFont typeface="Monotype Sorts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小鸭子正在水里捉鱼，忽然，听见小公鸡喊救命。它飞快地游到小公鸡身边，让小公鸡爬到自己的背上。小公鸡上了岸，笑着对小鸭子说：“鸭子哥哥，谢谢你。”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490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75883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0123" y="762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336165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2413" y="2336165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6810" y="2335848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0440" y="2335848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0440" y="470662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6810" y="470662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2730" y="470662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70662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2413" y="762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8" descr="033413a554c7b4200000158fc1574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6810" y="762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9" name="文本框 24591"/>
          <p:cNvSpPr txBox="1"/>
          <p:nvPr/>
        </p:nvSpPr>
        <p:spPr>
          <a:xfrm>
            <a:off x="1821180" y="500380"/>
            <a:ext cx="9784080" cy="61874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块   捉  急   直 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   行  死   信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eaLnBrk="1" hangingPunct="1"/>
            <a:endParaRPr lang="zh-CN" altLang="en-US" sz="8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跟   忽  喊   身</a:t>
            </a:r>
            <a:endParaRPr lang="zh-CN" altLang="en-US" sz="8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0055" y="719455"/>
            <a:ext cx="10515600" cy="1325563"/>
          </a:xfrm>
        </p:spPr>
        <p:txBody>
          <a:bodyPr/>
          <a:p>
            <a:pPr algn="ctr"/>
            <a:r>
              <a:rPr lang="zh-CN" altLang="en-US" sz="8800" b="1"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115" y="3119755"/>
            <a:ext cx="5492115" cy="3109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60525" y="1421765"/>
            <a:ext cx="3488055" cy="3609340"/>
          </a:xfrm>
          <a:prstGeom prst="rect">
            <a:avLst/>
          </a:prstGeom>
        </p:spPr>
      </p:pic>
      <p:pic>
        <p:nvPicPr>
          <p:cNvPr id="5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695" y="1422400"/>
            <a:ext cx="3658235" cy="372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0055" y="719455"/>
            <a:ext cx="10515600" cy="1325563"/>
          </a:xfrm>
        </p:spPr>
        <p:txBody>
          <a:bodyPr/>
          <a:p>
            <a:pPr algn="ctr"/>
            <a:r>
              <a:rPr lang="zh-CN" altLang="en-US" sz="8800" b="1"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115" y="3119755"/>
            <a:ext cx="5492115" cy="3109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27115" y="1397000"/>
            <a:ext cx="4831080" cy="3512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25" y="1312545"/>
            <a:ext cx="3681730" cy="368173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589405" y="1571625"/>
            <a:ext cx="9425940" cy="214312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38375" y="1785938"/>
            <a:ext cx="80105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他飞快地游到小公鸡身边，让小公鸡坐在自己的背上。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0" y="2143125"/>
            <a:ext cx="6929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﹏﹏﹏﹏﹏﹏﹏﹏﹏﹏﹏﹏﹏﹏﹏﹏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9813" y="2928938"/>
            <a:ext cx="4357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﹏﹏﹏﹏﹏﹏﹏﹏﹏﹏</a:t>
            </a:r>
            <a:endParaRPr lang="zh-CN" altLang="en-US" sz="3200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74515" y="3857625"/>
            <a:ext cx="3293110" cy="269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椭圆 1"/>
          <p:cNvSpPr/>
          <p:nvPr/>
        </p:nvSpPr>
        <p:spPr>
          <a:xfrm>
            <a:off x="7371080" y="1786255"/>
            <a:ext cx="1046480" cy="9404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33515" y="1496060"/>
            <a:ext cx="4568825" cy="2878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70" y="851535"/>
            <a:ext cx="3576955" cy="416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524000" y="214313"/>
            <a:ext cx="3786188" cy="714375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33795" name="TextBox 1"/>
          <p:cNvSpPr txBox="1"/>
          <p:nvPr/>
        </p:nvSpPr>
        <p:spPr>
          <a:xfrm>
            <a:off x="1524000" y="142875"/>
            <a:ext cx="392906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读一读，比一比。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38438" y="1500188"/>
            <a:ext cx="62865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他游到小公鸡身边。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游到小公鸡身边。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738938" y="0"/>
            <a:ext cx="3714750" cy="1936750"/>
          </a:xfrm>
          <a:prstGeom prst="cloudCallout">
            <a:avLst>
              <a:gd name="adj1" fmla="val 29183"/>
              <a:gd name="adj2" fmla="val 4644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你喜欢哪个句子呢？为什么？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82016" y="4857760"/>
            <a:ext cx="2112776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2238375" y="3857625"/>
            <a:ext cx="7286625" cy="11988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“飞快地”说明小鸭子非常关心小公鸡，看见小公鸡有危险马上来帮助他。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8445" y="3103880"/>
            <a:ext cx="5544820" cy="3139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959433" y="756947"/>
            <a:ext cx="10273141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小公鸡上了岸，笑着对小鸭子说：“鸭子哥哥，谢谢你。”</a:t>
            </a:r>
            <a:endParaRPr lang="zh-CN" altLang="en-US" sz="4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46990"/>
            <a:ext cx="12286615" cy="695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8"/>
          <p:cNvSpPr txBox="1"/>
          <p:nvPr/>
        </p:nvSpPr>
        <p:spPr>
          <a:xfrm>
            <a:off x="4367213" y="1052513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628" name="Group 11"/>
          <p:cNvGrpSpPr/>
          <p:nvPr/>
        </p:nvGrpSpPr>
        <p:grpSpPr>
          <a:xfrm>
            <a:off x="1024160" y="450481"/>
            <a:ext cx="10208446" cy="1302282"/>
            <a:chOff x="1087" y="788"/>
            <a:chExt cx="3189" cy="898"/>
          </a:xfrm>
        </p:grpSpPr>
        <p:sp>
          <p:nvSpPr>
            <p:cNvPr id="26636" name="Text Box 7"/>
            <p:cNvSpPr txBox="1"/>
            <p:nvPr/>
          </p:nvSpPr>
          <p:spPr>
            <a:xfrm>
              <a:off x="1625" y="788"/>
              <a:ext cx="2010" cy="1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 sz="1200" b="1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</a:t>
              </a:r>
              <a:endParaRPr lang="en-US" altLang="zh-CN" sz="32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Text Box 9"/>
            <p:cNvSpPr txBox="1"/>
            <p:nvPr/>
          </p:nvSpPr>
          <p:spPr>
            <a:xfrm>
              <a:off x="1087" y="1203"/>
              <a:ext cx="3189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zh-CN" altLang="en-US" sz="4000" b="1" dirty="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你从小公鸡和小鸭子身上学到了什么？</a:t>
              </a:r>
              <a:endPara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29" name="WordArt 10"/>
          <p:cNvSpPr>
            <a:spLocks noTextEdit="1"/>
          </p:cNvSpPr>
          <p:nvPr/>
        </p:nvSpPr>
        <p:spPr>
          <a:xfrm>
            <a:off x="3863975" y="2276475"/>
            <a:ext cx="3960813" cy="30972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互相帮助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51535" y="624205"/>
            <a:ext cx="9547225" cy="949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ā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    h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é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shu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ō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y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ě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            de     t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ī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</a:t>
            </a:r>
            <a:endParaRPr lang="en-US" altLang="zh-CN" sz="24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algn="just" eaLnBrk="1" hangingPunct="1">
              <a:buFont typeface="Arial" panose="020B0604020202020204" pitchFamily="34" charset="0"/>
              <a:buNone/>
            </a:pPr>
            <a:endParaRPr lang="en-US" altLang="zh-CN" sz="24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851535" y="1419860"/>
            <a:ext cx="11204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他们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小 河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说 话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也 是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飞快地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听 见 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4620" y="2312035"/>
            <a:ext cx="9136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ku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à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       zhu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ō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  j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zh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   x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í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</a:t>
            </a: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  s</a:t>
            </a:r>
            <a:r>
              <a:rPr lang="zh-CN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ǐ</a:t>
            </a:r>
            <a:endParaRPr lang="en-US" altLang="zh-CN" sz="24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773" name="矩形 4"/>
          <p:cNvSpPr/>
          <p:nvPr/>
        </p:nvSpPr>
        <p:spPr>
          <a:xfrm>
            <a:off x="851535" y="2895600"/>
            <a:ext cx="9689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一 块儿   捉虫子     急得    直 哭     不 行     淹死 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5680" y="3778250"/>
            <a:ext cx="91522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ɡēn           hū           hǎn         shēn          ɡē            xìn </a:t>
            </a:r>
            <a:endParaRPr lang="en-US" altLang="zh-CN" sz="24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775" name="矩形 6"/>
          <p:cNvSpPr/>
          <p:nvPr/>
        </p:nvSpPr>
        <p:spPr>
          <a:xfrm>
            <a:off x="995680" y="4361815"/>
            <a:ext cx="9945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buFont typeface="Arial" panose="020B0604020202020204" pitchFamily="34" charset="0"/>
              <a:buNone/>
            </a:pP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跟 着  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忽 然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喊 叫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身 边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哥 哥</a:t>
            </a:r>
            <a:r>
              <a:rPr lang="en-US" altLang="zh-CN" sz="3600" dirty="0">
                <a:latin typeface="Calibri" panose="020F0502020204030204" charset="0"/>
                <a:ea typeface="宋体" panose="02010600030101010101" pitchFamily="2" charset="-122"/>
              </a:rPr>
              <a:t>     </a:t>
            </a:r>
            <a:r>
              <a:rPr lang="zh-CN" altLang="zh-CN" sz="3600" dirty="0">
                <a:latin typeface="Calibri" panose="020F0502020204030204" charset="0"/>
                <a:ea typeface="宋体" panose="02010600030101010101" pitchFamily="2" charset="-122"/>
              </a:rPr>
              <a:t>不信</a:t>
            </a:r>
            <a:endParaRPr lang="zh-CN" altLang="en-US" sz="36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10055" y="589915"/>
            <a:ext cx="877252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</a:t>
            </a:r>
            <a:r>
              <a:rPr lang="zh-CN" altLang="en-US" sz="6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捉鱼    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游泳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    不信    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飞快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淹死    救命    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上岸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身边    河边    忽然  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一块</a:t>
            </a:r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271010" y="1673543"/>
          <a:ext cx="3835400" cy="3946525"/>
        </p:xfrm>
        <a:graphic>
          <a:graphicData uri="http://schemas.openxmlformats.org/drawingml/2006/table">
            <a:tbl>
              <a:tblPr/>
              <a:tblGrid>
                <a:gridCol w="1917700"/>
                <a:gridCol w="1917700"/>
              </a:tblGrid>
              <a:tr h="197358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294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2" name="文本框2"/>
          <p:cNvSpPr txBox="1"/>
          <p:nvPr/>
        </p:nvSpPr>
        <p:spPr>
          <a:xfrm>
            <a:off x="4776470" y="2189480"/>
            <a:ext cx="2824480" cy="3261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文本框 3"/>
          <p:cNvSpPr txBox="1"/>
          <p:nvPr/>
        </p:nvSpPr>
        <p:spPr>
          <a:xfrm>
            <a:off x="3693795" y="5849620"/>
            <a:ext cx="563435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（他们、他的、他人）</a:t>
            </a:r>
            <a:endParaRPr lang="zh-CN" altLang="en-US" sz="40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文本框 2"/>
          <p:cNvSpPr txBox="1"/>
          <p:nvPr/>
        </p:nvSpPr>
        <p:spPr>
          <a:xfrm>
            <a:off x="5061268" y="240983"/>
            <a:ext cx="1846262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en-US" altLang="zh-CN" sz="8800">
                <a:solidFill>
                  <a:srgbClr val="FF0000"/>
                </a:solidFill>
                <a:latin typeface="锐字云字库中等线体1.0" panose="02010604000000000000" charset="-122"/>
                <a:ea typeface="锐字云字库中等线体1.0" panose="02010604000000000000" charset="-122"/>
              </a:rPr>
              <a:t>tā</a:t>
            </a:r>
            <a:endParaRPr lang="en-US" altLang="zh-CN" sz="8800">
              <a:solidFill>
                <a:srgbClr val="FF0000"/>
              </a:solidFill>
              <a:latin typeface="锐字云字库中等线体1.0" panose="02010604000000000000" charset="-122"/>
              <a:ea typeface="锐字云字库中等线体1.0" panose="02010604000000000000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267200" y="1601788"/>
          <a:ext cx="3652520" cy="3851275"/>
        </p:xfrm>
        <a:graphic>
          <a:graphicData uri="http://schemas.openxmlformats.org/drawingml/2006/table">
            <a:tbl>
              <a:tblPr/>
              <a:tblGrid>
                <a:gridCol w="1854835"/>
                <a:gridCol w="1797685"/>
              </a:tblGrid>
              <a:tr h="192595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532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6" name="文本框2"/>
          <p:cNvSpPr txBox="1"/>
          <p:nvPr/>
        </p:nvSpPr>
        <p:spPr>
          <a:xfrm>
            <a:off x="4683760" y="1896745"/>
            <a:ext cx="2824480" cy="3261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文本框 3"/>
          <p:cNvSpPr txBox="1"/>
          <p:nvPr/>
        </p:nvSpPr>
        <p:spPr>
          <a:xfrm>
            <a:off x="3765550" y="5878513"/>
            <a:ext cx="4446588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（河边     河面      河水）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文本框 2"/>
          <p:cNvSpPr txBox="1"/>
          <p:nvPr/>
        </p:nvSpPr>
        <p:spPr>
          <a:xfrm>
            <a:off x="4876800" y="169863"/>
            <a:ext cx="222567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hé</a:t>
            </a:r>
            <a:endParaRPr lang="en-US" altLang="zh-CN" sz="8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260533" y="1746885"/>
          <a:ext cx="3549650" cy="3804920"/>
        </p:xfrm>
        <a:graphic>
          <a:graphicData uri="http://schemas.openxmlformats.org/drawingml/2006/table">
            <a:tbl>
              <a:tblPr/>
              <a:tblGrid>
                <a:gridCol w="1659890"/>
                <a:gridCol w="1889760"/>
              </a:tblGrid>
              <a:tr h="207835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656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0" name="文本框2"/>
          <p:cNvSpPr txBox="1"/>
          <p:nvPr/>
        </p:nvSpPr>
        <p:spPr>
          <a:xfrm>
            <a:off x="4474845" y="2018348"/>
            <a:ext cx="2824480" cy="3261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1" name="文本框 3"/>
          <p:cNvSpPr txBox="1"/>
          <p:nvPr/>
        </p:nvSpPr>
        <p:spPr>
          <a:xfrm>
            <a:off x="3994150" y="5740400"/>
            <a:ext cx="40830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（说话     说法     说一说）</a:t>
            </a:r>
            <a:endParaRPr lang="zh-CN" altLang="en-US" sz="28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文本框 1"/>
          <p:cNvSpPr txBox="1"/>
          <p:nvPr/>
        </p:nvSpPr>
        <p:spPr>
          <a:xfrm>
            <a:off x="4368800" y="307975"/>
            <a:ext cx="293052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shuō</a:t>
            </a:r>
            <a:endParaRPr lang="en-US" altLang="zh-CN" sz="8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432300" y="1616075"/>
          <a:ext cx="3538220" cy="3813175"/>
        </p:xfrm>
        <a:graphic>
          <a:graphicData uri="http://schemas.openxmlformats.org/drawingml/2006/table">
            <a:tbl>
              <a:tblPr/>
              <a:tblGrid>
                <a:gridCol w="1769110"/>
                <a:gridCol w="1769110"/>
              </a:tblGrid>
              <a:tr h="190690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62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4" name="文本框2"/>
          <p:cNvSpPr txBox="1"/>
          <p:nvPr/>
        </p:nvSpPr>
        <p:spPr>
          <a:xfrm>
            <a:off x="4788853" y="1891348"/>
            <a:ext cx="2824480" cy="3261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5" name="文本框 3"/>
          <p:cNvSpPr txBox="1"/>
          <p:nvPr/>
        </p:nvSpPr>
        <p:spPr>
          <a:xfrm>
            <a:off x="3903663" y="5803900"/>
            <a:ext cx="40671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（也许    也好）</a:t>
            </a:r>
            <a:endParaRPr lang="zh-CN" altLang="en-US" sz="28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文本框 1"/>
          <p:cNvSpPr txBox="1"/>
          <p:nvPr/>
        </p:nvSpPr>
        <p:spPr>
          <a:xfrm>
            <a:off x="4733925" y="184150"/>
            <a:ext cx="293370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yě</a:t>
            </a:r>
            <a:endParaRPr lang="en-US" altLang="zh-CN" sz="8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278313" y="1747838"/>
          <a:ext cx="3366770" cy="3498850"/>
        </p:xfrm>
        <a:graphic>
          <a:graphicData uri="http://schemas.openxmlformats.org/drawingml/2006/table">
            <a:tbl>
              <a:tblPr/>
              <a:tblGrid>
                <a:gridCol w="1683385"/>
                <a:gridCol w="1683385"/>
              </a:tblGrid>
              <a:tr h="175895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990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2" name="文本框2"/>
          <p:cNvSpPr txBox="1"/>
          <p:nvPr/>
        </p:nvSpPr>
        <p:spPr>
          <a:xfrm>
            <a:off x="4610100" y="1893888"/>
            <a:ext cx="2824480" cy="3261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文本框 3"/>
          <p:cNvSpPr txBox="1"/>
          <p:nvPr/>
        </p:nvSpPr>
        <p:spPr>
          <a:xfrm>
            <a:off x="2933700" y="5646738"/>
            <a:ext cx="52959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4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（听话     听讲   听说    动听    听声音）</a:t>
            </a:r>
            <a:endParaRPr lang="zh-CN" altLang="en-US" sz="24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4" name="文本框 1"/>
          <p:cNvSpPr txBox="1"/>
          <p:nvPr/>
        </p:nvSpPr>
        <p:spPr>
          <a:xfrm>
            <a:off x="4757738" y="204788"/>
            <a:ext cx="2674937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zh-CN" altLang="en-US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8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4071938" y="1868488"/>
          <a:ext cx="3388995" cy="3623945"/>
        </p:xfrm>
        <a:graphic>
          <a:graphicData uri="http://schemas.openxmlformats.org/drawingml/2006/table">
            <a:tbl>
              <a:tblPr/>
              <a:tblGrid>
                <a:gridCol w="1554480"/>
                <a:gridCol w="1834515"/>
              </a:tblGrid>
              <a:tr h="182118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276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6" name="文本框2"/>
          <p:cNvSpPr txBox="1"/>
          <p:nvPr/>
        </p:nvSpPr>
        <p:spPr>
          <a:xfrm>
            <a:off x="4391660" y="2231073"/>
            <a:ext cx="2749550" cy="3261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20800" dirty="0">
                <a:latin typeface="楷体" panose="02010609060101010101" pitchFamily="49" charset="-122"/>
                <a:ea typeface="楷体" panose="02010609060101010101" pitchFamily="49" charset="-122"/>
              </a:rPr>
              <a:t>哥</a:t>
            </a:r>
            <a:endParaRPr lang="zh-CN" altLang="en-US" sz="20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文本框 4"/>
          <p:cNvSpPr txBox="1"/>
          <p:nvPr/>
        </p:nvSpPr>
        <p:spPr>
          <a:xfrm>
            <a:off x="2795588" y="5708650"/>
            <a:ext cx="5205412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8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（哥哥）</a:t>
            </a:r>
            <a:endParaRPr lang="zh-CN" altLang="en-US" sz="28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文本框 1"/>
          <p:cNvSpPr txBox="1"/>
          <p:nvPr/>
        </p:nvSpPr>
        <p:spPr>
          <a:xfrm>
            <a:off x="4832350" y="287338"/>
            <a:ext cx="1995488" cy="1432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8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zh-CN" altLang="en-US" sz="8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53252" name="图片 53251" descr="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-404495"/>
            <a:ext cx="12122785" cy="7666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矩形 53252"/>
          <p:cNvSpPr/>
          <p:nvPr/>
        </p:nvSpPr>
        <p:spPr>
          <a:xfrm>
            <a:off x="4367213" y="0"/>
            <a:ext cx="6300787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小公鸡和小鸭子一块儿出去玩。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他们走进草地里。小公鸡找到了许多虫子，吃得很欢。小鸭子捉不到虫子，急得直哭。小公鸡看见了，捉到虫子就给小鸭子吃。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7530" y="0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</a:t>
            </a:r>
            <a:endParaRPr lang="zh-CN" altLang="zh-CN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7530" y="1111885"/>
            <a:ext cx="59118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710" y="1465580"/>
            <a:ext cx="12349480" cy="553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标题 54274"/>
          <p:cNvSpPr>
            <a:spLocks noGrp="1"/>
          </p:cNvSpPr>
          <p:nvPr>
            <p:ph type="title"/>
          </p:nvPr>
        </p:nvSpPr>
        <p:spPr>
          <a:xfrm>
            <a:off x="1524000" y="620713"/>
            <a:ext cx="9144000" cy="3441700"/>
          </a:xfrm>
        </p:spPr>
        <p:txBody>
          <a:bodyPr>
            <a:normAutofit fontScale="90000"/>
          </a:bodyPr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他们走到小河边。小鸭子说：“公鸡弟弟，我到河里捉鱼给你吃。”小公鸡说：“我也去。”小鸭子说：“不行，不行，你不会游泳，会淹死的！”小公鸡不信，偷偷地跟在小鸭子后面，也下了水。   </a:t>
            </a:r>
            <a:b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小鸭子正在水里捉鱼，忽然，听见小公鸡喊救命。它飞快地游到小公鸡身边，让小公鸡爬到自己的背上。小公鸡上了岸，笑着对小鸭子说：“鸭子哥哥，谢谢你。”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4000" y="2308225"/>
            <a:ext cx="7899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0066FF"/>
                </a:solidFill>
                <a:sym typeface="+mn-ea"/>
              </a:rPr>
              <a:t>④</a:t>
            </a:r>
            <a:endParaRPr lang="zh-CN" altLang="en-US" sz="3600" b="1" dirty="0">
              <a:solidFill>
                <a:srgbClr val="0066FF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000" y="123825"/>
            <a:ext cx="722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sym typeface="+mn-ea"/>
              </a:rPr>
              <a:t>③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1"/>
          <p:cNvSpPr/>
          <p:nvPr/>
        </p:nvSpPr>
        <p:spPr>
          <a:xfrm>
            <a:off x="2095500" y="1857375"/>
            <a:ext cx="7643813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小公鸡和小鸭子一块儿出去玩。</a:t>
            </a:r>
            <a:endParaRPr lang="zh-CN" altLang="en-US" sz="4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9420" y="3879850"/>
            <a:ext cx="979741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）和（    ）一块儿（      ）。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WordArt 6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8" name="矩形 2"/>
          <p:cNvSpPr/>
          <p:nvPr/>
        </p:nvSpPr>
        <p:spPr>
          <a:xfrm>
            <a:off x="3952875" y="500063"/>
            <a:ext cx="3843338" cy="743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我会读句子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9" name="矩形 9"/>
          <p:cNvSpPr/>
          <p:nvPr/>
        </p:nvSpPr>
        <p:spPr>
          <a:xfrm>
            <a:off x="6547485" y="1628775"/>
            <a:ext cx="10401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ku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ir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5" name="Rectangle 1"/>
          <p:cNvSpPr/>
          <p:nvPr/>
        </p:nvSpPr>
        <p:spPr>
          <a:xfrm>
            <a:off x="5882005" y="2844642"/>
            <a:ext cx="3857625" cy="640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（一起）</a:t>
            </a:r>
            <a:endParaRPr lang="zh-CN" altLang="en-US" sz="3600" b="1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7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278890"/>
            <a:ext cx="3326765" cy="3326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935" y="1278890"/>
            <a:ext cx="4104005" cy="3839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110" y="1278890"/>
            <a:ext cx="3974465" cy="3608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370" y="1278890"/>
            <a:ext cx="4762500" cy="360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41"/>
</p:tagLst>
</file>

<file path=ppt/tags/tag2.xml><?xml version="1.0" encoding="utf-8"?>
<p:tagLst xmlns:p="http://schemas.openxmlformats.org/presentationml/2006/main">
  <p:tag name="KSO_WM_TEMPLATE_CATEGORY" val="custom"/>
  <p:tag name="KSO_WM_TEMPLATE_INDEX" val="141"/>
</p:tagLst>
</file>

<file path=ppt/tags/tag3.xml><?xml version="1.0" encoding="utf-8"?>
<p:tagLst xmlns:p="http://schemas.openxmlformats.org/presentationml/2006/main">
  <p:tag name="KSO_WM_TEMPLATE_CATEGORY" val="custom"/>
  <p:tag name="KSO_WM_TEMPLATE_INDEX" val="141"/>
</p:tagLst>
</file>

<file path=ppt/tags/tag4.xml><?xml version="1.0" encoding="utf-8"?>
<p:tagLst xmlns:p="http://schemas.openxmlformats.org/presentationml/2006/main">
  <p:tag name="KSO_WM_DOC_GUID" val="{3b4e6a0f-23b3-4fc6-9fb1-a3ddfd3f328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1928</Words>
  <Application>WPS 演示</Application>
  <PresentationFormat>宽屏</PresentationFormat>
  <Paragraphs>229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6" baseType="lpstr">
      <vt:lpstr>Arial</vt:lpstr>
      <vt:lpstr>宋体</vt:lpstr>
      <vt:lpstr>Wingdings</vt:lpstr>
      <vt:lpstr>楷体</vt:lpstr>
      <vt:lpstr>隶书</vt:lpstr>
      <vt:lpstr>微软雅黑</vt:lpstr>
      <vt:lpstr>Calibri</vt:lpstr>
      <vt:lpstr>Times New Roman</vt:lpstr>
      <vt:lpstr>Arial Unicode MS</vt:lpstr>
      <vt:lpstr>Calibri Light</vt:lpstr>
      <vt:lpstr>Monotype Sorts</vt:lpstr>
      <vt:lpstr>黑体</vt:lpstr>
      <vt:lpstr>Wingdings</vt:lpstr>
      <vt:lpstr>华文行楷</vt:lpstr>
      <vt:lpstr>楷体_GB2312</vt:lpstr>
      <vt:lpstr>新宋体</vt:lpstr>
      <vt:lpstr>锐字云字库中等线体1.0</vt:lpstr>
      <vt:lpstr>Impact</vt:lpstr>
      <vt:lpstr>Arial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   他们走到小河边。小鸭子说：“公鸡弟弟，我到河里捉鱼给你吃。”小公鸡说：“我也去。”小鸭子说：“不行，不行，你不会游泳，会淹死的！”小公鸡不信，偷偷地跟在小鸭子后面，也下了水。       小鸭子正在水里捉鱼，忽然，听见小公鸡喊救命。它飞快地游到小公鸡身边，让小公鸡爬到自己的背上。小公鸡上了岸，笑着对小鸭子说：“鸭子哥哥，谢谢你。”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忽然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哎呦王老师</cp:lastModifiedBy>
  <cp:revision>14</cp:revision>
  <dcterms:created xsi:type="dcterms:W3CDTF">2015-05-05T08:02:00Z</dcterms:created>
  <dcterms:modified xsi:type="dcterms:W3CDTF">2019-04-07T14:18:28Z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