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9" r:id="rId4"/>
    <p:sldId id="260" r:id="rId5"/>
    <p:sldId id="261" r:id="rId6"/>
    <p:sldId id="262" r:id="rId7"/>
    <p:sldId id="263" r:id="rId8"/>
    <p:sldId id="265" r:id="rId9"/>
    <p:sldId id="266" r:id="rId10"/>
    <p:sldId id="267" r:id="rId11"/>
    <p:sldId id="268" r:id="rId12"/>
    <p:sldId id="271" r:id="rId13"/>
    <p:sldId id="272" r:id="rId14"/>
    <p:sldId id="269" r:id="rId15"/>
    <p:sldId id="270" r:id="rId16"/>
    <p:sldId id="264" r:id="rId17"/>
    <p:sldId id="258" r:id="rId18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GIF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10490" y="1270"/>
            <a:ext cx="9082405" cy="685546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9754235" y="524510"/>
            <a:ext cx="1106170" cy="60655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zh-CN" sz="6000" b="1">
                <a:sym typeface="+mn-ea"/>
              </a:rPr>
              <a:t>开满鲜花的小路</a:t>
            </a:r>
            <a:endParaRPr lang="zh-CN" altLang="en-US" sz="60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74295"/>
            <a:ext cx="10515600" cy="2915920"/>
          </a:xfrm>
        </p:spPr>
        <p:txBody>
          <a:bodyPr>
            <a:normAutofit fontScale="90000"/>
          </a:bodyPr>
          <a:p>
            <a:r>
              <a:rPr lang="en-US" altLang="zh-CN"/>
              <a:t>        </a:t>
            </a:r>
            <a:r>
              <a:rPr lang="zh-CN" altLang="en-US"/>
              <a:t>鼹鼠先生路过刺猬太太家，正巧，刺猬太太走出门。看见</a:t>
            </a:r>
            <a:r>
              <a:rPr lang="zh-CN" altLang="en-US">
                <a:solidFill>
                  <a:srgbClr val="FF0000"/>
                </a:solidFill>
              </a:rPr>
              <a:t>门前开着一大片绚丽多彩的鲜花，</a:t>
            </a:r>
            <a:r>
              <a:rPr lang="zh-CN" altLang="en-US"/>
              <a:t>她惊讶地说：“这是谁在我家门前种的花？多美啊！”</a:t>
            </a:r>
            <a:br>
              <a:rPr lang="zh-CN" altLang="en-US"/>
            </a:br>
            <a:r>
              <a:rPr lang="zh-CN" altLang="en-US"/>
              <a:t>       鼹鼠先生回答：“我不知道！”</a:t>
            </a:r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296285" y="3232785"/>
            <a:ext cx="5408295" cy="360235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8575"/>
            <a:ext cx="10515600" cy="2962275"/>
          </a:xfrm>
        </p:spPr>
        <p:txBody>
          <a:bodyPr>
            <a:normAutofit fontScale="90000"/>
          </a:bodyPr>
          <a:p>
            <a:r>
              <a:rPr lang="en-US" altLang="zh-CN"/>
              <a:t>         </a:t>
            </a:r>
            <a:r>
              <a:rPr lang="zh-CN" altLang="en-US"/>
              <a:t>鼹鼠先生路过狐狸太太家，正巧，狐狸太太走出门。看到</a:t>
            </a:r>
            <a:r>
              <a:rPr lang="zh-CN" altLang="en-US">
                <a:solidFill>
                  <a:srgbClr val="FF0000"/>
                </a:solidFill>
              </a:rPr>
              <a:t>门前开着一大片五颜六色的鲜花，</a:t>
            </a:r>
            <a:r>
              <a:rPr lang="zh-CN" altLang="en-US"/>
              <a:t>她奇怪地问：“这是谁在我家门前种的花？真美啊！”</a:t>
            </a:r>
            <a:br>
              <a:rPr lang="zh-CN" altLang="en-US"/>
            </a:br>
            <a:r>
              <a:rPr lang="zh-CN" altLang="en-US"/>
              <a:t>        鼹鼠先生回答：“我不知道！”</a:t>
            </a:r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945630" y="2990850"/>
            <a:ext cx="4801870" cy="36023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1560" y="2990850"/>
            <a:ext cx="5174615" cy="3880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olidFill>
                  <a:schemeClr val="tx1"/>
                </a:solidFill>
                <a:sym typeface="+mn-ea"/>
              </a:rPr>
              <a:t>门前</a:t>
            </a:r>
            <a:r>
              <a:rPr lang="zh-CN" altLang="en-US" b="1">
                <a:solidFill>
                  <a:schemeClr val="tx1"/>
                </a:solidFill>
                <a:sym typeface="+mn-ea"/>
              </a:rPr>
              <a:t>开着</a:t>
            </a:r>
            <a:r>
              <a:rPr lang="zh-CN" altLang="en-US" u="sng">
                <a:solidFill>
                  <a:srgbClr val="FF0000"/>
                </a:solidFill>
                <a:sym typeface="+mn-ea"/>
              </a:rPr>
              <a:t>一大片五颜六色的鲜花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。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zh-CN" altLang="en-US" sz="4800"/>
              <a:t>房子旁边</a:t>
            </a:r>
            <a:r>
              <a:rPr lang="zh-CN" altLang="en-US" sz="4800" u="sng"/>
              <a:t>                                                </a:t>
            </a:r>
            <a:r>
              <a:rPr lang="zh-CN" altLang="en-US" sz="4800"/>
              <a:t> 。</a:t>
            </a:r>
            <a:endParaRPr lang="zh-CN" altLang="en-US" sz="4800"/>
          </a:p>
          <a:p>
            <a:pPr marL="0" indent="0">
              <a:buNone/>
            </a:pPr>
            <a:r>
              <a:rPr lang="zh-CN" altLang="en-US" sz="4800"/>
              <a:t>山坡上</a:t>
            </a:r>
            <a:r>
              <a:rPr lang="zh-CN" altLang="en-US" sz="4800" u="sng"/>
              <a:t>                                                     </a:t>
            </a:r>
            <a:r>
              <a:rPr lang="zh-CN" altLang="en-US" sz="4800"/>
              <a:t> 。</a:t>
            </a:r>
            <a:endParaRPr lang="zh-CN" altLang="en-US" sz="4800"/>
          </a:p>
          <a:p>
            <a:pPr marL="0" indent="0">
              <a:buNone/>
            </a:pPr>
            <a:r>
              <a:rPr lang="zh-CN" altLang="en-US" sz="4800"/>
              <a:t>小路上 </a:t>
            </a:r>
            <a:r>
              <a:rPr lang="zh-CN" altLang="en-US" sz="4800" u="sng"/>
              <a:t>                                                     </a:t>
            </a:r>
            <a:r>
              <a:rPr lang="zh-CN" altLang="en-US" sz="4800"/>
              <a:t>。</a:t>
            </a:r>
            <a:endParaRPr lang="zh-CN" altLang="en-US" sz="4800"/>
          </a:p>
          <a:p>
            <a:pPr marL="0" indent="0">
              <a:buNone/>
            </a:pPr>
            <a:r>
              <a:rPr lang="zh-CN" altLang="en-US" sz="4800">
                <a:sym typeface="+mn-ea"/>
              </a:rPr>
              <a:t>              </a:t>
            </a:r>
            <a:r>
              <a:rPr lang="zh-CN" altLang="en-US" sz="4800" u="sng">
                <a:sym typeface="+mn-ea"/>
              </a:rPr>
              <a:t>  </a:t>
            </a:r>
            <a:r>
              <a:rPr lang="zh-CN" altLang="en-US" sz="4800">
                <a:sym typeface="+mn-ea"/>
              </a:rPr>
              <a:t>（          ）</a:t>
            </a:r>
            <a:r>
              <a:rPr lang="zh-CN" altLang="en-US" sz="4800" u="sng">
                <a:sym typeface="+mn-ea"/>
              </a:rPr>
              <a:t>                                                </a:t>
            </a:r>
            <a:r>
              <a:rPr lang="zh-CN" altLang="en-US" sz="4800">
                <a:sym typeface="+mn-ea"/>
              </a:rPr>
              <a:t>。</a:t>
            </a:r>
            <a:endParaRPr lang="zh-CN" altLang="en-US" sz="48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36525"/>
            <a:ext cx="10515600" cy="2212340"/>
          </a:xfrm>
        </p:spPr>
        <p:txBody>
          <a:bodyPr>
            <a:normAutofit fontScale="90000"/>
          </a:bodyPr>
          <a:p>
            <a:r>
              <a:rPr lang="en-US" altLang="zh-CN"/>
              <a:t>          </a:t>
            </a:r>
            <a:r>
              <a:rPr lang="zh-CN" altLang="en-US"/>
              <a:t>鼹鼠先生来到松鼠太太门前。松鼠太太走出门，花香扑鼻，她看见门前的小路上花朵簇簇。小松鼠、小刺猬和小狐狸在那里快活地蹦啊跳啊。</a:t>
            </a:r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253480" y="2857500"/>
            <a:ext cx="5551805" cy="36976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1400" y="2213610"/>
            <a:ext cx="4571365" cy="457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66370"/>
            <a:ext cx="10515600" cy="1659255"/>
          </a:xfrm>
        </p:spPr>
        <p:txBody>
          <a:bodyPr>
            <a:normAutofit fontScale="90000"/>
          </a:bodyPr>
          <a:p>
            <a:r>
              <a:rPr lang="en-US" altLang="zh-CN"/>
              <a:t>        </a:t>
            </a:r>
            <a:r>
              <a:rPr lang="zh-CN" altLang="en-US"/>
              <a:t>松鼠太太对鼹鼠先生说：“我知道了，去年长颈鹿大叔寄给你的是花籽。这是多么美好的礼物啊！”</a:t>
            </a:r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214880" y="2290445"/>
            <a:ext cx="7362825" cy="457962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490470" y="-177165"/>
            <a:ext cx="5120640" cy="769112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4817" name="图片 10241" descr="18">
            <a:hlinkClick r:id="" action="ppaction://noaction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4818" name="组合 10242"/>
          <p:cNvGrpSpPr>
            <a:grpSpLocks noChangeAspect="1"/>
          </p:cNvGrpSpPr>
          <p:nvPr/>
        </p:nvGrpSpPr>
        <p:grpSpPr>
          <a:xfrm>
            <a:off x="2286000" y="609600"/>
            <a:ext cx="1600200" cy="1600200"/>
            <a:chOff x="0" y="0"/>
            <a:chExt cx="1632" cy="1440"/>
          </a:xfrm>
        </p:grpSpPr>
        <p:sp>
          <p:nvSpPr>
            <p:cNvPr id="34819" name="矩形 10243"/>
            <p:cNvSpPr>
              <a:spLocks noChangeAspect="1"/>
            </p:cNvSpPr>
            <p:nvPr/>
          </p:nvSpPr>
          <p:spPr>
            <a:xfrm>
              <a:off x="0" y="0"/>
              <a:ext cx="1632" cy="1440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4820" name="直接连接符 10244"/>
            <p:cNvSpPr>
              <a:spLocks noChangeAspect="1"/>
            </p:cNvSpPr>
            <p:nvPr/>
          </p:nvSpPr>
          <p:spPr>
            <a:xfrm>
              <a:off x="0" y="720"/>
              <a:ext cx="1632" cy="0"/>
            </a:xfrm>
            <a:prstGeom prst="line">
              <a:avLst/>
            </a:prstGeom>
            <a:ln w="12700" cap="rnd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4821" name="直接连接符 10245"/>
            <p:cNvSpPr>
              <a:spLocks noChangeAspect="1"/>
            </p:cNvSpPr>
            <p:nvPr/>
          </p:nvSpPr>
          <p:spPr>
            <a:xfrm>
              <a:off x="816" y="0"/>
              <a:ext cx="0" cy="1440"/>
            </a:xfrm>
            <a:prstGeom prst="line">
              <a:avLst/>
            </a:prstGeom>
            <a:ln w="12700" cap="rnd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34822" name="直接连接符 10246"/>
          <p:cNvSpPr/>
          <p:nvPr/>
        </p:nvSpPr>
        <p:spPr>
          <a:xfrm>
            <a:off x="1524000" y="685800"/>
            <a:ext cx="9144000" cy="0"/>
          </a:xfrm>
          <a:prstGeom prst="line">
            <a:avLst/>
          </a:prstGeom>
          <a:ln w="9525">
            <a:noFill/>
          </a:ln>
        </p:spPr>
        <p:txBody>
          <a:bodyPr anchor="t"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34823" name="图片 10247" descr="30">
            <a:hlinkClick r:id="" action="ppaction://noaction"/>
          </p:cNvPr>
          <p:cNvPicPr>
            <a:picLocks noChangeAspect="1"/>
          </p:cNvPicPr>
          <p:nvPr/>
        </p:nvPicPr>
        <p:blipFill>
          <a:blip r:embed="rId2">
            <a:lum bright="70001" contrast="-70000"/>
          </a:blip>
          <a:stretch>
            <a:fillRect/>
          </a:stretch>
        </p:blipFill>
        <p:spPr>
          <a:xfrm>
            <a:off x="2590800" y="3048000"/>
            <a:ext cx="1074738" cy="3889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4" name="图片 10248" descr="30">
            <a:hlinkClick r:id="" action="ppaction://noaction"/>
          </p:cNvPr>
          <p:cNvPicPr>
            <a:picLocks noChangeAspect="1"/>
          </p:cNvPicPr>
          <p:nvPr/>
        </p:nvPicPr>
        <p:blipFill>
          <a:blip r:embed="rId2">
            <a:lum bright="70001" contrast="-70000"/>
          </a:blip>
          <a:stretch>
            <a:fillRect/>
          </a:stretch>
        </p:blipFill>
        <p:spPr>
          <a:xfrm>
            <a:off x="2590800" y="6248400"/>
            <a:ext cx="1074738" cy="3889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5" name="图片 10249" descr="30">
            <a:hlinkClick r:id="" action="ppaction://noaction"/>
          </p:cNvPr>
          <p:cNvPicPr>
            <a:picLocks noChangeAspect="1"/>
          </p:cNvPicPr>
          <p:nvPr/>
        </p:nvPicPr>
        <p:blipFill>
          <a:blip r:embed="rId2">
            <a:lum bright="70001" contrast="-70000"/>
          </a:blip>
          <a:stretch>
            <a:fillRect/>
          </a:stretch>
        </p:blipFill>
        <p:spPr>
          <a:xfrm>
            <a:off x="5562600" y="6248400"/>
            <a:ext cx="1074738" cy="3889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6" name="图片 10250" descr="30">
            <a:hlinkClick r:id="" action="ppaction://noaction"/>
          </p:cNvPr>
          <p:cNvPicPr>
            <a:picLocks noChangeAspect="1"/>
          </p:cNvPicPr>
          <p:nvPr/>
        </p:nvPicPr>
        <p:blipFill>
          <a:blip r:embed="rId2">
            <a:lum bright="70001" contrast="-70000"/>
          </a:blip>
          <a:stretch>
            <a:fillRect/>
          </a:stretch>
        </p:blipFill>
        <p:spPr>
          <a:xfrm>
            <a:off x="8534400" y="2971800"/>
            <a:ext cx="1074738" cy="3889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7" name="图片 10251" descr="30">
            <a:hlinkClick r:id="" action="ppaction://noaction"/>
          </p:cNvPr>
          <p:cNvPicPr>
            <a:picLocks noChangeAspect="1"/>
          </p:cNvPicPr>
          <p:nvPr/>
        </p:nvPicPr>
        <p:blipFill>
          <a:blip r:embed="rId2">
            <a:lum bright="70001" contrast="-70000"/>
          </a:blip>
          <a:stretch>
            <a:fillRect/>
          </a:stretch>
        </p:blipFill>
        <p:spPr>
          <a:xfrm>
            <a:off x="5486400" y="2971800"/>
            <a:ext cx="1074738" cy="3889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8" name="图片 10252" descr="30">
            <a:hlinkClick r:id="" action="ppaction://noaction"/>
          </p:cNvPr>
          <p:cNvPicPr>
            <a:picLocks noChangeAspect="1"/>
          </p:cNvPicPr>
          <p:nvPr/>
        </p:nvPicPr>
        <p:blipFill>
          <a:blip r:embed="rId2">
            <a:lum bright="70001" contrast="-70000"/>
          </a:blip>
          <a:stretch>
            <a:fillRect/>
          </a:stretch>
        </p:blipFill>
        <p:spPr>
          <a:xfrm>
            <a:off x="8610600" y="6248400"/>
            <a:ext cx="1074738" cy="38893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4829" name="组合 10253"/>
          <p:cNvGrpSpPr>
            <a:grpSpLocks noChangeAspect="1"/>
          </p:cNvGrpSpPr>
          <p:nvPr/>
        </p:nvGrpSpPr>
        <p:grpSpPr>
          <a:xfrm>
            <a:off x="5105400" y="609600"/>
            <a:ext cx="1600200" cy="1600200"/>
            <a:chOff x="0" y="0"/>
            <a:chExt cx="1632" cy="1440"/>
          </a:xfrm>
        </p:grpSpPr>
        <p:sp>
          <p:nvSpPr>
            <p:cNvPr id="34830" name="矩形 10254"/>
            <p:cNvSpPr>
              <a:spLocks noChangeAspect="1"/>
            </p:cNvSpPr>
            <p:nvPr/>
          </p:nvSpPr>
          <p:spPr>
            <a:xfrm>
              <a:off x="0" y="0"/>
              <a:ext cx="1632" cy="1440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4831" name="直接连接符 10255"/>
            <p:cNvSpPr>
              <a:spLocks noChangeAspect="1"/>
            </p:cNvSpPr>
            <p:nvPr/>
          </p:nvSpPr>
          <p:spPr>
            <a:xfrm>
              <a:off x="0" y="720"/>
              <a:ext cx="1632" cy="0"/>
            </a:xfrm>
            <a:prstGeom prst="line">
              <a:avLst/>
            </a:prstGeom>
            <a:ln w="12700" cap="rnd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4832" name="直接连接符 10256"/>
            <p:cNvSpPr>
              <a:spLocks noChangeAspect="1"/>
            </p:cNvSpPr>
            <p:nvPr/>
          </p:nvSpPr>
          <p:spPr>
            <a:xfrm>
              <a:off x="816" y="0"/>
              <a:ext cx="0" cy="1440"/>
            </a:xfrm>
            <a:prstGeom prst="line">
              <a:avLst/>
            </a:prstGeom>
            <a:ln w="12700" cap="rnd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4833" name="组合 10257"/>
          <p:cNvGrpSpPr>
            <a:grpSpLocks noChangeAspect="1"/>
          </p:cNvGrpSpPr>
          <p:nvPr/>
        </p:nvGrpSpPr>
        <p:grpSpPr>
          <a:xfrm>
            <a:off x="7848600" y="609600"/>
            <a:ext cx="1600200" cy="1600200"/>
            <a:chOff x="0" y="0"/>
            <a:chExt cx="1632" cy="1440"/>
          </a:xfrm>
        </p:grpSpPr>
        <p:sp>
          <p:nvSpPr>
            <p:cNvPr id="34834" name="矩形 10258"/>
            <p:cNvSpPr>
              <a:spLocks noChangeAspect="1"/>
            </p:cNvSpPr>
            <p:nvPr/>
          </p:nvSpPr>
          <p:spPr>
            <a:xfrm>
              <a:off x="0" y="0"/>
              <a:ext cx="1632" cy="1440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4835" name="直接连接符 10259"/>
            <p:cNvSpPr>
              <a:spLocks noChangeAspect="1"/>
            </p:cNvSpPr>
            <p:nvPr/>
          </p:nvSpPr>
          <p:spPr>
            <a:xfrm>
              <a:off x="0" y="720"/>
              <a:ext cx="1632" cy="0"/>
            </a:xfrm>
            <a:prstGeom prst="line">
              <a:avLst/>
            </a:prstGeom>
            <a:ln w="12700" cap="rnd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4836" name="直接连接符 10260"/>
            <p:cNvSpPr>
              <a:spLocks noChangeAspect="1"/>
            </p:cNvSpPr>
            <p:nvPr/>
          </p:nvSpPr>
          <p:spPr>
            <a:xfrm>
              <a:off x="816" y="0"/>
              <a:ext cx="0" cy="1440"/>
            </a:xfrm>
            <a:prstGeom prst="line">
              <a:avLst/>
            </a:prstGeom>
            <a:ln w="12700" cap="rnd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4837" name="组合 10261"/>
          <p:cNvGrpSpPr>
            <a:grpSpLocks noChangeAspect="1"/>
          </p:cNvGrpSpPr>
          <p:nvPr/>
        </p:nvGrpSpPr>
        <p:grpSpPr>
          <a:xfrm>
            <a:off x="2286000" y="2667000"/>
            <a:ext cx="1600200" cy="1600200"/>
            <a:chOff x="0" y="0"/>
            <a:chExt cx="1632" cy="1440"/>
          </a:xfrm>
        </p:grpSpPr>
        <p:sp>
          <p:nvSpPr>
            <p:cNvPr id="34838" name="矩形 10262"/>
            <p:cNvSpPr>
              <a:spLocks noChangeAspect="1"/>
            </p:cNvSpPr>
            <p:nvPr/>
          </p:nvSpPr>
          <p:spPr>
            <a:xfrm>
              <a:off x="0" y="0"/>
              <a:ext cx="1632" cy="1440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4839" name="直接连接符 10263"/>
            <p:cNvSpPr>
              <a:spLocks noChangeAspect="1"/>
            </p:cNvSpPr>
            <p:nvPr/>
          </p:nvSpPr>
          <p:spPr>
            <a:xfrm>
              <a:off x="0" y="720"/>
              <a:ext cx="1632" cy="0"/>
            </a:xfrm>
            <a:prstGeom prst="line">
              <a:avLst/>
            </a:prstGeom>
            <a:ln w="12700" cap="rnd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4840" name="直接连接符 10264"/>
            <p:cNvSpPr>
              <a:spLocks noChangeAspect="1"/>
            </p:cNvSpPr>
            <p:nvPr/>
          </p:nvSpPr>
          <p:spPr>
            <a:xfrm>
              <a:off x="816" y="0"/>
              <a:ext cx="0" cy="1440"/>
            </a:xfrm>
            <a:prstGeom prst="line">
              <a:avLst/>
            </a:prstGeom>
            <a:ln w="12700" cap="rnd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4841" name="组合 10265"/>
          <p:cNvGrpSpPr>
            <a:grpSpLocks noChangeAspect="1"/>
          </p:cNvGrpSpPr>
          <p:nvPr/>
        </p:nvGrpSpPr>
        <p:grpSpPr>
          <a:xfrm>
            <a:off x="5105400" y="2743200"/>
            <a:ext cx="1600200" cy="1600200"/>
            <a:chOff x="0" y="0"/>
            <a:chExt cx="1632" cy="1440"/>
          </a:xfrm>
        </p:grpSpPr>
        <p:sp>
          <p:nvSpPr>
            <p:cNvPr id="34842" name="矩形 10266"/>
            <p:cNvSpPr>
              <a:spLocks noChangeAspect="1"/>
            </p:cNvSpPr>
            <p:nvPr/>
          </p:nvSpPr>
          <p:spPr>
            <a:xfrm>
              <a:off x="0" y="0"/>
              <a:ext cx="1632" cy="1440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4843" name="直接连接符 10267"/>
            <p:cNvSpPr>
              <a:spLocks noChangeAspect="1"/>
            </p:cNvSpPr>
            <p:nvPr/>
          </p:nvSpPr>
          <p:spPr>
            <a:xfrm>
              <a:off x="0" y="720"/>
              <a:ext cx="1632" cy="0"/>
            </a:xfrm>
            <a:prstGeom prst="line">
              <a:avLst/>
            </a:prstGeom>
            <a:ln w="12700" cap="rnd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4844" name="直接连接符 10268"/>
            <p:cNvSpPr>
              <a:spLocks noChangeAspect="1"/>
            </p:cNvSpPr>
            <p:nvPr/>
          </p:nvSpPr>
          <p:spPr>
            <a:xfrm>
              <a:off x="816" y="0"/>
              <a:ext cx="0" cy="1440"/>
            </a:xfrm>
            <a:prstGeom prst="line">
              <a:avLst/>
            </a:prstGeom>
            <a:ln w="12700" cap="rnd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4845" name="组合 10269"/>
          <p:cNvGrpSpPr>
            <a:grpSpLocks noChangeAspect="1"/>
          </p:cNvGrpSpPr>
          <p:nvPr/>
        </p:nvGrpSpPr>
        <p:grpSpPr>
          <a:xfrm>
            <a:off x="7848600" y="2743200"/>
            <a:ext cx="1600200" cy="1600200"/>
            <a:chOff x="0" y="0"/>
            <a:chExt cx="1632" cy="1440"/>
          </a:xfrm>
        </p:grpSpPr>
        <p:sp>
          <p:nvSpPr>
            <p:cNvPr id="34846" name="矩形 10270"/>
            <p:cNvSpPr>
              <a:spLocks noChangeAspect="1"/>
            </p:cNvSpPr>
            <p:nvPr/>
          </p:nvSpPr>
          <p:spPr>
            <a:xfrm>
              <a:off x="0" y="0"/>
              <a:ext cx="1632" cy="1440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4847" name="直接连接符 10271"/>
            <p:cNvSpPr>
              <a:spLocks noChangeAspect="1"/>
            </p:cNvSpPr>
            <p:nvPr/>
          </p:nvSpPr>
          <p:spPr>
            <a:xfrm>
              <a:off x="0" y="720"/>
              <a:ext cx="1632" cy="0"/>
            </a:xfrm>
            <a:prstGeom prst="line">
              <a:avLst/>
            </a:prstGeom>
            <a:ln w="12700" cap="rnd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4848" name="直接连接符 10272"/>
            <p:cNvSpPr>
              <a:spLocks noChangeAspect="1"/>
            </p:cNvSpPr>
            <p:nvPr/>
          </p:nvSpPr>
          <p:spPr>
            <a:xfrm>
              <a:off x="816" y="0"/>
              <a:ext cx="0" cy="1440"/>
            </a:xfrm>
            <a:prstGeom prst="line">
              <a:avLst/>
            </a:prstGeom>
            <a:ln w="12700" cap="rnd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4849" name="组合 10273"/>
          <p:cNvGrpSpPr>
            <a:grpSpLocks noChangeAspect="1"/>
          </p:cNvGrpSpPr>
          <p:nvPr/>
        </p:nvGrpSpPr>
        <p:grpSpPr>
          <a:xfrm>
            <a:off x="5105400" y="4632325"/>
            <a:ext cx="1600200" cy="1600200"/>
            <a:chOff x="0" y="0"/>
            <a:chExt cx="1632" cy="1440"/>
          </a:xfrm>
        </p:grpSpPr>
        <p:sp>
          <p:nvSpPr>
            <p:cNvPr id="34850" name="矩形 10274"/>
            <p:cNvSpPr>
              <a:spLocks noChangeAspect="1"/>
            </p:cNvSpPr>
            <p:nvPr/>
          </p:nvSpPr>
          <p:spPr>
            <a:xfrm>
              <a:off x="0" y="0"/>
              <a:ext cx="1632" cy="1440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4851" name="直接连接符 10275"/>
            <p:cNvSpPr>
              <a:spLocks noChangeAspect="1"/>
            </p:cNvSpPr>
            <p:nvPr/>
          </p:nvSpPr>
          <p:spPr>
            <a:xfrm>
              <a:off x="0" y="720"/>
              <a:ext cx="1632" cy="0"/>
            </a:xfrm>
            <a:prstGeom prst="line">
              <a:avLst/>
            </a:prstGeom>
            <a:ln w="12700" cap="rnd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4852" name="直接连接符 10276"/>
            <p:cNvSpPr>
              <a:spLocks noChangeAspect="1"/>
            </p:cNvSpPr>
            <p:nvPr/>
          </p:nvSpPr>
          <p:spPr>
            <a:xfrm>
              <a:off x="816" y="0"/>
              <a:ext cx="0" cy="1440"/>
            </a:xfrm>
            <a:prstGeom prst="line">
              <a:avLst/>
            </a:prstGeom>
            <a:ln w="12700" cap="rnd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4853" name="组合 10277"/>
          <p:cNvGrpSpPr>
            <a:grpSpLocks noChangeAspect="1"/>
          </p:cNvGrpSpPr>
          <p:nvPr/>
        </p:nvGrpSpPr>
        <p:grpSpPr>
          <a:xfrm>
            <a:off x="2328863" y="4648200"/>
            <a:ext cx="1600200" cy="1600200"/>
            <a:chOff x="0" y="0"/>
            <a:chExt cx="1632" cy="1440"/>
          </a:xfrm>
        </p:grpSpPr>
        <p:sp>
          <p:nvSpPr>
            <p:cNvPr id="34854" name="矩形 10278"/>
            <p:cNvSpPr>
              <a:spLocks noChangeAspect="1"/>
            </p:cNvSpPr>
            <p:nvPr/>
          </p:nvSpPr>
          <p:spPr>
            <a:xfrm>
              <a:off x="0" y="0"/>
              <a:ext cx="1632" cy="1440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4855" name="直接连接符 10279"/>
            <p:cNvSpPr>
              <a:spLocks noChangeAspect="1"/>
            </p:cNvSpPr>
            <p:nvPr/>
          </p:nvSpPr>
          <p:spPr>
            <a:xfrm>
              <a:off x="0" y="720"/>
              <a:ext cx="1632" cy="0"/>
            </a:xfrm>
            <a:prstGeom prst="line">
              <a:avLst/>
            </a:prstGeom>
            <a:ln w="12700" cap="rnd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4856" name="直接连接符 10280"/>
            <p:cNvSpPr>
              <a:spLocks noChangeAspect="1"/>
            </p:cNvSpPr>
            <p:nvPr/>
          </p:nvSpPr>
          <p:spPr>
            <a:xfrm>
              <a:off x="816" y="0"/>
              <a:ext cx="0" cy="1440"/>
            </a:xfrm>
            <a:prstGeom prst="line">
              <a:avLst/>
            </a:prstGeom>
            <a:ln w="12700" cap="rnd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4857" name="组合 10281"/>
          <p:cNvGrpSpPr>
            <a:grpSpLocks noChangeAspect="1"/>
          </p:cNvGrpSpPr>
          <p:nvPr/>
        </p:nvGrpSpPr>
        <p:grpSpPr>
          <a:xfrm>
            <a:off x="7848600" y="4762500"/>
            <a:ext cx="1600200" cy="1600200"/>
            <a:chOff x="0" y="0"/>
            <a:chExt cx="1632" cy="1440"/>
          </a:xfrm>
        </p:grpSpPr>
        <p:sp>
          <p:nvSpPr>
            <p:cNvPr id="34858" name="矩形 10282"/>
            <p:cNvSpPr>
              <a:spLocks noChangeAspect="1"/>
            </p:cNvSpPr>
            <p:nvPr/>
          </p:nvSpPr>
          <p:spPr>
            <a:xfrm>
              <a:off x="0" y="0"/>
              <a:ext cx="1632" cy="1440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4859" name="直接连接符 10283"/>
            <p:cNvSpPr>
              <a:spLocks noChangeAspect="1"/>
            </p:cNvSpPr>
            <p:nvPr/>
          </p:nvSpPr>
          <p:spPr>
            <a:xfrm>
              <a:off x="0" y="720"/>
              <a:ext cx="1632" cy="0"/>
            </a:xfrm>
            <a:prstGeom prst="line">
              <a:avLst/>
            </a:prstGeom>
            <a:ln w="12700" cap="rnd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4860" name="直接连接符 10284"/>
            <p:cNvSpPr>
              <a:spLocks noChangeAspect="1"/>
            </p:cNvSpPr>
            <p:nvPr/>
          </p:nvSpPr>
          <p:spPr>
            <a:xfrm>
              <a:off x="816" y="0"/>
              <a:ext cx="0" cy="1440"/>
            </a:xfrm>
            <a:prstGeom prst="line">
              <a:avLst/>
            </a:prstGeom>
            <a:ln w="12700" cap="rnd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34861" name="文本框 10285"/>
          <p:cNvSpPr txBox="1"/>
          <p:nvPr/>
        </p:nvSpPr>
        <p:spPr>
          <a:xfrm>
            <a:off x="2438400" y="577850"/>
            <a:ext cx="1371600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zh-CN" sz="9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邮</a:t>
            </a:r>
            <a:endParaRPr lang="zh-CN" altLang="zh-CN" sz="9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4862" name="文本框 10286"/>
          <p:cNvSpPr txBox="1"/>
          <p:nvPr/>
        </p:nvSpPr>
        <p:spPr>
          <a:xfrm>
            <a:off x="8001000" y="4762500"/>
            <a:ext cx="1371600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9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礼</a:t>
            </a:r>
            <a:endParaRPr lang="zh-CN" altLang="en-US" sz="9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4863" name="文本框 10287"/>
          <p:cNvSpPr txBox="1"/>
          <p:nvPr/>
        </p:nvSpPr>
        <p:spPr>
          <a:xfrm>
            <a:off x="8001000" y="609600"/>
            <a:ext cx="1371600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9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员</a:t>
            </a:r>
            <a:endParaRPr lang="zh-CN" altLang="en-US" sz="9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4864" name="文本框 10288"/>
          <p:cNvSpPr txBox="1"/>
          <p:nvPr/>
        </p:nvSpPr>
        <p:spPr>
          <a:xfrm>
            <a:off x="2438400" y="2667000"/>
            <a:ext cx="1371600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9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黄</a:t>
            </a:r>
            <a:endParaRPr lang="zh-CN" altLang="en-US" sz="9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4865" name="文本框 10289"/>
          <p:cNvSpPr txBox="1"/>
          <p:nvPr/>
        </p:nvSpPr>
        <p:spPr>
          <a:xfrm>
            <a:off x="5257800" y="2743200"/>
            <a:ext cx="1371600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9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原</a:t>
            </a:r>
            <a:endParaRPr lang="zh-CN" altLang="en-US" sz="9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4866" name="文本框 10290"/>
          <p:cNvSpPr txBox="1"/>
          <p:nvPr/>
        </p:nvSpPr>
        <p:spPr>
          <a:xfrm>
            <a:off x="7924800" y="2743200"/>
            <a:ext cx="1371600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9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叔</a:t>
            </a:r>
            <a:endParaRPr lang="zh-CN" altLang="en-US" sz="9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4867" name="文本框 10291"/>
          <p:cNvSpPr txBox="1"/>
          <p:nvPr/>
        </p:nvSpPr>
        <p:spPr>
          <a:xfrm>
            <a:off x="5265738" y="4648200"/>
            <a:ext cx="1371600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9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局</a:t>
            </a:r>
            <a:endParaRPr lang="zh-CN" altLang="en-US" sz="9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4868" name="文本框 10292"/>
          <p:cNvSpPr txBox="1"/>
          <p:nvPr/>
        </p:nvSpPr>
        <p:spPr>
          <a:xfrm>
            <a:off x="2400300" y="4664075"/>
            <a:ext cx="1371600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9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车</a:t>
            </a:r>
            <a:endParaRPr lang="zh-CN" altLang="en-US" sz="9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4869" name="文本框 10293"/>
          <p:cNvSpPr txBox="1"/>
          <p:nvPr/>
        </p:nvSpPr>
        <p:spPr>
          <a:xfrm>
            <a:off x="5189538" y="641350"/>
            <a:ext cx="1371600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9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递</a:t>
            </a:r>
            <a:endParaRPr lang="zh-CN" altLang="en-US" sz="9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3" name="图片 11265" descr="996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06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4" name="椭圆 11266"/>
          <p:cNvSpPr/>
          <p:nvPr/>
        </p:nvSpPr>
        <p:spPr>
          <a:xfrm>
            <a:off x="5105400" y="3505200"/>
            <a:ext cx="914400" cy="914400"/>
          </a:xfrm>
          <a:prstGeom prst="ellipse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195" name="椭圆 11267"/>
          <p:cNvSpPr/>
          <p:nvPr/>
        </p:nvSpPr>
        <p:spPr>
          <a:xfrm>
            <a:off x="1524000" y="5334000"/>
            <a:ext cx="838200" cy="838200"/>
          </a:xfrm>
          <a:prstGeom prst="ellipse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196" name="椭圆 11268"/>
          <p:cNvSpPr/>
          <p:nvPr/>
        </p:nvSpPr>
        <p:spPr>
          <a:xfrm>
            <a:off x="1524000" y="4114800"/>
            <a:ext cx="1143000" cy="1295400"/>
          </a:xfrm>
          <a:prstGeom prst="ellipse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199" name="文本框 11271"/>
          <p:cNvSpPr txBox="1"/>
          <p:nvPr/>
        </p:nvSpPr>
        <p:spPr>
          <a:xfrm>
            <a:off x="4568190" y="0"/>
            <a:ext cx="3962400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400">
                <a:latin typeface="Arial" panose="020B0604020202020204" pitchFamily="34" charset="0"/>
                <a:ea typeface="宋体" panose="02010600030101010101" pitchFamily="2" charset="-122"/>
              </a:rPr>
              <a:t>读课文</a:t>
            </a:r>
            <a:endParaRPr lang="zh-CN" altLang="en-US" sz="4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1" name="文本框 11273"/>
          <p:cNvSpPr txBox="1"/>
          <p:nvPr/>
        </p:nvSpPr>
        <p:spPr>
          <a:xfrm>
            <a:off x="3287713" y="4581525"/>
            <a:ext cx="8686800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lang="zh-CN" altLang="en-US" sz="4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/>
        </p:nvSpPr>
        <p:spPr>
          <a:xfrm>
            <a:off x="3235960" y="1884045"/>
            <a:ext cx="6898640" cy="42881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en-US" altLang="zh-CN" sz="4000"/>
              <a:t>1.</a:t>
            </a:r>
            <a:r>
              <a:rPr lang="zh-CN" altLang="en-US" sz="4000"/>
              <a:t>读准字音，读通句子，难读的句子多度几遍。</a:t>
            </a:r>
            <a:endParaRPr lang="zh-CN" altLang="en-US" sz="4000"/>
          </a:p>
          <a:p>
            <a:pPr marL="0" indent="0">
              <a:buNone/>
            </a:pPr>
            <a:endParaRPr lang="zh-CN" altLang="en-US" sz="4000"/>
          </a:p>
          <a:p>
            <a:pPr marL="0" indent="0">
              <a:buNone/>
            </a:pPr>
            <a:r>
              <a:rPr lang="en-US" altLang="zh-CN" sz="4000"/>
              <a:t>2.</a:t>
            </a:r>
            <a:r>
              <a:rPr lang="zh-CN" altLang="en-US" sz="4000"/>
              <a:t>想一想，课文讲了一个什么故事？</a:t>
            </a:r>
            <a:endParaRPr lang="zh-CN" altLang="en-US" sz="4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1745" name="组合 2"/>
          <p:cNvGrpSpPr/>
          <p:nvPr/>
        </p:nvGrpSpPr>
        <p:grpSpPr>
          <a:xfrm>
            <a:off x="1330008" y="1174115"/>
            <a:ext cx="2905125" cy="666750"/>
            <a:chOff x="730521" y="1200116"/>
            <a:chExt cx="2904854" cy="666750"/>
          </a:xfrm>
        </p:grpSpPr>
        <p:sp>
          <p:nvSpPr>
            <p:cNvPr id="12" name="圆角矩形 11"/>
            <p:cNvSpPr/>
            <p:nvPr/>
          </p:nvSpPr>
          <p:spPr>
            <a:xfrm>
              <a:off x="1546420" y="1338229"/>
              <a:ext cx="2088955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31747" name="图片 9" descr="book.gif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30521" y="1200116"/>
              <a:ext cx="1087277" cy="6667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748" name="文本框 16"/>
            <p:cNvSpPr txBox="1"/>
            <p:nvPr/>
          </p:nvSpPr>
          <p:spPr>
            <a:xfrm>
              <a:off x="1805798" y="1357279"/>
              <a:ext cx="1752600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2400" b="1" dirty="0">
                  <a:latin typeface="Adobe 黑体 Std R" pitchFamily="34" charset="-122"/>
                  <a:ea typeface="Adobe 黑体 Std R" pitchFamily="34" charset="-122"/>
                </a:rPr>
                <a:t>我会认</a:t>
              </a:r>
              <a:endParaRPr lang="zh-CN" altLang="en-US" sz="2400" b="1" dirty="0">
                <a:latin typeface="Adobe 黑体 Std R" pitchFamily="34" charset="-122"/>
                <a:ea typeface="Adobe 黑体 Std R" pitchFamily="34" charset="-122"/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6526213" y="4076700"/>
            <a:ext cx="10160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ào</a:t>
            </a:r>
            <a:endParaRPr lang="en-US" altLang="zh-CN" sz="32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940050" y="2532063"/>
            <a:ext cx="1120775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yóu</a:t>
            </a:r>
            <a:endParaRPr lang="en-US" altLang="zh-CN" sz="32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570788" y="2520633"/>
            <a:ext cx="1119187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en-US" altLang="zh-CN" sz="32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jú</a:t>
            </a:r>
            <a:endParaRPr lang="en-US" altLang="zh-CN" sz="32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8749665" y="2520950"/>
            <a:ext cx="160083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duī </a:t>
            </a:r>
            <a:endParaRPr lang="zh-CN" altLang="en-US" sz="32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443663" y="2520950"/>
            <a:ext cx="1038225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en-US" altLang="zh-CN" sz="32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jì</a:t>
            </a:r>
            <a:endParaRPr lang="en-US" altLang="zh-CN" sz="32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1754" name="TextBox 39"/>
          <p:cNvSpPr txBox="1"/>
          <p:nvPr/>
        </p:nvSpPr>
        <p:spPr>
          <a:xfrm>
            <a:off x="2867025" y="3022600"/>
            <a:ext cx="1120775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zh-CN" sz="6000" b="1" dirty="0">
                <a:latin typeface="楷体" panose="02010609060101010101" charset="-122"/>
                <a:ea typeface="楷体" panose="02010609060101010101" charset="-122"/>
              </a:rPr>
              <a:t>邮</a:t>
            </a:r>
            <a:endParaRPr lang="zh-CN" altLang="zh-CN" sz="6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755" name="TextBox 40"/>
          <p:cNvSpPr txBox="1"/>
          <p:nvPr/>
        </p:nvSpPr>
        <p:spPr>
          <a:xfrm>
            <a:off x="5251450" y="3028950"/>
            <a:ext cx="1120775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6000" b="1" dirty="0">
                <a:latin typeface="楷体" panose="02010609060101010101" charset="-122"/>
                <a:ea typeface="楷体" panose="02010609060101010101" charset="-122"/>
              </a:rPr>
              <a:t>裹</a:t>
            </a:r>
            <a:endParaRPr lang="zh-CN" altLang="en-US" sz="6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756" name="TextBox 41"/>
          <p:cNvSpPr txBox="1"/>
          <p:nvPr/>
        </p:nvSpPr>
        <p:spPr>
          <a:xfrm>
            <a:off x="4029075" y="3044825"/>
            <a:ext cx="1120775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6000" b="1" dirty="0">
                <a:latin typeface="楷体" panose="02010609060101010101" charset="-122"/>
                <a:ea typeface="楷体" panose="02010609060101010101" charset="-122"/>
              </a:rPr>
              <a:t>递</a:t>
            </a:r>
            <a:endParaRPr lang="zh-CN" altLang="en-US" sz="6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946400" y="4076383"/>
            <a:ext cx="10160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lì</a:t>
            </a:r>
            <a:endParaRPr lang="en-US" altLang="zh-CN" sz="32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076700" y="4084638"/>
            <a:ext cx="1220788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pò</a:t>
            </a:r>
            <a:endParaRPr lang="en-US" altLang="zh-CN" sz="32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337175" y="4084638"/>
            <a:ext cx="144145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lòu</a:t>
            </a:r>
            <a:endParaRPr lang="en-US" altLang="zh-CN" sz="32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7642225" y="4065588"/>
            <a:ext cx="12827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sàng</a:t>
            </a:r>
            <a:endParaRPr lang="en-US" altLang="zh-CN" sz="32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1761" name="TextBox 46"/>
          <p:cNvSpPr txBox="1"/>
          <p:nvPr/>
        </p:nvSpPr>
        <p:spPr>
          <a:xfrm>
            <a:off x="8804275" y="2998788"/>
            <a:ext cx="1120775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6000" b="1" dirty="0">
                <a:latin typeface="楷体" panose="02010609060101010101" charset="-122"/>
                <a:ea typeface="楷体" panose="02010609060101010101" charset="-122"/>
              </a:rPr>
              <a:t>堆</a:t>
            </a:r>
            <a:endParaRPr lang="zh-CN" altLang="en-US" sz="6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762" name="TextBox 47"/>
          <p:cNvSpPr txBox="1"/>
          <p:nvPr/>
        </p:nvSpPr>
        <p:spPr>
          <a:xfrm>
            <a:off x="2841625" y="4540250"/>
            <a:ext cx="1120775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6000" b="1" dirty="0">
                <a:latin typeface="楷体" panose="02010609060101010101" charset="-122"/>
                <a:ea typeface="楷体" panose="02010609060101010101" charset="-122"/>
              </a:rPr>
              <a:t>粒</a:t>
            </a:r>
            <a:endParaRPr lang="zh-CN" altLang="en-US" sz="6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763" name="TextBox 48"/>
          <p:cNvSpPr txBox="1"/>
          <p:nvPr/>
        </p:nvSpPr>
        <p:spPr>
          <a:xfrm>
            <a:off x="5230813" y="4581525"/>
            <a:ext cx="1120775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6000" b="1" dirty="0">
                <a:latin typeface="楷体" panose="02010609060101010101" charset="-122"/>
                <a:ea typeface="楷体" panose="02010609060101010101" charset="-122"/>
              </a:rPr>
              <a:t>漏</a:t>
            </a:r>
            <a:endParaRPr lang="zh-CN" altLang="en-US" sz="6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764" name="TextBox 49"/>
          <p:cNvSpPr txBox="1"/>
          <p:nvPr/>
        </p:nvSpPr>
        <p:spPr>
          <a:xfrm>
            <a:off x="6432550" y="4568825"/>
            <a:ext cx="1120775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6000" b="1" dirty="0">
                <a:latin typeface="楷体" panose="02010609060101010101" charset="-122"/>
                <a:ea typeface="楷体" panose="02010609060101010101" charset="-122"/>
              </a:rPr>
              <a:t>懊</a:t>
            </a:r>
            <a:endParaRPr lang="zh-CN" altLang="en-US" sz="6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765" name="TextBox 50"/>
          <p:cNvSpPr txBox="1"/>
          <p:nvPr/>
        </p:nvSpPr>
        <p:spPr>
          <a:xfrm>
            <a:off x="4065588" y="4551363"/>
            <a:ext cx="1120775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6000" b="1" dirty="0">
                <a:latin typeface="楷体" panose="02010609060101010101" charset="-122"/>
                <a:ea typeface="楷体" panose="02010609060101010101" charset="-122"/>
              </a:rPr>
              <a:t>破</a:t>
            </a:r>
            <a:endParaRPr lang="zh-CN" altLang="en-US" sz="6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766" name="TextBox 51"/>
          <p:cNvSpPr txBox="1"/>
          <p:nvPr/>
        </p:nvSpPr>
        <p:spPr>
          <a:xfrm>
            <a:off x="6450013" y="3040063"/>
            <a:ext cx="1120775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6000" b="1" dirty="0">
                <a:latin typeface="楷体" panose="02010609060101010101" charset="-122"/>
                <a:ea typeface="楷体" panose="02010609060101010101" charset="-122"/>
              </a:rPr>
              <a:t>寄</a:t>
            </a:r>
            <a:endParaRPr lang="zh-CN" altLang="en-US" sz="6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767" name="TextBox 52"/>
          <p:cNvSpPr txBox="1"/>
          <p:nvPr/>
        </p:nvSpPr>
        <p:spPr>
          <a:xfrm>
            <a:off x="7654925" y="3022600"/>
            <a:ext cx="1120775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6000" b="1" dirty="0">
                <a:latin typeface="楷体" panose="02010609060101010101" charset="-122"/>
                <a:ea typeface="楷体" panose="02010609060101010101" charset="-122"/>
              </a:rPr>
              <a:t>局</a:t>
            </a:r>
            <a:endParaRPr lang="zh-CN" altLang="en-US" sz="6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768" name="TextBox 53"/>
          <p:cNvSpPr txBox="1"/>
          <p:nvPr/>
        </p:nvSpPr>
        <p:spPr>
          <a:xfrm>
            <a:off x="7659688" y="4572000"/>
            <a:ext cx="1120775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6000" b="1" dirty="0">
                <a:latin typeface="楷体" panose="02010609060101010101" charset="-122"/>
                <a:ea typeface="楷体" panose="02010609060101010101" charset="-122"/>
              </a:rPr>
              <a:t>丧</a:t>
            </a:r>
            <a:endParaRPr lang="zh-CN" altLang="en-US" sz="6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769" name="TextBox 54"/>
          <p:cNvSpPr txBox="1"/>
          <p:nvPr/>
        </p:nvSpPr>
        <p:spPr>
          <a:xfrm>
            <a:off x="8874125" y="4570413"/>
            <a:ext cx="1120775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6000" b="1" dirty="0">
                <a:latin typeface="楷体" panose="02010609060101010101" charset="-122"/>
                <a:ea typeface="楷体" panose="02010609060101010101" charset="-122"/>
              </a:rPr>
              <a:t>啊</a:t>
            </a:r>
            <a:endParaRPr lang="zh-CN" altLang="en-US" sz="6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4157663" y="2538413"/>
            <a:ext cx="1017587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dì</a:t>
            </a:r>
            <a:endParaRPr lang="en-US" altLang="zh-CN" sz="32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5360988" y="2557463"/>
            <a:ext cx="1120775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guǒ</a:t>
            </a:r>
            <a:endParaRPr lang="en-US" altLang="zh-CN" sz="32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8909050" y="4027488"/>
            <a:ext cx="12827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ā</a:t>
            </a:r>
            <a:endParaRPr lang="en-US" altLang="zh-CN" sz="32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2" name="TextBox 46"/>
          <p:cNvSpPr txBox="1"/>
          <p:nvPr/>
        </p:nvSpPr>
        <p:spPr>
          <a:xfrm>
            <a:off x="9841230" y="2998788"/>
            <a:ext cx="1120775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6000" b="1" dirty="0">
                <a:latin typeface="楷体" panose="02010609060101010101" charset="-122"/>
                <a:ea typeface="楷体" panose="02010609060101010101" charset="-122"/>
              </a:rPr>
              <a:t>猬</a:t>
            </a:r>
            <a:endParaRPr lang="zh-CN" altLang="en-US" sz="6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TextBox 46"/>
          <p:cNvSpPr txBox="1"/>
          <p:nvPr/>
        </p:nvSpPr>
        <p:spPr>
          <a:xfrm>
            <a:off x="9724390" y="4539933"/>
            <a:ext cx="1120775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6000" b="1" dirty="0">
                <a:latin typeface="楷体" panose="02010609060101010101" charset="-122"/>
                <a:ea typeface="楷体" panose="02010609060101010101" charset="-122"/>
              </a:rPr>
              <a:t>绚</a:t>
            </a:r>
            <a:endParaRPr lang="zh-CN" altLang="en-US" sz="6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TextBox 46"/>
          <p:cNvSpPr txBox="1"/>
          <p:nvPr/>
        </p:nvSpPr>
        <p:spPr>
          <a:xfrm>
            <a:off x="1720850" y="3069908"/>
            <a:ext cx="1120775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6000" b="1" dirty="0">
                <a:latin typeface="楷体" panose="02010609060101010101" charset="-122"/>
                <a:ea typeface="楷体" panose="02010609060101010101" charset="-122"/>
              </a:rPr>
              <a:t>籽</a:t>
            </a:r>
            <a:endParaRPr lang="zh-CN" altLang="en-US" sz="6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TextBox 46"/>
          <p:cNvSpPr txBox="1"/>
          <p:nvPr/>
        </p:nvSpPr>
        <p:spPr>
          <a:xfrm>
            <a:off x="1720850" y="4539933"/>
            <a:ext cx="1120775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6000" b="1" dirty="0">
                <a:latin typeface="楷体" panose="02010609060101010101" charset="-122"/>
                <a:ea typeface="楷体" panose="02010609060101010101" charset="-122"/>
              </a:rPr>
              <a:t>礼</a:t>
            </a:r>
            <a:endParaRPr lang="zh-CN" altLang="en-US" sz="6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60195" y="2557145"/>
            <a:ext cx="14204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32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zǐ </a:t>
            </a:r>
            <a:endParaRPr lang="zh-CN" altLang="en-US" sz="32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680575" y="2557463"/>
            <a:ext cx="144145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wèi </a:t>
            </a:r>
            <a:endParaRPr lang="zh-CN" altLang="en-US" sz="32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724390" y="4037013"/>
            <a:ext cx="144145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xuàn </a:t>
            </a:r>
            <a:endParaRPr lang="zh-CN" altLang="en-US" sz="32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98600" y="4065588"/>
            <a:ext cx="144145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en-US" altLang="zh-CN" sz="32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lǐ </a:t>
            </a:r>
            <a:endParaRPr lang="zh-CN" altLang="en-US" sz="32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  <p:bldP spid="38" grpId="0"/>
      <p:bldP spid="39" grpId="0"/>
      <p:bldP spid="43" grpId="0"/>
      <p:bldP spid="44" grpId="0"/>
      <p:bldP spid="45" grpId="0"/>
      <p:bldP spid="46" grpId="0"/>
      <p:bldP spid="56" grpId="0"/>
      <p:bldP spid="57" grpId="0"/>
      <p:bldP spid="58" grpId="0"/>
      <p:bldP spid="6" grpId="0"/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1745" name="组合 2"/>
          <p:cNvGrpSpPr/>
          <p:nvPr/>
        </p:nvGrpSpPr>
        <p:grpSpPr>
          <a:xfrm>
            <a:off x="1330008" y="1174115"/>
            <a:ext cx="2905125" cy="666750"/>
            <a:chOff x="730521" y="1200116"/>
            <a:chExt cx="2904854" cy="666750"/>
          </a:xfrm>
        </p:grpSpPr>
        <p:sp>
          <p:nvSpPr>
            <p:cNvPr id="12" name="圆角矩形 11"/>
            <p:cNvSpPr/>
            <p:nvPr/>
          </p:nvSpPr>
          <p:spPr>
            <a:xfrm>
              <a:off x="1546420" y="1338229"/>
              <a:ext cx="2088955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31747" name="图片 9" descr="book.gif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30521" y="1200116"/>
              <a:ext cx="1087277" cy="6667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748" name="文本框 16"/>
            <p:cNvSpPr txBox="1"/>
            <p:nvPr/>
          </p:nvSpPr>
          <p:spPr>
            <a:xfrm>
              <a:off x="1805798" y="1357279"/>
              <a:ext cx="1752600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2400" b="1" dirty="0">
                  <a:latin typeface="Adobe 黑体 Std R" pitchFamily="34" charset="-122"/>
                  <a:ea typeface="Adobe 黑体 Std R" pitchFamily="34" charset="-122"/>
                </a:rPr>
                <a:t>我会认</a:t>
              </a:r>
              <a:endParaRPr lang="zh-CN" altLang="en-US" sz="2400" b="1" dirty="0">
                <a:latin typeface="Adobe 黑体 Std R" pitchFamily="34" charset="-122"/>
                <a:ea typeface="Adobe 黑体 Std R" pitchFamily="34" charset="-122"/>
              </a:endParaRPr>
            </a:p>
          </p:txBody>
        </p:sp>
      </p:grpSp>
      <p:sp>
        <p:nvSpPr>
          <p:cNvPr id="31754" name="TextBox 39"/>
          <p:cNvSpPr txBox="1"/>
          <p:nvPr/>
        </p:nvSpPr>
        <p:spPr>
          <a:xfrm>
            <a:off x="5149850" y="4540250"/>
            <a:ext cx="1120775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zh-CN" sz="6000" b="1" dirty="0">
                <a:latin typeface="楷体" panose="02010609060101010101" charset="-122"/>
                <a:ea typeface="楷体" panose="02010609060101010101" charset="-122"/>
              </a:rPr>
              <a:t>邮</a:t>
            </a:r>
            <a:endParaRPr lang="zh-CN" altLang="zh-CN" sz="6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755" name="TextBox 40"/>
          <p:cNvSpPr txBox="1"/>
          <p:nvPr/>
        </p:nvSpPr>
        <p:spPr>
          <a:xfrm>
            <a:off x="2841625" y="3070225"/>
            <a:ext cx="1120775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6000" b="1" dirty="0">
                <a:latin typeface="楷体" panose="02010609060101010101" charset="-122"/>
                <a:ea typeface="楷体" panose="02010609060101010101" charset="-122"/>
              </a:rPr>
              <a:t>裹</a:t>
            </a:r>
            <a:endParaRPr lang="zh-CN" altLang="en-US" sz="6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756" name="TextBox 41"/>
          <p:cNvSpPr txBox="1"/>
          <p:nvPr/>
        </p:nvSpPr>
        <p:spPr>
          <a:xfrm>
            <a:off x="4029075" y="3044825"/>
            <a:ext cx="1120775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6000" b="1" dirty="0">
                <a:latin typeface="楷体" panose="02010609060101010101" charset="-122"/>
                <a:ea typeface="楷体" panose="02010609060101010101" charset="-122"/>
              </a:rPr>
              <a:t>递</a:t>
            </a:r>
            <a:endParaRPr lang="zh-CN" altLang="en-US" sz="6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761" name="TextBox 46"/>
          <p:cNvSpPr txBox="1"/>
          <p:nvPr/>
        </p:nvSpPr>
        <p:spPr>
          <a:xfrm>
            <a:off x="8804275" y="2998788"/>
            <a:ext cx="1120775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6000" b="1" dirty="0">
                <a:latin typeface="楷体" panose="02010609060101010101" charset="-122"/>
                <a:ea typeface="楷体" panose="02010609060101010101" charset="-122"/>
              </a:rPr>
              <a:t>堆</a:t>
            </a:r>
            <a:endParaRPr lang="zh-CN" altLang="en-US" sz="6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762" name="TextBox 47"/>
          <p:cNvSpPr txBox="1"/>
          <p:nvPr/>
        </p:nvSpPr>
        <p:spPr>
          <a:xfrm>
            <a:off x="2841625" y="4540250"/>
            <a:ext cx="1120775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6000" b="1" dirty="0">
                <a:latin typeface="楷体" panose="02010609060101010101" charset="-122"/>
                <a:ea typeface="楷体" panose="02010609060101010101" charset="-122"/>
              </a:rPr>
              <a:t>粒</a:t>
            </a:r>
            <a:endParaRPr lang="zh-CN" altLang="en-US" sz="6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763" name="TextBox 48"/>
          <p:cNvSpPr txBox="1"/>
          <p:nvPr/>
        </p:nvSpPr>
        <p:spPr>
          <a:xfrm>
            <a:off x="5149533" y="2999105"/>
            <a:ext cx="1120775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6000" b="1" dirty="0">
                <a:latin typeface="楷体" panose="02010609060101010101" charset="-122"/>
                <a:ea typeface="楷体" panose="02010609060101010101" charset="-122"/>
              </a:rPr>
              <a:t>漏</a:t>
            </a:r>
            <a:endParaRPr lang="zh-CN" altLang="en-US" sz="6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764" name="TextBox 49"/>
          <p:cNvSpPr txBox="1"/>
          <p:nvPr/>
        </p:nvSpPr>
        <p:spPr>
          <a:xfrm>
            <a:off x="6432550" y="4568825"/>
            <a:ext cx="1120775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6000" b="1" dirty="0">
                <a:latin typeface="楷体" panose="02010609060101010101" charset="-122"/>
                <a:ea typeface="楷体" panose="02010609060101010101" charset="-122"/>
              </a:rPr>
              <a:t>懊</a:t>
            </a:r>
            <a:endParaRPr lang="zh-CN" altLang="en-US" sz="6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765" name="TextBox 50"/>
          <p:cNvSpPr txBox="1"/>
          <p:nvPr/>
        </p:nvSpPr>
        <p:spPr>
          <a:xfrm>
            <a:off x="4065588" y="4551363"/>
            <a:ext cx="1120775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6000" b="1" dirty="0">
                <a:latin typeface="楷体" panose="02010609060101010101" charset="-122"/>
                <a:ea typeface="楷体" panose="02010609060101010101" charset="-122"/>
              </a:rPr>
              <a:t>破</a:t>
            </a:r>
            <a:endParaRPr lang="zh-CN" altLang="en-US" sz="6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766" name="TextBox 51"/>
          <p:cNvSpPr txBox="1"/>
          <p:nvPr/>
        </p:nvSpPr>
        <p:spPr>
          <a:xfrm>
            <a:off x="6450013" y="3040063"/>
            <a:ext cx="1120775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6000" b="1" dirty="0">
                <a:latin typeface="楷体" panose="02010609060101010101" charset="-122"/>
                <a:ea typeface="楷体" panose="02010609060101010101" charset="-122"/>
              </a:rPr>
              <a:t>寄</a:t>
            </a:r>
            <a:endParaRPr lang="zh-CN" altLang="en-US" sz="6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767" name="TextBox 52"/>
          <p:cNvSpPr txBox="1"/>
          <p:nvPr/>
        </p:nvSpPr>
        <p:spPr>
          <a:xfrm>
            <a:off x="7654925" y="3022600"/>
            <a:ext cx="1120775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6000" b="1" dirty="0">
                <a:latin typeface="楷体" panose="02010609060101010101" charset="-122"/>
                <a:ea typeface="楷体" panose="02010609060101010101" charset="-122"/>
              </a:rPr>
              <a:t>局</a:t>
            </a:r>
            <a:endParaRPr lang="zh-CN" altLang="en-US" sz="6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768" name="TextBox 53"/>
          <p:cNvSpPr txBox="1"/>
          <p:nvPr/>
        </p:nvSpPr>
        <p:spPr>
          <a:xfrm>
            <a:off x="9662478" y="3022600"/>
            <a:ext cx="1120775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6000" b="1" dirty="0">
                <a:latin typeface="楷体" panose="02010609060101010101" charset="-122"/>
                <a:ea typeface="楷体" panose="02010609060101010101" charset="-122"/>
              </a:rPr>
              <a:t>丧</a:t>
            </a:r>
            <a:endParaRPr lang="zh-CN" altLang="en-US" sz="6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769" name="TextBox 54"/>
          <p:cNvSpPr txBox="1"/>
          <p:nvPr/>
        </p:nvSpPr>
        <p:spPr>
          <a:xfrm>
            <a:off x="8874125" y="4570413"/>
            <a:ext cx="1120775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6000" b="1" dirty="0">
                <a:latin typeface="楷体" panose="02010609060101010101" charset="-122"/>
                <a:ea typeface="楷体" panose="02010609060101010101" charset="-122"/>
              </a:rPr>
              <a:t>啊</a:t>
            </a:r>
            <a:endParaRPr lang="zh-CN" altLang="en-US" sz="6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TextBox 46"/>
          <p:cNvSpPr txBox="1"/>
          <p:nvPr/>
        </p:nvSpPr>
        <p:spPr>
          <a:xfrm>
            <a:off x="7654925" y="4570413"/>
            <a:ext cx="1120775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6000" b="1" dirty="0">
                <a:latin typeface="楷体" panose="02010609060101010101" charset="-122"/>
                <a:ea typeface="楷体" panose="02010609060101010101" charset="-122"/>
              </a:rPr>
              <a:t>猬</a:t>
            </a:r>
            <a:endParaRPr lang="zh-CN" altLang="en-US" sz="6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TextBox 46"/>
          <p:cNvSpPr txBox="1"/>
          <p:nvPr/>
        </p:nvSpPr>
        <p:spPr>
          <a:xfrm>
            <a:off x="1720850" y="4581208"/>
            <a:ext cx="1120775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6000" b="1" dirty="0">
                <a:latin typeface="楷体" panose="02010609060101010101" charset="-122"/>
                <a:ea typeface="楷体" panose="02010609060101010101" charset="-122"/>
              </a:rPr>
              <a:t>绚</a:t>
            </a:r>
            <a:endParaRPr lang="zh-CN" altLang="en-US" sz="6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TextBox 46"/>
          <p:cNvSpPr txBox="1"/>
          <p:nvPr/>
        </p:nvSpPr>
        <p:spPr>
          <a:xfrm>
            <a:off x="1720850" y="3069908"/>
            <a:ext cx="1120775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6000" b="1" dirty="0">
                <a:latin typeface="楷体" panose="02010609060101010101" charset="-122"/>
                <a:ea typeface="楷体" panose="02010609060101010101" charset="-122"/>
              </a:rPr>
              <a:t>籽</a:t>
            </a:r>
            <a:endParaRPr lang="zh-CN" altLang="en-US" sz="6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TextBox 46"/>
          <p:cNvSpPr txBox="1"/>
          <p:nvPr/>
        </p:nvSpPr>
        <p:spPr>
          <a:xfrm>
            <a:off x="9841230" y="4539933"/>
            <a:ext cx="1120775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6000" b="1" dirty="0">
                <a:latin typeface="楷体" panose="02010609060101010101" charset="-122"/>
                <a:ea typeface="楷体" panose="02010609060101010101" charset="-122"/>
              </a:rPr>
              <a:t>礼</a:t>
            </a:r>
            <a:endParaRPr lang="zh-CN" altLang="en-US" sz="60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624417" y="452967"/>
            <a:ext cx="10411883" cy="2041214"/>
            <a:chOff x="251520" y="339502"/>
            <a:chExt cx="7810202" cy="1531275"/>
          </a:xfrm>
        </p:grpSpPr>
        <p:sp>
          <p:nvSpPr>
            <p:cNvPr id="26626" name="TextBox 28"/>
            <p:cNvSpPr txBox="1"/>
            <p:nvPr/>
          </p:nvSpPr>
          <p:spPr>
            <a:xfrm>
              <a:off x="1292971" y="503655"/>
              <a:ext cx="6768751" cy="70930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lnSpc>
                  <a:spcPct val="130000"/>
                </a:lnSpc>
              </a:pPr>
              <a:r>
                <a:rPr lang="zh-CN" altLang="en-US" sz="4265" b="1" dirty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    思考：课文讲了一件什么故事呢？</a:t>
              </a:r>
              <a:endParaRPr lang="en-US" altLang="zh-CN" sz="4265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pic>
          <p:nvPicPr>
            <p:cNvPr id="26627" name="Picture 2" descr="C:\Users\Administrator\Desktop\图图图\01454093_看图王.jpg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1520" y="339502"/>
              <a:ext cx="1241576" cy="153127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6" name="TextBox 5"/>
          <p:cNvSpPr txBox="1"/>
          <p:nvPr/>
        </p:nvSpPr>
        <p:spPr>
          <a:xfrm>
            <a:off x="1200151" y="2478617"/>
            <a:ext cx="10020300" cy="32435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120000"/>
              </a:lnSpc>
            </a:pPr>
            <a:r>
              <a:rPr lang="zh-CN" altLang="en-US" sz="4265" b="1" dirty="0">
                <a:latin typeface="宋体" panose="02010600030101010101" pitchFamily="2" charset="-122"/>
                <a:ea typeface="宋体" panose="02010600030101010101" pitchFamily="2" charset="-122"/>
              </a:rPr>
              <a:t>    课文主要写了（     ）给（    ）邮寄来礼物，（    ）不知道是什么东西，跑去问其他小动物。春天来了，终于知道是（     ）。</a:t>
            </a:r>
            <a:endParaRPr lang="zh-CN" altLang="en-US" sz="4265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984240" y="2614295"/>
            <a:ext cx="16827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长颈鹿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239885" y="2614295"/>
            <a:ext cx="10706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鼹鼠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68570" y="3436620"/>
            <a:ext cx="10706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鼹鼠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09570" y="4965700"/>
            <a:ext cx="13493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花籽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  <p:bldP spid="3" grpId="0"/>
      <p:bldP spid="4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838200" y="-133985"/>
            <a:ext cx="10094595" cy="712597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b="1">
                <a:solidFill>
                  <a:srgbClr val="FF0000"/>
                </a:solidFill>
              </a:rPr>
              <a:t>课文哪几个自然段告诉我们鼹鼠收到包裹？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4970" y="1825625"/>
            <a:ext cx="11463020" cy="4794250"/>
          </a:xfrm>
        </p:spPr>
        <p:txBody>
          <a:bodyPr>
            <a:noAutofit/>
          </a:bodyPr>
          <a:p>
            <a:pPr marL="0" indent="0">
              <a:buNone/>
            </a:pPr>
            <a:r>
              <a:rPr lang="en-US" altLang="zh-CN" sz="4400"/>
              <a:t>        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邮递员黄狗在门口喊：“鼹鼠先生，您的包裹单！”</a:t>
            </a:r>
            <a:endParaRPr lang="zh-CN" altLang="en-US" sz="4400" b="1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       原来，长颈鹿大叔给鼹鼠先生寄来了一个包裹。</a:t>
            </a:r>
            <a:endParaRPr lang="zh-CN" altLang="en-US" sz="4400" b="1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       鼹鼠先生赶紧骑着摩托车，到邮局去领包裹。他回家后打开包裹，看见一堆小颗粒，可认不出来是什么东西。</a:t>
            </a:r>
            <a:endParaRPr lang="zh-CN" altLang="en-US" sz="44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4685" y="4709160"/>
            <a:ext cx="10515600" cy="1325563"/>
          </a:xfrm>
        </p:spPr>
        <p:txBody>
          <a:bodyPr/>
          <a:p>
            <a:r>
              <a:rPr lang="zh-CN" altLang="en-US">
                <a:solidFill>
                  <a:srgbClr val="FF0000"/>
                </a:solidFill>
              </a:rPr>
              <a:t>你认为这是一只怎样的鼹鼠？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46125" y="-10160"/>
            <a:ext cx="10515600" cy="4351338"/>
          </a:xfrm>
        </p:spPr>
        <p:txBody>
          <a:bodyPr/>
          <a:p>
            <a:pPr marL="0" indent="0">
              <a:buNone/>
            </a:pPr>
            <a:r>
              <a:rPr lang="en-US" altLang="zh-CN" sz="4000"/>
              <a:t>        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鼹鼠先生拿着包裹，来到松鼠太太家。他问松鼠太太：“长颈鹿大叔寄来一个包裹，请您看看是什么东西？”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        松鼠太太拿过来一看，里面空空的，什么也没有。原来，包裹破了，里面的东西不见了。看来都漏在来时的路上啦！鼹鼠先生很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懊丧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3050"/>
            <a:ext cx="10515600" cy="1631950"/>
          </a:xfrm>
        </p:spPr>
        <p:txBody>
          <a:bodyPr>
            <a:normAutofit fontScale="90000"/>
          </a:bodyPr>
          <a:p>
            <a:r>
              <a:rPr lang="en-US" altLang="zh-CN"/>
              <a:t>        </a:t>
            </a:r>
            <a:r>
              <a:rPr lang="zh-CN" altLang="en-US"/>
              <a:t>春天来了，鼹鼠先生要去松鼠太太家做客。啊，通往松鼠太太家的路，成了一条开满鲜花的小路。</a:t>
            </a:r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992505" y="2177415"/>
            <a:ext cx="6249670" cy="46875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2175" y="3712845"/>
            <a:ext cx="4761865" cy="3152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1141</Words>
  <Application>WPS 演示</Application>
  <PresentationFormat>宽屏</PresentationFormat>
  <Paragraphs>166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1" baseType="lpstr">
      <vt:lpstr>Arial</vt:lpstr>
      <vt:lpstr>宋体</vt:lpstr>
      <vt:lpstr>Wingdings</vt:lpstr>
      <vt:lpstr>Times New Roman</vt:lpstr>
      <vt:lpstr>楷体_GB2312</vt:lpstr>
      <vt:lpstr>Adobe 黑体 Std R</vt:lpstr>
      <vt:lpstr>方正姚体</vt:lpstr>
      <vt:lpstr>楷体</vt:lpstr>
      <vt:lpstr>黑体</vt:lpstr>
      <vt:lpstr>Calibri</vt:lpstr>
      <vt:lpstr>微软雅黑</vt:lpstr>
      <vt:lpstr>Arial Unicode MS</vt:lpstr>
      <vt:lpstr>Calibri Light</vt:lpstr>
      <vt:lpstr>新宋体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课文哪几个自然段告诉我们鼹鼠收到包裹？</vt:lpstr>
      <vt:lpstr>你认为这是一只怎样的鼹鼠？</vt:lpstr>
      <vt:lpstr>        春天来了，鼹鼠先生要去松鼠太太家做客。啊，通往松鼠太太家的路，成了一条开满鲜花的小路。</vt:lpstr>
      <vt:lpstr>        鼹鼠先生路过刺猬太太家，正巧，刺猬太太走出门。看见门前开着一大片绚丽多彩的鲜花，她惊讶地说：“这是谁在我家门前种的花？多美啊！”        鼹鼠先生回答：“我不知道！”</vt:lpstr>
      <vt:lpstr>         鼹鼠先生路过狐狸太太家，正巧，狐狸太太走出门。看到门前开着一大片五颜六色的鲜花，她奇怪地问：“这是谁在我家门前种的花？真美啊！”         鼹鼠先生回答：“我不知道！”</vt:lpstr>
      <vt:lpstr>门前开着一大片五颜六色的鲜花。</vt:lpstr>
      <vt:lpstr>          鼹鼠先生来到松鼠太太门前。松鼠太太走出门，花香扑鼻，她看见门前的小路上花朵簇簇。小松鼠、小刺猬和小狐狸在那里快活地蹦啊跳啊。</vt:lpstr>
      <vt:lpstr>        松鼠太太对鼹鼠先生说：“我知道了，去年长颈鹿大叔寄给你的是花籽。这是多么美好的礼物啊！”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勤劳的蜂子</cp:lastModifiedBy>
  <cp:revision>9</cp:revision>
  <dcterms:created xsi:type="dcterms:W3CDTF">2018-01-02T12:34:00Z</dcterms:created>
  <dcterms:modified xsi:type="dcterms:W3CDTF">2018-01-02T14:46:13Z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