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sldIdLst>
    <p:sldId id="257" r:id="rId2"/>
    <p:sldId id="362" r:id="rId3"/>
    <p:sldId id="291" r:id="rId4"/>
    <p:sldId id="292" r:id="rId5"/>
    <p:sldId id="258" r:id="rId6"/>
    <p:sldId id="351" r:id="rId7"/>
    <p:sldId id="352" r:id="rId8"/>
    <p:sldId id="259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273" r:id="rId19"/>
    <p:sldId id="274" r:id="rId20"/>
    <p:sldId id="275" r:id="rId21"/>
    <p:sldId id="260" r:id="rId22"/>
    <p:sldId id="293" r:id="rId23"/>
    <p:sldId id="261" r:id="rId24"/>
    <p:sldId id="294" r:id="rId25"/>
    <p:sldId id="284" r:id="rId26"/>
    <p:sldId id="299" r:id="rId27"/>
    <p:sldId id="263" r:id="rId28"/>
    <p:sldId id="295" r:id="rId29"/>
    <p:sldId id="296" r:id="rId30"/>
    <p:sldId id="301" r:id="rId31"/>
    <p:sldId id="297" r:id="rId32"/>
    <p:sldId id="298" r:id="rId33"/>
    <p:sldId id="300" r:id="rId34"/>
    <p:sldId id="302" r:id="rId35"/>
    <p:sldId id="303" r:id="rId36"/>
    <p:sldId id="266" r:id="rId37"/>
    <p:sldId id="285" r:id="rId38"/>
    <p:sldId id="269" r:id="rId39"/>
    <p:sldId id="286" r:id="rId40"/>
    <p:sldId id="304" r:id="rId41"/>
    <p:sldId id="306" r:id="rId42"/>
    <p:sldId id="336" r:id="rId43"/>
    <p:sldId id="305" r:id="rId44"/>
    <p:sldId id="365" r:id="rId45"/>
    <p:sldId id="366" r:id="rId46"/>
    <p:sldId id="268" r:id="rId47"/>
    <p:sldId id="279" r:id="rId48"/>
    <p:sldId id="289" r:id="rId49"/>
    <p:sldId id="283" r:id="rId50"/>
    <p:sldId id="282" r:id="rId51"/>
    <p:sldId id="276" r:id="rId52"/>
    <p:sldId id="287" r:id="rId53"/>
    <p:sldId id="288" r:id="rId54"/>
    <p:sldId id="278" r:id="rId55"/>
    <p:sldId id="280" r:id="rId56"/>
    <p:sldId id="265" r:id="rId57"/>
    <p:sldId id="363" r:id="rId58"/>
    <p:sldId id="364" r:id="rId59"/>
    <p:sldId id="307" r:id="rId60"/>
    <p:sldId id="290" r:id="rId6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8">
          <p15:clr>
            <a:srgbClr val="A4A3A4"/>
          </p15:clr>
        </p15:guide>
        <p15:guide id="2" pos="28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3333FF"/>
    <a:srgbClr val="CC0066"/>
    <a:srgbClr val="336600"/>
    <a:srgbClr val="CC0000"/>
    <a:srgbClr val="CC00FF"/>
    <a:srgbClr val="0000CC"/>
    <a:srgbClr val="DEE9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626" y="60"/>
      </p:cViewPr>
      <p:guideLst>
        <p:guide orient="horz" pos="2088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47107" name="日期占位符 471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47108" name="幻灯片图像占位符 4710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109" name="文本占位符 4710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7110" name="页脚占位符 471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47111" name="灯片编号占位符 471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481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>
                <a:latin typeface="Arial" panose="020B0604020202020204" pitchFamily="34" charset="0"/>
              </a:rPr>
              <a:t>…</a:t>
            </a:r>
            <a:endParaRPr lang="en-US" altLang="zh-CN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8.GIF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&amp;tn=baiduimagedetail&amp;word=%D6%A9%D6%EB%BD%E1%CD%F8&amp;in=28476&amp;cl=2&amp;lm=-1&amp;pn=0&amp;rn=1&amp;di=40363832940&amp;ln=2000&amp;fr=&amp;fmq=&amp;ic=0&amp;s=0&amp;se=1&amp;sme=0&amp;tab=&amp;width=&amp;height=&amp;face=0&amp;is=&amp;istype=2" TargetMode="External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.baidu.com/i?ct=503316480&amp;z=&amp;tn=baiduimagedetail&amp;word=%CD%ED%CF%BC&amp;in=16650&amp;cl=2&amp;lm=-1&amp;pn=8&amp;rn=1&amp;di=34837942245&amp;ln=2000&amp;fr=&amp;fmq=&amp;ic=0&amp;s=0&amp;se=1&amp;sme=0&amp;tab=&amp;width=&amp;height=&amp;face=0&amp;is=&amp;istype=2" TargetMode="External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GIF"/><Relationship Id="rId2" Type="http://schemas.openxmlformats.org/officeDocument/2006/relationships/audio" Target="file:///E:\360data\&#37325;&#35201;&#25968;&#25454;\&#26700;&#38754;\&#26032;&#24314;&#25991;&#20214;&#22841;\&#65288;&#21271;&#24072;&#22823;&#29256;&#65289;&#19977;&#24180;&#32423;&#35821;&#25991;&#19979;&#20876;&#35838;&#20214;%20&#22823;&#33258;&#28982;&#30340;&#35821;&#35328;%203\&#65288;&#21271;&#24072;&#22823;&#29256;&#65289;&#19977;&#24180;&#32423;&#35821;&#25991;&#19979;&#20876;&#35838;&#20214;%20&#22823;&#33258;&#28982;&#30340;&#35821;&#35328;%203\&#40479;&#21483;&#22768;.mp3" TargetMode="External"/><Relationship Id="rId1" Type="http://schemas.microsoft.com/office/2007/relationships/media" Target="file:///E:\360data\&#37325;&#35201;&#25968;&#25454;\&#26700;&#38754;\&#26032;&#24314;&#25991;&#20214;&#22841;\&#65288;&#21271;&#24072;&#22823;&#29256;&#65289;&#19977;&#24180;&#32423;&#35821;&#25991;&#19979;&#20876;&#35838;&#20214;%20&#22823;&#33258;&#28982;&#30340;&#35821;&#35328;%203\&#65288;&#21271;&#24072;&#22823;&#29256;&#65289;&#19977;&#24180;&#32423;&#35821;&#25991;&#19979;&#20876;&#35838;&#20214;%20&#22823;&#33258;&#28982;&#30340;&#35821;&#35328;%203\&#40479;&#21483;&#22768;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hawang.com/pic/html/zmbz/sjqg/20050606115054(82).htm" TargetMode="External"/><Relationship Id="rId2" Type="http://schemas.openxmlformats.org/officeDocument/2006/relationships/hyperlink" Target="http://www.hahawang.com/pic/html/zmbz/sjqg/20040713155221(2)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1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4098"/>
          <p:cNvSpPr/>
          <p:nvPr/>
        </p:nvSpPr>
        <p:spPr>
          <a:xfrm>
            <a:off x="489585" y="1263650"/>
            <a:ext cx="7898765" cy="251523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551"/>
              </a:avLst>
            </a:prstTxWarp>
            <a:normAutofit/>
          </a:bodyPr>
          <a:lstStyle/>
          <a:p>
            <a:pPr algn="ctr"/>
            <a:r>
              <a:rPr lang="zh-CN" altLang="en-US" sz="8000" b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大自然的语言</a:t>
            </a:r>
          </a:p>
          <a:p>
            <a:pPr algn="ctr"/>
            <a:endParaRPr lang="zh-CN" altLang="en-US" sz="8000" b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07763" dir="18900000" algn="ctr" rotWithShape="0">
                  <a:srgbClr val="000099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584" y="2492896"/>
            <a:ext cx="789876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大自然中，受环境（气候、水文、土壤）影响出现的、以年为周期的自然现象，形成大自然特有的说话方式。</a:t>
            </a:r>
            <a:r>
              <a:rPr lang="zh-CN" altLang="en-US" sz="4400" dirty="0">
                <a:solidFill>
                  <a:srgbClr val="002060"/>
                </a:solidFill>
              </a:rPr>
              <a:t>通过观察自然现象，知晓大自然的变化规律，就是</a:t>
            </a:r>
            <a:r>
              <a:rPr lang="zh-CN" altLang="en-US" sz="4400" dirty="0">
                <a:solidFill>
                  <a:srgbClr val="00B0F0"/>
                </a:solidFill>
              </a:rPr>
              <a:t>大自然的语言。</a:t>
            </a:r>
            <a:r>
              <a:rPr lang="zh-CN" altLang="en-US" sz="4400" dirty="0">
                <a:solidFill>
                  <a:srgbClr val="FF0000"/>
                </a:solidFill>
              </a:rPr>
              <a:t>    </a:t>
            </a:r>
            <a:r>
              <a:rPr lang="zh-CN" altLang="en-US" sz="4000" dirty="0">
                <a:solidFill>
                  <a:srgbClr val="FF0000"/>
                </a:solidFill>
              </a:rPr>
              <a:t>   </a:t>
            </a:r>
            <a:r>
              <a:rPr lang="zh-CN" altLang="en-US" sz="4000" dirty="0">
                <a:solidFill>
                  <a:srgbClr val="00B0F0"/>
                </a:solidFill>
              </a:rPr>
              <a:t>  拟人化的手法</a:t>
            </a:r>
          </a:p>
          <a:p>
            <a:r>
              <a:rPr lang="zh-CN" altLang="en-US" sz="4000" dirty="0">
                <a:solidFill>
                  <a:srgbClr val="00B0F0"/>
                </a:solidFill>
              </a:rPr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966263_113929069405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14414" y="1357298"/>
            <a:ext cx="7000924" cy="399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你看那天上的白云，</a:t>
            </a:r>
            <a:b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这就是大自然的语言：</a:t>
            </a:r>
            <a:b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白云飘得高高，</a:t>
            </a:r>
            <a:b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明天准是晴天。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BB2D27-6E46-4697-92C8-1B6192FB021C}"/>
              </a:ext>
            </a:extLst>
          </p:cNvPr>
          <p:cNvSpPr txBox="1"/>
          <p:nvPr/>
        </p:nvSpPr>
        <p:spPr>
          <a:xfrm>
            <a:off x="1043608" y="5733256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2060"/>
                </a:solidFill>
              </a:rPr>
              <a:t>白云飘得高，明日晴天到。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7370962_125330749144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214842" cy="6829763"/>
          </a:xfrm>
        </p:spPr>
      </p:pic>
      <p:sp>
        <p:nvSpPr>
          <p:cNvPr id="5" name="TextBox 4"/>
          <p:cNvSpPr txBox="1"/>
          <p:nvPr/>
        </p:nvSpPr>
        <p:spPr>
          <a:xfrm>
            <a:off x="2483768" y="980728"/>
            <a:ext cx="5874446" cy="36413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你看那地上的蚂蚁，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这也是大自然的语言：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蚂蚁忙着搬家，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出门要带雨伞。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514492208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8480"/>
          </a:xfrm>
        </p:spPr>
      </p:pic>
      <p:sp>
        <p:nvSpPr>
          <p:cNvPr id="5" name="TextBox 4"/>
          <p:cNvSpPr txBox="1"/>
          <p:nvPr/>
        </p:nvSpPr>
        <p:spPr>
          <a:xfrm>
            <a:off x="1142976" y="1285860"/>
            <a:ext cx="6715172" cy="489685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蝌蚪在水中游泳，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不就像黑色的“逗点”？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大自然在水面写着：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春天来到人间。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4786314" y="2643182"/>
            <a:ext cx="2786082" cy="8572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72132" y="1714488"/>
            <a:ext cx="157163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929190" y="3714752"/>
            <a:ext cx="1214446" cy="8572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929190" y="4572008"/>
            <a:ext cx="1571636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89669_102830420199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3" y="0"/>
            <a:ext cx="9130757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85852" y="1285860"/>
            <a:ext cx="6858048" cy="43511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大雁在编队南飞，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不就像“省略号”一串？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大自然在蓝天上写着：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秋天就在眼前。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4700095_134137342125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42976" y="1643050"/>
            <a:ext cx="7215238" cy="3416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大树如果被砍倒，</a:t>
            </a:r>
            <a:b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你会把年轮发现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b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一年只长一圈，</a:t>
            </a:r>
            <a:b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这是大自然的语言。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s022556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4822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85852" y="1214422"/>
            <a:ext cx="6786610" cy="48835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你如果钓到大鱼，</a:t>
            </a:r>
            <a:b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鱼鳞上也有圆圈</a:t>
            </a: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b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一圈就是一岁，</a:t>
            </a:r>
            <a:b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这又是大自然的语言。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10906130514301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5" name="TextBox 4"/>
          <p:cNvSpPr txBox="1"/>
          <p:nvPr/>
        </p:nvSpPr>
        <p:spPr>
          <a:xfrm>
            <a:off x="428596" y="1214422"/>
            <a:ext cx="8143932" cy="48835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大自然把“三叶虫”化石，</a:t>
            </a:r>
            <a:b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嵌在喜马拉雅山脉。</a:t>
            </a:r>
            <a:b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这是在告诉人们：</a:t>
            </a:r>
            <a:b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那儿曾是汪洋一片。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p_large_7crG_0701000237cd121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6"/>
            <a:ext cx="9144000" cy="6858016"/>
          </a:xfrm>
        </p:spPr>
      </p:pic>
      <p:sp>
        <p:nvSpPr>
          <p:cNvPr id="5" name="TextBox 4"/>
          <p:cNvSpPr txBox="1"/>
          <p:nvPr/>
        </p:nvSpPr>
        <p:spPr>
          <a:xfrm>
            <a:off x="1357290" y="1357298"/>
            <a:ext cx="68580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大自然的语言啊，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真是妙不可言。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不爱学习的人看不懂，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只有勤于思考的人才能发现。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643174" y="2143116"/>
            <a:ext cx="2928958" cy="8572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内容占位符 5121" descr="1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429125" y="117475"/>
            <a:ext cx="4679950" cy="3513138"/>
          </a:xfrm>
        </p:spPr>
      </p:pic>
      <p:pic>
        <p:nvPicPr>
          <p:cNvPr id="5123" name="内容占位符 5122" descr="2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-33337" y="46038"/>
            <a:ext cx="4535487" cy="3167062"/>
          </a:xfrm>
        </p:spPr>
      </p:pic>
      <p:pic>
        <p:nvPicPr>
          <p:cNvPr id="5124" name="内容占位符 5123" descr="3"/>
          <p:cNvPicPr>
            <a:picLocks noGrp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0" y="3429000"/>
            <a:ext cx="5291138" cy="3311525"/>
          </a:xfrm>
        </p:spPr>
      </p:pic>
      <p:sp>
        <p:nvSpPr>
          <p:cNvPr id="5126" name="矩形 5125"/>
          <p:cNvSpPr/>
          <p:nvPr/>
        </p:nvSpPr>
        <p:spPr>
          <a:xfrm>
            <a:off x="5508625" y="4076700"/>
            <a:ext cx="3168650" cy="1584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000" b="1" spc="-4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蓝天白云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内容占位符 6145" descr="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34925" y="117475"/>
            <a:ext cx="4319588" cy="3232150"/>
          </a:xfrm>
        </p:spPr>
      </p:pic>
      <p:pic>
        <p:nvPicPr>
          <p:cNvPr id="6147" name="内容占位符 6146" descr="5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357688" y="190500"/>
            <a:ext cx="4583112" cy="3240088"/>
          </a:xfrm>
        </p:spPr>
      </p:pic>
      <p:pic>
        <p:nvPicPr>
          <p:cNvPr id="6148" name="内容占位符 6147" descr="6"/>
          <p:cNvPicPr>
            <a:picLocks noGrp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179388" y="3586163"/>
            <a:ext cx="5616575" cy="3271837"/>
          </a:xfrm>
        </p:spPr>
      </p:pic>
      <p:sp>
        <p:nvSpPr>
          <p:cNvPr id="6151" name="矩形 6150"/>
          <p:cNvSpPr/>
          <p:nvPr/>
        </p:nvSpPr>
        <p:spPr>
          <a:xfrm>
            <a:off x="5867400" y="4292600"/>
            <a:ext cx="3276600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solidFill>
                  <a:srgbClr val="33CC33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高山流水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087120353853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620688"/>
            <a:ext cx="84352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朝霞不出门，晚霞行千里 。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瑞雪兆丰年。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冬天麦盖三层被，来年枕着馒头睡。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雨中闻蝉叫，预告晴天到。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鱼跳水，有雨来。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燕子低飞要落雨。 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泥鳅静，天气晴。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鸡迟宿，鸭欢叫，风雨不久到。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内容占位符 7169" descr="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54625" y="0"/>
            <a:ext cx="3889375" cy="3113088"/>
          </a:xfrm>
        </p:spPr>
      </p:pic>
      <p:pic>
        <p:nvPicPr>
          <p:cNvPr id="7171" name="内容占位符 7170" descr="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64125" y="3284538"/>
            <a:ext cx="4079875" cy="3573462"/>
          </a:xfrm>
        </p:spPr>
      </p:pic>
      <p:sp>
        <p:nvSpPr>
          <p:cNvPr id="7172" name="矩形 7171"/>
          <p:cNvSpPr/>
          <p:nvPr/>
        </p:nvSpPr>
        <p:spPr>
          <a:xfrm>
            <a:off x="611188" y="5229225"/>
            <a:ext cx="3600450" cy="12969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000" b="1" spc="-400">
                <a:ln w="1270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鸟语花香</a:t>
            </a:r>
          </a:p>
        </p:txBody>
      </p:sp>
      <p:pic>
        <p:nvPicPr>
          <p:cNvPr id="7173" name="图片 7172" descr="春暖花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13338" cy="383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花蝴蝶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313" y="1557338"/>
            <a:ext cx="1439862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174" descr="振翅的蝴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3938" y="1268413"/>
            <a:ext cx="10287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占位符 1024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通过读课文，我们都感受到大自然的语言美好、奇妙的不能用语言来表达，书中用的词语是什么？</a:t>
            </a:r>
          </a:p>
          <a:p>
            <a:r>
              <a:rPr lang="zh-CN" altLang="en-US" dirty="0">
                <a:solidFill>
                  <a:srgbClr val="CC0000"/>
                </a:solidFill>
              </a:rPr>
              <a:t>妙不可言</a:t>
            </a:r>
            <a:endParaRPr lang="zh-CN" altLang="en-US" b="1" dirty="0">
              <a:solidFill>
                <a:srgbClr val="CC0000"/>
              </a:solidFill>
            </a:endParaRPr>
          </a:p>
          <a:p>
            <a:r>
              <a:rPr lang="zh-CN" altLang="en-US" dirty="0"/>
              <a:t>那么课文中介绍的这几种大自然的语言奇妙在什么地方呢？</a:t>
            </a:r>
          </a:p>
        </p:txBody>
      </p:sp>
      <p:sp>
        <p:nvSpPr>
          <p:cNvPr id="10245" name="矩形 10244"/>
          <p:cNvSpPr/>
          <p:nvPr/>
        </p:nvSpPr>
        <p:spPr>
          <a:xfrm>
            <a:off x="971550" y="333375"/>
            <a:ext cx="3887788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自读诗歌</a:t>
            </a:r>
            <a:r>
              <a:rPr lang="en-US" altLang="zh-CN" sz="40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——</a:t>
            </a:r>
            <a:r>
              <a:rPr lang="zh-CN" altLang="en-US" sz="40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525c3036c91ec0765ab5f5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2057400" y="1524000"/>
            <a:ext cx="35052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别以为人才说话，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大自然也有语言。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这语言到处都有，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睁开眼就能看见。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44036" name="直接连接符 44035"/>
          <p:cNvSpPr/>
          <p:nvPr/>
        </p:nvSpPr>
        <p:spPr>
          <a:xfrm>
            <a:off x="2209800" y="3048000"/>
            <a:ext cx="2743200" cy="0"/>
          </a:xfrm>
          <a:prstGeom prst="line">
            <a:avLst/>
          </a:prstGeom>
          <a:ln w="9525">
            <a:noFill/>
          </a:ln>
        </p:spPr>
      </p:sp>
      <p:sp>
        <p:nvSpPr>
          <p:cNvPr id="44037" name="文本框 44036"/>
          <p:cNvSpPr txBox="1"/>
          <p:nvPr/>
        </p:nvSpPr>
        <p:spPr>
          <a:xfrm>
            <a:off x="5257800" y="2514600"/>
            <a:ext cx="3886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这一小节告诉了我们什么？</a:t>
            </a:r>
          </a:p>
        </p:txBody>
      </p:sp>
      <p:sp>
        <p:nvSpPr>
          <p:cNvPr id="44038" name="直接连接符 44037"/>
          <p:cNvSpPr/>
          <p:nvPr/>
        </p:nvSpPr>
        <p:spPr>
          <a:xfrm>
            <a:off x="2133600" y="5105400"/>
            <a:ext cx="27432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9" name="文本框 44038"/>
          <p:cNvSpPr txBox="1"/>
          <p:nvPr/>
        </p:nvSpPr>
        <p:spPr>
          <a:xfrm>
            <a:off x="5334000" y="4114800"/>
            <a:ext cx="3657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大自然的语言有哪些特点？说明了什么？</a:t>
            </a:r>
          </a:p>
        </p:txBody>
      </p:sp>
      <p:sp>
        <p:nvSpPr>
          <p:cNvPr id="44040" name="直接连接符 44039"/>
          <p:cNvSpPr/>
          <p:nvPr/>
        </p:nvSpPr>
        <p:spPr>
          <a:xfrm>
            <a:off x="3505200" y="4114800"/>
            <a:ext cx="14478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1" name="矩形 44040"/>
          <p:cNvSpPr/>
          <p:nvPr/>
        </p:nvSpPr>
        <p:spPr>
          <a:xfrm>
            <a:off x="381000" y="22860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75985" y="3422650"/>
            <a:ext cx="2268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大自然 也能说话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24830" y="5134610"/>
            <a:ext cx="2619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睁开眼就能看见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4700" y="5441950"/>
            <a:ext cx="487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善于观察，善于发现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图片 11269" descr="白云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标题 11266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sz="4800" b="1" dirty="0">
                <a:solidFill>
                  <a:srgbClr val="CC0099"/>
                </a:solidFill>
                <a:ea typeface="楷体_GB2312" pitchFamily="49" charset="-122"/>
              </a:rPr>
              <a:t>知识探索之旅</a:t>
            </a:r>
          </a:p>
        </p:txBody>
      </p:sp>
      <p:sp>
        <p:nvSpPr>
          <p:cNvPr id="11268" name="文本占位符 11267"/>
          <p:cNvSpPr>
            <a:spLocks noGrp="1"/>
          </p:cNvSpPr>
          <p:nvPr>
            <p:ph type="body" idx="1"/>
          </p:nvPr>
        </p:nvSpPr>
        <p:spPr>
          <a:xfrm>
            <a:off x="684213" y="16287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CC3300"/>
                </a:solidFill>
              </a:rPr>
              <a:t>哪几小节写的是大自然的语言？</a:t>
            </a:r>
          </a:p>
          <a:p>
            <a:pPr>
              <a:lnSpc>
                <a:spcPct val="90000"/>
              </a:lnSpc>
            </a:pPr>
            <a:r>
              <a:rPr lang="en-US" altLang="zh-CN">
                <a:solidFill>
                  <a:srgbClr val="33CC33"/>
                </a:solidFill>
              </a:rPr>
              <a:t>2</a:t>
            </a:r>
            <a:r>
              <a:rPr lang="en-US" altLang="zh-CN">
                <a:solidFill>
                  <a:srgbClr val="33CC33"/>
                </a:solidFill>
                <a:latin typeface="Arial" panose="020B0604020202020204" pitchFamily="34" charset="0"/>
              </a:rPr>
              <a:t>—</a:t>
            </a:r>
            <a:r>
              <a:rPr lang="en-US" altLang="zh-CN">
                <a:solidFill>
                  <a:srgbClr val="33CC33"/>
                </a:solidFill>
              </a:rPr>
              <a:t>8</a:t>
            </a:r>
            <a:r>
              <a:rPr lang="zh-CN" altLang="en-US" dirty="0">
                <a:solidFill>
                  <a:srgbClr val="33CC33"/>
                </a:solidFill>
              </a:rPr>
              <a:t>小节</a:t>
            </a: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33CC33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dirty="0"/>
              <a:t> </a:t>
            </a:r>
            <a:r>
              <a:rPr lang="zh-CN" altLang="en-US" b="1" dirty="0">
                <a:solidFill>
                  <a:srgbClr val="CC0000"/>
                </a:solidFill>
              </a:rPr>
              <a:t>读第二小节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CC0000"/>
                </a:solidFill>
              </a:rPr>
              <a:t> 这一小节大自然的语言指的什么？它告诉我们什么</a:t>
            </a:r>
            <a:r>
              <a:rPr lang="zh-CN" altLang="en-US" dirty="0">
                <a:solidFill>
                  <a:srgbClr val="CC0000"/>
                </a:solidFill>
              </a:rPr>
              <a:t>？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CC0000"/>
                </a:solidFill>
              </a:rPr>
              <a:t>指</a:t>
            </a:r>
            <a:r>
              <a:rPr lang="zh-CN" altLang="en-US" b="1" dirty="0">
                <a:solidFill>
                  <a:srgbClr val="CC0099"/>
                </a:solidFill>
              </a:rPr>
              <a:t>白云飘飘</a:t>
            </a:r>
            <a:r>
              <a:rPr lang="zh-CN" altLang="en-US" dirty="0"/>
              <a:t>  </a:t>
            </a:r>
            <a:r>
              <a:rPr lang="zh-CN" altLang="en-US" b="1" dirty="0">
                <a:solidFill>
                  <a:srgbClr val="CC0000"/>
                </a:solidFill>
              </a:rPr>
              <a:t>告诉我们</a:t>
            </a:r>
            <a:r>
              <a:rPr lang="zh-CN" altLang="en-US" b="1" dirty="0">
                <a:solidFill>
                  <a:srgbClr val="CC0099"/>
                </a:solidFill>
              </a:rPr>
              <a:t>准时晴天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CC0000"/>
                </a:solidFill>
              </a:rPr>
              <a:t>                 齐读这一小节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5057" descr="c05511f51587bc6c730eecf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762000" y="1143000"/>
            <a:ext cx="39624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你看那天上的白云，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这就是大自然的语言：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白云飘得高高，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明天准是晴天。 </a:t>
            </a:r>
          </a:p>
        </p:txBody>
      </p:sp>
      <p:sp>
        <p:nvSpPr>
          <p:cNvPr id="45060" name="文本框 45059"/>
          <p:cNvSpPr txBox="1"/>
          <p:nvPr/>
        </p:nvSpPr>
        <p:spPr>
          <a:xfrm>
            <a:off x="4648200" y="1143000"/>
            <a:ext cx="39624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你看那地上的蚂蚁，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这也是大自然的语言：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蚂蚁忙着搬家，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出门要带雨伞。 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914400" y="4572000"/>
            <a:ext cx="3962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白云飘得高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明天是晴天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4876800" y="4572000"/>
            <a:ext cx="2057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蚂蚁搬家 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天将下雨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3796" name="图片 33795" descr="白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 descr="32f99456a96233523b293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0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28600"/>
            <a:ext cx="3978275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52227"/>
          <p:cNvSpPr txBox="1"/>
          <p:nvPr/>
        </p:nvSpPr>
        <p:spPr>
          <a:xfrm>
            <a:off x="609600" y="5181600"/>
            <a:ext cx="3429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白云飘得高，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说明天气好。</a:t>
            </a:r>
          </a:p>
        </p:txBody>
      </p:sp>
      <p:pic>
        <p:nvPicPr>
          <p:cNvPr id="52229" name="图片 52228" descr="85bOOOPIC2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228600"/>
            <a:ext cx="37338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0" name="文本框 52229"/>
          <p:cNvSpPr txBox="1"/>
          <p:nvPr/>
        </p:nvSpPr>
        <p:spPr>
          <a:xfrm>
            <a:off x="5867400" y="5257800"/>
            <a:ext cx="3429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蚂蚁搬家忙，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雨伞不能忘。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155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占位符 13315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r>
              <a:rPr lang="zh-CN" altLang="en-US" dirty="0"/>
              <a:t>男生读第三小节</a:t>
            </a:r>
          </a:p>
          <a:p>
            <a:r>
              <a:rPr lang="zh-CN" altLang="en-US" dirty="0">
                <a:solidFill>
                  <a:srgbClr val="CC0000"/>
                </a:solidFill>
              </a:rPr>
              <a:t>思考；</a:t>
            </a:r>
            <a:r>
              <a:rPr lang="zh-CN" altLang="en-US" dirty="0"/>
              <a:t>这一节中大自然的语言指的是什么？它告诉了我们什么？</a:t>
            </a:r>
          </a:p>
          <a:p>
            <a:r>
              <a:rPr lang="zh-CN" altLang="en-US" dirty="0"/>
              <a:t>大自然的语言指的是</a:t>
            </a:r>
            <a:r>
              <a:rPr lang="zh-CN" altLang="en-US" b="1" dirty="0">
                <a:solidFill>
                  <a:srgbClr val="FF66CC"/>
                </a:solidFill>
              </a:rPr>
              <a:t>蚂蚁搬家</a:t>
            </a:r>
            <a:r>
              <a:rPr lang="zh-CN" altLang="en-US" dirty="0"/>
              <a:t>，它告诉我们</a:t>
            </a:r>
            <a:r>
              <a:rPr lang="zh-CN" altLang="en-US" b="1" dirty="0">
                <a:solidFill>
                  <a:srgbClr val="FF66CC"/>
                </a:solidFill>
              </a:rPr>
              <a:t>要下雨，出门带雨伞。</a:t>
            </a:r>
          </a:p>
        </p:txBody>
      </p:sp>
      <p:pic>
        <p:nvPicPr>
          <p:cNvPr id="13317" name="图片 13316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357563"/>
            <a:ext cx="3552825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3318" descr="蚂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25" y="2781300"/>
            <a:ext cx="3251200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6081" descr="百合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46082"/>
          <p:cNvSpPr/>
          <p:nvPr/>
        </p:nvSpPr>
        <p:spPr>
          <a:xfrm>
            <a:off x="533400" y="3200400"/>
            <a:ext cx="77724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>
                <a:solidFill>
                  <a:srgbClr val="0000FF"/>
                </a:solidFill>
              </a:rPr>
              <a:t>还有哪些大自然的语言告诉我们可能要下雨了？</a:t>
            </a:r>
          </a:p>
          <a:p>
            <a:pPr lvl="0"/>
            <a:endParaRPr lang="zh-CN" altLang="en-US" sz="4000">
              <a:solidFill>
                <a:srgbClr val="009900"/>
              </a:solidFill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1219200" y="3276600"/>
            <a:ext cx="1981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6085" name="组合 46084"/>
          <p:cNvGrpSpPr/>
          <p:nvPr/>
        </p:nvGrpSpPr>
        <p:grpSpPr>
          <a:xfrm>
            <a:off x="1143000" y="4343400"/>
            <a:ext cx="3048000" cy="1722438"/>
            <a:chOff x="720" y="2928"/>
            <a:chExt cx="1920" cy="1085"/>
          </a:xfrm>
        </p:grpSpPr>
        <p:sp>
          <p:nvSpPr>
            <p:cNvPr id="46086" name="文本框 46085"/>
            <p:cNvSpPr txBox="1"/>
            <p:nvPr/>
          </p:nvSpPr>
          <p:spPr>
            <a:xfrm>
              <a:off x="720" y="3648"/>
              <a:ext cx="19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CC0099"/>
                  </a:solidFill>
                  <a:latin typeface="Arial" panose="020B0604020202020204" pitchFamily="34" charset="0"/>
                  <a:ea typeface="楷体_GB2312" pitchFamily="49" charset="-122"/>
                </a:rPr>
                <a:t>燕子贴地飞</a:t>
              </a:r>
            </a:p>
          </p:txBody>
        </p:sp>
        <p:pic>
          <p:nvPicPr>
            <p:cNvPr id="46087" name="图片 46086" descr="yt162731416_P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" y="2928"/>
              <a:ext cx="1392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6088" name="组合 46087"/>
          <p:cNvGrpSpPr/>
          <p:nvPr/>
        </p:nvGrpSpPr>
        <p:grpSpPr>
          <a:xfrm>
            <a:off x="4267200" y="4343400"/>
            <a:ext cx="2895600" cy="1722438"/>
            <a:chOff x="2688" y="2736"/>
            <a:chExt cx="1824" cy="1085"/>
          </a:xfrm>
        </p:grpSpPr>
        <p:sp>
          <p:nvSpPr>
            <p:cNvPr id="46089" name="文本框 46088"/>
            <p:cNvSpPr txBox="1"/>
            <p:nvPr/>
          </p:nvSpPr>
          <p:spPr>
            <a:xfrm>
              <a:off x="2784" y="3456"/>
              <a:ext cx="17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CC0099"/>
                  </a:solidFill>
                  <a:latin typeface="Arial" panose="020B0604020202020204" pitchFamily="34" charset="0"/>
                  <a:ea typeface="楷体_GB2312" pitchFamily="49" charset="-122"/>
                </a:rPr>
                <a:t>西虹将雨</a:t>
              </a:r>
            </a:p>
          </p:txBody>
        </p:sp>
        <p:pic>
          <p:nvPicPr>
            <p:cNvPr id="46090" name="图片 46089" descr="F20030807144712092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88" y="2736"/>
              <a:ext cx="1365" cy="7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091" name="矩形 46090"/>
          <p:cNvSpPr/>
          <p:nvPr/>
        </p:nvSpPr>
        <p:spPr>
          <a:xfrm>
            <a:off x="533400" y="381000"/>
            <a:ext cx="77724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>
                <a:solidFill>
                  <a:srgbClr val="0000FF"/>
                </a:solidFill>
              </a:rPr>
              <a:t>还有哪些大自然的语言预示着好天气？</a:t>
            </a:r>
          </a:p>
          <a:p>
            <a:pPr lvl="0"/>
            <a:endParaRPr lang="zh-CN" altLang="en-US" sz="4000">
              <a:solidFill>
                <a:srgbClr val="009900"/>
              </a:solidFill>
            </a:endParaRPr>
          </a:p>
        </p:txBody>
      </p:sp>
      <p:grpSp>
        <p:nvGrpSpPr>
          <p:cNvPr id="46092" name="组合 46091"/>
          <p:cNvGrpSpPr/>
          <p:nvPr/>
        </p:nvGrpSpPr>
        <p:grpSpPr>
          <a:xfrm>
            <a:off x="1066800" y="1295400"/>
            <a:ext cx="2743200" cy="1874838"/>
            <a:chOff x="672" y="816"/>
            <a:chExt cx="1728" cy="1181"/>
          </a:xfrm>
        </p:grpSpPr>
        <p:pic>
          <p:nvPicPr>
            <p:cNvPr id="46093" name="图片 46092" descr="u=2146345066,725648236&amp;fm=0&amp;gp=0">
              <a:hlinkClick r:id="rId6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2" y="816"/>
              <a:ext cx="1488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4" name="文本框 46093"/>
            <p:cNvSpPr txBox="1"/>
            <p:nvPr/>
          </p:nvSpPr>
          <p:spPr>
            <a:xfrm>
              <a:off x="720" y="1632"/>
              <a:ext cx="16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CC0099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晚霞行千里</a:t>
              </a:r>
            </a:p>
          </p:txBody>
        </p:sp>
      </p:grpSp>
      <p:grpSp>
        <p:nvGrpSpPr>
          <p:cNvPr id="46095" name="组合 46094"/>
          <p:cNvGrpSpPr/>
          <p:nvPr/>
        </p:nvGrpSpPr>
        <p:grpSpPr>
          <a:xfrm>
            <a:off x="4191000" y="1295400"/>
            <a:ext cx="2895600" cy="1798638"/>
            <a:chOff x="2640" y="816"/>
            <a:chExt cx="1824" cy="1133"/>
          </a:xfrm>
        </p:grpSpPr>
        <p:pic>
          <p:nvPicPr>
            <p:cNvPr id="46096" name="图片 46095" descr="u=3312046760,1251061317&amp;fm=0&amp;gp=0">
              <a:hlinkClick r:id="rId8"/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40" y="816"/>
              <a:ext cx="1392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7" name="文本框 46096"/>
            <p:cNvSpPr txBox="1"/>
            <p:nvPr/>
          </p:nvSpPr>
          <p:spPr>
            <a:xfrm>
              <a:off x="2736" y="1584"/>
              <a:ext cx="17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CC0099"/>
                  </a:solidFill>
                  <a:latin typeface="Arial" panose="020B0604020202020204" pitchFamily="34" charset="0"/>
                  <a:ea typeface="楷体_GB2312" pitchFamily="49" charset="-122"/>
                </a:rPr>
                <a:t>蜘蛛结网</a:t>
              </a:r>
            </a:p>
          </p:txBody>
        </p:sp>
      </p:grpSp>
      <p:grpSp>
        <p:nvGrpSpPr>
          <p:cNvPr id="46098" name="组合 46097"/>
          <p:cNvGrpSpPr/>
          <p:nvPr/>
        </p:nvGrpSpPr>
        <p:grpSpPr>
          <a:xfrm>
            <a:off x="6858000" y="1676400"/>
            <a:ext cx="920750" cy="519113"/>
            <a:chOff x="4272" y="1584"/>
            <a:chExt cx="580" cy="327"/>
          </a:xfrm>
        </p:grpSpPr>
        <p:sp>
          <p:nvSpPr>
            <p:cNvPr id="46099" name="矩形 46098"/>
            <p:cNvSpPr/>
            <p:nvPr/>
          </p:nvSpPr>
          <p:spPr>
            <a:xfrm>
              <a:off x="4272" y="1584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</a:p>
          </p:txBody>
        </p:sp>
        <p:sp>
          <p:nvSpPr>
            <p:cNvPr id="46100" name="矩形 46099"/>
            <p:cNvSpPr/>
            <p:nvPr/>
          </p:nvSpPr>
          <p:spPr>
            <a:xfrm>
              <a:off x="4512" y="1584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</a:p>
          </p:txBody>
        </p:sp>
      </p:grpSp>
      <p:grpSp>
        <p:nvGrpSpPr>
          <p:cNvPr id="46101" name="组合 46100"/>
          <p:cNvGrpSpPr/>
          <p:nvPr/>
        </p:nvGrpSpPr>
        <p:grpSpPr>
          <a:xfrm>
            <a:off x="6858000" y="4724400"/>
            <a:ext cx="920750" cy="519113"/>
            <a:chOff x="4272" y="1584"/>
            <a:chExt cx="580" cy="327"/>
          </a:xfrm>
        </p:grpSpPr>
        <p:sp>
          <p:nvSpPr>
            <p:cNvPr id="46102" name="矩形 46101"/>
            <p:cNvSpPr/>
            <p:nvPr/>
          </p:nvSpPr>
          <p:spPr>
            <a:xfrm>
              <a:off x="4272" y="1584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</a:p>
          </p:txBody>
        </p:sp>
        <p:sp>
          <p:nvSpPr>
            <p:cNvPr id="46103" name="矩形 46102"/>
            <p:cNvSpPr/>
            <p:nvPr/>
          </p:nvSpPr>
          <p:spPr>
            <a:xfrm>
              <a:off x="4512" y="1584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a6d25e21ec7f531f9922ed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1905000" y="838200"/>
            <a:ext cx="4800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蝌蚪在水中游泳，　　　　　　　　　　　不就像黑色的“逗点”？　　　　　　　　　　　大自然在水面写着：　　　　　　　　　　　　春天来到人间。 </a:t>
            </a:r>
          </a:p>
        </p:txBody>
      </p:sp>
      <p:sp>
        <p:nvSpPr>
          <p:cNvPr id="49156" name="文本框 49155"/>
          <p:cNvSpPr txBox="1"/>
          <p:nvPr/>
        </p:nvSpPr>
        <p:spPr>
          <a:xfrm>
            <a:off x="1905000" y="2743200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蝌蚪游泳  春天来了</a:t>
            </a:r>
          </a:p>
        </p:txBody>
      </p:sp>
      <p:sp>
        <p:nvSpPr>
          <p:cNvPr id="49157" name="文本框 49156"/>
          <p:cNvSpPr txBox="1"/>
          <p:nvPr/>
        </p:nvSpPr>
        <p:spPr>
          <a:xfrm>
            <a:off x="1905000" y="3429000"/>
            <a:ext cx="47244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大雁在编队南飞，　　　　　　　　　　　　　不就像“省略号”一串？　　　　　　　　　　　　　　大自然在蓝天上写着：　　　　　　　　　　　　　　秋天就在眼前。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1676400" y="52578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大雁南飞  秋天到了</a:t>
            </a:r>
          </a:p>
        </p:txBody>
      </p:sp>
      <p:sp>
        <p:nvSpPr>
          <p:cNvPr id="49159" name="直接连接符 49158"/>
          <p:cNvSpPr/>
          <p:nvPr/>
        </p:nvSpPr>
        <p:spPr>
          <a:xfrm>
            <a:off x="2057400" y="1295400"/>
            <a:ext cx="25146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0" name="直接连接符 49159"/>
          <p:cNvSpPr/>
          <p:nvPr/>
        </p:nvSpPr>
        <p:spPr>
          <a:xfrm>
            <a:off x="2057400" y="1752600"/>
            <a:ext cx="36576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1" name="直接连接符 49160"/>
          <p:cNvSpPr/>
          <p:nvPr/>
        </p:nvSpPr>
        <p:spPr>
          <a:xfrm>
            <a:off x="2057400" y="3886200"/>
            <a:ext cx="25146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2" name="直接连接符 49161"/>
          <p:cNvSpPr/>
          <p:nvPr/>
        </p:nvSpPr>
        <p:spPr>
          <a:xfrm>
            <a:off x="2057400" y="4343400"/>
            <a:ext cx="37338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3" name="文本框 49162"/>
          <p:cNvSpPr txBox="1"/>
          <p:nvPr/>
        </p:nvSpPr>
        <p:spPr>
          <a:xfrm>
            <a:off x="5867400" y="914400"/>
            <a:ext cx="2971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这一句话采用了哪些修辞方法？</a:t>
            </a:r>
          </a:p>
        </p:txBody>
      </p:sp>
      <p:sp>
        <p:nvSpPr>
          <p:cNvPr id="49164" name="直接连接符 49163"/>
          <p:cNvSpPr/>
          <p:nvPr/>
        </p:nvSpPr>
        <p:spPr>
          <a:xfrm>
            <a:off x="2057400" y="2209800"/>
            <a:ext cx="28956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5" name="直接连接符 49164"/>
          <p:cNvSpPr/>
          <p:nvPr/>
        </p:nvSpPr>
        <p:spPr>
          <a:xfrm>
            <a:off x="2057400" y="2590800"/>
            <a:ext cx="22098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6" name="文本框 49165"/>
          <p:cNvSpPr txBox="1"/>
          <p:nvPr/>
        </p:nvSpPr>
        <p:spPr>
          <a:xfrm>
            <a:off x="5867400" y="19050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  <p:bldP spid="491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chuntian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  <a:effectLst>
            <a:outerShdw dist="193857" dir="3503549" algn="ctr" rotWithShape="0">
              <a:srgbClr val="808080"/>
            </a:outerShdw>
          </a:effectLst>
        </p:spPr>
      </p:pic>
      <p:pic>
        <p:nvPicPr>
          <p:cNvPr id="41987" name="图片 41986" descr="花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5257800"/>
            <a:ext cx="14287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41987" descr="花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800" y="4114800"/>
            <a:ext cx="14287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41988" descr="花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2895600"/>
            <a:ext cx="14287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41989" descr="花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800" y="2895600"/>
            <a:ext cx="14287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图片 41990" descr="花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1600" y="4648200"/>
            <a:ext cx="11049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41991" descr="花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6057900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41992" descr="花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9100" y="3200400"/>
            <a:ext cx="11049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4" name="图片 41993" descr="小鸟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200" y="685800"/>
            <a:ext cx="18288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41994" descr="振翅的蝴蝶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581400"/>
            <a:ext cx="10287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图片 41995" descr="花蝴蝶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0" y="3429000"/>
            <a:ext cx="1439863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7" name="图片 41996" descr="小蜜蜂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0200" y="5562600"/>
            <a:ext cx="508000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8" name="图片 41997" descr="小蜜蜂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05000" y="2971800"/>
            <a:ext cx="508000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图片 41998" descr="小蜜蜂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0000" y="2819400"/>
            <a:ext cx="508000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00" name="鸟叫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3400" y="5562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001" name="矩形 42000"/>
          <p:cNvSpPr/>
          <p:nvPr/>
        </p:nvSpPr>
        <p:spPr>
          <a:xfrm>
            <a:off x="2286000" y="1447800"/>
            <a:ext cx="5029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33CC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大自然的语言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436" fill="hold"/>
                                        <p:tgtEl>
                                          <p:spTgt spid="420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00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1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54273" descr="32f99456a96233523b293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图片 54274" descr="200657204245817DSC009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95800" cy="3497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矩形 54275"/>
          <p:cNvSpPr/>
          <p:nvPr/>
        </p:nvSpPr>
        <p:spPr>
          <a:xfrm>
            <a:off x="5029200" y="790575"/>
            <a:ext cx="3816350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蝌蚪游泳，</a:t>
            </a:r>
            <a: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春天来到人间。</a:t>
            </a:r>
            <a:b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54277" name="图片 54276" descr="200710311627496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530600"/>
            <a:ext cx="4648200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8" name="矩形 54277"/>
          <p:cNvSpPr/>
          <p:nvPr/>
        </p:nvSpPr>
        <p:spPr>
          <a:xfrm>
            <a:off x="304800" y="4267200"/>
            <a:ext cx="3816350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大雁南飞，</a:t>
            </a:r>
            <a: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秋天就在眼前。</a:t>
            </a:r>
            <a:b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b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25ba64dbae53c2a438012f6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50178"/>
          <p:cNvSpPr txBox="1"/>
          <p:nvPr/>
        </p:nvSpPr>
        <p:spPr>
          <a:xfrm>
            <a:off x="838200" y="1371600"/>
            <a:ext cx="7696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学完了前五个小节，你能说说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6-8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小节中大自然的语言指的是什么？分别告诉了我们什么吗？</a:t>
            </a:r>
          </a:p>
        </p:txBody>
      </p:sp>
      <p:sp>
        <p:nvSpPr>
          <p:cNvPr id="50180" name="文本框 50179"/>
          <p:cNvSpPr txBox="1"/>
          <p:nvPr/>
        </p:nvSpPr>
        <p:spPr>
          <a:xfrm>
            <a:off x="1981200" y="2743200"/>
            <a:ext cx="472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大树年轮       告诉年龄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50181" name="文本框 50180"/>
          <p:cNvSpPr txBox="1"/>
          <p:nvPr/>
        </p:nvSpPr>
        <p:spPr>
          <a:xfrm>
            <a:off x="1981200" y="3505200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大鱼鱼鳞       告诉岁数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1828800" y="4267200"/>
            <a:ext cx="510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“三叶虫”化石  海洋变山脉</a:t>
            </a:r>
          </a:p>
        </p:txBody>
      </p:sp>
      <p:sp>
        <p:nvSpPr>
          <p:cNvPr id="50183" name="矩形 50182"/>
          <p:cNvSpPr/>
          <p:nvPr/>
        </p:nvSpPr>
        <p:spPr>
          <a:xfrm>
            <a:off x="381000" y="22860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自主学习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1201" descr="32f99456a96233523b293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矩形 51202"/>
          <p:cNvSpPr/>
          <p:nvPr/>
        </p:nvSpPr>
        <p:spPr>
          <a:xfrm>
            <a:off x="533400" y="1874838"/>
            <a:ext cx="8077200" cy="3508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三叶虫化石，也叫蝙蝠石，学名叫三叶虫化石。</a:t>
            </a:r>
          </a:p>
          <a:p>
            <a:r>
              <a:rPr lang="zh-CN" altLang="en-US" sz="2800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三叶虫体形扁宽，背面正中突起，两侧较扁平。背上有两条纵沟，把身体纵分为三叶，因此得名。三叶虫是生活在</a:t>
            </a:r>
            <a:r>
              <a:rPr lang="en-US" altLang="zh-CN" sz="280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亿年到</a:t>
            </a:r>
            <a:r>
              <a:rPr lang="en-US" altLang="zh-CN" sz="280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亿多年前的古老节肢动物，在当时几乎占据了整个海洋，是古生代的一霸。</a:t>
            </a:r>
          </a:p>
          <a:p>
            <a:r>
              <a:rPr lang="zh-CN" altLang="en-US" sz="2800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三叶虫形态多样，大小不一。 全世界已发现的三叶虫化石约四千种，我国是发现三叶虫化石最多的国家之一，有一千多种 。</a:t>
            </a:r>
          </a:p>
        </p:txBody>
      </p:sp>
      <p:sp>
        <p:nvSpPr>
          <p:cNvPr id="51204" name="文本框 51203"/>
          <p:cNvSpPr txBox="1"/>
          <p:nvPr/>
        </p:nvSpPr>
        <p:spPr>
          <a:xfrm>
            <a:off x="457200" y="636588"/>
            <a:ext cx="384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solidFill>
                  <a:srgbClr val="FF99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三叶虫化石简介：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 descr="32f99456a96233523b293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矩形 53250"/>
          <p:cNvSpPr/>
          <p:nvPr/>
        </p:nvSpPr>
        <p:spPr>
          <a:xfrm>
            <a:off x="4572000" y="533400"/>
            <a:ext cx="45720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华文中宋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7C8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小鱼渐渐长成大鱼，鱼鳞上的圆圈逐渐增多。</a:t>
            </a:r>
            <a:r>
              <a:rPr lang="zh-CN" altLang="en-US" sz="3600" dirty="0">
                <a:solidFill>
                  <a:srgbClr val="FF7C8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</a:t>
            </a:r>
          </a:p>
        </p:txBody>
      </p:sp>
      <p:pic>
        <p:nvPicPr>
          <p:cNvPr id="53252" name="图片 53251" descr="SC200509011720099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4495800"/>
            <a:ext cx="416718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53252" descr="y00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2209800"/>
            <a:ext cx="410368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图片 53253" descr="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2209800"/>
            <a:ext cx="38100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5" name="矩形 53254"/>
          <p:cNvSpPr/>
          <p:nvPr/>
        </p:nvSpPr>
        <p:spPr>
          <a:xfrm>
            <a:off x="0" y="685800"/>
            <a:ext cx="40386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400" dirty="0">
                <a:latin typeface="Arial" panose="020B0604020202020204" pitchFamily="34" charset="0"/>
                <a:ea typeface="华文中宋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7C8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大树的年轮有奥秘，   一圈就是一春秋。</a:t>
            </a:r>
            <a:r>
              <a:rPr lang="zh-CN" altLang="en-US" sz="3600" dirty="0">
                <a:solidFill>
                  <a:srgbClr val="FF7C8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55297" descr="32f99456a96233523b293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图片 55298" descr="200656659573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52400"/>
            <a:ext cx="4114800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文本框 55299"/>
          <p:cNvSpPr txBox="1"/>
          <p:nvPr/>
        </p:nvSpPr>
        <p:spPr>
          <a:xfrm>
            <a:off x="914400" y="3124200"/>
            <a:ext cx="563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301" name="图片 55300" descr="1141077363_21045547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3657600"/>
            <a:ext cx="4343400" cy="290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2" name="文本框 55301"/>
          <p:cNvSpPr txBox="1"/>
          <p:nvPr/>
        </p:nvSpPr>
        <p:spPr>
          <a:xfrm>
            <a:off x="914400" y="1447800"/>
            <a:ext cx="733425" cy="4038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曾经的海洋</a:t>
            </a:r>
          </a:p>
        </p:txBody>
      </p:sp>
      <p:sp>
        <p:nvSpPr>
          <p:cNvPr id="55303" name="文本框 55302"/>
          <p:cNvSpPr txBox="1"/>
          <p:nvPr/>
        </p:nvSpPr>
        <p:spPr>
          <a:xfrm>
            <a:off x="7239000" y="1371600"/>
            <a:ext cx="733425" cy="4038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如今成山脉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56321" descr="untitl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文本框 56322"/>
          <p:cNvSpPr txBox="1"/>
          <p:nvPr/>
        </p:nvSpPr>
        <p:spPr>
          <a:xfrm>
            <a:off x="1676400" y="533400"/>
            <a:ext cx="5181600" cy="393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大自然的语言啊，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真是妙不可言。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不爱学习的人看不懂，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只有勤于思考的人才能发现。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914400" y="4114800"/>
            <a:ext cx="7543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你还发现了大自然的语言的什么特点？</a:t>
            </a:r>
          </a:p>
        </p:txBody>
      </p:sp>
      <p:sp>
        <p:nvSpPr>
          <p:cNvPr id="56325" name="文本框 56324"/>
          <p:cNvSpPr txBox="1"/>
          <p:nvPr/>
        </p:nvSpPr>
        <p:spPr>
          <a:xfrm>
            <a:off x="914400" y="4724400"/>
            <a:ext cx="7543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怎样才能听懂大自然的语言呢？</a:t>
            </a:r>
          </a:p>
        </p:txBody>
      </p:sp>
      <p:sp>
        <p:nvSpPr>
          <p:cNvPr id="56326" name="直接连接符 56325"/>
          <p:cNvSpPr/>
          <p:nvPr/>
        </p:nvSpPr>
        <p:spPr>
          <a:xfrm>
            <a:off x="2667000" y="2133600"/>
            <a:ext cx="1524000" cy="0"/>
          </a:xfrm>
          <a:prstGeom prst="line">
            <a:avLst/>
          </a:prstGeom>
          <a:ln w="9525">
            <a:noFill/>
          </a:ln>
        </p:spPr>
      </p:sp>
      <p:sp>
        <p:nvSpPr>
          <p:cNvPr id="56327" name="直接连接符 56326"/>
          <p:cNvSpPr/>
          <p:nvPr/>
        </p:nvSpPr>
        <p:spPr>
          <a:xfrm>
            <a:off x="2667000" y="2209800"/>
            <a:ext cx="1447800" cy="0"/>
          </a:xfrm>
          <a:prstGeom prst="line">
            <a:avLst/>
          </a:prstGeom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标题 15362"/>
          <p:cNvSpPr>
            <a:spLocks noGrp="1"/>
          </p:cNvSpPr>
          <p:nvPr>
            <p:ph type="title"/>
          </p:nvPr>
        </p:nvSpPr>
        <p:spPr>
          <a:xfrm>
            <a:off x="0" y="-315912"/>
            <a:ext cx="8686800" cy="1417637"/>
          </a:xfrm>
        </p:spPr>
        <p:txBody>
          <a:bodyPr anchor="ctr"/>
          <a:lstStyle/>
          <a:p>
            <a:pPr algn="l"/>
            <a:r>
              <a:rPr lang="zh-CN" altLang="en-US" dirty="0"/>
              <a:t>资料</a:t>
            </a:r>
          </a:p>
        </p:txBody>
      </p:sp>
      <p:pic>
        <p:nvPicPr>
          <p:cNvPr id="15365" name="图片 1536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933825"/>
            <a:ext cx="3671888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663" y="3643313"/>
            <a:ext cx="3313112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15368" descr="蝌蚪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263" y="188913"/>
            <a:ext cx="6408737" cy="354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15369" descr="蝌蚪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68312" y="1628775"/>
            <a:ext cx="3492500" cy="358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3481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4820" name="图片 34819" descr="大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78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34820" descr="大雁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5"/>
            <a:ext cx="9144000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10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60350"/>
            <a:ext cx="4392613" cy="2595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963" y="260350"/>
            <a:ext cx="2211387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84538"/>
            <a:ext cx="5400675" cy="301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5844" name="图片 35843" descr="喜马拉雅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35844" descr="喜马拉雅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0"/>
            <a:ext cx="43561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df98256f8bb571b6421694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自读课文，读准字音，读通顺句子。遇到生字多读几遍。</a:t>
            </a:r>
          </a:p>
          <a:p>
            <a:r>
              <a:rPr lang="zh-CN" altLang="en-US" dirty="0"/>
              <a:t>本文共有几个小节？采用了什么结构？</a:t>
            </a:r>
          </a:p>
          <a:p>
            <a:r>
              <a:rPr lang="zh-CN" altLang="en-US" dirty="0"/>
              <a:t>大自然的语言有哪些特点？</a:t>
            </a:r>
          </a:p>
          <a:p>
            <a:r>
              <a:rPr lang="zh-CN" altLang="en-US" dirty="0"/>
              <a:t>课文中讲了哪几种大自然的语言？分别告诉了我们什么？</a:t>
            </a:r>
          </a:p>
          <a:p>
            <a:endParaRPr lang="zh-CN" altLang="en-US" dirty="0"/>
          </a:p>
        </p:txBody>
      </p:sp>
      <p:sp>
        <p:nvSpPr>
          <p:cNvPr id="43012" name="矩形 43011"/>
          <p:cNvSpPr/>
          <p:nvPr/>
        </p:nvSpPr>
        <p:spPr>
          <a:xfrm>
            <a:off x="381000" y="22860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自读要求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57345" descr="a6d25e21ec7f531f9922ed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57346"/>
          <p:cNvSpPr txBox="1"/>
          <p:nvPr/>
        </p:nvSpPr>
        <p:spPr>
          <a:xfrm>
            <a:off x="2362200" y="1219200"/>
            <a:ext cx="533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白云飘高       明天是晴天</a:t>
            </a:r>
          </a:p>
        </p:txBody>
      </p:sp>
      <p:sp>
        <p:nvSpPr>
          <p:cNvPr id="57348" name="文本框 57347"/>
          <p:cNvSpPr txBox="1"/>
          <p:nvPr/>
        </p:nvSpPr>
        <p:spPr>
          <a:xfrm>
            <a:off x="2286000" y="1828800"/>
            <a:ext cx="457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蚂蚁搬家       天将下雨</a:t>
            </a:r>
          </a:p>
        </p:txBody>
      </p:sp>
      <p:sp>
        <p:nvSpPr>
          <p:cNvPr id="57349" name="文本框 57348"/>
          <p:cNvSpPr txBox="1"/>
          <p:nvPr/>
        </p:nvSpPr>
        <p:spPr>
          <a:xfrm>
            <a:off x="2286000" y="2438400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蝌蚪游泳       春天来了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2133600" y="4800600"/>
            <a:ext cx="510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“三叶虫”化石  海洋变山脉</a:t>
            </a:r>
          </a:p>
        </p:txBody>
      </p:sp>
      <p:sp>
        <p:nvSpPr>
          <p:cNvPr id="57351" name="文本框 57350"/>
          <p:cNvSpPr txBox="1"/>
          <p:nvPr/>
        </p:nvSpPr>
        <p:spPr>
          <a:xfrm>
            <a:off x="2362200" y="358140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57352" name="文本框 57351"/>
          <p:cNvSpPr txBox="1"/>
          <p:nvPr/>
        </p:nvSpPr>
        <p:spPr>
          <a:xfrm>
            <a:off x="2133600" y="30480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大雁南飞       秋天到了</a:t>
            </a:r>
          </a:p>
        </p:txBody>
      </p:sp>
      <p:sp>
        <p:nvSpPr>
          <p:cNvPr id="57353" name="文本框 57352"/>
          <p:cNvSpPr txBox="1"/>
          <p:nvPr/>
        </p:nvSpPr>
        <p:spPr>
          <a:xfrm>
            <a:off x="2362200" y="358140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57354" name="文本框 57353"/>
          <p:cNvSpPr txBox="1"/>
          <p:nvPr/>
        </p:nvSpPr>
        <p:spPr>
          <a:xfrm>
            <a:off x="2286000" y="4191000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大鱼鱼鳞       告诉岁数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57355" name="文本框 57354"/>
          <p:cNvSpPr txBox="1"/>
          <p:nvPr/>
        </p:nvSpPr>
        <p:spPr>
          <a:xfrm>
            <a:off x="2286000" y="3581400"/>
            <a:ext cx="472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大树年轮       告诉年龄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57356" name="左大括号 57355"/>
          <p:cNvSpPr/>
          <p:nvPr/>
        </p:nvSpPr>
        <p:spPr>
          <a:xfrm>
            <a:off x="1905000" y="1524000"/>
            <a:ext cx="228600" cy="3657600"/>
          </a:xfrm>
          <a:prstGeom prst="leftBrace">
            <a:avLst>
              <a:gd name="adj1" fmla="val 13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7" name="文本框 57356"/>
          <p:cNvSpPr txBox="1"/>
          <p:nvPr/>
        </p:nvSpPr>
        <p:spPr>
          <a:xfrm>
            <a:off x="1295400" y="2590800"/>
            <a:ext cx="611188" cy="2667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具体介绍</a:t>
            </a:r>
          </a:p>
        </p:txBody>
      </p:sp>
      <p:sp>
        <p:nvSpPr>
          <p:cNvPr id="57358" name="左大括号 57357"/>
          <p:cNvSpPr/>
          <p:nvPr/>
        </p:nvSpPr>
        <p:spPr>
          <a:xfrm>
            <a:off x="1143000" y="762000"/>
            <a:ext cx="304800" cy="5105400"/>
          </a:xfrm>
          <a:prstGeom prst="leftBrace">
            <a:avLst>
              <a:gd name="adj1" fmla="val 1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09600" y="2057400"/>
            <a:ext cx="671513" cy="3932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大自然的语言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1524000" y="533400"/>
            <a:ext cx="647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到处都有  睁开眼睛就能看见</a:t>
            </a:r>
          </a:p>
        </p:txBody>
      </p:sp>
      <p:sp>
        <p:nvSpPr>
          <p:cNvPr id="57361" name="文本框 57360"/>
          <p:cNvSpPr txBox="1"/>
          <p:nvPr/>
        </p:nvSpPr>
        <p:spPr>
          <a:xfrm>
            <a:off x="1905000" y="5486400"/>
            <a:ext cx="396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妙不可言</a:t>
            </a:r>
          </a:p>
        </p:txBody>
      </p:sp>
      <p:sp>
        <p:nvSpPr>
          <p:cNvPr id="57362" name="右大括号 57361"/>
          <p:cNvSpPr/>
          <p:nvPr/>
        </p:nvSpPr>
        <p:spPr>
          <a:xfrm>
            <a:off x="7010400" y="685800"/>
            <a:ext cx="381000" cy="5181600"/>
          </a:xfrm>
          <a:prstGeom prst="rightBrace">
            <a:avLst>
              <a:gd name="adj1" fmla="val 113333"/>
              <a:gd name="adj2" fmla="val 500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3" name="右大括号 57362"/>
          <p:cNvSpPr/>
          <p:nvPr/>
        </p:nvSpPr>
        <p:spPr>
          <a:xfrm>
            <a:off x="7086600" y="685800"/>
            <a:ext cx="304800" cy="5257800"/>
          </a:xfrm>
          <a:prstGeom prst="rightBrace">
            <a:avLst>
              <a:gd name="adj1" fmla="val 143750"/>
              <a:gd name="adj2" fmla="val 500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4" name="右大括号 57363"/>
          <p:cNvSpPr/>
          <p:nvPr/>
        </p:nvSpPr>
        <p:spPr>
          <a:xfrm>
            <a:off x="7086600" y="685800"/>
            <a:ext cx="304800" cy="5181600"/>
          </a:xfrm>
          <a:prstGeom prst="rightBrace">
            <a:avLst>
              <a:gd name="adj1" fmla="val 141666"/>
              <a:gd name="adj2" fmla="val 500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5" name="右大括号 57364"/>
          <p:cNvSpPr/>
          <p:nvPr/>
        </p:nvSpPr>
        <p:spPr>
          <a:xfrm>
            <a:off x="7010400" y="609600"/>
            <a:ext cx="381000" cy="5257800"/>
          </a:xfrm>
          <a:prstGeom prst="rightBrace">
            <a:avLst>
              <a:gd name="adj1" fmla="val 115000"/>
              <a:gd name="adj2" fmla="val 500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6" name="右大括号 57365"/>
          <p:cNvSpPr/>
          <p:nvPr/>
        </p:nvSpPr>
        <p:spPr>
          <a:xfrm>
            <a:off x="6858000" y="685800"/>
            <a:ext cx="381000" cy="5257800"/>
          </a:xfrm>
          <a:prstGeom prst="rightBrace">
            <a:avLst>
              <a:gd name="adj1" fmla="val 11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7" name="文本框 57366"/>
          <p:cNvSpPr txBox="1"/>
          <p:nvPr/>
        </p:nvSpPr>
        <p:spPr>
          <a:xfrm>
            <a:off x="7391400" y="1219200"/>
            <a:ext cx="611188" cy="495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爱学习 勤思考 才能发现</a:t>
            </a:r>
          </a:p>
        </p:txBody>
      </p:sp>
      <p:sp>
        <p:nvSpPr>
          <p:cNvPr id="57368" name="矩形 57367"/>
          <p:cNvSpPr/>
          <p:nvPr/>
        </p:nvSpPr>
        <p:spPr>
          <a:xfrm>
            <a:off x="152400" y="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归纳整理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7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7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56" grpId="0" animBg="1"/>
      <p:bldP spid="57357" grpId="0"/>
      <p:bldP spid="57358" grpId="0" animBg="1"/>
      <p:bldP spid="57359" grpId="0"/>
      <p:bldP spid="5736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59393" descr="百合"/>
          <p:cNvPicPr>
            <a:picLocks noChangeAspect="1"/>
          </p:cNvPicPr>
          <p:nvPr/>
        </p:nvPicPr>
        <p:blipFill>
          <a:blip r:embed="rId2">
            <a:lum bright="14001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1371600" y="2133600"/>
            <a:ext cx="61722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不爱学习的人，看不懂大自然的语言；粗心大意的人，读不懂大自然的语言。只有热爱大自然、热爱科学、善于观察思考的人，才能发现大自然更多的“语言”，探索更多的奥秘。</a:t>
            </a:r>
          </a:p>
        </p:txBody>
      </p:sp>
      <p:sp>
        <p:nvSpPr>
          <p:cNvPr id="59396" name="矩形 59395"/>
          <p:cNvSpPr/>
          <p:nvPr/>
        </p:nvSpPr>
        <p:spPr>
          <a:xfrm>
            <a:off x="381000" y="22860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70890"/>
          </a:xfrm>
        </p:spPr>
        <p:txBody>
          <a:bodyPr/>
          <a:lstStyle/>
          <a:p>
            <a:r>
              <a:rPr lang="zh-CN" altLang="en-US"/>
              <a:t>诵读体会</a:t>
            </a:r>
            <a:r>
              <a:rPr lang="en-US" altLang="zh-CN"/>
              <a:t>——</a:t>
            </a:r>
            <a:r>
              <a:rPr lang="zh-CN" altLang="en-US"/>
              <a:t>美读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3510"/>
            <a:ext cx="8229600" cy="4712970"/>
          </a:xfrm>
        </p:spPr>
        <p:txBody>
          <a:bodyPr/>
          <a:lstStyle/>
          <a:p>
            <a:r>
              <a:rPr lang="zh-CN" altLang="en-US"/>
              <a:t>大自然语言无处不在，关键在于观察与发现，对比与思考。</a:t>
            </a:r>
          </a:p>
          <a:p>
            <a:r>
              <a:rPr lang="zh-CN" altLang="en-US"/>
              <a:t>编写儿歌。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c05511f51587bc6c730eecf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381000" y="228600"/>
            <a:ext cx="18669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共编儿歌</a:t>
            </a:r>
          </a:p>
        </p:txBody>
      </p:sp>
      <p:grpSp>
        <p:nvGrpSpPr>
          <p:cNvPr id="58372" name="组合 58371"/>
          <p:cNvGrpSpPr/>
          <p:nvPr/>
        </p:nvGrpSpPr>
        <p:grpSpPr>
          <a:xfrm>
            <a:off x="2362200" y="1219200"/>
            <a:ext cx="5181600" cy="4362450"/>
            <a:chOff x="1488" y="768"/>
            <a:chExt cx="3264" cy="2748"/>
          </a:xfrm>
        </p:grpSpPr>
        <p:grpSp>
          <p:nvGrpSpPr>
            <p:cNvPr id="58373" name="组合 58372"/>
            <p:cNvGrpSpPr/>
            <p:nvPr/>
          </p:nvGrpSpPr>
          <p:grpSpPr>
            <a:xfrm>
              <a:off x="1488" y="768"/>
              <a:ext cx="3264" cy="2748"/>
              <a:chOff x="1488" y="768"/>
              <a:chExt cx="3264" cy="2748"/>
            </a:xfrm>
          </p:grpSpPr>
          <p:sp>
            <p:nvSpPr>
              <p:cNvPr id="58374" name="文本框 58373"/>
              <p:cNvSpPr txBox="1"/>
              <p:nvPr/>
            </p:nvSpPr>
            <p:spPr>
              <a:xfrm>
                <a:off x="1488" y="768"/>
                <a:ext cx="3264" cy="27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白云飘飘是      ，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蚂蚁搬家要      。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蝌蚪游泳      到，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大雁南飞      来。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要问大树、大鱼活几年，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数数      、      就知道。</a:t>
                </a:r>
              </a:p>
              <a:p>
                <a:r>
                  <a:rPr lang="zh-CN" altLang="en-US" sz="2800" b="1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    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告诉我，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原来的海洋，如今变山脉。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自然语言不难懂，</a:t>
                </a:r>
              </a:p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仔细观察多      。</a:t>
                </a:r>
              </a:p>
            </p:txBody>
          </p:sp>
          <p:sp>
            <p:nvSpPr>
              <p:cNvPr id="58375" name="直接连接符 58374"/>
              <p:cNvSpPr/>
              <p:nvPr/>
            </p:nvSpPr>
            <p:spPr>
              <a:xfrm>
                <a:off x="2736" y="1296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76" name="直接连接符 58375"/>
              <p:cNvSpPr/>
              <p:nvPr/>
            </p:nvSpPr>
            <p:spPr>
              <a:xfrm>
                <a:off x="2544" y="1584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77" name="直接连接符 58376"/>
              <p:cNvSpPr/>
              <p:nvPr/>
            </p:nvSpPr>
            <p:spPr>
              <a:xfrm>
                <a:off x="2544" y="1872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78" name="直接连接符 58377"/>
              <p:cNvSpPr/>
              <p:nvPr/>
            </p:nvSpPr>
            <p:spPr>
              <a:xfrm>
                <a:off x="2928" y="2400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79" name="直接连接符 58378"/>
              <p:cNvSpPr/>
              <p:nvPr/>
            </p:nvSpPr>
            <p:spPr>
              <a:xfrm>
                <a:off x="2112" y="2400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80" name="直接连接符 58379"/>
              <p:cNvSpPr/>
              <p:nvPr/>
            </p:nvSpPr>
            <p:spPr>
              <a:xfrm>
                <a:off x="2784" y="3504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81" name="直接连接符 58380"/>
              <p:cNvSpPr/>
              <p:nvPr/>
            </p:nvSpPr>
            <p:spPr>
              <a:xfrm>
                <a:off x="1632" y="2688"/>
                <a:ext cx="15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8382" name="矩形 58381"/>
              <p:cNvSpPr/>
              <p:nvPr/>
            </p:nvSpPr>
            <p:spPr>
              <a:xfrm>
                <a:off x="2726" y="2016"/>
                <a:ext cx="1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8383" name="直接连接符 58382"/>
              <p:cNvSpPr/>
              <p:nvPr/>
            </p:nvSpPr>
            <p:spPr>
              <a:xfrm>
                <a:off x="2784" y="1056"/>
                <a:ext cx="5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8384" name="文本框 58383"/>
            <p:cNvSpPr txBox="1"/>
            <p:nvPr/>
          </p:nvSpPr>
          <p:spPr>
            <a:xfrm>
              <a:off x="1488" y="768"/>
              <a:ext cx="3264" cy="27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白云飘飘是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蚂蚁搬家要      。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蝌蚪游泳      到，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大雁南飞      来。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要问大树、大鱼活几年，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数数      、      就知道。</a:t>
              </a:r>
            </a:p>
            <a:p>
              <a:r>
                <a:rPr lang="zh-CN" altLang="en-US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告诉我，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原来的海洋，如今变山脉。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自然语言不难懂，</a:t>
              </a: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仔细观察多      。</a:t>
              </a:r>
            </a:p>
          </p:txBody>
        </p:sp>
        <p:sp>
          <p:nvSpPr>
            <p:cNvPr id="58385" name="直接连接符 58384"/>
            <p:cNvSpPr/>
            <p:nvPr/>
          </p:nvSpPr>
          <p:spPr>
            <a:xfrm>
              <a:off x="2784" y="1296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6" name="直接连接符 58385"/>
            <p:cNvSpPr/>
            <p:nvPr/>
          </p:nvSpPr>
          <p:spPr>
            <a:xfrm>
              <a:off x="2544" y="1584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7" name="直接连接符 58386"/>
            <p:cNvSpPr/>
            <p:nvPr/>
          </p:nvSpPr>
          <p:spPr>
            <a:xfrm>
              <a:off x="2544" y="1872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8" name="直接连接符 58387"/>
            <p:cNvSpPr/>
            <p:nvPr/>
          </p:nvSpPr>
          <p:spPr>
            <a:xfrm>
              <a:off x="2928" y="2400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9" name="直接连接符 58388"/>
            <p:cNvSpPr/>
            <p:nvPr/>
          </p:nvSpPr>
          <p:spPr>
            <a:xfrm>
              <a:off x="2112" y="2400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0" name="直接连接符 58389"/>
            <p:cNvSpPr/>
            <p:nvPr/>
          </p:nvSpPr>
          <p:spPr>
            <a:xfrm>
              <a:off x="2784" y="3504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1" name="直接连接符 58390"/>
            <p:cNvSpPr/>
            <p:nvPr/>
          </p:nvSpPr>
          <p:spPr>
            <a:xfrm>
              <a:off x="1632" y="2688"/>
              <a:ext cx="15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92" name="矩形 58391"/>
            <p:cNvSpPr/>
            <p:nvPr/>
          </p:nvSpPr>
          <p:spPr>
            <a:xfrm>
              <a:off x="2726" y="2016"/>
              <a:ext cx="1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393" name="矩形 58392"/>
          <p:cNvSpPr/>
          <p:nvPr/>
        </p:nvSpPr>
        <p:spPr>
          <a:xfrm>
            <a:off x="4343400" y="11430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晴天</a:t>
            </a:r>
          </a:p>
        </p:txBody>
      </p:sp>
      <p:sp>
        <p:nvSpPr>
          <p:cNvPr id="58394" name="矩形 58393"/>
          <p:cNvSpPr/>
          <p:nvPr/>
        </p:nvSpPr>
        <p:spPr>
          <a:xfrm>
            <a:off x="4267200" y="16002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</a:t>
            </a:r>
          </a:p>
        </p:txBody>
      </p:sp>
      <p:sp>
        <p:nvSpPr>
          <p:cNvPr id="58395" name="矩形 58394"/>
          <p:cNvSpPr/>
          <p:nvPr/>
        </p:nvSpPr>
        <p:spPr>
          <a:xfrm>
            <a:off x="4038600" y="20574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</a:p>
        </p:txBody>
      </p:sp>
      <p:sp>
        <p:nvSpPr>
          <p:cNvPr id="58396" name="矩形 58395"/>
          <p:cNvSpPr/>
          <p:nvPr/>
        </p:nvSpPr>
        <p:spPr>
          <a:xfrm>
            <a:off x="4038600" y="25146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</a:p>
        </p:txBody>
      </p:sp>
      <p:sp>
        <p:nvSpPr>
          <p:cNvPr id="58397" name="文本框 58396"/>
          <p:cNvSpPr txBox="1"/>
          <p:nvPr/>
        </p:nvSpPr>
        <p:spPr>
          <a:xfrm>
            <a:off x="2438400" y="3810000"/>
            <a:ext cx="304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“三叶虫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化石</a:t>
            </a:r>
          </a:p>
        </p:txBody>
      </p:sp>
      <p:sp>
        <p:nvSpPr>
          <p:cNvPr id="58398" name="文本框 58397"/>
          <p:cNvSpPr txBox="1"/>
          <p:nvPr/>
        </p:nvSpPr>
        <p:spPr>
          <a:xfrm>
            <a:off x="3276600" y="33528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年轮</a:t>
            </a:r>
          </a:p>
        </p:txBody>
      </p:sp>
      <p:sp>
        <p:nvSpPr>
          <p:cNvPr id="58399" name="文本框 58398"/>
          <p:cNvSpPr txBox="1"/>
          <p:nvPr/>
        </p:nvSpPr>
        <p:spPr>
          <a:xfrm>
            <a:off x="4572000" y="33528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鱼鳞</a:t>
            </a:r>
          </a:p>
        </p:txBody>
      </p:sp>
      <p:sp>
        <p:nvSpPr>
          <p:cNvPr id="58400" name="文本框 58399"/>
          <p:cNvSpPr txBox="1"/>
          <p:nvPr/>
        </p:nvSpPr>
        <p:spPr>
          <a:xfrm>
            <a:off x="4343400" y="50292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</a:p>
        </p:txBody>
      </p:sp>
      <p:pic>
        <p:nvPicPr>
          <p:cNvPr id="58401" name="图片 58400" descr="20090710231037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5724525"/>
            <a:ext cx="1143000" cy="113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4" grpId="0"/>
      <p:bldP spid="58395" grpId="0"/>
      <p:bldP spid="58396" grpId="0"/>
      <p:bldP spid="58397" grpId="0"/>
      <p:bldP spid="58398" grpId="0"/>
      <p:bldP spid="58399" grpId="0"/>
      <p:bldP spid="584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460CD6-B148-4C84-82DE-90C16C105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CN" altLang="en-US" dirty="0"/>
              <a:t>全文总结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315499-4B51-450B-A837-99294488B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/>
          <a:lstStyle/>
          <a:p>
            <a:r>
              <a:rPr lang="zh-CN" altLang="en-US" dirty="0"/>
              <a:t>自然有语言，睁眼就</a:t>
            </a:r>
            <a:r>
              <a:rPr lang="zh-CN" altLang="en-US" dirty="0">
                <a:solidFill>
                  <a:srgbClr val="FF0000"/>
                </a:solidFill>
              </a:rPr>
              <a:t>看见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白云飘得高，明日</a:t>
            </a:r>
            <a:r>
              <a:rPr lang="zh-CN" altLang="en-US" dirty="0">
                <a:solidFill>
                  <a:srgbClr val="FF0000"/>
                </a:solidFill>
              </a:rPr>
              <a:t>晴天</a:t>
            </a:r>
            <a:r>
              <a:rPr lang="zh-CN" altLang="en-US" dirty="0"/>
              <a:t>到。</a:t>
            </a:r>
            <a:endParaRPr lang="en-US" altLang="zh-CN" dirty="0"/>
          </a:p>
          <a:p>
            <a:r>
              <a:rPr lang="zh-CN" altLang="en-US" dirty="0"/>
              <a:t>蚂蚁搬家忙，</a:t>
            </a:r>
            <a:r>
              <a:rPr lang="zh-CN" altLang="en-US" dirty="0">
                <a:solidFill>
                  <a:srgbClr val="FF0000"/>
                </a:solidFill>
              </a:rPr>
              <a:t>雨</a:t>
            </a:r>
            <a:r>
              <a:rPr lang="zh-CN" altLang="en-US" dirty="0"/>
              <a:t>伞带身上。</a:t>
            </a:r>
            <a:endParaRPr lang="en-US" altLang="zh-CN" dirty="0"/>
          </a:p>
          <a:p>
            <a:r>
              <a:rPr lang="zh-CN" altLang="en-US" dirty="0"/>
              <a:t>蝌蚪水中游，</a:t>
            </a:r>
            <a:r>
              <a:rPr lang="zh-CN" altLang="en-US" dirty="0">
                <a:solidFill>
                  <a:srgbClr val="FF0000"/>
                </a:solidFill>
              </a:rPr>
              <a:t>春</a:t>
            </a:r>
            <a:r>
              <a:rPr lang="zh-CN" altLang="en-US" dirty="0"/>
              <a:t>在人间留。</a:t>
            </a:r>
            <a:endParaRPr lang="en-US" altLang="zh-CN" dirty="0"/>
          </a:p>
          <a:p>
            <a:r>
              <a:rPr lang="zh-CN" altLang="en-US" dirty="0"/>
              <a:t>大雁编队飞，</a:t>
            </a:r>
            <a:r>
              <a:rPr lang="zh-CN" altLang="en-US" dirty="0">
                <a:solidFill>
                  <a:srgbClr val="FF0000"/>
                </a:solidFill>
              </a:rPr>
              <a:t>秋天</a:t>
            </a:r>
            <a:r>
              <a:rPr lang="zh-CN" altLang="en-US" dirty="0"/>
              <a:t>绽放美。</a:t>
            </a:r>
            <a:endParaRPr lang="en-US" altLang="zh-CN" dirty="0"/>
          </a:p>
          <a:p>
            <a:r>
              <a:rPr lang="zh-CN" altLang="en-US" dirty="0"/>
              <a:t>大树一砍倒，</a:t>
            </a:r>
            <a:r>
              <a:rPr lang="zh-CN" altLang="en-US" dirty="0">
                <a:solidFill>
                  <a:srgbClr val="FF0000"/>
                </a:solidFill>
              </a:rPr>
              <a:t>年</a:t>
            </a:r>
            <a:r>
              <a:rPr lang="zh-CN" altLang="en-US" dirty="0"/>
              <a:t>轮绕几绕。</a:t>
            </a:r>
            <a:endParaRPr lang="en-US" altLang="zh-CN" dirty="0"/>
          </a:p>
          <a:p>
            <a:r>
              <a:rPr lang="zh-CN" altLang="en-US" dirty="0"/>
              <a:t>大鱼被钓到，鳞圈</a:t>
            </a:r>
            <a:r>
              <a:rPr lang="zh-CN" altLang="en-US" dirty="0">
                <a:solidFill>
                  <a:srgbClr val="FF0000"/>
                </a:solidFill>
              </a:rPr>
              <a:t>岁</a:t>
            </a:r>
            <a:r>
              <a:rPr lang="zh-CN" altLang="en-US" dirty="0"/>
              <a:t>多少。</a:t>
            </a:r>
            <a:endParaRPr lang="en-US" altLang="zh-CN" dirty="0"/>
          </a:p>
          <a:p>
            <a:r>
              <a:rPr lang="zh-CN" altLang="en-US" dirty="0"/>
              <a:t>三叶嵌喜马，</a:t>
            </a:r>
            <a:r>
              <a:rPr lang="zh-CN" altLang="en-US" dirty="0">
                <a:solidFill>
                  <a:srgbClr val="FF0000"/>
                </a:solidFill>
              </a:rPr>
              <a:t>汪洋</a:t>
            </a:r>
            <a:r>
              <a:rPr lang="zh-CN" altLang="en-US" dirty="0"/>
              <a:t>曾是它。</a:t>
            </a:r>
            <a:endParaRPr lang="en-US" altLang="zh-CN" dirty="0"/>
          </a:p>
          <a:p>
            <a:r>
              <a:rPr lang="zh-CN" altLang="en-US" dirty="0"/>
              <a:t>自然真奇妙，只有</a:t>
            </a:r>
            <a:r>
              <a:rPr lang="zh-CN" altLang="en-US" dirty="0">
                <a:solidFill>
                  <a:srgbClr val="FF0000"/>
                </a:solidFill>
              </a:rPr>
              <a:t>勤思考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51075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1A4D5-5681-40D0-A164-B16B1E05E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260648"/>
            <a:ext cx="8507288" cy="5865515"/>
          </a:xfrm>
        </p:spPr>
        <p:txBody>
          <a:bodyPr/>
          <a:lstStyle/>
          <a:p>
            <a:r>
              <a:rPr lang="zh-CN" altLang="en-US" sz="7200" dirty="0">
                <a:solidFill>
                  <a:srgbClr val="FF0000"/>
                </a:solidFill>
              </a:rPr>
              <a:t>语言就是关于，气候，季节，年岁，海陆变迁的自然现象，观察思考就会发现。</a:t>
            </a:r>
          </a:p>
        </p:txBody>
      </p:sp>
    </p:spTree>
    <p:extLst>
      <p:ext uri="{BB962C8B-B14F-4D97-AF65-F5344CB8AC3E}">
        <p14:creationId xmlns:p14="http://schemas.microsoft.com/office/powerpoint/2010/main" val="10331656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1478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占位符 1843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r>
              <a:rPr lang="zh-CN" altLang="en-US" sz="4000" b="1" dirty="0"/>
              <a:t>你从中能发现什么？有哪些大自然的语言？</a:t>
            </a:r>
            <a:endParaRPr lang="en-US" altLang="zh-CN" sz="4000" b="1"/>
          </a:p>
        </p:txBody>
      </p:sp>
      <p:sp>
        <p:nvSpPr>
          <p:cNvPr id="18437" name="矩形 18436"/>
          <p:cNvSpPr/>
          <p:nvPr/>
        </p:nvSpPr>
        <p:spPr>
          <a:xfrm>
            <a:off x="468313" y="0"/>
            <a:ext cx="3590925" cy="1924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44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图片欣赏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1128712545_2b9c70c6e3d472231c6c4a59c0b47a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39941" name="图片 39940" descr="迎春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0"/>
            <a:ext cx="6624638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文本占位符 39941" descr="迎春花"/>
          <p:cNvPicPr>
            <a:picLocks noGrp="1" noChangeAspect="1"/>
          </p:cNvPicPr>
          <p:nvPr>
            <p:ph type="body" idx="1"/>
          </p:nvPr>
        </p:nvPicPr>
        <p:blipFill>
          <a:blip r:embed="rId3"/>
          <a:stretch>
            <a:fillRect/>
          </a:stretch>
        </p:blipFill>
        <p:spPr>
          <a:xfrm>
            <a:off x="2981325" y="2708275"/>
            <a:ext cx="61626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图片 32771" descr="荷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 descr="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946150"/>
          </a:xfrm>
        </p:spPr>
        <p:txBody>
          <a:bodyPr anchor="ctr"/>
          <a:lstStyle/>
          <a:p>
            <a:r>
              <a:rPr lang="zh-CN" altLang="en-US" dirty="0"/>
              <a:t>音读</a:t>
            </a:r>
          </a:p>
        </p:txBody>
      </p:sp>
      <p:sp>
        <p:nvSpPr>
          <p:cNvPr id="8196" name="文本占位符 819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800" dirty="0">
                <a:ea typeface="隶书" panose="02010509060101010101" pitchFamily="49" charset="-122"/>
              </a:rPr>
              <a:t>初读诗歌，画出不认识的字和不理解的词</a:t>
            </a:r>
          </a:p>
          <a:p>
            <a:r>
              <a:rPr lang="zh-CN" altLang="en-US" sz="4800" dirty="0">
                <a:ea typeface="隶书" panose="02010509060101010101" pitchFamily="49" charset="-122"/>
              </a:rPr>
              <a:t>小组合作学习</a:t>
            </a:r>
          </a:p>
          <a:p>
            <a:r>
              <a:rPr lang="zh-CN" altLang="en-US" sz="4800" dirty="0">
                <a:ea typeface="隶书" panose="02010509060101010101" pitchFamily="49" charset="-122"/>
              </a:rPr>
              <a:t>检测</a:t>
            </a:r>
          </a:p>
          <a:p>
            <a:endParaRPr lang="zh-CN" altLang="en-US" sz="48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6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196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图片 31747" descr="荷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>
            <a:hlinkClick r:id="rId2"/>
          </p:cNvPr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矩形 22530">
            <a:hlinkClick r:id="rId2"/>
          </p:cNvPr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矩形 22531">
            <a:hlinkClick r:id="rId3"/>
          </p:cNvPr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矩形 22532">
            <a:hlinkClick r:id="rId3"/>
          </p:cNvPr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534" name="图片 22533" descr="200509112206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6868" name="图片 36867" descr="菊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36868" descr="菊花2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0"/>
            <a:ext cx="42116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7892" name="图片 37891" descr="腊梅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1337" y="0"/>
            <a:ext cx="5202237" cy="422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37892" descr="腊梅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0"/>
            <a:ext cx="4500562" cy="415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37893" descr="腊梅花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3644900"/>
            <a:ext cx="7667625" cy="363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cdg"/>
          <p:cNvPicPr>
            <a:picLocks noChangeAspect="1"/>
          </p:cNvPicPr>
          <p:nvPr/>
        </p:nvPicPr>
        <p:blipFill>
          <a:blip r:embed="rId2"/>
          <a:srcRect r="5511"/>
          <a:stretch>
            <a:fillRect/>
          </a:stretch>
        </p:blipFill>
        <p:spPr>
          <a:xfrm>
            <a:off x="0" y="0"/>
            <a:ext cx="9144000" cy="691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图片 19462" descr="14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占位符 19459"/>
          <p:cNvSpPr>
            <a:spLocks noGrp="1"/>
          </p:cNvSpPr>
          <p:nvPr>
            <p:ph type="body" idx="1"/>
          </p:nvPr>
        </p:nvSpPr>
        <p:spPr>
          <a:xfrm>
            <a:off x="0" y="2492375"/>
            <a:ext cx="8229600" cy="3311525"/>
          </a:xfrm>
        </p:spPr>
        <p:txBody>
          <a:bodyPr/>
          <a:lstStyle/>
          <a:p>
            <a:r>
              <a:rPr lang="zh-CN" altLang="en-US" sz="4800" dirty="0"/>
              <a:t>仿照诗歌写一段诗，表达自己了解的大自然的其他“语言”。</a:t>
            </a:r>
          </a:p>
        </p:txBody>
      </p:sp>
      <p:sp>
        <p:nvSpPr>
          <p:cNvPr id="19461" name="矩形 19460"/>
          <p:cNvSpPr/>
          <p:nvPr/>
        </p:nvSpPr>
        <p:spPr>
          <a:xfrm>
            <a:off x="468313" y="333375"/>
            <a:ext cx="5256212" cy="21605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5400" b="1">
                <a:solidFill>
                  <a:srgbClr val="CC00FF"/>
                </a:soli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小小诗人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07823181319711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28728" y="642918"/>
            <a:ext cx="5857916" cy="59093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你看那池塘的青蛙，</a:t>
            </a:r>
            <a:b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这就是大自然的语言：</a:t>
            </a:r>
            <a:b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青蛙呱呱大叫，</a:t>
            </a:r>
            <a:b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出门别忘带伞。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你看那天上的月亮，</a:t>
            </a:r>
          </a:p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这就是大自然的语言：</a:t>
            </a:r>
          </a:p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月亮朦朦胧胧，</a:t>
            </a:r>
          </a:p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明天必然下雨。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07823181319711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500166" y="857232"/>
            <a:ext cx="6215106" cy="5355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枯黄的落叶在风中飞舞，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不就像一张张电报？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大自然在风中向我们传递：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秋天已经来临。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如果仔细观察大树，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你会把方向发现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茂盛是南，稀疏是北。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这是大自然的语言。</a:t>
            </a:r>
            <a:endParaRPr lang="zh-CN" altLang="en-US" sz="36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0420" name="图片 60419" descr="百合"/>
          <p:cNvPicPr>
            <a:picLocks noChangeAspect="1"/>
          </p:cNvPicPr>
          <p:nvPr/>
        </p:nvPicPr>
        <p:blipFill>
          <a:blip r:embed="rId2">
            <a:lum bright="14001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文本框 60420"/>
          <p:cNvSpPr txBox="1"/>
          <p:nvPr/>
        </p:nvSpPr>
        <p:spPr>
          <a:xfrm>
            <a:off x="3733800" y="85725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资料</a:t>
            </a:r>
          </a:p>
        </p:txBody>
      </p:sp>
      <p:sp>
        <p:nvSpPr>
          <p:cNvPr id="60422" name="文本框 60421"/>
          <p:cNvSpPr txBox="1"/>
          <p:nvPr/>
        </p:nvSpPr>
        <p:spPr>
          <a:xfrm>
            <a:off x="1752600" y="2362200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609600" y="1981200"/>
            <a:ext cx="73914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dirty="0"/>
              <a:t>大自然的语言例举</a:t>
            </a:r>
          </a:p>
          <a:p>
            <a:pPr lvl="0">
              <a:buNone/>
            </a:pPr>
            <a:endParaRPr lang="zh-CN" altLang="en-US" sz="3600" b="1"/>
          </a:p>
        </p:txBody>
      </p:sp>
      <p:sp>
        <p:nvSpPr>
          <p:cNvPr id="60424" name="文本框 60423"/>
          <p:cNvSpPr txBox="1"/>
          <p:nvPr/>
        </p:nvSpPr>
        <p:spPr>
          <a:xfrm>
            <a:off x="838200" y="2743200"/>
            <a:ext cx="7162800" cy="308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植物：迎春花、荷花、菊花、腊梅花开放，象征着季节更替。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动物：蜜蜂跳</a:t>
            </a:r>
            <a:r>
              <a:rPr lang="en-US" altLang="zh-CN" sz="28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28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字舞、公鸡啼鸣、母鸡叫蛋、鱼跳水、狗吠等。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天象：看云识天气、北极星是航海员永远的罗盘等。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p_large_a4hY_7f7400023726121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035"/>
          </a:xfrm>
        </p:spPr>
      </p:pic>
      <p:sp>
        <p:nvSpPr>
          <p:cNvPr id="5" name="TextBox 4"/>
          <p:cNvSpPr txBox="1"/>
          <p:nvPr/>
        </p:nvSpPr>
        <p:spPr>
          <a:xfrm>
            <a:off x="346710" y="370205"/>
            <a:ext cx="844042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dòu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qiàn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mài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>
                <a:solidFill>
                  <a:srgbClr val="0070C0"/>
                </a:solidFill>
                <a:sym typeface="+mn-ea"/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sym typeface="+mn-ea"/>
              </a:rPr>
              <a:t>bān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sym typeface="+mn-ea"/>
              </a:rPr>
              <a:t>     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  <a:sym typeface="+mn-ea"/>
              </a:rPr>
              <a:t>lún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  <a:sym typeface="+mn-ea"/>
              </a:rPr>
              <a:t> </a:t>
            </a:r>
            <a:endParaRPr lang="en-US" altLang="zh-CN" sz="44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逗点  嵌在   山脉 搬家 年轮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sz="4400">
                <a:solidFill>
                  <a:schemeClr val="tx2">
                    <a:lumMod val="75000"/>
                  </a:schemeClr>
                </a:solidFill>
              </a:rPr>
              <a:t>shěng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nián lún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quān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  céng jīng </a:t>
            </a:r>
            <a:endParaRPr lang="en-US" altLang="zh-CN" sz="44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省略     年轮圆圈   </a:t>
            </a:r>
            <a:r>
              <a:rPr lang="zh-CN" altLang="en-US" sz="4400" b="1" dirty="0">
                <a:solidFill>
                  <a:schemeClr val="tx2">
                    <a:lumMod val="75000"/>
                  </a:schemeClr>
                </a:solidFill>
                <a:sym typeface="+mn-ea"/>
              </a:rPr>
              <a:t>曾   经</a:t>
            </a:r>
          </a:p>
          <a:p>
            <a:r>
              <a:rPr lang="en-US" sz="4400">
                <a:solidFill>
                  <a:schemeClr val="tx2">
                    <a:lumMod val="75000"/>
                  </a:schemeClr>
                </a:solidFill>
                <a:sym typeface="+mn-ea"/>
              </a:rPr>
              <a:t>wāng yáng zhēng yǎn  mǎ yǐ</a:t>
            </a:r>
          </a:p>
          <a:p>
            <a:r>
              <a:rPr lang="zh-CN" altLang="en-US" sz="44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汪洋             </a:t>
            </a:r>
          </a:p>
          <a:p>
            <a:pPr algn="l"/>
            <a:r>
              <a:rPr lang="en-US" sz="4400">
                <a:solidFill>
                  <a:schemeClr val="tx2">
                    <a:lumMod val="75000"/>
                  </a:schemeClr>
                </a:solidFill>
                <a:sym typeface="+mn-ea"/>
              </a:rPr>
              <a:t>kē dǒu   yóu yǒng  yàn nán fēi </a:t>
            </a:r>
          </a:p>
          <a:p>
            <a:pPr algn="l"/>
            <a:r>
              <a:rPr lang="en-US" sz="4400">
                <a:solidFill>
                  <a:schemeClr val="tx2">
                    <a:lumMod val="75000"/>
                  </a:schemeClr>
                </a:solidFill>
                <a:sym typeface="+mn-ea"/>
              </a:rPr>
              <a:t>  </a:t>
            </a:r>
          </a:p>
          <a:p>
            <a:pPr algn="l"/>
            <a:r>
              <a:rPr lang="en-US" sz="4400">
                <a:solidFill>
                  <a:schemeClr val="tx2">
                    <a:lumMod val="75000"/>
                  </a:schemeClr>
                </a:solidFill>
                <a:sym typeface="+mn-ea"/>
              </a:rPr>
              <a:t>yú lín      sī kǎo    miào bù kě yán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 tmFilter="0,0; .5, 0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 tmFilter="0,0; .5, 0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 tmFilter="0,0; .5, 0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文本占位符 40963" descr="48"/>
          <p:cNvPicPr>
            <a:picLocks noGrp="1"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588"/>
          </a:xfrm>
        </p:spPr>
      </p:pic>
      <p:sp>
        <p:nvSpPr>
          <p:cNvPr id="40965" name="矩形 40964"/>
          <p:cNvSpPr/>
          <p:nvPr/>
        </p:nvSpPr>
        <p:spPr>
          <a:xfrm>
            <a:off x="684213" y="2492375"/>
            <a:ext cx="5400675" cy="25193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8000" b="1" spc="-8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楷体_GB2312" charset="0"/>
                <a:ea typeface="楷体_GB2312" charset="0"/>
              </a:rPr>
              <a:t>你真棒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p_large_kEAv_32390002d63e126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8260"/>
          </a:xfrm>
        </p:spPr>
      </p:pic>
      <p:sp>
        <p:nvSpPr>
          <p:cNvPr id="6" name="左大括号 5"/>
          <p:cNvSpPr/>
          <p:nvPr/>
        </p:nvSpPr>
        <p:spPr>
          <a:xfrm>
            <a:off x="2857488" y="3000372"/>
            <a:ext cx="642942" cy="2786082"/>
          </a:xfrm>
          <a:prstGeom prst="leftBrace">
            <a:avLst>
              <a:gd name="adj1" fmla="val 68001"/>
              <a:gd name="adj2" fmla="val 50000"/>
            </a:avLst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627120" y="2708910"/>
            <a:ext cx="399859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quān</a:t>
            </a:r>
            <a:r>
              <a:rPr lang="en-US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圆圈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sz="4400" b="1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juàn</a:t>
            </a:r>
            <a:r>
              <a:rPr lang="en-US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圈养</a:t>
            </a:r>
            <a:r>
              <a:rPr 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3429000"/>
            <a:ext cx="1357322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921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sz="5400" dirty="0">
                <a:ea typeface="隶书" panose="02010509060101010101" pitchFamily="49" charset="-122"/>
              </a:rPr>
              <a:t>品读诗歌</a:t>
            </a:r>
            <a:r>
              <a:rPr lang="en-US" altLang="zh-CN" sz="5400" dirty="0">
                <a:ea typeface="隶书" panose="02010509060101010101" pitchFamily="49" charset="-122"/>
              </a:rPr>
              <a:t>——</a:t>
            </a:r>
            <a:r>
              <a:rPr lang="zh-CN" altLang="en-US" sz="5400" dirty="0">
                <a:ea typeface="隶书" panose="02010509060101010101" pitchFamily="49" charset="-122"/>
              </a:rPr>
              <a:t>意读</a:t>
            </a:r>
          </a:p>
        </p:txBody>
      </p:sp>
      <p:sp>
        <p:nvSpPr>
          <p:cNvPr id="9220" name="文本占位符 92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400" b="1" dirty="0">
                <a:ea typeface="宋体-PUA" pitchFamily="2" charset="-122"/>
              </a:rPr>
              <a:t>齐读诗歌</a:t>
            </a:r>
          </a:p>
          <a:p>
            <a:r>
              <a:rPr lang="zh-CN" altLang="en-US" sz="4400" b="1" dirty="0">
                <a:ea typeface="宋体-PUA" pitchFamily="2" charset="-122"/>
              </a:rPr>
              <a:t>男女声对读</a:t>
            </a:r>
          </a:p>
          <a:p>
            <a:r>
              <a:rPr lang="zh-CN" altLang="en-US" sz="4400" b="1" dirty="0">
                <a:ea typeface="宋体-PUA" pitchFamily="2" charset="-122"/>
              </a:rPr>
              <a:t>讨论；文中讲了大自然的几种语言？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19" grpId="1" bldLvl="0"/>
      <p:bldP spid="9219" grpId="2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p_large_Cqlc_61780000fae45c7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1538" y="1285860"/>
            <a:ext cx="5786478" cy="4896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别以为人才说话，</a:t>
            </a:r>
            <a:b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大自然也有语言。</a:t>
            </a:r>
            <a:b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这语言到处都有，</a:t>
            </a:r>
            <a:b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睁开眼就能看见</a:t>
            </a:r>
            <a:r>
              <a:rPr lang="zh-CN" altLang="en-US" sz="4800" b="1" dirty="0">
                <a:solidFill>
                  <a:srgbClr val="00B050"/>
                </a:solidFill>
              </a:rPr>
              <a:t>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928926" y="3643314"/>
            <a:ext cx="2786082" cy="8572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928926" y="4786322"/>
            <a:ext cx="2786082" cy="8572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7884" y="1714488"/>
            <a:ext cx="2286016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大自然的语言有什么特点？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1378</Words>
  <Application>Microsoft Office PowerPoint</Application>
  <PresentationFormat>全屏显示(4:3)</PresentationFormat>
  <Paragraphs>211</Paragraphs>
  <Slides>60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0" baseType="lpstr">
      <vt:lpstr>Arial Unicode MS</vt:lpstr>
      <vt:lpstr>黑体</vt:lpstr>
      <vt:lpstr>楷体</vt:lpstr>
      <vt:lpstr>楷体_GB2312</vt:lpstr>
      <vt:lpstr>隶书</vt:lpstr>
      <vt:lpstr>宋体</vt:lpstr>
      <vt:lpstr>幼圆</vt:lpstr>
      <vt:lpstr>Arial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音读</vt:lpstr>
      <vt:lpstr>PowerPoint 演示文稿</vt:lpstr>
      <vt:lpstr>PowerPoint 演示文稿</vt:lpstr>
      <vt:lpstr>品读诗歌——意读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知识探索之旅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资料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诵读体会——美读</vt:lpstr>
      <vt:lpstr>PowerPoint 演示文稿</vt:lpstr>
      <vt:lpstr>全文总结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China</cp:lastModifiedBy>
  <cp:revision>58</cp:revision>
  <dcterms:created xsi:type="dcterms:W3CDTF">2012-04-04T10:41:00Z</dcterms:created>
  <dcterms:modified xsi:type="dcterms:W3CDTF">2019-03-29T00:55:36Z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