
<file path=[Content_Types].xml><?xml version="1.0" encoding="utf-8"?>
<Types xmlns="http://schemas.openxmlformats.org/package/2006/content-types">
  <Default Extension="png" ContentType="image/png"/>
  <Default Extension="jpeg" ContentType="image/jpe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media/image1.svg" ContentType="image/svg+xml"/>
  <Override PartName="/ppt/media/image2.svg" ContentType="image/svg+xml"/>
  <Override PartName="/ppt/media/image3.svg" ContentType="image/svg+xml"/>
  <Override PartName="/ppt/media/image4.svg" ContentType="image/svg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7" r:id="rId3"/>
    <p:sldId id="258" r:id="rId5"/>
    <p:sldId id="259" r:id="rId6"/>
    <p:sldId id="303" r:id="rId7"/>
    <p:sldId id="294" r:id="rId8"/>
    <p:sldId id="330" r:id="rId9"/>
    <p:sldId id="480" r:id="rId10"/>
    <p:sldId id="399" r:id="rId11"/>
    <p:sldId id="375" r:id="rId12"/>
    <p:sldId id="429" r:id="rId13"/>
    <p:sldId id="430" r:id="rId14"/>
    <p:sldId id="295" r:id="rId15"/>
    <p:sldId id="337" r:id="rId16"/>
    <p:sldId id="568" r:id="rId17"/>
    <p:sldId id="569" r:id="rId18"/>
    <p:sldId id="570" r:id="rId19"/>
    <p:sldId id="571" r:id="rId20"/>
    <p:sldId id="572" r:id="rId21"/>
    <p:sldId id="573" r:id="rId22"/>
    <p:sldId id="574" r:id="rId23"/>
    <p:sldId id="575" r:id="rId24"/>
    <p:sldId id="504" r:id="rId25"/>
    <p:sldId id="506" r:id="rId26"/>
    <p:sldId id="296" r:id="rId27"/>
    <p:sldId id="360" r:id="rId28"/>
    <p:sldId id="297" r:id="rId29"/>
    <p:sldId id="510" r:id="rId30"/>
    <p:sldId id="522" r:id="rId31"/>
    <p:sldId id="298" r:id="rId32"/>
    <p:sldId id="567" r:id="rId33"/>
    <p:sldId id="299" r:id="rId34"/>
    <p:sldId id="507" r:id="rId35"/>
    <p:sldId id="420" r:id="rId36"/>
    <p:sldId id="292" r:id="rId37"/>
  </p:sldIdLst>
  <p:sldSz cx="12192000" cy="6858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dministrator" initials="A" lastIdx="23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D8E57"/>
    <a:srgbClr val="758A46"/>
    <a:srgbClr val="3E5834"/>
    <a:srgbClr val="395439"/>
    <a:srgbClr val="713D22"/>
    <a:srgbClr val="6F3206"/>
    <a:srgbClr val="F3BF57"/>
    <a:srgbClr val="926434"/>
    <a:srgbClr val="DAF36A"/>
    <a:srgbClr val="423B1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241" autoAdjust="0"/>
    <p:restoredTop sz="94660"/>
  </p:normalViewPr>
  <p:slideViewPr>
    <p:cSldViewPr>
      <p:cViewPr varScale="1">
        <p:scale>
          <a:sx n="52" d="100"/>
          <a:sy n="52" d="100"/>
        </p:scale>
        <p:origin x="-82" y="-144"/>
      </p:cViewPr>
      <p:guideLst>
        <p:guide orient="horz" pos="2206"/>
        <p:guide pos="6335"/>
        <p:guide pos="133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1" Type="http://schemas.openxmlformats.org/officeDocument/2006/relationships/commentAuthors" Target="commentAuthors.xml"/><Relationship Id="rId40" Type="http://schemas.openxmlformats.org/officeDocument/2006/relationships/tableStyles" Target="tableStyles.xml"/><Relationship Id="rId4" Type="http://schemas.openxmlformats.org/officeDocument/2006/relationships/notesMaster" Target="notesMasters/notesMaster1.xml"/><Relationship Id="rId39" Type="http://schemas.openxmlformats.org/officeDocument/2006/relationships/viewProps" Target="viewProps.xml"/><Relationship Id="rId38" Type="http://schemas.openxmlformats.org/officeDocument/2006/relationships/presProps" Target="presProps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088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1049089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1049090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1049091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49092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1049093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66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1048667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Tm="3000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05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1049056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104905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104905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104905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3C2372-0927-4873-B8A4-B1D1E29C1CB7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  <p:transition spd="slow" advTm="3000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039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1049040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104904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104904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104904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0AF8DC-20F2-49BF-B11F-C9CC37C7D9B1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  <p:transition spd="slow" advTm="3000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04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104904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104904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104904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104904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709B58-56B3-4178-9362-3D2C0DE1C8E5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  <p:transition spd="slow" advTm="3000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060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1049061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104906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104906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104906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377B6D-DA5A-4A4A-938E-EC746120D683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  <p:transition spd="slow" advTm="3000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06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1049066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1049067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104906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104906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104907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434E84-DC47-4397-9C71-76D417FEE279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  <p:transition spd="slow" advTm="3000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071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1049072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1049073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1049074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1049075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104907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104907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104907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12956C-7FEA-40D4-A52F-3B10A3F3B2FE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  <p:transition spd="slow" advTm="3000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03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104903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104903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104903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5E9D22-6518-4407-8075-776B9724C325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  <p:transition spd="slow" advTm="3000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079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1049080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1049081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964BFD-7A44-408A-B9EC-85BC150BAB6A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  <p:transition spd="slow" advTm="3000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08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104908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104908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104908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104908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104908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B8F28E-EED8-4729-918D-2FDEE53838F3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  <p:transition spd="slow" advTm="3000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049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1049050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/>
              <a:t>单击图标添加图片</a:t>
            </a:r>
            <a:endParaRPr lang="en-US" noProof="0" dirty="0"/>
          </a:p>
        </p:txBody>
      </p:sp>
      <p:sp>
        <p:nvSpPr>
          <p:cNvPr id="1049051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104905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104905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104905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0B5488-F59C-4D31-A337-337F2354E7A1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  <p:transition spd="slow" advTm="3000">
    <p:fade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76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4857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48578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endParaRPr lang="zh-CN" altLang="zh-CN"/>
          </a:p>
        </p:txBody>
      </p:sp>
      <p:sp>
        <p:nvSpPr>
          <p:cNvPr id="104857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endParaRPr lang="zh-CN" altLang="zh-CN"/>
          </a:p>
        </p:txBody>
      </p:sp>
      <p:sp>
        <p:nvSpPr>
          <p:cNvPr id="104858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fld id="{65500DD5-F7F3-419B-A00F-B1F475D9CB56}" type="slidenum">
              <a:rPr lang="zh-CN" altLang="zh-CN"/>
            </a:fld>
            <a:endParaRPr lang="zh-CN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 advTm="3000">
    <p:fade/>
  </p:transition>
  <p:txStyles>
    <p:titleStyle>
      <a:lvl1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1" fontAlgn="base" hangingPunct="1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microsoft.com/office/2007/relationships/hdphoto" Target="../media/image6.wdp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8.jpeg"/><Relationship Id="rId2" Type="http://schemas.openxmlformats.org/officeDocument/2006/relationships/image" Target="../media/image3.svg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svg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0.png"/><Relationship Id="rId3" Type="http://schemas.openxmlformats.org/officeDocument/2006/relationships/image" Target="../media/image19.jpeg"/><Relationship Id="rId2" Type="http://schemas.openxmlformats.org/officeDocument/2006/relationships/image" Target="../media/image3.svg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1.jpeg"/><Relationship Id="rId2" Type="http://schemas.openxmlformats.org/officeDocument/2006/relationships/image" Target="../media/image3.svg"/><Relationship Id="rId1" Type="http://schemas.openxmlformats.org/officeDocument/2006/relationships/image" Target="../media/image1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svg"/><Relationship Id="rId1" Type="http://schemas.openxmlformats.org/officeDocument/2006/relationships/image" Target="../media/image17.png"/></Relationships>
</file>

<file path=ppt/slides/_rels/slide1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3.png"/><Relationship Id="rId3" Type="http://schemas.openxmlformats.org/officeDocument/2006/relationships/image" Target="../media/image22.png"/><Relationship Id="rId2" Type="http://schemas.openxmlformats.org/officeDocument/2006/relationships/image" Target="../media/image3.svg"/><Relationship Id="rId1" Type="http://schemas.openxmlformats.org/officeDocument/2006/relationships/image" Target="../media/image17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4.jpeg"/><Relationship Id="rId2" Type="http://schemas.openxmlformats.org/officeDocument/2006/relationships/image" Target="../media/image3.svg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7.xml"/><Relationship Id="rId8" Type="http://schemas.openxmlformats.org/officeDocument/2006/relationships/tags" Target="../tags/tag6.xml"/><Relationship Id="rId7" Type="http://schemas.openxmlformats.org/officeDocument/2006/relationships/tags" Target="../tags/tag5.xml"/><Relationship Id="rId6" Type="http://schemas.openxmlformats.org/officeDocument/2006/relationships/tags" Target="../tags/tag4.xml"/><Relationship Id="rId5" Type="http://schemas.openxmlformats.org/officeDocument/2006/relationships/tags" Target="../tags/tag3.xml"/><Relationship Id="rId4" Type="http://schemas.openxmlformats.org/officeDocument/2006/relationships/tags" Target="../tags/tag2.xml"/><Relationship Id="rId3" Type="http://schemas.openxmlformats.org/officeDocument/2006/relationships/tags" Target="../tags/tag1.xml"/><Relationship Id="rId2" Type="http://schemas.openxmlformats.org/officeDocument/2006/relationships/slide" Target="slide2.xml"/><Relationship Id="rId17" Type="http://schemas.openxmlformats.org/officeDocument/2006/relationships/slideLayout" Target="../slideLayouts/slideLayout1.xml"/><Relationship Id="rId16" Type="http://schemas.openxmlformats.org/officeDocument/2006/relationships/tags" Target="../tags/tag14.xml"/><Relationship Id="rId15" Type="http://schemas.openxmlformats.org/officeDocument/2006/relationships/tags" Target="../tags/tag13.xml"/><Relationship Id="rId14" Type="http://schemas.openxmlformats.org/officeDocument/2006/relationships/tags" Target="../tags/tag12.xml"/><Relationship Id="rId13" Type="http://schemas.openxmlformats.org/officeDocument/2006/relationships/tags" Target="../tags/tag11.xml"/><Relationship Id="rId12" Type="http://schemas.openxmlformats.org/officeDocument/2006/relationships/tags" Target="../tags/tag10.xml"/><Relationship Id="rId11" Type="http://schemas.openxmlformats.org/officeDocument/2006/relationships/tags" Target="../tags/tag9.xml"/><Relationship Id="rId10" Type="http://schemas.openxmlformats.org/officeDocument/2006/relationships/tags" Target="../tags/tag8.xml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5.jpeg"/><Relationship Id="rId2" Type="http://schemas.openxmlformats.org/officeDocument/2006/relationships/image" Target="../media/image3.svg"/><Relationship Id="rId1" Type="http://schemas.openxmlformats.org/officeDocument/2006/relationships/image" Target="../media/image17.pn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6.png"/><Relationship Id="rId2" Type="http://schemas.openxmlformats.org/officeDocument/2006/relationships/image" Target="../media/image3.svg"/><Relationship Id="rId1" Type="http://schemas.openxmlformats.org/officeDocument/2006/relationships/image" Target="../media/image17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svg"/><Relationship Id="rId1" Type="http://schemas.openxmlformats.org/officeDocument/2006/relationships/image" Target="../media/image17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svg"/><Relationship Id="rId1" Type="http://schemas.openxmlformats.org/officeDocument/2006/relationships/image" Target="../media/image17.png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microsoft.com/office/2007/relationships/hdphoto" Target="../media/image6.wdp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svg"/><Relationship Id="rId1" Type="http://schemas.openxmlformats.org/officeDocument/2006/relationships/image" Target="../media/image27.png"/></Relationships>
</file>

<file path=ppt/slides/_rels/slide2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microsoft.com/office/2007/relationships/hdphoto" Target="../media/image6.wdp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svg"/><Relationship Id="rId1" Type="http://schemas.openxmlformats.org/officeDocument/2006/relationships/image" Target="../media/image27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svg"/><Relationship Id="rId1" Type="http://schemas.openxmlformats.org/officeDocument/2006/relationships/image" Target="../media/image27.png"/></Relationships>
</file>

<file path=ppt/slides/_rels/slide2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microsoft.com/office/2007/relationships/hdphoto" Target="../media/image6.wdp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microsoft.com/office/2007/relationships/hdphoto" Target="../media/image6.wdp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svg"/><Relationship Id="rId1" Type="http://schemas.openxmlformats.org/officeDocument/2006/relationships/image" Target="../media/image27.png"/></Relationships>
</file>

<file path=ppt/slides/_rels/slide3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microsoft.com/office/2007/relationships/hdphoto" Target="../media/image6.wdp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8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.jpeg"/><Relationship Id="rId2" Type="http://schemas.openxmlformats.org/officeDocument/2006/relationships/image" Target="../media/image1.sv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microsoft.com/office/2007/relationships/hdphoto" Target="../media/image6.wdp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jpeg"/><Relationship Id="rId2" Type="http://schemas.openxmlformats.org/officeDocument/2006/relationships/image" Target="../media/image2.sv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png"/><Relationship Id="rId2" Type="http://schemas.openxmlformats.org/officeDocument/2006/relationships/image" Target="../media/image2.sv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microsoft.com/office/2007/relationships/hdphoto" Target="../media/image13.wdp"/><Relationship Id="rId3" Type="http://schemas.openxmlformats.org/officeDocument/2006/relationships/image" Target="../media/image12.png"/><Relationship Id="rId2" Type="http://schemas.openxmlformats.org/officeDocument/2006/relationships/image" Target="../media/image2.svg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svg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61" name="矩形 3"/>
          <p:cNvSpPr/>
          <p:nvPr/>
        </p:nvSpPr>
        <p:spPr>
          <a:xfrm>
            <a:off x="-24768" y="2636912"/>
            <a:ext cx="12240895" cy="2305283"/>
          </a:xfrm>
          <a:prstGeom prst="rect">
            <a:avLst/>
          </a:prstGeom>
          <a:solidFill>
            <a:srgbClr val="4D8E57">
              <a:alpha val="5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1048662" name="圆角矩形 106"/>
          <p:cNvSpPr/>
          <p:nvPr/>
        </p:nvSpPr>
        <p:spPr>
          <a:xfrm>
            <a:off x="4209411" y="5301208"/>
            <a:ext cx="3772535" cy="619760"/>
          </a:xfrm>
          <a:prstGeom prst="roundRect">
            <a:avLst>
              <a:gd name="adj" fmla="val 50000"/>
            </a:avLst>
          </a:prstGeom>
          <a:solidFill>
            <a:srgbClr val="F3BF57"/>
          </a:solidFill>
          <a:ln>
            <a:noFill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zh-CN" altLang="en-US" sz="3200" dirty="0">
                <a:solidFill>
                  <a:srgbClr val="6F3206"/>
                </a:solidFill>
                <a:latin typeface="+mn-ea"/>
                <a:cs typeface="+mn-ea"/>
                <a:sym typeface="+mn-lt"/>
              </a:rPr>
              <a:t>教学课件</a:t>
            </a:r>
            <a:endParaRPr lang="zh-CN" altLang="en-US" sz="3200" dirty="0">
              <a:solidFill>
                <a:srgbClr val="6F3206"/>
              </a:solidFill>
              <a:latin typeface="+mn-ea"/>
              <a:cs typeface="+mn-ea"/>
              <a:sym typeface="+mn-lt"/>
            </a:endParaRPr>
          </a:p>
        </p:txBody>
      </p:sp>
      <p:sp>
        <p:nvSpPr>
          <p:cNvPr id="1048663" name="文本框 4"/>
          <p:cNvSpPr txBox="1"/>
          <p:nvPr/>
        </p:nvSpPr>
        <p:spPr>
          <a:xfrm>
            <a:off x="989017" y="2792249"/>
            <a:ext cx="1021332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0" dirty="0">
                <a:solidFill>
                  <a:schemeClr val="bg1"/>
                </a:solidFill>
                <a:latin typeface="+mn-ea"/>
              </a:rPr>
              <a:t>京剧趣谈</a:t>
            </a:r>
            <a:endParaRPr lang="zh-CN" altLang="zh-CN" sz="80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048664" name="矩形 2"/>
          <p:cNvSpPr/>
          <p:nvPr/>
        </p:nvSpPr>
        <p:spPr>
          <a:xfrm>
            <a:off x="8180896" y="210151"/>
            <a:ext cx="376256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n-ea"/>
                <a:cs typeface="+mn-ea"/>
                <a:sym typeface="+mn-lt"/>
              </a:rPr>
              <a:t>人教部编版 小学语文 六年级上册</a:t>
            </a:r>
            <a:endParaRPr lang="zh-CN" altLang="en-US" dirty="0">
              <a:solidFill>
                <a:schemeClr val="bg1"/>
              </a:solidFill>
              <a:latin typeface="+mn-ea"/>
              <a:cs typeface="+mn-ea"/>
              <a:sym typeface="+mn-lt"/>
            </a:endParaRPr>
          </a:p>
        </p:txBody>
      </p:sp>
      <p:sp>
        <p:nvSpPr>
          <p:cNvPr id="1048665" name="文本框 7"/>
          <p:cNvSpPr txBox="1"/>
          <p:nvPr/>
        </p:nvSpPr>
        <p:spPr>
          <a:xfrm>
            <a:off x="4007768" y="4152121"/>
            <a:ext cx="2820216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3600" dirty="0">
                <a:solidFill>
                  <a:schemeClr val="bg1"/>
                </a:solidFill>
                <a:latin typeface="+mn-ea"/>
              </a:rPr>
              <a:t>徐城北</a:t>
            </a:r>
            <a:endParaRPr lang="zh-CN" altLang="en-US" sz="3600" dirty="0">
              <a:solidFill>
                <a:schemeClr val="bg1"/>
              </a:solidFill>
              <a:latin typeface="+mn-ea"/>
            </a:endParaRPr>
          </a:p>
        </p:txBody>
      </p:sp>
    </p:spTree>
  </p:cSld>
  <p:clrMapOvr>
    <a:masterClrMapping/>
  </p:clrMapOvr>
  <p:transition spd="slow" advTm="3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486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486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486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486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663" grpId="0"/>
      <p:bldP spid="1048663" grpId="1"/>
      <p:bldP spid="1048665" grpId="0"/>
      <p:bldP spid="1048665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6617" y="1089482"/>
            <a:ext cx="6888980" cy="6888980"/>
          </a:xfrm>
          <a:prstGeom prst="rect">
            <a:avLst/>
          </a:prstGeom>
        </p:spPr>
      </p:pic>
      <p:sp>
        <p:nvSpPr>
          <p:cNvPr id="90" name="矩形 89"/>
          <p:cNvSpPr/>
          <p:nvPr/>
        </p:nvSpPr>
        <p:spPr>
          <a:xfrm>
            <a:off x="0" y="6842125"/>
            <a:ext cx="12192000" cy="76200"/>
          </a:xfrm>
          <a:prstGeom prst="rect">
            <a:avLst/>
          </a:prstGeom>
          <a:solidFill>
            <a:srgbClr val="887E7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95" baseline="-25000"/>
          </a:p>
        </p:txBody>
      </p:sp>
      <p:sp>
        <p:nvSpPr>
          <p:cNvPr id="29" name="文本框 28"/>
          <p:cNvSpPr txBox="1"/>
          <p:nvPr/>
        </p:nvSpPr>
        <p:spPr>
          <a:xfrm>
            <a:off x="862330" y="2582902"/>
            <a:ext cx="635127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spcBef>
                <a:spcPts val="1200"/>
              </a:spcBef>
            </a:pPr>
            <a:r>
              <a:rPr lang="zh-CN" altLang="en-US" sz="4000" dirty="0">
                <a:latin typeface="黑体" panose="02010609060101010101" pitchFamily="49" charset="-122"/>
                <a:ea typeface="黑体" panose="02010609060101010101" pitchFamily="49" charset="-122"/>
              </a:rPr>
              <a:t>    朗读课文，课文从哪几个方面去写京剧的？理清课文层次。</a:t>
            </a:r>
            <a:endParaRPr lang="zh-CN" altLang="en-US" sz="4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5" name="标题 1"/>
          <p:cNvSpPr txBox="1"/>
          <p:nvPr/>
        </p:nvSpPr>
        <p:spPr>
          <a:xfrm>
            <a:off x="862622" y="927602"/>
            <a:ext cx="10515600" cy="516024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i="0" kern="1200" baseline="0">
                <a:solidFill>
                  <a:srgbClr val="293049"/>
                </a:solidFill>
                <a:effectLst/>
                <a:latin typeface="+mj-ea"/>
                <a:ea typeface="+mj-ea"/>
                <a:cs typeface="+mj-cs"/>
              </a:defRPr>
            </a:lvl1pPr>
          </a:lstStyle>
          <a:p>
            <a:r>
              <a:rPr lang="zh-CN" altLang="en-US" sz="2800" dirty="0">
                <a:solidFill>
                  <a:srgbClr val="EC7D4A"/>
                </a:solidFill>
                <a:latin typeface="+mn-ea"/>
                <a:ea typeface="+mn-ea"/>
                <a:cs typeface="+mn-ea"/>
              </a:rPr>
              <a:t>整体感知</a:t>
            </a:r>
            <a:r>
              <a:rPr lang="en-US" altLang="zh-CN" sz="2800" dirty="0">
                <a:solidFill>
                  <a:srgbClr val="EC7D4A"/>
                </a:solidFill>
                <a:latin typeface="+mn-ea"/>
                <a:ea typeface="+mn-ea"/>
                <a:cs typeface="+mn-ea"/>
              </a:rPr>
              <a:t>——</a:t>
            </a:r>
            <a:r>
              <a:rPr lang="zh-CN" altLang="en-US" sz="2800" dirty="0">
                <a:solidFill>
                  <a:srgbClr val="EC7D4A"/>
                </a:solidFill>
                <a:latin typeface="+mn-ea"/>
                <a:ea typeface="+mn-ea"/>
                <a:cs typeface="+mn-ea"/>
                <a:sym typeface="+mn-ea"/>
              </a:rPr>
              <a:t>朗读</a:t>
            </a:r>
            <a:r>
              <a:rPr lang="zh-CN" altLang="en-US" sz="2800" dirty="0">
                <a:solidFill>
                  <a:srgbClr val="EC7D4A"/>
                </a:solidFill>
                <a:latin typeface="+mn-ea"/>
                <a:ea typeface="+mn-ea"/>
                <a:cs typeface="+mn-ea"/>
              </a:rPr>
              <a:t>课文，整体感知课文</a:t>
            </a:r>
            <a:endParaRPr lang="zh-CN" altLang="en-US" sz="2800" dirty="0">
              <a:solidFill>
                <a:srgbClr val="EC7D4A"/>
              </a:solidFill>
              <a:latin typeface="+mn-ea"/>
              <a:ea typeface="+mn-ea"/>
              <a:cs typeface="+mn-ea"/>
            </a:endParaRPr>
          </a:p>
        </p:txBody>
      </p:sp>
      <p:pic>
        <p:nvPicPr>
          <p:cNvPr id="46" name="图形 4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649" y="919811"/>
            <a:ext cx="564973" cy="564973"/>
          </a:xfrm>
          <a:prstGeom prst="rect">
            <a:avLst/>
          </a:prstGeom>
        </p:spPr>
      </p:pic>
      <p:grpSp>
        <p:nvGrpSpPr>
          <p:cNvPr id="23" name="组合 1"/>
          <p:cNvGrpSpPr/>
          <p:nvPr/>
        </p:nvGrpSpPr>
        <p:grpSpPr>
          <a:xfrm>
            <a:off x="0" y="-100013"/>
            <a:ext cx="12192000" cy="792163"/>
            <a:chOff x="0" y="-100013"/>
            <a:chExt cx="12192000" cy="792163"/>
          </a:xfrm>
        </p:grpSpPr>
        <p:sp>
          <p:nvSpPr>
            <p:cNvPr id="25" name="矩形 27"/>
            <p:cNvSpPr/>
            <p:nvPr/>
          </p:nvSpPr>
          <p:spPr>
            <a:xfrm>
              <a:off x="0" y="-100013"/>
              <a:ext cx="12192000" cy="792163"/>
            </a:xfrm>
            <a:prstGeom prst="rect">
              <a:avLst/>
            </a:prstGeom>
            <a:solidFill>
              <a:srgbClr val="4D8E57"/>
            </a:solidFill>
            <a:ln>
              <a:noFill/>
            </a:ln>
            <a:effectLst>
              <a:outerShdw blurRad="50800" dist="127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HK" altLang="en-US" dirty="0"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27" name="矩形 28"/>
            <p:cNvSpPr/>
            <p:nvPr/>
          </p:nvSpPr>
          <p:spPr>
            <a:xfrm>
              <a:off x="1990825" y="77788"/>
              <a:ext cx="1512887" cy="4572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HK" altLang="en-US"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30" name="文本框 31"/>
            <p:cNvSpPr txBox="1"/>
            <p:nvPr/>
          </p:nvSpPr>
          <p:spPr>
            <a:xfrm>
              <a:off x="307975" y="105484"/>
              <a:ext cx="1657350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/>
              <a:r>
                <a:rPr lang="zh-CN" altLang="en-US" sz="2000" spc="300" dirty="0">
                  <a:solidFill>
                    <a:schemeClr val="bg1"/>
                  </a:solidFill>
                  <a:latin typeface="+mn-ea"/>
                  <a:cs typeface="+mn-ea"/>
                  <a:sym typeface="+mn-lt"/>
                </a:rPr>
                <a:t>新课导入</a:t>
              </a:r>
              <a:endParaRPr lang="zh-CN" sz="2000" spc="300" dirty="0">
                <a:solidFill>
                  <a:schemeClr val="bg1"/>
                </a:solidFill>
                <a:latin typeface="+mn-ea"/>
                <a:cs typeface="+mn-ea"/>
                <a:sym typeface="+mn-lt"/>
              </a:endParaRPr>
            </a:p>
          </p:txBody>
        </p:sp>
        <p:cxnSp>
          <p:nvCxnSpPr>
            <p:cNvPr id="31" name="直接连接符 32"/>
            <p:cNvCxnSpPr/>
            <p:nvPr/>
          </p:nvCxnSpPr>
          <p:spPr>
            <a:xfrm>
              <a:off x="1985509" y="71438"/>
              <a:ext cx="0" cy="461962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7" name="文本框 33"/>
            <p:cNvSpPr txBox="1"/>
            <p:nvPr/>
          </p:nvSpPr>
          <p:spPr>
            <a:xfrm>
              <a:off x="1919536" y="93067"/>
              <a:ext cx="1639887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 dirty="0">
                  <a:solidFill>
                    <a:srgbClr val="4D8E57"/>
                  </a:solidFill>
                  <a:latin typeface="+mn-ea"/>
                  <a:ea typeface="+mn-ea"/>
                  <a:cs typeface="+mn-ea"/>
                  <a:sym typeface="+mn-lt"/>
                </a:rPr>
                <a:t>整体感知</a:t>
              </a:r>
              <a:endParaRPr lang="zh-CN" sz="2000" dirty="0">
                <a:solidFill>
                  <a:srgbClr val="4D8E57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8" name="文本框 34"/>
            <p:cNvSpPr txBox="1"/>
            <p:nvPr/>
          </p:nvSpPr>
          <p:spPr>
            <a:xfrm>
              <a:off x="3454350" y="82549"/>
              <a:ext cx="1633538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深入探究</a:t>
              </a:r>
              <a:endParaRPr lang="zh-CN" sz="2000" dirty="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9" name="文本框 35"/>
            <p:cNvSpPr txBox="1"/>
            <p:nvPr/>
          </p:nvSpPr>
          <p:spPr>
            <a:xfrm>
              <a:off x="4964361" y="92075"/>
              <a:ext cx="1563687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课堂小结</a:t>
              </a:r>
              <a:endParaRPr lang="zh-CN" sz="2000" dirty="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0" name="文本框 36"/>
            <p:cNvSpPr txBox="1"/>
            <p:nvPr/>
          </p:nvSpPr>
          <p:spPr>
            <a:xfrm>
              <a:off x="6550694" y="82548"/>
              <a:ext cx="1633538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2000" dirty="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拓展延伸</a:t>
              </a:r>
              <a:endParaRPr lang="en-US" altLang="zh-CN" sz="2000" dirty="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1" name="文本框 37"/>
            <p:cNvSpPr txBox="1"/>
            <p:nvPr/>
          </p:nvSpPr>
          <p:spPr>
            <a:xfrm>
              <a:off x="7881317" y="92075"/>
              <a:ext cx="1743075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板书设计</a:t>
              </a:r>
              <a:endParaRPr lang="en-US" altLang="zh-CN" sz="2000" dirty="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cxnSp>
          <p:nvCxnSpPr>
            <p:cNvPr id="52" name="直接连接符 38"/>
            <p:cNvCxnSpPr/>
            <p:nvPr/>
          </p:nvCxnSpPr>
          <p:spPr>
            <a:xfrm>
              <a:off x="3478336" y="59728"/>
              <a:ext cx="0" cy="461963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39"/>
            <p:cNvCxnSpPr/>
            <p:nvPr/>
          </p:nvCxnSpPr>
          <p:spPr>
            <a:xfrm>
              <a:off x="4971163" y="86717"/>
              <a:ext cx="0" cy="461963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40"/>
            <p:cNvCxnSpPr/>
            <p:nvPr/>
          </p:nvCxnSpPr>
          <p:spPr>
            <a:xfrm>
              <a:off x="6463990" y="72430"/>
              <a:ext cx="0" cy="460375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41"/>
            <p:cNvCxnSpPr/>
            <p:nvPr/>
          </p:nvCxnSpPr>
          <p:spPr>
            <a:xfrm>
              <a:off x="7956817" y="76396"/>
              <a:ext cx="0" cy="461962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6" name="文本框 42"/>
            <p:cNvSpPr txBox="1"/>
            <p:nvPr/>
          </p:nvSpPr>
          <p:spPr>
            <a:xfrm>
              <a:off x="9385587" y="102364"/>
              <a:ext cx="1743075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布置作业</a:t>
              </a:r>
              <a:endParaRPr lang="en-US" altLang="zh-CN" sz="2000" dirty="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cxnSp>
          <p:nvCxnSpPr>
            <p:cNvPr id="57" name="直接连接符 43"/>
            <p:cNvCxnSpPr/>
            <p:nvPr/>
          </p:nvCxnSpPr>
          <p:spPr>
            <a:xfrm>
              <a:off x="9449646" y="86717"/>
              <a:ext cx="0" cy="461962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spd="slow" advTm="3000"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矩形 89"/>
          <p:cNvSpPr/>
          <p:nvPr/>
        </p:nvSpPr>
        <p:spPr>
          <a:xfrm>
            <a:off x="0" y="6842125"/>
            <a:ext cx="12192000" cy="76200"/>
          </a:xfrm>
          <a:prstGeom prst="rect">
            <a:avLst/>
          </a:prstGeom>
          <a:solidFill>
            <a:srgbClr val="887E7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95" baseline="-25000"/>
          </a:p>
        </p:txBody>
      </p:sp>
      <p:sp>
        <p:nvSpPr>
          <p:cNvPr id="3" name="左大括号 2"/>
          <p:cNvSpPr/>
          <p:nvPr/>
        </p:nvSpPr>
        <p:spPr>
          <a:xfrm>
            <a:off x="1655773" y="1948761"/>
            <a:ext cx="360045" cy="4137309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左大括号 6"/>
          <p:cNvSpPr/>
          <p:nvPr/>
        </p:nvSpPr>
        <p:spPr>
          <a:xfrm flipH="1">
            <a:off x="8184231" y="1977397"/>
            <a:ext cx="473231" cy="1826650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文本框 20"/>
          <p:cNvSpPr txBox="1"/>
          <p:nvPr/>
        </p:nvSpPr>
        <p:spPr>
          <a:xfrm>
            <a:off x="479376" y="2555666"/>
            <a:ext cx="1127160" cy="280076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4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京剧趣谈</a:t>
            </a:r>
            <a:endParaRPr lang="zh-CN" altLang="en-US" sz="44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6" name="图形 4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649" y="919811"/>
            <a:ext cx="564973" cy="564973"/>
          </a:xfrm>
          <a:prstGeom prst="rect">
            <a:avLst/>
          </a:prstGeom>
        </p:spPr>
      </p:pic>
      <p:sp>
        <p:nvSpPr>
          <p:cNvPr id="45" name="标题 1"/>
          <p:cNvSpPr txBox="1"/>
          <p:nvPr/>
        </p:nvSpPr>
        <p:spPr>
          <a:xfrm>
            <a:off x="838200" y="911971"/>
            <a:ext cx="10515600" cy="516024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i="0" kern="1200" baseline="0">
                <a:solidFill>
                  <a:srgbClr val="293049"/>
                </a:solidFill>
                <a:effectLst/>
                <a:latin typeface="+mj-ea"/>
                <a:ea typeface="+mj-ea"/>
                <a:cs typeface="+mj-cs"/>
              </a:defRPr>
            </a:lvl1pPr>
          </a:lstStyle>
          <a:p>
            <a:r>
              <a:rPr lang="zh-CN" altLang="en-US" sz="2800" dirty="0">
                <a:solidFill>
                  <a:srgbClr val="EC7D4A"/>
                </a:solidFill>
                <a:latin typeface="+mn-ea"/>
                <a:ea typeface="+mn-ea"/>
                <a:cs typeface="+mn-ea"/>
              </a:rPr>
              <a:t>整体感知</a:t>
            </a:r>
            <a:r>
              <a:rPr lang="en-US" altLang="zh-CN" sz="2800" dirty="0">
                <a:solidFill>
                  <a:srgbClr val="EC7D4A"/>
                </a:solidFill>
                <a:latin typeface="+mn-ea"/>
                <a:ea typeface="+mn-ea"/>
                <a:cs typeface="+mn-ea"/>
              </a:rPr>
              <a:t>—— </a:t>
            </a:r>
            <a:r>
              <a:rPr lang="zh-CN" altLang="en-US" sz="2800" dirty="0">
                <a:solidFill>
                  <a:srgbClr val="EC7D4A"/>
                </a:solidFill>
                <a:latin typeface="+mn-ea"/>
                <a:ea typeface="+mn-ea"/>
                <a:cs typeface="+mn-ea"/>
              </a:rPr>
              <a:t>结构</a:t>
            </a:r>
            <a:endParaRPr lang="zh-CN" altLang="en-US" sz="2800" dirty="0">
              <a:solidFill>
                <a:srgbClr val="EC7D4A"/>
              </a:solidFill>
              <a:latin typeface="+mn-ea"/>
              <a:ea typeface="+mn-ea"/>
              <a:cs typeface="+mn-ea"/>
            </a:endParaRPr>
          </a:p>
        </p:txBody>
      </p:sp>
      <p:sp>
        <p:nvSpPr>
          <p:cNvPr id="4" name="左大括号 3"/>
          <p:cNvSpPr/>
          <p:nvPr/>
        </p:nvSpPr>
        <p:spPr>
          <a:xfrm>
            <a:off x="3337573" y="1977397"/>
            <a:ext cx="332277" cy="1667627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矩形 16"/>
          <p:cNvSpPr>
            <a:spLocks noChangeArrowheads="1"/>
          </p:cNvSpPr>
          <p:nvPr/>
        </p:nvSpPr>
        <p:spPr bwMode="auto">
          <a:xfrm>
            <a:off x="1988829" y="5024116"/>
            <a:ext cx="1107996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3600" dirty="0">
                <a:latin typeface="+mn-ea"/>
              </a:rPr>
              <a:t>亮相</a:t>
            </a:r>
            <a:endParaRPr lang="zh-CN" altLang="en-US" sz="3600" dirty="0">
              <a:latin typeface="+mn-ea"/>
            </a:endParaRPr>
          </a:p>
        </p:txBody>
      </p:sp>
      <p:sp>
        <p:nvSpPr>
          <p:cNvPr id="50" name="文本框 2"/>
          <p:cNvSpPr txBox="1">
            <a:spLocks noChangeArrowheads="1"/>
          </p:cNvSpPr>
          <p:nvPr/>
        </p:nvSpPr>
        <p:spPr bwMode="auto">
          <a:xfrm>
            <a:off x="2098601" y="2488044"/>
            <a:ext cx="1549127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600" dirty="0">
                <a:latin typeface="黑体" panose="02010609060101010101" pitchFamily="49" charset="-122"/>
                <a:ea typeface="黑体" panose="02010609060101010101" pitchFamily="49" charset="-122"/>
              </a:rPr>
              <a:t>马鞭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1" name="文本框 2"/>
          <p:cNvSpPr txBox="1">
            <a:spLocks noChangeArrowheads="1"/>
          </p:cNvSpPr>
          <p:nvPr/>
        </p:nvSpPr>
        <p:spPr bwMode="auto">
          <a:xfrm>
            <a:off x="3800965" y="1484784"/>
            <a:ext cx="4619881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800" dirty="0">
                <a:latin typeface="+mn-ea"/>
                <a:ea typeface="+mn-ea"/>
              </a:rPr>
              <a:t>实在的道具：马鞭、   、筷子等</a:t>
            </a:r>
            <a:endParaRPr lang="en-US" altLang="zh-CN" sz="2800" dirty="0">
              <a:latin typeface="+mn-ea"/>
              <a:ea typeface="+mn-ea"/>
            </a:endParaRPr>
          </a:p>
        </p:txBody>
      </p:sp>
      <p:sp>
        <p:nvSpPr>
          <p:cNvPr id="52" name="文本框 4"/>
          <p:cNvSpPr txBox="1">
            <a:spLocks noChangeArrowheads="1"/>
          </p:cNvSpPr>
          <p:nvPr/>
        </p:nvSpPr>
        <p:spPr bwMode="auto">
          <a:xfrm>
            <a:off x="3767012" y="2811209"/>
            <a:ext cx="4345211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          ：针线、酒壶酒杯等</a:t>
            </a:r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左大括号 1"/>
          <p:cNvSpPr/>
          <p:nvPr/>
        </p:nvSpPr>
        <p:spPr>
          <a:xfrm>
            <a:off x="3218288" y="4564345"/>
            <a:ext cx="429440" cy="1584176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文本框 10"/>
          <p:cNvSpPr txBox="1">
            <a:spLocks noChangeArrowheads="1"/>
          </p:cNvSpPr>
          <p:nvPr/>
        </p:nvSpPr>
        <p:spPr bwMode="auto">
          <a:xfrm>
            <a:off x="3697524" y="4352437"/>
            <a:ext cx="5425331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800" dirty="0">
                <a:latin typeface="+mn-ea"/>
                <a:ea typeface="+mn-ea"/>
              </a:rPr>
              <a:t>静态的亮相：</a:t>
            </a:r>
            <a:endParaRPr lang="zh-CN" altLang="en-US" sz="2800" dirty="0">
              <a:latin typeface="+mn-ea"/>
              <a:ea typeface="+mn-ea"/>
            </a:endParaRPr>
          </a:p>
        </p:txBody>
      </p:sp>
      <p:sp>
        <p:nvSpPr>
          <p:cNvPr id="54" name="文本框 11"/>
          <p:cNvSpPr txBox="1">
            <a:spLocks noChangeArrowheads="1"/>
          </p:cNvSpPr>
          <p:nvPr/>
        </p:nvSpPr>
        <p:spPr bwMode="auto">
          <a:xfrm>
            <a:off x="3702452" y="5380930"/>
            <a:ext cx="4548860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800" dirty="0">
                <a:latin typeface="+mn-ea"/>
                <a:ea typeface="+mn-ea"/>
              </a:rPr>
              <a:t>动态的亮相：凸显人物的英雄气概</a:t>
            </a:r>
            <a:endParaRPr lang="en-US" altLang="zh-CN" sz="2800" dirty="0">
              <a:latin typeface="+mn-ea"/>
              <a:ea typeface="+mn-ea"/>
            </a:endParaRPr>
          </a:p>
        </p:txBody>
      </p:sp>
      <p:sp>
        <p:nvSpPr>
          <p:cNvPr id="55" name="文本框 7"/>
          <p:cNvSpPr txBox="1">
            <a:spLocks noChangeArrowheads="1"/>
          </p:cNvSpPr>
          <p:nvPr/>
        </p:nvSpPr>
        <p:spPr bwMode="auto">
          <a:xfrm>
            <a:off x="8724417" y="1824420"/>
            <a:ext cx="2643188" cy="1930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继承、发展了中国传统戏曲的表现手法</a:t>
            </a:r>
            <a:endParaRPr lang="zh-CN" altLang="en-US" sz="28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6" name="左大括号 55"/>
          <p:cNvSpPr/>
          <p:nvPr/>
        </p:nvSpPr>
        <p:spPr>
          <a:xfrm flipH="1">
            <a:off x="8657461" y="4624755"/>
            <a:ext cx="332007" cy="1826650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文本框 12"/>
          <p:cNvSpPr txBox="1">
            <a:spLocks noChangeArrowheads="1"/>
          </p:cNvSpPr>
          <p:nvPr/>
        </p:nvSpPr>
        <p:spPr bwMode="auto">
          <a:xfrm>
            <a:off x="8978417" y="4870237"/>
            <a:ext cx="2135188" cy="12840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京剧艺术的高妙之处</a:t>
            </a:r>
            <a:endParaRPr lang="zh-CN" altLang="en-US" sz="28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816080" y="1604887"/>
            <a:ext cx="92122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</a:rPr>
              <a:t>饭碗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669850" y="2980486"/>
            <a:ext cx="22601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</a:rPr>
              <a:t>虚拟的道具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746204" y="4460159"/>
            <a:ext cx="297821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</a:rPr>
              <a:t>此时无声胜有声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  <p:grpSp>
        <p:nvGrpSpPr>
          <p:cNvPr id="47" name="组合 1"/>
          <p:cNvGrpSpPr/>
          <p:nvPr/>
        </p:nvGrpSpPr>
        <p:grpSpPr>
          <a:xfrm>
            <a:off x="0" y="-100013"/>
            <a:ext cx="12192000" cy="792163"/>
            <a:chOff x="0" y="-100013"/>
            <a:chExt cx="12192000" cy="792163"/>
          </a:xfrm>
        </p:grpSpPr>
        <p:sp>
          <p:nvSpPr>
            <p:cNvPr id="48" name="矩形 27"/>
            <p:cNvSpPr/>
            <p:nvPr/>
          </p:nvSpPr>
          <p:spPr>
            <a:xfrm>
              <a:off x="0" y="-100013"/>
              <a:ext cx="12192000" cy="792163"/>
            </a:xfrm>
            <a:prstGeom prst="rect">
              <a:avLst/>
            </a:prstGeom>
            <a:solidFill>
              <a:srgbClr val="4D8E57"/>
            </a:solidFill>
            <a:ln>
              <a:noFill/>
            </a:ln>
            <a:effectLst>
              <a:outerShdw blurRad="50800" dist="127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HK" altLang="en-US" dirty="0"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58" name="矩形 28"/>
            <p:cNvSpPr/>
            <p:nvPr/>
          </p:nvSpPr>
          <p:spPr>
            <a:xfrm>
              <a:off x="1990825" y="77788"/>
              <a:ext cx="1512887" cy="4572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HK" altLang="en-US"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59" name="文本框 31"/>
            <p:cNvSpPr txBox="1"/>
            <p:nvPr/>
          </p:nvSpPr>
          <p:spPr>
            <a:xfrm>
              <a:off x="307975" y="105484"/>
              <a:ext cx="1657350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/>
              <a:r>
                <a:rPr lang="zh-CN" altLang="en-US" sz="2000" spc="300" dirty="0">
                  <a:solidFill>
                    <a:schemeClr val="bg1"/>
                  </a:solidFill>
                  <a:latin typeface="+mn-ea"/>
                  <a:cs typeface="+mn-ea"/>
                  <a:sym typeface="+mn-lt"/>
                </a:rPr>
                <a:t>新课导入</a:t>
              </a:r>
              <a:endParaRPr lang="zh-CN" sz="2000" spc="300" dirty="0">
                <a:solidFill>
                  <a:schemeClr val="bg1"/>
                </a:solidFill>
                <a:latin typeface="+mn-ea"/>
                <a:cs typeface="+mn-ea"/>
                <a:sym typeface="+mn-lt"/>
              </a:endParaRPr>
            </a:p>
          </p:txBody>
        </p:sp>
        <p:cxnSp>
          <p:nvCxnSpPr>
            <p:cNvPr id="60" name="直接连接符 32"/>
            <p:cNvCxnSpPr/>
            <p:nvPr/>
          </p:nvCxnSpPr>
          <p:spPr>
            <a:xfrm>
              <a:off x="1985509" y="71438"/>
              <a:ext cx="0" cy="461962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1" name="文本框 33"/>
            <p:cNvSpPr txBox="1"/>
            <p:nvPr/>
          </p:nvSpPr>
          <p:spPr>
            <a:xfrm>
              <a:off x="1919536" y="93067"/>
              <a:ext cx="1639887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 dirty="0">
                  <a:solidFill>
                    <a:srgbClr val="4D8E57"/>
                  </a:solidFill>
                  <a:latin typeface="+mn-ea"/>
                  <a:ea typeface="+mn-ea"/>
                  <a:cs typeface="+mn-ea"/>
                  <a:sym typeface="+mn-lt"/>
                </a:rPr>
                <a:t>整体感知</a:t>
              </a:r>
              <a:endParaRPr lang="zh-CN" sz="2000" dirty="0">
                <a:solidFill>
                  <a:srgbClr val="4D8E57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2" name="文本框 34"/>
            <p:cNvSpPr txBox="1"/>
            <p:nvPr/>
          </p:nvSpPr>
          <p:spPr>
            <a:xfrm>
              <a:off x="3454350" y="82549"/>
              <a:ext cx="1633538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深入探究</a:t>
              </a:r>
              <a:endParaRPr lang="zh-CN" sz="2000" dirty="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3" name="文本框 35"/>
            <p:cNvSpPr txBox="1"/>
            <p:nvPr/>
          </p:nvSpPr>
          <p:spPr>
            <a:xfrm>
              <a:off x="4964361" y="92075"/>
              <a:ext cx="1563687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课堂小结</a:t>
              </a:r>
              <a:endParaRPr lang="zh-CN" sz="2000" dirty="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4" name="文本框 36"/>
            <p:cNvSpPr txBox="1"/>
            <p:nvPr/>
          </p:nvSpPr>
          <p:spPr>
            <a:xfrm>
              <a:off x="6550694" y="82548"/>
              <a:ext cx="1633538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2000" dirty="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拓展延伸</a:t>
              </a:r>
              <a:endParaRPr lang="en-US" altLang="zh-CN" sz="2000" dirty="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5" name="文本框 37"/>
            <p:cNvSpPr txBox="1"/>
            <p:nvPr/>
          </p:nvSpPr>
          <p:spPr>
            <a:xfrm>
              <a:off x="7881317" y="92075"/>
              <a:ext cx="1743075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板书设计</a:t>
              </a:r>
              <a:endParaRPr lang="en-US" altLang="zh-CN" sz="2000" dirty="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cxnSp>
          <p:nvCxnSpPr>
            <p:cNvPr id="66" name="直接连接符 38"/>
            <p:cNvCxnSpPr/>
            <p:nvPr/>
          </p:nvCxnSpPr>
          <p:spPr>
            <a:xfrm>
              <a:off x="3478336" y="59728"/>
              <a:ext cx="0" cy="461963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直接连接符 39"/>
            <p:cNvCxnSpPr/>
            <p:nvPr/>
          </p:nvCxnSpPr>
          <p:spPr>
            <a:xfrm>
              <a:off x="4971163" y="86717"/>
              <a:ext cx="0" cy="461963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直接连接符 40"/>
            <p:cNvCxnSpPr/>
            <p:nvPr/>
          </p:nvCxnSpPr>
          <p:spPr>
            <a:xfrm>
              <a:off x="6463990" y="72430"/>
              <a:ext cx="0" cy="460375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直接连接符 41"/>
            <p:cNvCxnSpPr/>
            <p:nvPr/>
          </p:nvCxnSpPr>
          <p:spPr>
            <a:xfrm>
              <a:off x="7956817" y="76396"/>
              <a:ext cx="0" cy="461962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0" name="文本框 42"/>
            <p:cNvSpPr txBox="1"/>
            <p:nvPr/>
          </p:nvSpPr>
          <p:spPr>
            <a:xfrm>
              <a:off x="9385587" y="102364"/>
              <a:ext cx="1743075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布置作业</a:t>
              </a:r>
              <a:endParaRPr lang="en-US" altLang="zh-CN" sz="2000" dirty="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cxnSp>
          <p:nvCxnSpPr>
            <p:cNvPr id="71" name="直接连接符 43"/>
            <p:cNvCxnSpPr/>
            <p:nvPr/>
          </p:nvCxnSpPr>
          <p:spPr>
            <a:xfrm>
              <a:off x="9449646" y="86717"/>
              <a:ext cx="0" cy="461962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spd="slow" advTm="3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2"/>
          <p:cNvPicPr>
            <a:picLocks noChangeAspect="1"/>
          </p:cNvPicPr>
          <p:nvPr/>
        </p:nvPicPr>
        <p:blipFill>
          <a:blip r:embed="rId2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881905" y="2501752"/>
            <a:ext cx="1080120" cy="1080120"/>
          </a:xfrm>
          <a:prstGeom prst="rect">
            <a:avLst/>
          </a:prstGeom>
        </p:spPr>
      </p:pic>
      <p:pic>
        <p:nvPicPr>
          <p:cNvPr id="10" name="图片 2"/>
          <p:cNvPicPr>
            <a:picLocks noChangeAspect="1"/>
          </p:cNvPicPr>
          <p:nvPr/>
        </p:nvPicPr>
        <p:blipFill>
          <a:blip r:embed="rId2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015880" y="2501752"/>
            <a:ext cx="1080120" cy="1080120"/>
          </a:xfrm>
          <a:prstGeom prst="rect">
            <a:avLst/>
          </a:prstGeom>
        </p:spPr>
      </p:pic>
      <p:pic>
        <p:nvPicPr>
          <p:cNvPr id="11" name="图片 2"/>
          <p:cNvPicPr>
            <a:picLocks noChangeAspect="1"/>
          </p:cNvPicPr>
          <p:nvPr/>
        </p:nvPicPr>
        <p:blipFill>
          <a:blip r:embed="rId2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178510" y="2501752"/>
            <a:ext cx="1080120" cy="1080120"/>
          </a:xfrm>
          <a:prstGeom prst="rect">
            <a:avLst/>
          </a:prstGeom>
        </p:spPr>
      </p:pic>
      <p:pic>
        <p:nvPicPr>
          <p:cNvPr id="12" name="图片 2"/>
          <p:cNvPicPr>
            <a:picLocks noChangeAspect="1"/>
          </p:cNvPicPr>
          <p:nvPr/>
        </p:nvPicPr>
        <p:blipFill>
          <a:blip r:embed="rId2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317908" y="2501752"/>
            <a:ext cx="1080120" cy="1080120"/>
          </a:xfrm>
          <a:prstGeom prst="rect">
            <a:avLst/>
          </a:prstGeom>
        </p:spPr>
      </p:pic>
      <p:sp>
        <p:nvSpPr>
          <p:cNvPr id="13" name="文本框 3"/>
          <p:cNvSpPr txBox="1"/>
          <p:nvPr/>
        </p:nvSpPr>
        <p:spPr>
          <a:xfrm>
            <a:off x="3958992" y="2492896"/>
            <a:ext cx="443903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b="1" dirty="0">
                <a:solidFill>
                  <a:srgbClr val="3E5834"/>
                </a:solidFill>
                <a:latin typeface="+mn-ea"/>
              </a:rPr>
              <a:t>深 入 探 究</a:t>
            </a:r>
            <a:endParaRPr lang="zh-CN" altLang="en-US" sz="6000" b="1" dirty="0">
              <a:solidFill>
                <a:srgbClr val="3E5834"/>
              </a:solidFill>
              <a:latin typeface="+mn-ea"/>
            </a:endParaRPr>
          </a:p>
        </p:txBody>
      </p:sp>
      <p:sp>
        <p:nvSpPr>
          <p:cNvPr id="14" name="矩形 4"/>
          <p:cNvSpPr/>
          <p:nvPr/>
        </p:nvSpPr>
        <p:spPr>
          <a:xfrm>
            <a:off x="5424181" y="1700808"/>
            <a:ext cx="134363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800" b="1" spc="200" dirty="0">
                <a:solidFill>
                  <a:srgbClr val="3E5834"/>
                </a:solidFill>
                <a:latin typeface="+mn-ea"/>
              </a:rPr>
              <a:t>第三节</a:t>
            </a:r>
            <a:endParaRPr lang="en-US" altLang="zh-CN" sz="2800" b="1" spc="200" dirty="0">
              <a:solidFill>
                <a:srgbClr val="3E5834"/>
              </a:solidFill>
              <a:latin typeface="+mn-ea"/>
            </a:endParaRPr>
          </a:p>
        </p:txBody>
      </p:sp>
    </p:spTree>
  </p:cSld>
  <p:clrMapOvr>
    <a:masterClrMapping/>
  </p:clrMapOvr>
  <p:transition spd="slow" advTm="3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6770370"/>
            <a:ext cx="12192000" cy="76200"/>
          </a:xfrm>
          <a:prstGeom prst="rect">
            <a:avLst/>
          </a:prstGeom>
          <a:solidFill>
            <a:srgbClr val="887E7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95" baseline="-25000">
              <a:latin typeface="+mn-ea"/>
            </a:endParaRPr>
          </a:p>
        </p:txBody>
      </p:sp>
      <p:sp>
        <p:nvSpPr>
          <p:cNvPr id="58" name="标题 1"/>
          <p:cNvSpPr txBox="1"/>
          <p:nvPr/>
        </p:nvSpPr>
        <p:spPr>
          <a:xfrm>
            <a:off x="487877" y="1064393"/>
            <a:ext cx="10515600" cy="516024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i="0" kern="1200" baseline="0">
                <a:solidFill>
                  <a:srgbClr val="293049"/>
                </a:solidFill>
                <a:effectLst/>
                <a:latin typeface="+mj-ea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zh-CN" sz="2000" dirty="0">
                <a:latin typeface="+mn-ea"/>
                <a:ea typeface="+mn-ea"/>
                <a:cs typeface="+mn-ea"/>
              </a:rPr>
              <a:t>    </a:t>
            </a:r>
            <a:r>
              <a:rPr lang="zh-CN" altLang="en-US" sz="2800" dirty="0">
                <a:solidFill>
                  <a:srgbClr val="EC7D4A"/>
                </a:solidFill>
                <a:latin typeface="+mn-ea"/>
                <a:ea typeface="+mn-ea"/>
                <a:cs typeface="+mn-ea"/>
              </a:rPr>
              <a:t>深入探究</a:t>
            </a:r>
            <a:r>
              <a:rPr lang="en-US" altLang="zh-CN" sz="2800" dirty="0">
                <a:solidFill>
                  <a:srgbClr val="EC7D4A"/>
                </a:solidFill>
                <a:latin typeface="+mn-ea"/>
                <a:ea typeface="+mn-ea"/>
                <a:cs typeface="+mn-ea"/>
              </a:rPr>
              <a:t>——</a:t>
            </a:r>
            <a:r>
              <a:rPr lang="zh-CN" altLang="en-US" sz="2800" dirty="0">
                <a:solidFill>
                  <a:srgbClr val="EC7D4A"/>
                </a:solidFill>
                <a:latin typeface="+mn-ea"/>
                <a:ea typeface="+mn-ea"/>
                <a:cs typeface="+mn-ea"/>
              </a:rPr>
              <a:t>马鞭</a:t>
            </a:r>
            <a:endParaRPr lang="zh-CN" altLang="en-US" sz="2800" dirty="0">
              <a:solidFill>
                <a:srgbClr val="EC7D4A"/>
              </a:solidFill>
              <a:latin typeface="+mn-ea"/>
              <a:ea typeface="+mn-ea"/>
              <a:cs typeface="+mn-ea"/>
            </a:endParaRPr>
          </a:p>
        </p:txBody>
      </p:sp>
      <p:pic>
        <p:nvPicPr>
          <p:cNvPr id="14" name="图形 1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310489" y="992943"/>
            <a:ext cx="657601" cy="657601"/>
          </a:xfrm>
          <a:prstGeom prst="rect">
            <a:avLst/>
          </a:prstGeom>
        </p:spPr>
      </p:pic>
      <p:sp>
        <p:nvSpPr>
          <p:cNvPr id="33" name="文本框 5"/>
          <p:cNvSpPr txBox="1">
            <a:spLocks noChangeArrowheads="1"/>
          </p:cNvSpPr>
          <p:nvPr/>
        </p:nvSpPr>
        <p:spPr bwMode="auto">
          <a:xfrm>
            <a:off x="1108105" y="1650544"/>
            <a:ext cx="7596187" cy="6001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5000"/>
              </a:lnSpc>
            </a:pPr>
            <a:r>
              <a:rPr lang="en-US" altLang="zh-CN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京剧表演中的</a:t>
            </a:r>
            <a:r>
              <a:rPr lang="en-US" altLang="zh-CN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马鞭</a:t>
            </a:r>
            <a:r>
              <a:rPr lang="en-US" altLang="zh-CN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是如何产生的</a:t>
            </a:r>
            <a:r>
              <a:rPr lang="zh-CN" altLang="zh-CN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？ </a:t>
            </a:r>
            <a:endParaRPr lang="zh-CN" altLang="zh-CN" sz="32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4" name="矩形 33"/>
          <p:cNvSpPr>
            <a:spLocks noChangeArrowheads="1"/>
          </p:cNvSpPr>
          <p:nvPr/>
        </p:nvSpPr>
        <p:spPr bwMode="auto">
          <a:xfrm>
            <a:off x="1717395" y="2636912"/>
            <a:ext cx="8056563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latin typeface="+mn-ea"/>
              </a:rPr>
              <a:t>舞台方圆太小，马匹是无法驰骋的。</a:t>
            </a:r>
            <a:endParaRPr lang="en-US" altLang="zh-CN" sz="2800" dirty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latin typeface="+mn-ea"/>
              </a:rPr>
              <a:t>真马出现在舞台上，演员也怕它失去控制。</a:t>
            </a:r>
            <a:endParaRPr lang="zh-CN" altLang="en-US" sz="2800" dirty="0">
              <a:latin typeface="+mn-ea"/>
            </a:endParaRPr>
          </a:p>
        </p:txBody>
      </p:sp>
      <p:grpSp>
        <p:nvGrpSpPr>
          <p:cNvPr id="35" name="组合 34"/>
          <p:cNvGrpSpPr/>
          <p:nvPr/>
        </p:nvGrpSpPr>
        <p:grpSpPr bwMode="auto">
          <a:xfrm>
            <a:off x="1717395" y="4864190"/>
            <a:ext cx="3428294" cy="1599317"/>
            <a:chOff x="1602" y="6475"/>
            <a:chExt cx="10245" cy="2516"/>
          </a:xfrm>
        </p:grpSpPr>
        <p:sp>
          <p:nvSpPr>
            <p:cNvPr id="36" name="文本框 10"/>
            <p:cNvSpPr>
              <a:spLocks noChangeArrowheads="1"/>
            </p:cNvSpPr>
            <p:nvPr/>
          </p:nvSpPr>
          <p:spPr bwMode="auto">
            <a:xfrm rot="10800000">
              <a:off x="1602" y="6475"/>
              <a:ext cx="9871" cy="2516"/>
            </a:xfrm>
            <a:prstGeom prst="wedgeRoundRectCallout">
              <a:avLst>
                <a:gd name="adj1" fmla="val -15926"/>
                <a:gd name="adj2" fmla="val 90097"/>
                <a:gd name="adj3" fmla="val 16667"/>
              </a:avLst>
            </a:prstGeom>
            <a:noFill/>
            <a:ln w="28575">
              <a:solidFill>
                <a:srgbClr val="32F6CF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>
              <a:spAutoFit/>
            </a:bodyPr>
            <a:lstStyle/>
            <a:p>
              <a:endParaRPr lang="zh-CN" altLang="en-US" sz="3000" b="1">
                <a:solidFill>
                  <a:srgbClr val="0000FF"/>
                </a:solidFill>
                <a:latin typeface="宋体" panose="02010600030101010101" pitchFamily="2" charset="-122"/>
              </a:endParaRPr>
            </a:p>
          </p:txBody>
        </p:sp>
        <p:sp>
          <p:nvSpPr>
            <p:cNvPr id="37" name="文本框 11"/>
            <p:cNvSpPr txBox="1">
              <a:spLocks noChangeArrowheads="1"/>
            </p:cNvSpPr>
            <p:nvPr/>
          </p:nvSpPr>
          <p:spPr bwMode="auto">
            <a:xfrm>
              <a:off x="1610" y="6522"/>
              <a:ext cx="10237" cy="24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3200" dirty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写出了真马出现在舞台上的两个难题。</a:t>
              </a:r>
              <a:endParaRPr lang="zh-CN" altLang="en-US" sz="20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38" name="图片 37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6000" contrast="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954"/>
          <a:stretch>
            <a:fillRect/>
          </a:stretch>
        </p:blipFill>
        <p:spPr bwMode="auto">
          <a:xfrm>
            <a:off x="7608168" y="4134645"/>
            <a:ext cx="3089275" cy="2328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7" name="组合 47"/>
          <p:cNvGrpSpPr/>
          <p:nvPr/>
        </p:nvGrpSpPr>
        <p:grpSpPr>
          <a:xfrm>
            <a:off x="0" y="-100013"/>
            <a:ext cx="12192000" cy="792163"/>
            <a:chOff x="0" y="-100013"/>
            <a:chExt cx="12192000" cy="792163"/>
          </a:xfrm>
        </p:grpSpPr>
        <p:sp>
          <p:nvSpPr>
            <p:cNvPr id="28" name="矩形 50"/>
            <p:cNvSpPr/>
            <p:nvPr/>
          </p:nvSpPr>
          <p:spPr>
            <a:xfrm>
              <a:off x="0" y="-100013"/>
              <a:ext cx="12192000" cy="792163"/>
            </a:xfrm>
            <a:prstGeom prst="rect">
              <a:avLst/>
            </a:prstGeom>
            <a:solidFill>
              <a:srgbClr val="4D8E57"/>
            </a:solidFill>
            <a:ln>
              <a:noFill/>
            </a:ln>
            <a:effectLst>
              <a:outerShdw blurRad="50800" dist="127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HK" altLang="en-US" dirty="0">
                <a:solidFill>
                  <a:srgbClr val="0B819B"/>
                </a:solidFill>
                <a:cs typeface="+mn-ea"/>
                <a:sym typeface="+mn-lt"/>
              </a:endParaRPr>
            </a:p>
          </p:txBody>
        </p:sp>
        <p:sp>
          <p:nvSpPr>
            <p:cNvPr id="29" name="矩形 51"/>
            <p:cNvSpPr/>
            <p:nvPr/>
          </p:nvSpPr>
          <p:spPr>
            <a:xfrm>
              <a:off x="3480275" y="77788"/>
              <a:ext cx="1512887" cy="4572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HK" altLang="en-US">
                <a:cs typeface="+mn-ea"/>
                <a:sym typeface="+mn-lt"/>
              </a:endParaRPr>
            </a:p>
          </p:txBody>
        </p:sp>
        <p:sp>
          <p:nvSpPr>
            <p:cNvPr id="30" name="文本框 52"/>
            <p:cNvSpPr txBox="1"/>
            <p:nvPr/>
          </p:nvSpPr>
          <p:spPr>
            <a:xfrm>
              <a:off x="307975" y="105484"/>
              <a:ext cx="1657350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/>
              <a:r>
                <a:rPr lang="zh-CN" altLang="en-US" sz="2000" spc="300" dirty="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新课导入</a:t>
              </a:r>
              <a:endParaRPr lang="zh-CN" sz="2000" spc="300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cxnSp>
          <p:nvCxnSpPr>
            <p:cNvPr id="31" name="直接连接符 53"/>
            <p:cNvCxnSpPr/>
            <p:nvPr/>
          </p:nvCxnSpPr>
          <p:spPr>
            <a:xfrm>
              <a:off x="1985509" y="71438"/>
              <a:ext cx="0" cy="461962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2" name="文本框 54"/>
            <p:cNvSpPr txBox="1"/>
            <p:nvPr/>
          </p:nvSpPr>
          <p:spPr>
            <a:xfrm>
              <a:off x="1931345" y="96013"/>
              <a:ext cx="1639887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整体感知</a:t>
              </a:r>
              <a:endParaRPr lang="zh-CN" sz="2000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39" name="文本框 55"/>
            <p:cNvSpPr txBox="1"/>
            <p:nvPr/>
          </p:nvSpPr>
          <p:spPr>
            <a:xfrm>
              <a:off x="3454350" y="82549"/>
              <a:ext cx="1633538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 dirty="0">
                  <a:solidFill>
                    <a:srgbClr val="4D8E57"/>
                  </a:solidFill>
                  <a:latin typeface="+mj-ea"/>
                  <a:ea typeface="+mj-ea"/>
                  <a:cs typeface="+mn-ea"/>
                  <a:sym typeface="+mn-lt"/>
                </a:rPr>
                <a:t>深入探究</a:t>
              </a:r>
              <a:endParaRPr lang="zh-CN" sz="2000" dirty="0">
                <a:solidFill>
                  <a:srgbClr val="4D8E57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40" name="文本框 58"/>
            <p:cNvSpPr txBox="1"/>
            <p:nvPr/>
          </p:nvSpPr>
          <p:spPr>
            <a:xfrm>
              <a:off x="4964361" y="92075"/>
              <a:ext cx="1563687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课堂小结</a:t>
              </a:r>
              <a:endParaRPr lang="zh-CN" sz="2000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41" name="文本框 59"/>
            <p:cNvSpPr txBox="1"/>
            <p:nvPr/>
          </p:nvSpPr>
          <p:spPr>
            <a:xfrm>
              <a:off x="6550694" y="82548"/>
              <a:ext cx="1633538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2000" dirty="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拓展延伸</a:t>
              </a:r>
              <a:endParaRPr lang="en-US" altLang="zh-CN" sz="2000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42" name="文本框 60"/>
            <p:cNvSpPr txBox="1"/>
            <p:nvPr/>
          </p:nvSpPr>
          <p:spPr>
            <a:xfrm>
              <a:off x="7881317" y="92075"/>
              <a:ext cx="1743075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板书设计</a:t>
              </a:r>
              <a:endParaRPr lang="en-US" altLang="zh-CN" sz="2000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cxnSp>
          <p:nvCxnSpPr>
            <p:cNvPr id="43" name="直接连接符 61"/>
            <p:cNvCxnSpPr/>
            <p:nvPr/>
          </p:nvCxnSpPr>
          <p:spPr>
            <a:xfrm>
              <a:off x="3478336" y="59728"/>
              <a:ext cx="0" cy="461963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接连接符 62"/>
            <p:cNvCxnSpPr/>
            <p:nvPr/>
          </p:nvCxnSpPr>
          <p:spPr>
            <a:xfrm>
              <a:off x="4971163" y="86717"/>
              <a:ext cx="0" cy="461963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连接符 63"/>
            <p:cNvCxnSpPr/>
            <p:nvPr/>
          </p:nvCxnSpPr>
          <p:spPr>
            <a:xfrm>
              <a:off x="6463990" y="72430"/>
              <a:ext cx="0" cy="460375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64"/>
            <p:cNvCxnSpPr/>
            <p:nvPr/>
          </p:nvCxnSpPr>
          <p:spPr>
            <a:xfrm>
              <a:off x="7956817" y="76396"/>
              <a:ext cx="0" cy="461962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7" name="文本框 65"/>
            <p:cNvSpPr txBox="1"/>
            <p:nvPr/>
          </p:nvSpPr>
          <p:spPr>
            <a:xfrm>
              <a:off x="9334953" y="103414"/>
              <a:ext cx="1743075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布置作业</a:t>
              </a:r>
              <a:endParaRPr lang="en-US" altLang="zh-CN" sz="2000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cxnSp>
          <p:nvCxnSpPr>
            <p:cNvPr id="49" name="直接连接符 66"/>
            <p:cNvCxnSpPr/>
            <p:nvPr/>
          </p:nvCxnSpPr>
          <p:spPr>
            <a:xfrm>
              <a:off x="9449646" y="86717"/>
              <a:ext cx="0" cy="461962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spd="slow" advTm="3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3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6770370"/>
            <a:ext cx="12192000" cy="76200"/>
          </a:xfrm>
          <a:prstGeom prst="rect">
            <a:avLst/>
          </a:prstGeom>
          <a:solidFill>
            <a:srgbClr val="887E7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95" baseline="-25000">
              <a:latin typeface="+mn-ea"/>
            </a:endParaRPr>
          </a:p>
        </p:txBody>
      </p:sp>
      <p:sp>
        <p:nvSpPr>
          <p:cNvPr id="58" name="标题 1"/>
          <p:cNvSpPr txBox="1"/>
          <p:nvPr/>
        </p:nvSpPr>
        <p:spPr>
          <a:xfrm>
            <a:off x="487877" y="1064393"/>
            <a:ext cx="10515600" cy="516024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i="0" kern="1200" baseline="0">
                <a:solidFill>
                  <a:srgbClr val="293049"/>
                </a:solidFill>
                <a:effectLst/>
                <a:latin typeface="+mj-ea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zh-CN" sz="2000" dirty="0">
                <a:latin typeface="+mn-ea"/>
                <a:ea typeface="+mn-ea"/>
                <a:cs typeface="+mn-ea"/>
              </a:rPr>
              <a:t>    </a:t>
            </a:r>
            <a:r>
              <a:rPr lang="zh-CN" altLang="en-US" sz="2800" dirty="0">
                <a:solidFill>
                  <a:srgbClr val="EC7D4A"/>
                </a:solidFill>
                <a:latin typeface="+mn-ea"/>
                <a:ea typeface="+mn-ea"/>
                <a:cs typeface="+mn-ea"/>
              </a:rPr>
              <a:t>深入探究</a:t>
            </a:r>
            <a:r>
              <a:rPr lang="en-US" altLang="zh-CN" sz="2800" dirty="0">
                <a:solidFill>
                  <a:srgbClr val="EC7D4A"/>
                </a:solidFill>
                <a:latin typeface="+mn-ea"/>
                <a:ea typeface="+mn-ea"/>
                <a:cs typeface="+mn-ea"/>
              </a:rPr>
              <a:t>——</a:t>
            </a:r>
            <a:r>
              <a:rPr lang="zh-CN" altLang="en-US" sz="2800" dirty="0">
                <a:solidFill>
                  <a:srgbClr val="EC7D4A"/>
                </a:solidFill>
                <a:latin typeface="+mn-ea"/>
                <a:ea typeface="+mn-ea"/>
                <a:cs typeface="+mn-ea"/>
              </a:rPr>
              <a:t>马鞭</a:t>
            </a:r>
            <a:endParaRPr lang="zh-CN" altLang="en-US" sz="2800" dirty="0">
              <a:solidFill>
                <a:srgbClr val="EC7D4A"/>
              </a:solidFill>
              <a:latin typeface="+mn-ea"/>
              <a:ea typeface="+mn-ea"/>
              <a:cs typeface="+mn-ea"/>
            </a:endParaRPr>
          </a:p>
        </p:txBody>
      </p:sp>
      <p:pic>
        <p:nvPicPr>
          <p:cNvPr id="14" name="图形 1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310489" y="992943"/>
            <a:ext cx="657601" cy="657601"/>
          </a:xfrm>
          <a:prstGeom prst="rect">
            <a:avLst/>
          </a:prstGeom>
        </p:spPr>
      </p:pic>
      <p:sp>
        <p:nvSpPr>
          <p:cNvPr id="27" name="矩形 26"/>
          <p:cNvSpPr>
            <a:spLocks noChangeArrowheads="1"/>
          </p:cNvSpPr>
          <p:nvPr/>
        </p:nvSpPr>
        <p:spPr bwMode="auto">
          <a:xfrm>
            <a:off x="1136650" y="2564904"/>
            <a:ext cx="9279830" cy="19765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京剧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继承、发展了中国传统戏曲的表现手法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，终于战胜了这种尴尬——用一根小小的马鞭就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彻底解决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了，而且解决得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无比漂亮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28" name="组合 27"/>
          <p:cNvGrpSpPr/>
          <p:nvPr/>
        </p:nvGrpSpPr>
        <p:grpSpPr bwMode="auto">
          <a:xfrm>
            <a:off x="5122737" y="1542151"/>
            <a:ext cx="3133439" cy="869950"/>
            <a:chOff x="5710" y="473"/>
            <a:chExt cx="4934" cy="1373"/>
          </a:xfrm>
        </p:grpSpPr>
        <p:sp>
          <p:nvSpPr>
            <p:cNvPr id="29" name="文本框 6"/>
            <p:cNvSpPr txBox="1">
              <a:spLocks noChangeArrowheads="1"/>
            </p:cNvSpPr>
            <p:nvPr/>
          </p:nvSpPr>
          <p:spPr bwMode="auto">
            <a:xfrm>
              <a:off x="6080" y="753"/>
              <a:ext cx="4564" cy="9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3200" b="1" dirty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马鞭的由来。</a:t>
              </a:r>
              <a:endPara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30" name="椭圆形标注 29"/>
            <p:cNvSpPr/>
            <p:nvPr/>
          </p:nvSpPr>
          <p:spPr>
            <a:xfrm>
              <a:off x="5710" y="473"/>
              <a:ext cx="4497" cy="1373"/>
            </a:xfrm>
            <a:prstGeom prst="wedgeEllipseCallout">
              <a:avLst>
                <a:gd name="adj1" fmla="val -20553"/>
                <a:gd name="adj2" fmla="val 74396"/>
              </a:avLst>
            </a:prstGeom>
            <a:noFill/>
            <a:ln w="19050">
              <a:solidFill>
                <a:srgbClr val="A25AEC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</p:grpSp>
      <p:sp>
        <p:nvSpPr>
          <p:cNvPr id="31" name="文本框 3"/>
          <p:cNvSpPr txBox="1">
            <a:spLocks noChangeArrowheads="1"/>
          </p:cNvSpPr>
          <p:nvPr/>
        </p:nvSpPr>
        <p:spPr bwMode="auto">
          <a:xfrm>
            <a:off x="1997954" y="5161547"/>
            <a:ext cx="8414198" cy="584775"/>
          </a:xfrm>
          <a:prstGeom prst="rect">
            <a:avLst/>
          </a:prstGeom>
          <a:noFill/>
          <a:ln w="28575">
            <a:solidFill>
              <a:srgbClr val="32F6CF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饱含了作者对</a:t>
            </a:r>
            <a:r>
              <a:rPr lang="en-US" altLang="zh-CN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马鞭</a:t>
            </a:r>
            <a:r>
              <a:rPr lang="en-US" altLang="zh-CN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这一道具的赞叹之情。</a:t>
            </a:r>
            <a:endParaRPr lang="zh-CN" altLang="en-US" sz="32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26" name="组合 47"/>
          <p:cNvGrpSpPr/>
          <p:nvPr/>
        </p:nvGrpSpPr>
        <p:grpSpPr>
          <a:xfrm>
            <a:off x="0" y="-100013"/>
            <a:ext cx="12192000" cy="792163"/>
            <a:chOff x="0" y="-100013"/>
            <a:chExt cx="12192000" cy="792163"/>
          </a:xfrm>
        </p:grpSpPr>
        <p:sp>
          <p:nvSpPr>
            <p:cNvPr id="32" name="矩形 50"/>
            <p:cNvSpPr/>
            <p:nvPr/>
          </p:nvSpPr>
          <p:spPr>
            <a:xfrm>
              <a:off x="0" y="-100013"/>
              <a:ext cx="12192000" cy="792163"/>
            </a:xfrm>
            <a:prstGeom prst="rect">
              <a:avLst/>
            </a:prstGeom>
            <a:solidFill>
              <a:srgbClr val="4D8E57"/>
            </a:solidFill>
            <a:ln>
              <a:noFill/>
            </a:ln>
            <a:effectLst>
              <a:outerShdw blurRad="50800" dist="127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HK" altLang="en-US" dirty="0">
                <a:solidFill>
                  <a:srgbClr val="0B819B"/>
                </a:solidFill>
                <a:cs typeface="+mn-ea"/>
                <a:sym typeface="+mn-lt"/>
              </a:endParaRPr>
            </a:p>
          </p:txBody>
        </p:sp>
        <p:sp>
          <p:nvSpPr>
            <p:cNvPr id="33" name="矩形 51"/>
            <p:cNvSpPr/>
            <p:nvPr/>
          </p:nvSpPr>
          <p:spPr>
            <a:xfrm>
              <a:off x="3480275" y="77788"/>
              <a:ext cx="1512887" cy="4572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HK" altLang="en-US">
                <a:cs typeface="+mn-ea"/>
                <a:sym typeface="+mn-lt"/>
              </a:endParaRPr>
            </a:p>
          </p:txBody>
        </p:sp>
        <p:sp>
          <p:nvSpPr>
            <p:cNvPr id="34" name="文本框 52"/>
            <p:cNvSpPr txBox="1"/>
            <p:nvPr/>
          </p:nvSpPr>
          <p:spPr>
            <a:xfrm>
              <a:off x="307975" y="105484"/>
              <a:ext cx="1657350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/>
              <a:r>
                <a:rPr lang="zh-CN" altLang="en-US" sz="2000" spc="300" dirty="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新课导入</a:t>
              </a:r>
              <a:endParaRPr lang="zh-CN" sz="2000" spc="300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cxnSp>
          <p:nvCxnSpPr>
            <p:cNvPr id="35" name="直接连接符 53"/>
            <p:cNvCxnSpPr/>
            <p:nvPr/>
          </p:nvCxnSpPr>
          <p:spPr>
            <a:xfrm>
              <a:off x="1985509" y="71438"/>
              <a:ext cx="0" cy="461962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6" name="文本框 54"/>
            <p:cNvSpPr txBox="1"/>
            <p:nvPr/>
          </p:nvSpPr>
          <p:spPr>
            <a:xfrm>
              <a:off x="1931345" y="96013"/>
              <a:ext cx="1639887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整体感知</a:t>
              </a:r>
              <a:endParaRPr lang="zh-CN" sz="2000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37" name="文本框 55"/>
            <p:cNvSpPr txBox="1"/>
            <p:nvPr/>
          </p:nvSpPr>
          <p:spPr>
            <a:xfrm>
              <a:off x="3454350" y="82549"/>
              <a:ext cx="1633538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 dirty="0">
                  <a:solidFill>
                    <a:srgbClr val="4D8E57"/>
                  </a:solidFill>
                  <a:latin typeface="+mj-ea"/>
                  <a:ea typeface="+mj-ea"/>
                  <a:cs typeface="+mn-ea"/>
                  <a:sym typeface="+mn-lt"/>
                </a:rPr>
                <a:t>深入探究</a:t>
              </a:r>
              <a:endParaRPr lang="zh-CN" sz="2000" dirty="0">
                <a:solidFill>
                  <a:srgbClr val="4D8E57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38" name="文本框 58"/>
            <p:cNvSpPr txBox="1"/>
            <p:nvPr/>
          </p:nvSpPr>
          <p:spPr>
            <a:xfrm>
              <a:off x="4964361" y="92075"/>
              <a:ext cx="1563687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课堂小结</a:t>
              </a:r>
              <a:endParaRPr lang="zh-CN" sz="2000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39" name="文本框 59"/>
            <p:cNvSpPr txBox="1"/>
            <p:nvPr/>
          </p:nvSpPr>
          <p:spPr>
            <a:xfrm>
              <a:off x="6550694" y="82548"/>
              <a:ext cx="1633538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2000" dirty="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拓展延伸</a:t>
              </a:r>
              <a:endParaRPr lang="en-US" altLang="zh-CN" sz="2000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40" name="文本框 60"/>
            <p:cNvSpPr txBox="1"/>
            <p:nvPr/>
          </p:nvSpPr>
          <p:spPr>
            <a:xfrm>
              <a:off x="7881317" y="92075"/>
              <a:ext cx="1743075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板书设计</a:t>
              </a:r>
              <a:endParaRPr lang="en-US" altLang="zh-CN" sz="2000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cxnSp>
          <p:nvCxnSpPr>
            <p:cNvPr id="41" name="直接连接符 61"/>
            <p:cNvCxnSpPr/>
            <p:nvPr/>
          </p:nvCxnSpPr>
          <p:spPr>
            <a:xfrm>
              <a:off x="3478336" y="59728"/>
              <a:ext cx="0" cy="461963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62"/>
            <p:cNvCxnSpPr/>
            <p:nvPr/>
          </p:nvCxnSpPr>
          <p:spPr>
            <a:xfrm>
              <a:off x="4971163" y="86717"/>
              <a:ext cx="0" cy="461963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63"/>
            <p:cNvCxnSpPr/>
            <p:nvPr/>
          </p:nvCxnSpPr>
          <p:spPr>
            <a:xfrm>
              <a:off x="6463990" y="72430"/>
              <a:ext cx="0" cy="460375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接连接符 64"/>
            <p:cNvCxnSpPr/>
            <p:nvPr/>
          </p:nvCxnSpPr>
          <p:spPr>
            <a:xfrm>
              <a:off x="7956817" y="76396"/>
              <a:ext cx="0" cy="461962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5" name="文本框 65"/>
            <p:cNvSpPr txBox="1"/>
            <p:nvPr/>
          </p:nvSpPr>
          <p:spPr>
            <a:xfrm>
              <a:off x="9334953" y="103414"/>
              <a:ext cx="1743075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布置作业</a:t>
              </a:r>
              <a:endParaRPr lang="en-US" altLang="zh-CN" sz="2000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cxnSp>
          <p:nvCxnSpPr>
            <p:cNvPr id="46" name="直接连接符 66"/>
            <p:cNvCxnSpPr/>
            <p:nvPr/>
          </p:nvCxnSpPr>
          <p:spPr>
            <a:xfrm>
              <a:off x="9449646" y="86717"/>
              <a:ext cx="0" cy="461962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spd="slow" advTm="3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31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6770370"/>
            <a:ext cx="12192000" cy="76200"/>
          </a:xfrm>
          <a:prstGeom prst="rect">
            <a:avLst/>
          </a:prstGeom>
          <a:solidFill>
            <a:srgbClr val="887E7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95" baseline="-25000">
              <a:latin typeface="+mn-ea"/>
            </a:endParaRPr>
          </a:p>
        </p:txBody>
      </p:sp>
      <p:sp>
        <p:nvSpPr>
          <p:cNvPr id="58" name="标题 1"/>
          <p:cNvSpPr txBox="1"/>
          <p:nvPr/>
        </p:nvSpPr>
        <p:spPr>
          <a:xfrm>
            <a:off x="487877" y="1064393"/>
            <a:ext cx="10515600" cy="516024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i="0" kern="1200" baseline="0">
                <a:solidFill>
                  <a:srgbClr val="293049"/>
                </a:solidFill>
                <a:effectLst/>
                <a:latin typeface="+mj-ea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zh-CN" sz="2000" dirty="0">
                <a:latin typeface="+mn-ea"/>
                <a:ea typeface="+mn-ea"/>
                <a:cs typeface="+mn-ea"/>
              </a:rPr>
              <a:t>    </a:t>
            </a:r>
            <a:r>
              <a:rPr lang="zh-CN" altLang="en-US" sz="2800" dirty="0">
                <a:solidFill>
                  <a:srgbClr val="EC7D4A"/>
                </a:solidFill>
                <a:latin typeface="+mn-ea"/>
                <a:ea typeface="+mn-ea"/>
                <a:cs typeface="+mn-ea"/>
              </a:rPr>
              <a:t>深入探究</a:t>
            </a:r>
            <a:r>
              <a:rPr lang="en-US" altLang="zh-CN" sz="2800" dirty="0">
                <a:solidFill>
                  <a:srgbClr val="EC7D4A"/>
                </a:solidFill>
                <a:latin typeface="+mn-ea"/>
                <a:ea typeface="+mn-ea"/>
                <a:cs typeface="+mn-ea"/>
              </a:rPr>
              <a:t>——</a:t>
            </a:r>
            <a:r>
              <a:rPr lang="zh-CN" altLang="en-US" sz="2800" dirty="0">
                <a:solidFill>
                  <a:srgbClr val="EC7D4A"/>
                </a:solidFill>
                <a:latin typeface="+mn-ea"/>
                <a:ea typeface="+mn-ea"/>
                <a:cs typeface="+mn-ea"/>
              </a:rPr>
              <a:t>马鞭</a:t>
            </a:r>
            <a:endParaRPr lang="zh-CN" altLang="en-US" sz="2800" dirty="0">
              <a:solidFill>
                <a:srgbClr val="EC7D4A"/>
              </a:solidFill>
              <a:latin typeface="+mn-ea"/>
              <a:ea typeface="+mn-ea"/>
              <a:cs typeface="+mn-ea"/>
            </a:endParaRPr>
          </a:p>
        </p:txBody>
      </p:sp>
      <p:pic>
        <p:nvPicPr>
          <p:cNvPr id="14" name="图形 1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310489" y="992943"/>
            <a:ext cx="657601" cy="657601"/>
          </a:xfrm>
          <a:prstGeom prst="rect">
            <a:avLst/>
          </a:prstGeom>
        </p:spPr>
      </p:pic>
      <p:sp>
        <p:nvSpPr>
          <p:cNvPr id="33" name="文本框 5"/>
          <p:cNvSpPr txBox="1">
            <a:spLocks noChangeArrowheads="1"/>
          </p:cNvSpPr>
          <p:nvPr/>
        </p:nvSpPr>
        <p:spPr bwMode="auto">
          <a:xfrm>
            <a:off x="1108105" y="1650544"/>
            <a:ext cx="7596187" cy="6001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5000"/>
              </a:lnSpc>
            </a:pPr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2.“</a:t>
            </a:r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马鞭”有哪些作用？ </a:t>
            </a:r>
            <a:endParaRPr lang="zh-CN" altLang="en-US" sz="32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7" name="文本框 5"/>
          <p:cNvSpPr txBox="1">
            <a:spLocks noChangeArrowheads="1"/>
          </p:cNvSpPr>
          <p:nvPr/>
        </p:nvSpPr>
        <p:spPr bwMode="auto">
          <a:xfrm>
            <a:off x="1559871" y="2525704"/>
            <a:ext cx="5807592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1)</a:t>
            </a:r>
            <a:r>
              <a:rPr lang="zh-CN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省略掉巨大的马匹，就能突破舞台的限制。</a:t>
            </a:r>
            <a:endParaRPr lang="zh-CN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8" name="图片 27" descr="D:\19秋六上课件 陈晓梦5.16\23京剧杂谈\图片\71f00058aa999b4e07a.jpg71f00058aa999b4e07a"/>
          <p:cNvPicPr>
            <a:picLocks noChangeAspect="1" noChangeArrowheads="1"/>
          </p:cNvPicPr>
          <p:nvPr/>
        </p:nvPicPr>
        <p:blipFill>
          <a:blip r:embed="rId3">
            <a:lum contrast="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91729" y="1671794"/>
            <a:ext cx="3865326" cy="24650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" name="文本框 5"/>
          <p:cNvSpPr txBox="1">
            <a:spLocks noChangeArrowheads="1"/>
          </p:cNvSpPr>
          <p:nvPr/>
        </p:nvSpPr>
        <p:spPr bwMode="auto">
          <a:xfrm>
            <a:off x="6685017" y="4509120"/>
            <a:ext cx="4872038" cy="20226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3200" b="1" dirty="0">
                <a:latin typeface="宋体" panose="02010600030101010101" pitchFamily="2" charset="-122"/>
              </a:rPr>
              <a:t>    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(2)</a:t>
            </a:r>
            <a:r>
              <a:rPr lang="zh-CN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：轻巧的马鞭赋予艺术家广阔的展示空间，让表演更加自由。</a:t>
            </a:r>
            <a:endParaRPr lang="zh-CN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0" name="图片 1" descr="C:\Users\Administrator\Desktop\图片tret1.png图片tret1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6498" y="3803375"/>
            <a:ext cx="4042165" cy="2728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6" name="组合 47"/>
          <p:cNvGrpSpPr/>
          <p:nvPr/>
        </p:nvGrpSpPr>
        <p:grpSpPr>
          <a:xfrm>
            <a:off x="0" y="-100013"/>
            <a:ext cx="12192000" cy="792163"/>
            <a:chOff x="0" y="-100013"/>
            <a:chExt cx="12192000" cy="792163"/>
          </a:xfrm>
        </p:grpSpPr>
        <p:sp>
          <p:nvSpPr>
            <p:cNvPr id="31" name="矩形 50"/>
            <p:cNvSpPr/>
            <p:nvPr/>
          </p:nvSpPr>
          <p:spPr>
            <a:xfrm>
              <a:off x="0" y="-100013"/>
              <a:ext cx="12192000" cy="792163"/>
            </a:xfrm>
            <a:prstGeom prst="rect">
              <a:avLst/>
            </a:prstGeom>
            <a:solidFill>
              <a:srgbClr val="4D8E57"/>
            </a:solidFill>
            <a:ln>
              <a:noFill/>
            </a:ln>
            <a:effectLst>
              <a:outerShdw blurRad="50800" dist="127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HK" altLang="en-US" dirty="0">
                <a:solidFill>
                  <a:srgbClr val="0B819B"/>
                </a:solidFill>
                <a:cs typeface="+mn-ea"/>
                <a:sym typeface="+mn-lt"/>
              </a:endParaRPr>
            </a:p>
          </p:txBody>
        </p:sp>
        <p:sp>
          <p:nvSpPr>
            <p:cNvPr id="32" name="矩形 51"/>
            <p:cNvSpPr/>
            <p:nvPr/>
          </p:nvSpPr>
          <p:spPr>
            <a:xfrm>
              <a:off x="3480275" y="77788"/>
              <a:ext cx="1512887" cy="4572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HK" altLang="en-US">
                <a:cs typeface="+mn-ea"/>
                <a:sym typeface="+mn-lt"/>
              </a:endParaRPr>
            </a:p>
          </p:txBody>
        </p:sp>
        <p:sp>
          <p:nvSpPr>
            <p:cNvPr id="34" name="文本框 52"/>
            <p:cNvSpPr txBox="1"/>
            <p:nvPr/>
          </p:nvSpPr>
          <p:spPr>
            <a:xfrm>
              <a:off x="307975" y="105484"/>
              <a:ext cx="1657350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/>
              <a:r>
                <a:rPr lang="zh-CN" altLang="en-US" sz="2000" spc="300" dirty="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新课导入</a:t>
              </a:r>
              <a:endParaRPr lang="zh-CN" sz="2000" spc="300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cxnSp>
          <p:nvCxnSpPr>
            <p:cNvPr id="35" name="直接连接符 53"/>
            <p:cNvCxnSpPr/>
            <p:nvPr/>
          </p:nvCxnSpPr>
          <p:spPr>
            <a:xfrm>
              <a:off x="1985509" y="71438"/>
              <a:ext cx="0" cy="461962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6" name="文本框 54"/>
            <p:cNvSpPr txBox="1"/>
            <p:nvPr/>
          </p:nvSpPr>
          <p:spPr>
            <a:xfrm>
              <a:off x="1931345" y="96013"/>
              <a:ext cx="1639887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整体感知</a:t>
              </a:r>
              <a:endParaRPr lang="zh-CN" sz="2000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37" name="文本框 55"/>
            <p:cNvSpPr txBox="1"/>
            <p:nvPr/>
          </p:nvSpPr>
          <p:spPr>
            <a:xfrm>
              <a:off x="3454350" y="82549"/>
              <a:ext cx="1633538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 dirty="0">
                  <a:solidFill>
                    <a:srgbClr val="4D8E57"/>
                  </a:solidFill>
                  <a:latin typeface="+mj-ea"/>
                  <a:ea typeface="+mj-ea"/>
                  <a:cs typeface="+mn-ea"/>
                  <a:sym typeface="+mn-lt"/>
                </a:rPr>
                <a:t>深入探究</a:t>
              </a:r>
              <a:endParaRPr lang="zh-CN" sz="2000" dirty="0">
                <a:solidFill>
                  <a:srgbClr val="4D8E57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38" name="文本框 58"/>
            <p:cNvSpPr txBox="1"/>
            <p:nvPr/>
          </p:nvSpPr>
          <p:spPr>
            <a:xfrm>
              <a:off x="4964361" y="92075"/>
              <a:ext cx="1563687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课堂小结</a:t>
              </a:r>
              <a:endParaRPr lang="zh-CN" sz="2000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39" name="文本框 59"/>
            <p:cNvSpPr txBox="1"/>
            <p:nvPr/>
          </p:nvSpPr>
          <p:spPr>
            <a:xfrm>
              <a:off x="6550694" y="82548"/>
              <a:ext cx="1633538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2000" dirty="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拓展延伸</a:t>
              </a:r>
              <a:endParaRPr lang="en-US" altLang="zh-CN" sz="2000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40" name="文本框 60"/>
            <p:cNvSpPr txBox="1"/>
            <p:nvPr/>
          </p:nvSpPr>
          <p:spPr>
            <a:xfrm>
              <a:off x="7881317" y="92075"/>
              <a:ext cx="1743075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板书设计</a:t>
              </a:r>
              <a:endParaRPr lang="en-US" altLang="zh-CN" sz="2000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cxnSp>
          <p:nvCxnSpPr>
            <p:cNvPr id="41" name="直接连接符 61"/>
            <p:cNvCxnSpPr/>
            <p:nvPr/>
          </p:nvCxnSpPr>
          <p:spPr>
            <a:xfrm>
              <a:off x="3478336" y="59728"/>
              <a:ext cx="0" cy="461963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62"/>
            <p:cNvCxnSpPr/>
            <p:nvPr/>
          </p:nvCxnSpPr>
          <p:spPr>
            <a:xfrm>
              <a:off x="4971163" y="86717"/>
              <a:ext cx="0" cy="461963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63"/>
            <p:cNvCxnSpPr/>
            <p:nvPr/>
          </p:nvCxnSpPr>
          <p:spPr>
            <a:xfrm>
              <a:off x="6463990" y="72430"/>
              <a:ext cx="0" cy="460375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接连接符 64"/>
            <p:cNvCxnSpPr/>
            <p:nvPr/>
          </p:nvCxnSpPr>
          <p:spPr>
            <a:xfrm>
              <a:off x="7956817" y="76396"/>
              <a:ext cx="0" cy="461962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5" name="文本框 65"/>
            <p:cNvSpPr txBox="1"/>
            <p:nvPr/>
          </p:nvSpPr>
          <p:spPr>
            <a:xfrm>
              <a:off x="9334953" y="103414"/>
              <a:ext cx="1743075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布置作业</a:t>
              </a:r>
              <a:endParaRPr lang="en-US" altLang="zh-CN" sz="2000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cxnSp>
          <p:nvCxnSpPr>
            <p:cNvPr id="46" name="直接连接符 66"/>
            <p:cNvCxnSpPr/>
            <p:nvPr/>
          </p:nvCxnSpPr>
          <p:spPr>
            <a:xfrm>
              <a:off x="9449646" y="86717"/>
              <a:ext cx="0" cy="461962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spd="slow" advTm="3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27" grpId="0"/>
      <p:bldP spid="2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6770370"/>
            <a:ext cx="12192000" cy="76200"/>
          </a:xfrm>
          <a:prstGeom prst="rect">
            <a:avLst/>
          </a:prstGeom>
          <a:solidFill>
            <a:srgbClr val="887E7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95" baseline="-25000">
              <a:latin typeface="+mn-ea"/>
            </a:endParaRPr>
          </a:p>
        </p:txBody>
      </p:sp>
      <p:sp>
        <p:nvSpPr>
          <p:cNvPr id="58" name="标题 1"/>
          <p:cNvSpPr txBox="1"/>
          <p:nvPr/>
        </p:nvSpPr>
        <p:spPr>
          <a:xfrm>
            <a:off x="487877" y="1064393"/>
            <a:ext cx="10515600" cy="516024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i="0" kern="1200" baseline="0">
                <a:solidFill>
                  <a:srgbClr val="293049"/>
                </a:solidFill>
                <a:effectLst/>
                <a:latin typeface="+mj-ea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zh-CN" sz="2000" dirty="0">
                <a:latin typeface="+mn-ea"/>
                <a:ea typeface="+mn-ea"/>
                <a:cs typeface="+mn-ea"/>
              </a:rPr>
              <a:t>    </a:t>
            </a:r>
            <a:r>
              <a:rPr lang="zh-CN" altLang="en-US" sz="2800" dirty="0">
                <a:solidFill>
                  <a:srgbClr val="EC7D4A"/>
                </a:solidFill>
                <a:latin typeface="+mn-ea"/>
                <a:ea typeface="+mn-ea"/>
                <a:cs typeface="+mn-ea"/>
              </a:rPr>
              <a:t>深入探究</a:t>
            </a:r>
            <a:r>
              <a:rPr lang="en-US" altLang="zh-CN" sz="2800" dirty="0">
                <a:solidFill>
                  <a:srgbClr val="EC7D4A"/>
                </a:solidFill>
                <a:latin typeface="+mn-ea"/>
                <a:ea typeface="+mn-ea"/>
                <a:cs typeface="+mn-ea"/>
              </a:rPr>
              <a:t>——</a:t>
            </a:r>
            <a:r>
              <a:rPr lang="zh-CN" altLang="en-US" sz="2800" dirty="0">
                <a:solidFill>
                  <a:srgbClr val="EC7D4A"/>
                </a:solidFill>
                <a:latin typeface="+mn-ea"/>
                <a:ea typeface="+mn-ea"/>
                <a:cs typeface="+mn-ea"/>
              </a:rPr>
              <a:t>马鞭</a:t>
            </a:r>
            <a:endParaRPr lang="zh-CN" altLang="en-US" sz="2800" dirty="0">
              <a:solidFill>
                <a:srgbClr val="EC7D4A"/>
              </a:solidFill>
              <a:latin typeface="+mn-ea"/>
              <a:ea typeface="+mn-ea"/>
              <a:cs typeface="+mn-ea"/>
            </a:endParaRPr>
          </a:p>
        </p:txBody>
      </p:sp>
      <p:pic>
        <p:nvPicPr>
          <p:cNvPr id="14" name="图形 1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310489" y="992943"/>
            <a:ext cx="657601" cy="657601"/>
          </a:xfrm>
          <a:prstGeom prst="rect">
            <a:avLst/>
          </a:prstGeom>
        </p:spPr>
      </p:pic>
      <p:sp>
        <p:nvSpPr>
          <p:cNvPr id="33" name="文本框 5"/>
          <p:cNvSpPr txBox="1">
            <a:spLocks noChangeArrowheads="1"/>
          </p:cNvSpPr>
          <p:nvPr/>
        </p:nvSpPr>
        <p:spPr bwMode="auto">
          <a:xfrm>
            <a:off x="1108105" y="1650544"/>
            <a:ext cx="7596187" cy="6001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5000"/>
              </a:lnSpc>
            </a:pPr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2.“</a:t>
            </a:r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马鞭”有哪些作用？ </a:t>
            </a:r>
            <a:endParaRPr lang="zh-CN" altLang="en-US" sz="32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7" name="文本框 5"/>
          <p:cNvSpPr txBox="1">
            <a:spLocks noChangeArrowheads="1"/>
          </p:cNvSpPr>
          <p:nvPr/>
        </p:nvSpPr>
        <p:spPr bwMode="auto">
          <a:xfrm>
            <a:off x="1343585" y="2924944"/>
            <a:ext cx="4455294" cy="2677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3)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马鞭的不同装饰赋予马鞭不同的意义，艺术家可以用不同的马鞭展示不同的人物身份和性格特点。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6" name="图片 2" descr="O1CN01iy76vW1awxAW6QE6e_!!1737673395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BFF"/>
              </a:clrFrom>
              <a:clrTo>
                <a:srgbClr val="FFFBFF">
                  <a:alpha val="0"/>
                </a:srgbClr>
              </a:clrTo>
            </a:clrChange>
            <a:lum bright="18000" contrast="1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5487" y="2958216"/>
            <a:ext cx="3963164" cy="28470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4" name="组合 47"/>
          <p:cNvGrpSpPr/>
          <p:nvPr/>
        </p:nvGrpSpPr>
        <p:grpSpPr>
          <a:xfrm>
            <a:off x="0" y="-100013"/>
            <a:ext cx="12192000" cy="792163"/>
            <a:chOff x="0" y="-100013"/>
            <a:chExt cx="12192000" cy="792163"/>
          </a:xfrm>
        </p:grpSpPr>
        <p:sp>
          <p:nvSpPr>
            <p:cNvPr id="25" name="矩形 50"/>
            <p:cNvSpPr/>
            <p:nvPr/>
          </p:nvSpPr>
          <p:spPr>
            <a:xfrm>
              <a:off x="0" y="-100013"/>
              <a:ext cx="12192000" cy="792163"/>
            </a:xfrm>
            <a:prstGeom prst="rect">
              <a:avLst/>
            </a:prstGeom>
            <a:solidFill>
              <a:srgbClr val="4D8E57"/>
            </a:solidFill>
            <a:ln>
              <a:noFill/>
            </a:ln>
            <a:effectLst>
              <a:outerShdw blurRad="50800" dist="127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HK" altLang="en-US" dirty="0">
                <a:solidFill>
                  <a:srgbClr val="0B819B"/>
                </a:solidFill>
                <a:cs typeface="+mn-ea"/>
                <a:sym typeface="+mn-lt"/>
              </a:endParaRPr>
            </a:p>
          </p:txBody>
        </p:sp>
        <p:sp>
          <p:nvSpPr>
            <p:cNvPr id="28" name="矩形 51"/>
            <p:cNvSpPr/>
            <p:nvPr/>
          </p:nvSpPr>
          <p:spPr>
            <a:xfrm>
              <a:off x="3480275" y="77788"/>
              <a:ext cx="1512887" cy="4572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HK" altLang="en-US">
                <a:cs typeface="+mn-ea"/>
                <a:sym typeface="+mn-lt"/>
              </a:endParaRPr>
            </a:p>
          </p:txBody>
        </p:sp>
        <p:sp>
          <p:nvSpPr>
            <p:cNvPr id="29" name="文本框 52"/>
            <p:cNvSpPr txBox="1"/>
            <p:nvPr/>
          </p:nvSpPr>
          <p:spPr>
            <a:xfrm>
              <a:off x="307975" y="105484"/>
              <a:ext cx="1657350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/>
              <a:r>
                <a:rPr lang="zh-CN" altLang="en-US" sz="2000" spc="300" dirty="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新课导入</a:t>
              </a:r>
              <a:endParaRPr lang="zh-CN" sz="2000" spc="300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cxnSp>
          <p:nvCxnSpPr>
            <p:cNvPr id="30" name="直接连接符 53"/>
            <p:cNvCxnSpPr/>
            <p:nvPr/>
          </p:nvCxnSpPr>
          <p:spPr>
            <a:xfrm>
              <a:off x="1985509" y="71438"/>
              <a:ext cx="0" cy="461962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文本框 54"/>
            <p:cNvSpPr txBox="1"/>
            <p:nvPr/>
          </p:nvSpPr>
          <p:spPr>
            <a:xfrm>
              <a:off x="1931345" y="96013"/>
              <a:ext cx="1639887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整体感知</a:t>
              </a:r>
              <a:endParaRPr lang="zh-CN" sz="2000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32" name="文本框 55"/>
            <p:cNvSpPr txBox="1"/>
            <p:nvPr/>
          </p:nvSpPr>
          <p:spPr>
            <a:xfrm>
              <a:off x="3454350" y="82549"/>
              <a:ext cx="1633538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 dirty="0">
                  <a:solidFill>
                    <a:srgbClr val="4D8E57"/>
                  </a:solidFill>
                  <a:latin typeface="+mj-ea"/>
                  <a:ea typeface="+mj-ea"/>
                  <a:cs typeface="+mn-ea"/>
                  <a:sym typeface="+mn-lt"/>
                </a:rPr>
                <a:t>深入探究</a:t>
              </a:r>
              <a:endParaRPr lang="zh-CN" sz="2000" dirty="0">
                <a:solidFill>
                  <a:srgbClr val="4D8E57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34" name="文本框 58"/>
            <p:cNvSpPr txBox="1"/>
            <p:nvPr/>
          </p:nvSpPr>
          <p:spPr>
            <a:xfrm>
              <a:off x="4964361" y="92075"/>
              <a:ext cx="1563687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课堂小结</a:t>
              </a:r>
              <a:endParaRPr lang="zh-CN" sz="2000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35" name="文本框 59"/>
            <p:cNvSpPr txBox="1"/>
            <p:nvPr/>
          </p:nvSpPr>
          <p:spPr>
            <a:xfrm>
              <a:off x="6550694" y="82548"/>
              <a:ext cx="1633538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2000" dirty="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拓展延伸</a:t>
              </a:r>
              <a:endParaRPr lang="en-US" altLang="zh-CN" sz="2000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36" name="文本框 60"/>
            <p:cNvSpPr txBox="1"/>
            <p:nvPr/>
          </p:nvSpPr>
          <p:spPr>
            <a:xfrm>
              <a:off x="7881317" y="92075"/>
              <a:ext cx="1743075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板书设计</a:t>
              </a:r>
              <a:endParaRPr lang="en-US" altLang="zh-CN" sz="2000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cxnSp>
          <p:nvCxnSpPr>
            <p:cNvPr id="37" name="直接连接符 61"/>
            <p:cNvCxnSpPr/>
            <p:nvPr/>
          </p:nvCxnSpPr>
          <p:spPr>
            <a:xfrm>
              <a:off x="3478336" y="59728"/>
              <a:ext cx="0" cy="461963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62"/>
            <p:cNvCxnSpPr/>
            <p:nvPr/>
          </p:nvCxnSpPr>
          <p:spPr>
            <a:xfrm>
              <a:off x="4971163" y="86717"/>
              <a:ext cx="0" cy="461963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63"/>
            <p:cNvCxnSpPr/>
            <p:nvPr/>
          </p:nvCxnSpPr>
          <p:spPr>
            <a:xfrm>
              <a:off x="6463990" y="72430"/>
              <a:ext cx="0" cy="460375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64"/>
            <p:cNvCxnSpPr/>
            <p:nvPr/>
          </p:nvCxnSpPr>
          <p:spPr>
            <a:xfrm>
              <a:off x="7956817" y="76396"/>
              <a:ext cx="0" cy="461962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1" name="文本框 65"/>
            <p:cNvSpPr txBox="1"/>
            <p:nvPr/>
          </p:nvSpPr>
          <p:spPr>
            <a:xfrm>
              <a:off x="9334953" y="103414"/>
              <a:ext cx="1743075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布置作业</a:t>
              </a:r>
              <a:endParaRPr lang="en-US" altLang="zh-CN" sz="2000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cxnSp>
          <p:nvCxnSpPr>
            <p:cNvPr id="42" name="直接连接符 66"/>
            <p:cNvCxnSpPr/>
            <p:nvPr/>
          </p:nvCxnSpPr>
          <p:spPr>
            <a:xfrm>
              <a:off x="9449646" y="86717"/>
              <a:ext cx="0" cy="461962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spd="slow" advTm="3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2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6770370"/>
            <a:ext cx="12192000" cy="76200"/>
          </a:xfrm>
          <a:prstGeom prst="rect">
            <a:avLst/>
          </a:prstGeom>
          <a:solidFill>
            <a:srgbClr val="887E7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95" baseline="-25000">
              <a:latin typeface="+mn-ea"/>
            </a:endParaRPr>
          </a:p>
        </p:txBody>
      </p:sp>
      <p:sp>
        <p:nvSpPr>
          <p:cNvPr id="58" name="标题 1"/>
          <p:cNvSpPr txBox="1"/>
          <p:nvPr/>
        </p:nvSpPr>
        <p:spPr>
          <a:xfrm>
            <a:off x="487877" y="1064393"/>
            <a:ext cx="10515600" cy="516024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i="0" kern="1200" baseline="0">
                <a:solidFill>
                  <a:srgbClr val="293049"/>
                </a:solidFill>
                <a:effectLst/>
                <a:latin typeface="+mj-ea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zh-CN" sz="2000" dirty="0">
                <a:latin typeface="+mn-ea"/>
                <a:ea typeface="+mn-ea"/>
                <a:cs typeface="+mn-ea"/>
              </a:rPr>
              <a:t>    </a:t>
            </a:r>
            <a:r>
              <a:rPr lang="zh-CN" altLang="en-US" sz="2800" dirty="0">
                <a:solidFill>
                  <a:srgbClr val="EC7D4A"/>
                </a:solidFill>
                <a:latin typeface="+mn-ea"/>
                <a:ea typeface="+mn-ea"/>
                <a:cs typeface="+mn-ea"/>
              </a:rPr>
              <a:t>深入探究</a:t>
            </a:r>
            <a:r>
              <a:rPr lang="en-US" altLang="zh-CN" sz="2800" dirty="0">
                <a:solidFill>
                  <a:srgbClr val="EC7D4A"/>
                </a:solidFill>
                <a:latin typeface="+mn-ea"/>
                <a:ea typeface="+mn-ea"/>
                <a:cs typeface="+mn-ea"/>
              </a:rPr>
              <a:t>——</a:t>
            </a:r>
            <a:r>
              <a:rPr lang="zh-CN" altLang="en-US" sz="2800" dirty="0">
                <a:solidFill>
                  <a:srgbClr val="EC7D4A"/>
                </a:solidFill>
                <a:latin typeface="+mn-ea"/>
                <a:ea typeface="+mn-ea"/>
                <a:cs typeface="+mn-ea"/>
              </a:rPr>
              <a:t>马鞭</a:t>
            </a:r>
            <a:endParaRPr lang="zh-CN" altLang="en-US" sz="2800" dirty="0">
              <a:solidFill>
                <a:srgbClr val="EC7D4A"/>
              </a:solidFill>
              <a:latin typeface="+mn-ea"/>
              <a:ea typeface="+mn-ea"/>
              <a:cs typeface="+mn-ea"/>
            </a:endParaRPr>
          </a:p>
        </p:txBody>
      </p:sp>
      <p:pic>
        <p:nvPicPr>
          <p:cNvPr id="14" name="图形 1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310489" y="992943"/>
            <a:ext cx="657601" cy="657601"/>
          </a:xfrm>
          <a:prstGeom prst="rect">
            <a:avLst/>
          </a:prstGeom>
        </p:spPr>
      </p:pic>
      <p:sp>
        <p:nvSpPr>
          <p:cNvPr id="24" name="矩形 23"/>
          <p:cNvSpPr>
            <a:spLocks noChangeArrowheads="1"/>
          </p:cNvSpPr>
          <p:nvPr/>
        </p:nvSpPr>
        <p:spPr bwMode="auto">
          <a:xfrm>
            <a:off x="949659" y="2564904"/>
            <a:ext cx="9921207" cy="10954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2800" u="sng" dirty="0">
                <a:latin typeface="黑体" panose="02010609060101010101" pitchFamily="49" charset="-122"/>
                <a:ea typeface="黑体" panose="02010609060101010101" pitchFamily="49" charset="-122"/>
              </a:rPr>
              <a:t>马鞭是实在的道具，是可感觉可使用的。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京剧还有一些虚拟的道具，但一样可感觉可使用。</a:t>
            </a:r>
            <a:endParaRPr lang="zh-CN" altLang="en-US" sz="28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25" name="组合 24"/>
          <p:cNvGrpSpPr/>
          <p:nvPr/>
        </p:nvGrpSpPr>
        <p:grpSpPr bwMode="auto">
          <a:xfrm>
            <a:off x="4236718" y="1650544"/>
            <a:ext cx="2117725" cy="704850"/>
            <a:chOff x="5447" y="1101"/>
            <a:chExt cx="3335" cy="1108"/>
          </a:xfrm>
        </p:grpSpPr>
        <p:sp>
          <p:nvSpPr>
            <p:cNvPr id="28" name="文本框 2"/>
            <p:cNvSpPr txBox="1">
              <a:spLocks noChangeArrowheads="1"/>
            </p:cNvSpPr>
            <p:nvPr/>
          </p:nvSpPr>
          <p:spPr bwMode="auto">
            <a:xfrm>
              <a:off x="5618" y="1196"/>
              <a:ext cx="3164" cy="9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905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3200" dirty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总结上文</a:t>
              </a:r>
              <a:endParaRPr lang="zh-CN" altLang="en-US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29" name="椭圆形标注 28"/>
            <p:cNvSpPr/>
            <p:nvPr/>
          </p:nvSpPr>
          <p:spPr>
            <a:xfrm>
              <a:off x="5447" y="1101"/>
              <a:ext cx="3222" cy="1108"/>
            </a:xfrm>
            <a:prstGeom prst="wedgeEllipseCallout">
              <a:avLst>
                <a:gd name="adj1" fmla="val -16242"/>
                <a:gd name="adj2" fmla="val 94454"/>
              </a:avLst>
            </a:prstGeom>
            <a:noFill/>
            <a:ln w="19050">
              <a:solidFill>
                <a:srgbClr val="00B0F0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</p:grpSp>
      <p:grpSp>
        <p:nvGrpSpPr>
          <p:cNvPr id="30" name="组合 29"/>
          <p:cNvGrpSpPr/>
          <p:nvPr/>
        </p:nvGrpSpPr>
        <p:grpSpPr bwMode="auto">
          <a:xfrm>
            <a:off x="1472261" y="4005056"/>
            <a:ext cx="9247477" cy="1569962"/>
            <a:chOff x="536" y="5406"/>
            <a:chExt cx="13045" cy="2473"/>
          </a:xfrm>
        </p:grpSpPr>
        <p:sp>
          <p:nvSpPr>
            <p:cNvPr id="31" name="文本框 8"/>
            <p:cNvSpPr txBox="1">
              <a:spLocks noChangeArrowheads="1"/>
            </p:cNvSpPr>
            <p:nvPr/>
          </p:nvSpPr>
          <p:spPr bwMode="auto">
            <a:xfrm>
              <a:off x="783" y="5406"/>
              <a:ext cx="12798" cy="2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905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en-US" altLang="zh-CN" sz="3200" b="1" dirty="0">
                  <a:solidFill>
                    <a:srgbClr val="FF0000"/>
                  </a:solidFill>
                </a:rPr>
                <a:t>         </a:t>
              </a:r>
              <a:r>
                <a:rPr lang="zh-CN" altLang="en-US" sz="3200" dirty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引出下文，由介绍京剧中实在的道具过渡到介绍虚拟的道具。</a:t>
              </a:r>
              <a:endParaRPr lang="zh-CN" altLang="en-US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32" name="圆角矩形标注 31"/>
            <p:cNvSpPr/>
            <p:nvPr/>
          </p:nvSpPr>
          <p:spPr>
            <a:xfrm rot="10800000">
              <a:off x="536" y="5587"/>
              <a:ext cx="12617" cy="2292"/>
            </a:xfrm>
            <a:prstGeom prst="wedgeRoundRectCallout">
              <a:avLst>
                <a:gd name="adj1" fmla="val -30493"/>
                <a:gd name="adj2" fmla="val 117588"/>
                <a:gd name="adj3" fmla="val 16667"/>
              </a:avLst>
            </a:prstGeom>
            <a:noFill/>
            <a:ln w="19050">
              <a:solidFill>
                <a:srgbClr val="00B0F0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</p:grpSp>
      <p:grpSp>
        <p:nvGrpSpPr>
          <p:cNvPr id="33" name="组合 47"/>
          <p:cNvGrpSpPr/>
          <p:nvPr/>
        </p:nvGrpSpPr>
        <p:grpSpPr>
          <a:xfrm>
            <a:off x="0" y="-100013"/>
            <a:ext cx="12192000" cy="792163"/>
            <a:chOff x="0" y="-100013"/>
            <a:chExt cx="12192000" cy="792163"/>
          </a:xfrm>
        </p:grpSpPr>
        <p:sp>
          <p:nvSpPr>
            <p:cNvPr id="34" name="矩形 50"/>
            <p:cNvSpPr/>
            <p:nvPr/>
          </p:nvSpPr>
          <p:spPr>
            <a:xfrm>
              <a:off x="0" y="-100013"/>
              <a:ext cx="12192000" cy="792163"/>
            </a:xfrm>
            <a:prstGeom prst="rect">
              <a:avLst/>
            </a:prstGeom>
            <a:solidFill>
              <a:srgbClr val="4D8E57"/>
            </a:solidFill>
            <a:ln>
              <a:noFill/>
            </a:ln>
            <a:effectLst>
              <a:outerShdw blurRad="50800" dist="127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HK" altLang="en-US" dirty="0">
                <a:solidFill>
                  <a:srgbClr val="0B819B"/>
                </a:solidFill>
                <a:cs typeface="+mn-ea"/>
                <a:sym typeface="+mn-lt"/>
              </a:endParaRPr>
            </a:p>
          </p:txBody>
        </p:sp>
        <p:sp>
          <p:nvSpPr>
            <p:cNvPr id="35" name="矩形 51"/>
            <p:cNvSpPr/>
            <p:nvPr/>
          </p:nvSpPr>
          <p:spPr>
            <a:xfrm>
              <a:off x="3480275" y="77788"/>
              <a:ext cx="1512887" cy="4572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HK" altLang="en-US">
                <a:cs typeface="+mn-ea"/>
                <a:sym typeface="+mn-lt"/>
              </a:endParaRPr>
            </a:p>
          </p:txBody>
        </p:sp>
        <p:sp>
          <p:nvSpPr>
            <p:cNvPr id="36" name="文本框 52"/>
            <p:cNvSpPr txBox="1"/>
            <p:nvPr/>
          </p:nvSpPr>
          <p:spPr>
            <a:xfrm>
              <a:off x="307975" y="105484"/>
              <a:ext cx="1657350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/>
              <a:r>
                <a:rPr lang="zh-CN" altLang="en-US" sz="2000" spc="300" dirty="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新课导入</a:t>
              </a:r>
              <a:endParaRPr lang="zh-CN" sz="2000" spc="300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cxnSp>
          <p:nvCxnSpPr>
            <p:cNvPr id="37" name="直接连接符 53"/>
            <p:cNvCxnSpPr/>
            <p:nvPr/>
          </p:nvCxnSpPr>
          <p:spPr>
            <a:xfrm>
              <a:off x="1985509" y="71438"/>
              <a:ext cx="0" cy="461962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8" name="文本框 54"/>
            <p:cNvSpPr txBox="1"/>
            <p:nvPr/>
          </p:nvSpPr>
          <p:spPr>
            <a:xfrm>
              <a:off x="1931345" y="96013"/>
              <a:ext cx="1639887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整体感知</a:t>
              </a:r>
              <a:endParaRPr lang="zh-CN" sz="2000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39" name="文本框 55"/>
            <p:cNvSpPr txBox="1"/>
            <p:nvPr/>
          </p:nvSpPr>
          <p:spPr>
            <a:xfrm>
              <a:off x="3454350" y="82549"/>
              <a:ext cx="1633538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 dirty="0">
                  <a:solidFill>
                    <a:srgbClr val="4D8E57"/>
                  </a:solidFill>
                  <a:latin typeface="+mj-ea"/>
                  <a:ea typeface="+mj-ea"/>
                  <a:cs typeface="+mn-ea"/>
                  <a:sym typeface="+mn-lt"/>
                </a:rPr>
                <a:t>深入探究</a:t>
              </a:r>
              <a:endParaRPr lang="zh-CN" sz="2000" dirty="0">
                <a:solidFill>
                  <a:srgbClr val="4D8E57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40" name="文本框 58"/>
            <p:cNvSpPr txBox="1"/>
            <p:nvPr/>
          </p:nvSpPr>
          <p:spPr>
            <a:xfrm>
              <a:off x="4964361" y="92075"/>
              <a:ext cx="1563687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课堂小结</a:t>
              </a:r>
              <a:endParaRPr lang="zh-CN" sz="2000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41" name="文本框 59"/>
            <p:cNvSpPr txBox="1"/>
            <p:nvPr/>
          </p:nvSpPr>
          <p:spPr>
            <a:xfrm>
              <a:off x="6550694" y="82548"/>
              <a:ext cx="1633538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2000" dirty="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拓展延伸</a:t>
              </a:r>
              <a:endParaRPr lang="en-US" altLang="zh-CN" sz="2000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42" name="文本框 60"/>
            <p:cNvSpPr txBox="1"/>
            <p:nvPr/>
          </p:nvSpPr>
          <p:spPr>
            <a:xfrm>
              <a:off x="7881317" y="92075"/>
              <a:ext cx="1743075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板书设计</a:t>
              </a:r>
              <a:endParaRPr lang="en-US" altLang="zh-CN" sz="2000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cxnSp>
          <p:nvCxnSpPr>
            <p:cNvPr id="43" name="直接连接符 61"/>
            <p:cNvCxnSpPr/>
            <p:nvPr/>
          </p:nvCxnSpPr>
          <p:spPr>
            <a:xfrm>
              <a:off x="3478336" y="59728"/>
              <a:ext cx="0" cy="461963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接连接符 62"/>
            <p:cNvCxnSpPr/>
            <p:nvPr/>
          </p:nvCxnSpPr>
          <p:spPr>
            <a:xfrm>
              <a:off x="4971163" y="86717"/>
              <a:ext cx="0" cy="461963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连接符 63"/>
            <p:cNvCxnSpPr/>
            <p:nvPr/>
          </p:nvCxnSpPr>
          <p:spPr>
            <a:xfrm>
              <a:off x="6463990" y="72430"/>
              <a:ext cx="0" cy="460375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64"/>
            <p:cNvCxnSpPr/>
            <p:nvPr/>
          </p:nvCxnSpPr>
          <p:spPr>
            <a:xfrm>
              <a:off x="7956817" y="76396"/>
              <a:ext cx="0" cy="461962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7" name="文本框 65"/>
            <p:cNvSpPr txBox="1"/>
            <p:nvPr/>
          </p:nvSpPr>
          <p:spPr>
            <a:xfrm>
              <a:off x="9334953" y="103414"/>
              <a:ext cx="1743075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布置作业</a:t>
              </a:r>
              <a:endParaRPr lang="en-US" altLang="zh-CN" sz="2000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cxnSp>
          <p:nvCxnSpPr>
            <p:cNvPr id="49" name="直接连接符 66"/>
            <p:cNvCxnSpPr/>
            <p:nvPr/>
          </p:nvCxnSpPr>
          <p:spPr>
            <a:xfrm>
              <a:off x="9449646" y="86717"/>
              <a:ext cx="0" cy="461962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spd="slow" advTm="3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6770370"/>
            <a:ext cx="12192000" cy="76200"/>
          </a:xfrm>
          <a:prstGeom prst="rect">
            <a:avLst/>
          </a:prstGeom>
          <a:solidFill>
            <a:srgbClr val="887E7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95" baseline="-25000">
              <a:latin typeface="+mn-ea"/>
            </a:endParaRPr>
          </a:p>
        </p:txBody>
      </p:sp>
      <p:sp>
        <p:nvSpPr>
          <p:cNvPr id="58" name="标题 1"/>
          <p:cNvSpPr txBox="1"/>
          <p:nvPr/>
        </p:nvSpPr>
        <p:spPr>
          <a:xfrm>
            <a:off x="487877" y="1064393"/>
            <a:ext cx="10515600" cy="516024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i="0" kern="1200" baseline="0">
                <a:solidFill>
                  <a:srgbClr val="293049"/>
                </a:solidFill>
                <a:effectLst/>
                <a:latin typeface="+mj-ea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zh-CN" sz="2000" dirty="0">
                <a:latin typeface="+mn-ea"/>
                <a:ea typeface="+mn-ea"/>
                <a:cs typeface="+mn-ea"/>
              </a:rPr>
              <a:t>    </a:t>
            </a:r>
            <a:r>
              <a:rPr lang="zh-CN" altLang="en-US" sz="2800" dirty="0">
                <a:solidFill>
                  <a:srgbClr val="EC7D4A"/>
                </a:solidFill>
                <a:latin typeface="+mn-ea"/>
                <a:ea typeface="+mn-ea"/>
                <a:cs typeface="+mn-ea"/>
              </a:rPr>
              <a:t>深入探究</a:t>
            </a:r>
            <a:r>
              <a:rPr lang="en-US" altLang="zh-CN" sz="2800" dirty="0">
                <a:solidFill>
                  <a:srgbClr val="EC7D4A"/>
                </a:solidFill>
                <a:latin typeface="+mn-ea"/>
                <a:ea typeface="+mn-ea"/>
                <a:cs typeface="+mn-ea"/>
              </a:rPr>
              <a:t>——</a:t>
            </a:r>
            <a:r>
              <a:rPr lang="zh-CN" altLang="en-US" sz="2800" dirty="0">
                <a:solidFill>
                  <a:srgbClr val="EC7D4A"/>
                </a:solidFill>
                <a:latin typeface="+mn-ea"/>
                <a:ea typeface="+mn-ea"/>
                <a:cs typeface="+mn-ea"/>
              </a:rPr>
              <a:t>马鞭</a:t>
            </a:r>
            <a:endParaRPr lang="zh-CN" altLang="en-US" sz="2800" dirty="0">
              <a:solidFill>
                <a:srgbClr val="EC7D4A"/>
              </a:solidFill>
              <a:latin typeface="+mn-ea"/>
              <a:ea typeface="+mn-ea"/>
              <a:cs typeface="+mn-ea"/>
            </a:endParaRPr>
          </a:p>
        </p:txBody>
      </p:sp>
      <p:pic>
        <p:nvPicPr>
          <p:cNvPr id="14" name="图形 1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310489" y="992943"/>
            <a:ext cx="657601" cy="657601"/>
          </a:xfrm>
          <a:prstGeom prst="rect">
            <a:avLst/>
          </a:prstGeom>
        </p:spPr>
      </p:pic>
      <p:sp>
        <p:nvSpPr>
          <p:cNvPr id="33" name="文本框 5"/>
          <p:cNvSpPr txBox="1">
            <a:spLocks noChangeArrowheads="1"/>
          </p:cNvSpPr>
          <p:nvPr/>
        </p:nvSpPr>
        <p:spPr bwMode="auto">
          <a:xfrm>
            <a:off x="968090" y="1650544"/>
            <a:ext cx="9016342" cy="6601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作者举了哪些例子来介绍京剧中的虚拟道具</a:t>
            </a:r>
            <a:r>
              <a:rPr lang="zh-CN" altLang="zh-CN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？ </a:t>
            </a:r>
            <a:endParaRPr lang="zh-CN" altLang="zh-CN" sz="32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4" name="文本框 5"/>
          <p:cNvSpPr txBox="1">
            <a:spLocks noChangeArrowheads="1"/>
          </p:cNvSpPr>
          <p:nvPr/>
        </p:nvSpPr>
        <p:spPr bwMode="auto">
          <a:xfrm>
            <a:off x="3454350" y="2801937"/>
            <a:ext cx="5707062" cy="27699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3200" b="1" dirty="0">
                <a:latin typeface="宋体" panose="02010600030101010101" pitchFamily="2" charset="-122"/>
              </a:rPr>
              <a:t>    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比</a:t>
            </a: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如</a:t>
            </a:r>
            <a:r>
              <a:rPr lang="zh-CN" altLang="zh-CN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列举《</a:t>
            </a:r>
            <a:r>
              <a:rPr lang="zh-CN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拾玉镯》中小姑娘绱鞋底的具体表演来介绍虚拟道具在京剧中是如何运用的。</a:t>
            </a:r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    再比如宴席上的酒壶酒杯。</a:t>
            </a:r>
            <a:endParaRPr lang="zh-CN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5" name="图片 3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120000">
            <a:off x="689554" y="2947132"/>
            <a:ext cx="2300431" cy="3059074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300000"/>
            </a:camera>
            <a:lightRig rig="threePt" dir="t"/>
          </a:scene3d>
        </p:spPr>
      </p:pic>
      <p:pic>
        <p:nvPicPr>
          <p:cNvPr id="36" name="图片 1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560" r="18657"/>
          <a:stretch>
            <a:fillRect/>
          </a:stretch>
        </p:blipFill>
        <p:spPr bwMode="auto">
          <a:xfrm>
            <a:off x="9624392" y="2970361"/>
            <a:ext cx="1830930" cy="30126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5" name="组合 47"/>
          <p:cNvGrpSpPr/>
          <p:nvPr/>
        </p:nvGrpSpPr>
        <p:grpSpPr>
          <a:xfrm>
            <a:off x="0" y="-100013"/>
            <a:ext cx="12192000" cy="792163"/>
            <a:chOff x="0" y="-100013"/>
            <a:chExt cx="12192000" cy="792163"/>
          </a:xfrm>
        </p:grpSpPr>
        <p:sp>
          <p:nvSpPr>
            <p:cNvPr id="26" name="矩形 50"/>
            <p:cNvSpPr/>
            <p:nvPr/>
          </p:nvSpPr>
          <p:spPr>
            <a:xfrm>
              <a:off x="0" y="-100013"/>
              <a:ext cx="12192000" cy="792163"/>
            </a:xfrm>
            <a:prstGeom prst="rect">
              <a:avLst/>
            </a:prstGeom>
            <a:solidFill>
              <a:srgbClr val="4D8E57"/>
            </a:solidFill>
            <a:ln>
              <a:noFill/>
            </a:ln>
            <a:effectLst>
              <a:outerShdw blurRad="50800" dist="127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HK" altLang="en-US" dirty="0">
                <a:solidFill>
                  <a:srgbClr val="0B819B"/>
                </a:solidFill>
                <a:cs typeface="+mn-ea"/>
                <a:sym typeface="+mn-lt"/>
              </a:endParaRPr>
            </a:p>
          </p:txBody>
        </p:sp>
        <p:sp>
          <p:nvSpPr>
            <p:cNvPr id="27" name="矩形 51"/>
            <p:cNvSpPr/>
            <p:nvPr/>
          </p:nvSpPr>
          <p:spPr>
            <a:xfrm>
              <a:off x="3480275" y="77788"/>
              <a:ext cx="1512887" cy="4572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HK" altLang="en-US">
                <a:cs typeface="+mn-ea"/>
                <a:sym typeface="+mn-lt"/>
              </a:endParaRPr>
            </a:p>
          </p:txBody>
        </p:sp>
        <p:sp>
          <p:nvSpPr>
            <p:cNvPr id="28" name="文本框 52"/>
            <p:cNvSpPr txBox="1"/>
            <p:nvPr/>
          </p:nvSpPr>
          <p:spPr>
            <a:xfrm>
              <a:off x="307975" y="105484"/>
              <a:ext cx="1657350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/>
              <a:r>
                <a:rPr lang="zh-CN" altLang="en-US" sz="2000" spc="300" dirty="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新课导入</a:t>
              </a:r>
              <a:endParaRPr lang="zh-CN" sz="2000" spc="300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cxnSp>
          <p:nvCxnSpPr>
            <p:cNvPr id="29" name="直接连接符 53"/>
            <p:cNvCxnSpPr/>
            <p:nvPr/>
          </p:nvCxnSpPr>
          <p:spPr>
            <a:xfrm>
              <a:off x="1985509" y="71438"/>
              <a:ext cx="0" cy="461962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文本框 54"/>
            <p:cNvSpPr txBox="1"/>
            <p:nvPr/>
          </p:nvSpPr>
          <p:spPr>
            <a:xfrm>
              <a:off x="1931345" y="96013"/>
              <a:ext cx="1639887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整体感知</a:t>
              </a:r>
              <a:endParaRPr lang="zh-CN" sz="2000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31" name="文本框 55"/>
            <p:cNvSpPr txBox="1"/>
            <p:nvPr/>
          </p:nvSpPr>
          <p:spPr>
            <a:xfrm>
              <a:off x="3454350" y="82549"/>
              <a:ext cx="1633538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 dirty="0">
                  <a:solidFill>
                    <a:srgbClr val="4D8E57"/>
                  </a:solidFill>
                  <a:latin typeface="+mj-ea"/>
                  <a:ea typeface="+mj-ea"/>
                  <a:cs typeface="+mn-ea"/>
                  <a:sym typeface="+mn-lt"/>
                </a:rPr>
                <a:t>深入探究</a:t>
              </a:r>
              <a:endParaRPr lang="zh-CN" sz="2000" dirty="0">
                <a:solidFill>
                  <a:srgbClr val="4D8E57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32" name="文本框 58"/>
            <p:cNvSpPr txBox="1"/>
            <p:nvPr/>
          </p:nvSpPr>
          <p:spPr>
            <a:xfrm>
              <a:off x="4964361" y="92075"/>
              <a:ext cx="1563687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课堂小结</a:t>
              </a:r>
              <a:endParaRPr lang="zh-CN" sz="2000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37" name="文本框 59"/>
            <p:cNvSpPr txBox="1"/>
            <p:nvPr/>
          </p:nvSpPr>
          <p:spPr>
            <a:xfrm>
              <a:off x="6550694" y="82548"/>
              <a:ext cx="1633538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2000" dirty="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拓展延伸</a:t>
              </a:r>
              <a:endParaRPr lang="en-US" altLang="zh-CN" sz="2000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38" name="文本框 60"/>
            <p:cNvSpPr txBox="1"/>
            <p:nvPr/>
          </p:nvSpPr>
          <p:spPr>
            <a:xfrm>
              <a:off x="7881317" y="92075"/>
              <a:ext cx="1743075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板书设计</a:t>
              </a:r>
              <a:endParaRPr lang="en-US" altLang="zh-CN" sz="2000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cxnSp>
          <p:nvCxnSpPr>
            <p:cNvPr id="39" name="直接连接符 61"/>
            <p:cNvCxnSpPr/>
            <p:nvPr/>
          </p:nvCxnSpPr>
          <p:spPr>
            <a:xfrm>
              <a:off x="3478336" y="59728"/>
              <a:ext cx="0" cy="461963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62"/>
            <p:cNvCxnSpPr/>
            <p:nvPr/>
          </p:nvCxnSpPr>
          <p:spPr>
            <a:xfrm>
              <a:off x="4971163" y="86717"/>
              <a:ext cx="0" cy="461963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63"/>
            <p:cNvCxnSpPr/>
            <p:nvPr/>
          </p:nvCxnSpPr>
          <p:spPr>
            <a:xfrm>
              <a:off x="6463990" y="72430"/>
              <a:ext cx="0" cy="460375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64"/>
            <p:cNvCxnSpPr/>
            <p:nvPr/>
          </p:nvCxnSpPr>
          <p:spPr>
            <a:xfrm>
              <a:off x="7956817" y="76396"/>
              <a:ext cx="0" cy="461962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3" name="文本框 65"/>
            <p:cNvSpPr txBox="1"/>
            <p:nvPr/>
          </p:nvSpPr>
          <p:spPr>
            <a:xfrm>
              <a:off x="9334953" y="103414"/>
              <a:ext cx="1743075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布置作业</a:t>
              </a:r>
              <a:endParaRPr lang="en-US" altLang="zh-CN" sz="2000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cxnSp>
          <p:nvCxnSpPr>
            <p:cNvPr id="44" name="直接连接符 66"/>
            <p:cNvCxnSpPr/>
            <p:nvPr/>
          </p:nvCxnSpPr>
          <p:spPr>
            <a:xfrm>
              <a:off x="9449646" y="86717"/>
              <a:ext cx="0" cy="461962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spd="slow" advTm="3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3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6770370"/>
            <a:ext cx="12192000" cy="76200"/>
          </a:xfrm>
          <a:prstGeom prst="rect">
            <a:avLst/>
          </a:prstGeom>
          <a:solidFill>
            <a:srgbClr val="887E7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95" baseline="-25000">
              <a:latin typeface="+mn-ea"/>
            </a:endParaRPr>
          </a:p>
        </p:txBody>
      </p:sp>
      <p:sp>
        <p:nvSpPr>
          <p:cNvPr id="58" name="标题 1"/>
          <p:cNvSpPr txBox="1"/>
          <p:nvPr/>
        </p:nvSpPr>
        <p:spPr>
          <a:xfrm>
            <a:off x="487877" y="1064393"/>
            <a:ext cx="10515600" cy="516024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i="0" kern="1200" baseline="0">
                <a:solidFill>
                  <a:srgbClr val="293049"/>
                </a:solidFill>
                <a:effectLst/>
                <a:latin typeface="+mj-ea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zh-CN" sz="2000" dirty="0">
                <a:latin typeface="+mn-ea"/>
                <a:ea typeface="+mn-ea"/>
                <a:cs typeface="+mn-ea"/>
              </a:rPr>
              <a:t>    </a:t>
            </a:r>
            <a:r>
              <a:rPr lang="zh-CN" altLang="en-US" sz="2800" dirty="0">
                <a:solidFill>
                  <a:srgbClr val="EC7D4A"/>
                </a:solidFill>
                <a:latin typeface="+mn-ea"/>
                <a:ea typeface="+mn-ea"/>
                <a:cs typeface="+mn-ea"/>
              </a:rPr>
              <a:t>深入探究</a:t>
            </a:r>
            <a:r>
              <a:rPr lang="en-US" altLang="zh-CN" sz="2800" dirty="0">
                <a:solidFill>
                  <a:srgbClr val="EC7D4A"/>
                </a:solidFill>
                <a:latin typeface="+mn-ea"/>
                <a:ea typeface="+mn-ea"/>
                <a:cs typeface="+mn-ea"/>
              </a:rPr>
              <a:t>——</a:t>
            </a:r>
            <a:r>
              <a:rPr lang="zh-CN" altLang="en-US" sz="2800" dirty="0">
                <a:solidFill>
                  <a:srgbClr val="EC7D4A"/>
                </a:solidFill>
                <a:latin typeface="+mn-ea"/>
                <a:ea typeface="+mn-ea"/>
                <a:cs typeface="+mn-ea"/>
              </a:rPr>
              <a:t>马鞭</a:t>
            </a:r>
            <a:endParaRPr lang="zh-CN" altLang="en-US" sz="2800" dirty="0">
              <a:solidFill>
                <a:srgbClr val="EC7D4A"/>
              </a:solidFill>
              <a:latin typeface="+mn-ea"/>
              <a:ea typeface="+mn-ea"/>
              <a:cs typeface="+mn-ea"/>
            </a:endParaRPr>
          </a:p>
        </p:txBody>
      </p:sp>
      <p:pic>
        <p:nvPicPr>
          <p:cNvPr id="14" name="图形 1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310489" y="992943"/>
            <a:ext cx="657601" cy="657601"/>
          </a:xfrm>
          <a:prstGeom prst="rect">
            <a:avLst/>
          </a:prstGeom>
        </p:spPr>
      </p:pic>
      <p:sp>
        <p:nvSpPr>
          <p:cNvPr id="33" name="文本框 5"/>
          <p:cNvSpPr txBox="1">
            <a:spLocks noChangeArrowheads="1"/>
          </p:cNvSpPr>
          <p:nvPr/>
        </p:nvSpPr>
        <p:spPr bwMode="auto">
          <a:xfrm>
            <a:off x="1108105" y="1650544"/>
            <a:ext cx="7596187" cy="6001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5000"/>
              </a:lnSpc>
            </a:pPr>
            <a:r>
              <a:rPr lang="en-US" altLang="zh-CN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京剧中静态的亮相是怎样的？ </a:t>
            </a:r>
            <a:endParaRPr lang="zh-CN" altLang="en-US" sz="32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4" name="矩形 33"/>
          <p:cNvSpPr>
            <a:spLocks noChangeArrowheads="1"/>
          </p:cNvSpPr>
          <p:nvPr/>
        </p:nvSpPr>
        <p:spPr bwMode="auto">
          <a:xfrm>
            <a:off x="1396134" y="2420888"/>
            <a:ext cx="8699085" cy="12840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latin typeface="+mn-ea"/>
              </a:rPr>
              <a:t>    人物的动作也戛然而止</a:t>
            </a:r>
            <a:r>
              <a:rPr lang="en-US" altLang="zh-CN" sz="2800" dirty="0">
                <a:latin typeface="+mn-ea"/>
              </a:rPr>
              <a:t>——</a:t>
            </a:r>
            <a:r>
              <a:rPr lang="zh-CN" altLang="en-US" sz="2800" dirty="0">
                <a:solidFill>
                  <a:srgbClr val="FF0000"/>
                </a:solidFill>
                <a:latin typeface="+mn-ea"/>
              </a:rPr>
              <a:t>双方脸对着脸，眼睛对着眼睛，兵器对着兵器</a:t>
            </a:r>
            <a:r>
              <a:rPr lang="en-US" altLang="zh-CN" sz="2800" dirty="0">
                <a:latin typeface="+mn-ea"/>
              </a:rPr>
              <a:t>……</a:t>
            </a:r>
            <a:endParaRPr lang="zh-CN" altLang="en-US" sz="2800" dirty="0">
              <a:latin typeface="+mn-ea"/>
            </a:endParaRPr>
          </a:p>
        </p:txBody>
      </p:sp>
      <p:grpSp>
        <p:nvGrpSpPr>
          <p:cNvPr id="27" name="组合 26"/>
          <p:cNvGrpSpPr/>
          <p:nvPr/>
        </p:nvGrpSpPr>
        <p:grpSpPr bwMode="auto">
          <a:xfrm>
            <a:off x="1396134" y="4691484"/>
            <a:ext cx="4500245" cy="1257935"/>
            <a:chOff x="1315" y="6075"/>
            <a:chExt cx="7087" cy="1981"/>
          </a:xfrm>
        </p:grpSpPr>
        <p:sp>
          <p:nvSpPr>
            <p:cNvPr id="28" name="双波形 27"/>
            <p:cNvSpPr/>
            <p:nvPr/>
          </p:nvSpPr>
          <p:spPr>
            <a:xfrm>
              <a:off x="1315" y="6075"/>
              <a:ext cx="6520" cy="1981"/>
            </a:xfrm>
            <a:prstGeom prst="doubleWave">
              <a:avLst/>
            </a:prstGeom>
            <a:solidFill>
              <a:srgbClr val="ECF3E3"/>
            </a:solidFill>
            <a:ln>
              <a:solidFill>
                <a:srgbClr val="58C28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  <p:sp>
          <p:nvSpPr>
            <p:cNvPr id="29" name="文本框 2"/>
            <p:cNvSpPr txBox="1">
              <a:spLocks noChangeArrowheads="1"/>
            </p:cNvSpPr>
            <p:nvPr/>
          </p:nvSpPr>
          <p:spPr bwMode="auto">
            <a:xfrm>
              <a:off x="1625" y="6236"/>
              <a:ext cx="6777" cy="15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3000" dirty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形象地写出了亮相时的情态。</a:t>
              </a:r>
              <a:endParaRPr lang="zh-CN" altLang="en-US" sz="30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31" name="图片 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6907" y="4005064"/>
            <a:ext cx="4900005" cy="259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0" name="组合 47"/>
          <p:cNvGrpSpPr/>
          <p:nvPr/>
        </p:nvGrpSpPr>
        <p:grpSpPr>
          <a:xfrm>
            <a:off x="0" y="-100013"/>
            <a:ext cx="12192000" cy="792163"/>
            <a:chOff x="0" y="-100013"/>
            <a:chExt cx="12192000" cy="792163"/>
          </a:xfrm>
        </p:grpSpPr>
        <p:sp>
          <p:nvSpPr>
            <p:cNvPr id="32" name="矩形 50"/>
            <p:cNvSpPr/>
            <p:nvPr/>
          </p:nvSpPr>
          <p:spPr>
            <a:xfrm>
              <a:off x="0" y="-100013"/>
              <a:ext cx="12192000" cy="792163"/>
            </a:xfrm>
            <a:prstGeom prst="rect">
              <a:avLst/>
            </a:prstGeom>
            <a:solidFill>
              <a:srgbClr val="4D8E57"/>
            </a:solidFill>
            <a:ln>
              <a:noFill/>
            </a:ln>
            <a:effectLst>
              <a:outerShdw blurRad="50800" dist="127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HK" altLang="en-US" dirty="0">
                <a:solidFill>
                  <a:srgbClr val="0B819B"/>
                </a:solidFill>
                <a:cs typeface="+mn-ea"/>
                <a:sym typeface="+mn-lt"/>
              </a:endParaRPr>
            </a:p>
          </p:txBody>
        </p:sp>
        <p:sp>
          <p:nvSpPr>
            <p:cNvPr id="35" name="矩形 51"/>
            <p:cNvSpPr/>
            <p:nvPr/>
          </p:nvSpPr>
          <p:spPr>
            <a:xfrm>
              <a:off x="3480275" y="77788"/>
              <a:ext cx="1512887" cy="4572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HK" altLang="en-US">
                <a:cs typeface="+mn-ea"/>
                <a:sym typeface="+mn-lt"/>
              </a:endParaRPr>
            </a:p>
          </p:txBody>
        </p:sp>
        <p:sp>
          <p:nvSpPr>
            <p:cNvPr id="36" name="文本框 52"/>
            <p:cNvSpPr txBox="1"/>
            <p:nvPr/>
          </p:nvSpPr>
          <p:spPr>
            <a:xfrm>
              <a:off x="307975" y="105484"/>
              <a:ext cx="1657350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/>
              <a:r>
                <a:rPr lang="zh-CN" altLang="en-US" sz="2000" spc="300" dirty="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新课导入</a:t>
              </a:r>
              <a:endParaRPr lang="zh-CN" sz="2000" spc="300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cxnSp>
          <p:nvCxnSpPr>
            <p:cNvPr id="37" name="直接连接符 53"/>
            <p:cNvCxnSpPr/>
            <p:nvPr/>
          </p:nvCxnSpPr>
          <p:spPr>
            <a:xfrm>
              <a:off x="1985509" y="71438"/>
              <a:ext cx="0" cy="461962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8" name="文本框 54"/>
            <p:cNvSpPr txBox="1"/>
            <p:nvPr/>
          </p:nvSpPr>
          <p:spPr>
            <a:xfrm>
              <a:off x="1931345" y="96013"/>
              <a:ext cx="1639887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整体感知</a:t>
              </a:r>
              <a:endParaRPr lang="zh-CN" sz="2000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39" name="文本框 55"/>
            <p:cNvSpPr txBox="1"/>
            <p:nvPr/>
          </p:nvSpPr>
          <p:spPr>
            <a:xfrm>
              <a:off x="3454350" y="82549"/>
              <a:ext cx="1633538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 dirty="0">
                  <a:solidFill>
                    <a:srgbClr val="4D8E57"/>
                  </a:solidFill>
                  <a:latin typeface="+mj-ea"/>
                  <a:ea typeface="+mj-ea"/>
                  <a:cs typeface="+mn-ea"/>
                  <a:sym typeface="+mn-lt"/>
                </a:rPr>
                <a:t>深入探究</a:t>
              </a:r>
              <a:endParaRPr lang="zh-CN" sz="2000" dirty="0">
                <a:solidFill>
                  <a:srgbClr val="4D8E57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40" name="文本框 58"/>
            <p:cNvSpPr txBox="1"/>
            <p:nvPr/>
          </p:nvSpPr>
          <p:spPr>
            <a:xfrm>
              <a:off x="4964361" y="92075"/>
              <a:ext cx="1563687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课堂小结</a:t>
              </a:r>
              <a:endParaRPr lang="zh-CN" sz="2000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41" name="文本框 59"/>
            <p:cNvSpPr txBox="1"/>
            <p:nvPr/>
          </p:nvSpPr>
          <p:spPr>
            <a:xfrm>
              <a:off x="6550694" y="82548"/>
              <a:ext cx="1633538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2000" dirty="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拓展延伸</a:t>
              </a:r>
              <a:endParaRPr lang="en-US" altLang="zh-CN" sz="2000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42" name="文本框 60"/>
            <p:cNvSpPr txBox="1"/>
            <p:nvPr/>
          </p:nvSpPr>
          <p:spPr>
            <a:xfrm>
              <a:off x="7881317" y="92075"/>
              <a:ext cx="1743075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板书设计</a:t>
              </a:r>
              <a:endParaRPr lang="en-US" altLang="zh-CN" sz="2000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cxnSp>
          <p:nvCxnSpPr>
            <p:cNvPr id="43" name="直接连接符 61"/>
            <p:cNvCxnSpPr/>
            <p:nvPr/>
          </p:nvCxnSpPr>
          <p:spPr>
            <a:xfrm>
              <a:off x="3478336" y="59728"/>
              <a:ext cx="0" cy="461963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接连接符 62"/>
            <p:cNvCxnSpPr/>
            <p:nvPr/>
          </p:nvCxnSpPr>
          <p:spPr>
            <a:xfrm>
              <a:off x="4971163" y="86717"/>
              <a:ext cx="0" cy="461963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连接符 63"/>
            <p:cNvCxnSpPr/>
            <p:nvPr/>
          </p:nvCxnSpPr>
          <p:spPr>
            <a:xfrm>
              <a:off x="6463990" y="72430"/>
              <a:ext cx="0" cy="460375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64"/>
            <p:cNvCxnSpPr/>
            <p:nvPr/>
          </p:nvCxnSpPr>
          <p:spPr>
            <a:xfrm>
              <a:off x="7956817" y="76396"/>
              <a:ext cx="0" cy="461962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7" name="文本框 65"/>
            <p:cNvSpPr txBox="1"/>
            <p:nvPr/>
          </p:nvSpPr>
          <p:spPr>
            <a:xfrm>
              <a:off x="9334953" y="103414"/>
              <a:ext cx="1743075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布置作业</a:t>
              </a:r>
              <a:endParaRPr lang="en-US" altLang="zh-CN" sz="2000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cxnSp>
          <p:nvCxnSpPr>
            <p:cNvPr id="49" name="直接连接符 66"/>
            <p:cNvCxnSpPr/>
            <p:nvPr/>
          </p:nvCxnSpPr>
          <p:spPr>
            <a:xfrm>
              <a:off x="9449646" y="86717"/>
              <a:ext cx="0" cy="461962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spd="slow" advTm="3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3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3"/>
          <p:cNvSpPr/>
          <p:nvPr/>
        </p:nvSpPr>
        <p:spPr>
          <a:xfrm>
            <a:off x="4197450" y="0"/>
            <a:ext cx="7954808" cy="6858000"/>
          </a:xfrm>
          <a:prstGeom prst="rect">
            <a:avLst/>
          </a:prstGeom>
          <a:solidFill>
            <a:srgbClr val="4D8E57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4261319" y="2167106"/>
            <a:ext cx="3447110" cy="966429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softEdge rad="292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4261319" y="2844826"/>
            <a:ext cx="3447110" cy="966429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softEdge rad="292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4247621" y="3529251"/>
            <a:ext cx="3447110" cy="966429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softEdge rad="292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8096125" y="1482648"/>
            <a:ext cx="3447110" cy="966429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softEdge rad="292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8154658" y="2158795"/>
            <a:ext cx="3447110" cy="966429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softEdge rad="292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8212798" y="2850841"/>
            <a:ext cx="3447110" cy="966429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softEdge rad="292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4261319" y="1413770"/>
            <a:ext cx="3447110" cy="966429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softEdge rad="292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8669" name="文本框 2"/>
          <p:cNvSpPr txBox="1">
            <a:spLocks noChangeArrowheads="1"/>
          </p:cNvSpPr>
          <p:nvPr/>
        </p:nvSpPr>
        <p:spPr bwMode="auto">
          <a:xfrm>
            <a:off x="987902" y="1915160"/>
            <a:ext cx="2879214" cy="1569660"/>
          </a:xfrm>
          <a:prstGeom prst="rect">
            <a:avLst/>
          </a:prstGeom>
          <a:noFill/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txBody>
          <a:bodyPr vert="horz"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dist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9600" b="1" dirty="0">
                <a:solidFill>
                  <a:srgbClr val="713D22"/>
                </a:solidFill>
                <a:latin typeface="+mn-ea"/>
                <a:cs typeface="+mn-ea"/>
                <a:sym typeface="+mn-lt"/>
              </a:rPr>
              <a:t>目录</a:t>
            </a:r>
            <a:endParaRPr lang="zh-CN" altLang="en-US" sz="9600" b="1" dirty="0">
              <a:solidFill>
                <a:srgbClr val="713D22"/>
              </a:solidFill>
              <a:latin typeface="+mn-ea"/>
              <a:cs typeface="+mn-ea"/>
              <a:sym typeface="+mn-lt"/>
            </a:endParaRPr>
          </a:p>
        </p:txBody>
      </p:sp>
      <p:sp>
        <p:nvSpPr>
          <p:cNvPr id="1048670" name="MH_Number_1">
            <a:hlinkClick r:id="rId2" action="ppaction://hlinksldjump"/>
          </p:cNvPr>
          <p:cNvSpPr/>
          <p:nvPr>
            <p:custDataLst>
              <p:tags r:id="rId3"/>
            </p:custDataLst>
          </p:nvPr>
        </p:nvSpPr>
        <p:spPr bwMode="auto">
          <a:xfrm>
            <a:off x="4606384" y="1679377"/>
            <a:ext cx="1200316" cy="471566"/>
          </a:xfrm>
          <a:prstGeom prst="homePlate">
            <a:avLst/>
          </a:prstGeom>
          <a:solidFill>
            <a:srgbClr val="3E5834"/>
          </a:solidFill>
          <a:ln>
            <a:noFill/>
          </a:ln>
        </p:spPr>
        <p:txBody>
          <a:bodyPr vert="horz" wrap="square" lIns="36000" tIns="0" rIns="0" bIns="0" numCol="1" anchor="ctr" anchorCtr="0" compatLnSpc="1">
            <a:noAutofit/>
          </a:bodyPr>
          <a:lstStyle/>
          <a:p>
            <a:pPr algn="ctr"/>
            <a:r>
              <a:rPr lang="zh-CN" altLang="en-US" b="1" spc="200" dirty="0">
                <a:solidFill>
                  <a:schemeClr val="bg1"/>
                </a:solidFill>
                <a:latin typeface="+mn-ea"/>
              </a:rPr>
              <a:t>第一节</a:t>
            </a:r>
            <a:endParaRPr lang="en-US" altLang="zh-CN" b="1" spc="2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048671" name="MH_Entry_1">
            <a:hlinkClick r:id="rId2" action="ppaction://hlinksldjump"/>
          </p:cNvPr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5951984" y="1541687"/>
            <a:ext cx="4445740" cy="746946"/>
          </a:xfrm>
          <a:prstGeom prst="rect">
            <a:avLst/>
          </a:prstGeom>
          <a:noFill/>
          <a:ln>
            <a:noFill/>
          </a:ln>
        </p:spPr>
        <p:txBody>
          <a:bodyPr wrap="square" lIns="14400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2800">
                <a:latin typeface="+mn-ea"/>
              </a:defRPr>
            </a:lvl1pPr>
            <a:lvl2pPr marL="742950" indent="-28575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dirty="0">
                <a:solidFill>
                  <a:srgbClr val="395439"/>
                </a:solidFill>
              </a:rPr>
              <a:t>新课导入</a:t>
            </a:r>
            <a:endParaRPr lang="en-US" altLang="zh-CN" dirty="0">
              <a:solidFill>
                <a:srgbClr val="395439"/>
              </a:solidFill>
            </a:endParaRPr>
          </a:p>
        </p:txBody>
      </p:sp>
      <p:sp>
        <p:nvSpPr>
          <p:cNvPr id="1048672" name="MH_Number_2">
            <a:hlinkClick r:id="rId2" action="ppaction://hlinksldjump"/>
          </p:cNvPr>
          <p:cNvSpPr/>
          <p:nvPr>
            <p:custDataLst>
              <p:tags r:id="rId5"/>
            </p:custDataLst>
          </p:nvPr>
        </p:nvSpPr>
        <p:spPr bwMode="auto">
          <a:xfrm>
            <a:off x="4617817" y="2380199"/>
            <a:ext cx="1190938" cy="470642"/>
          </a:xfrm>
          <a:prstGeom prst="homePlate">
            <a:avLst/>
          </a:prstGeom>
          <a:solidFill>
            <a:srgbClr val="3E5834"/>
          </a:solidFill>
          <a:ln>
            <a:noFill/>
          </a:ln>
        </p:spPr>
        <p:txBody>
          <a:bodyPr vert="horz" wrap="square" lIns="36000" tIns="0" rIns="0" bIns="0" numCol="1" anchor="ctr" anchorCtr="0" compatLnSpc="1">
            <a:noAutofit/>
          </a:bodyPr>
          <a:lstStyle/>
          <a:p>
            <a:pPr algn="ctr"/>
            <a:r>
              <a:rPr lang="zh-CN" altLang="en-US" b="1" spc="200" dirty="0">
                <a:solidFill>
                  <a:schemeClr val="bg1"/>
                </a:solidFill>
                <a:latin typeface="+mn-ea"/>
              </a:rPr>
              <a:t>第二节</a:t>
            </a:r>
            <a:endParaRPr lang="zh-CN" altLang="en-US" b="1" spc="2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048673" name="MH_Entry_2">
            <a:hlinkClick r:id="rId2" action="ppaction://hlinksldjump"/>
          </p:cNvPr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5931788" y="2241585"/>
            <a:ext cx="4445740" cy="746946"/>
          </a:xfrm>
          <a:prstGeom prst="rect">
            <a:avLst/>
          </a:prstGeom>
          <a:noFill/>
          <a:ln>
            <a:noFill/>
          </a:ln>
        </p:spPr>
        <p:txBody>
          <a:bodyPr wrap="square" lIns="144000" anchor="ctr" anchorCtr="0">
            <a:norm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800" dirty="0">
                <a:solidFill>
                  <a:srgbClr val="395439"/>
                </a:solidFill>
                <a:latin typeface="+mn-ea"/>
                <a:ea typeface="+mn-ea"/>
              </a:rPr>
              <a:t>整体感知</a:t>
            </a:r>
            <a:endParaRPr lang="en-US" altLang="zh-CN" sz="2800" dirty="0">
              <a:solidFill>
                <a:srgbClr val="395439"/>
              </a:solidFill>
              <a:latin typeface="+mn-ea"/>
              <a:ea typeface="+mn-ea"/>
            </a:endParaRPr>
          </a:p>
        </p:txBody>
      </p:sp>
      <p:sp>
        <p:nvSpPr>
          <p:cNvPr id="1048674" name="MH_Number_1">
            <a:hlinkClick r:id="rId2" action="ppaction://hlinksldjump"/>
          </p:cNvPr>
          <p:cNvSpPr/>
          <p:nvPr>
            <p:custDataLst>
              <p:tags r:id="rId7"/>
            </p:custDataLst>
          </p:nvPr>
        </p:nvSpPr>
        <p:spPr bwMode="auto">
          <a:xfrm>
            <a:off x="4623227" y="3050979"/>
            <a:ext cx="1200316" cy="471566"/>
          </a:xfrm>
          <a:prstGeom prst="homePlate">
            <a:avLst/>
          </a:prstGeom>
          <a:solidFill>
            <a:srgbClr val="3E5834"/>
          </a:solidFill>
          <a:ln>
            <a:noFill/>
          </a:ln>
        </p:spPr>
        <p:txBody>
          <a:bodyPr vert="horz" wrap="square" lIns="36000" tIns="0" rIns="0" bIns="0" numCol="1" anchor="ctr" anchorCtr="0" compatLnSpc="1">
            <a:noAutofit/>
          </a:bodyPr>
          <a:lstStyle/>
          <a:p>
            <a:pPr algn="ctr"/>
            <a:r>
              <a:rPr lang="zh-CN" altLang="en-US" b="1" spc="200" dirty="0">
                <a:solidFill>
                  <a:schemeClr val="bg1"/>
                </a:solidFill>
                <a:latin typeface="+mn-ea"/>
              </a:rPr>
              <a:t>第三节</a:t>
            </a:r>
            <a:endParaRPr lang="zh-CN" altLang="en-US" b="1" spc="2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048675" name="MH_Entry_1">
            <a:hlinkClick r:id="rId2" action="ppaction://hlinksldjump"/>
          </p:cNvPr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5951984" y="2903820"/>
            <a:ext cx="4445740" cy="746946"/>
          </a:xfrm>
          <a:prstGeom prst="rect">
            <a:avLst/>
          </a:prstGeom>
          <a:noFill/>
          <a:ln>
            <a:noFill/>
          </a:ln>
        </p:spPr>
        <p:txBody>
          <a:bodyPr wrap="square" lIns="14400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2800">
                <a:latin typeface="+mn-ea"/>
              </a:defRPr>
            </a:lvl1pPr>
            <a:lvl2pPr marL="742950" indent="-28575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dirty="0">
                <a:solidFill>
                  <a:srgbClr val="395439"/>
                </a:solidFill>
              </a:rPr>
              <a:t>深入探究</a:t>
            </a:r>
            <a:endParaRPr lang="en-US" altLang="zh-CN" dirty="0">
              <a:solidFill>
                <a:srgbClr val="395439"/>
              </a:solidFill>
            </a:endParaRPr>
          </a:p>
        </p:txBody>
      </p:sp>
      <p:sp>
        <p:nvSpPr>
          <p:cNvPr id="1048676" name="MH_Number_2">
            <a:hlinkClick r:id="rId2" action="ppaction://hlinksldjump"/>
          </p:cNvPr>
          <p:cNvSpPr/>
          <p:nvPr>
            <p:custDataLst>
              <p:tags r:id="rId9"/>
            </p:custDataLst>
          </p:nvPr>
        </p:nvSpPr>
        <p:spPr bwMode="auto">
          <a:xfrm>
            <a:off x="4610330" y="3749928"/>
            <a:ext cx="1190938" cy="470642"/>
          </a:xfrm>
          <a:prstGeom prst="homePlate">
            <a:avLst/>
          </a:prstGeom>
          <a:solidFill>
            <a:srgbClr val="3E5834"/>
          </a:solidFill>
          <a:ln>
            <a:noFill/>
          </a:ln>
        </p:spPr>
        <p:txBody>
          <a:bodyPr vert="horz" wrap="square" lIns="36000" tIns="0" rIns="0" bIns="0" numCol="1" anchor="ctr" anchorCtr="0" compatLnSpc="1">
            <a:noAutofit/>
          </a:bodyPr>
          <a:lstStyle/>
          <a:p>
            <a:pPr algn="ctr"/>
            <a:r>
              <a:rPr lang="zh-CN" altLang="en-US" b="1" spc="200" dirty="0">
                <a:solidFill>
                  <a:schemeClr val="bg1"/>
                </a:solidFill>
                <a:latin typeface="+mn-ea"/>
              </a:rPr>
              <a:t>第四节</a:t>
            </a:r>
            <a:endParaRPr lang="zh-CN" altLang="en-US" b="1" spc="2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048677" name="MH_Entry_2">
            <a:hlinkClick r:id="rId2" action="ppaction://hlinksldjump"/>
          </p:cNvPr>
          <p:cNvSpPr txBox="1"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9768218" y="1541687"/>
            <a:ext cx="2110098" cy="746946"/>
          </a:xfrm>
          <a:prstGeom prst="rect">
            <a:avLst/>
          </a:prstGeom>
          <a:noFill/>
          <a:ln>
            <a:noFill/>
          </a:ln>
        </p:spPr>
        <p:txBody>
          <a:bodyPr wrap="square" lIns="144000" anchor="ctr" anchorCtr="0">
            <a:norm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800" dirty="0">
                <a:solidFill>
                  <a:srgbClr val="395439"/>
                </a:solidFill>
                <a:latin typeface="+mn-ea"/>
                <a:ea typeface="+mn-ea"/>
              </a:rPr>
              <a:t>拓展延伸</a:t>
            </a:r>
            <a:endParaRPr lang="en-US" altLang="zh-CN" sz="2800" dirty="0">
              <a:solidFill>
                <a:srgbClr val="395439"/>
              </a:solidFill>
              <a:latin typeface="+mn-ea"/>
              <a:ea typeface="+mn-ea"/>
            </a:endParaRPr>
          </a:p>
        </p:txBody>
      </p:sp>
      <p:sp>
        <p:nvSpPr>
          <p:cNvPr id="1048678" name="MH_Number_2">
            <a:hlinkClick r:id="rId2" action="ppaction://hlinksldjump"/>
          </p:cNvPr>
          <p:cNvSpPr/>
          <p:nvPr>
            <p:custDataLst>
              <p:tags r:id="rId11"/>
            </p:custDataLst>
          </p:nvPr>
        </p:nvSpPr>
        <p:spPr bwMode="auto">
          <a:xfrm>
            <a:off x="8429810" y="1696464"/>
            <a:ext cx="1190938" cy="470642"/>
          </a:xfrm>
          <a:prstGeom prst="homePlate">
            <a:avLst/>
          </a:prstGeom>
          <a:solidFill>
            <a:srgbClr val="3E5834"/>
          </a:solidFill>
          <a:ln>
            <a:noFill/>
          </a:ln>
        </p:spPr>
        <p:txBody>
          <a:bodyPr vert="horz" wrap="square" lIns="36000" tIns="0" rIns="0" bIns="0" numCol="1" anchor="ctr" anchorCtr="0" compatLnSpc="1">
            <a:noAutofit/>
          </a:bodyPr>
          <a:lstStyle/>
          <a:p>
            <a:pPr algn="ctr"/>
            <a:r>
              <a:rPr lang="zh-CN" altLang="en-US" b="1" spc="200" dirty="0">
                <a:solidFill>
                  <a:schemeClr val="bg1"/>
                </a:solidFill>
                <a:latin typeface="+mn-ea"/>
              </a:rPr>
              <a:t>第五节</a:t>
            </a:r>
            <a:endParaRPr lang="zh-CN" altLang="en-US" b="1" spc="2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048679" name="MH_Entry_2">
            <a:hlinkClick r:id="rId2" action="ppaction://hlinksldjump"/>
          </p:cNvPr>
          <p:cNvSpPr txBox="1"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9814574" y="2218061"/>
            <a:ext cx="2110098" cy="746946"/>
          </a:xfrm>
          <a:prstGeom prst="rect">
            <a:avLst/>
          </a:prstGeom>
          <a:noFill/>
          <a:ln>
            <a:noFill/>
          </a:ln>
        </p:spPr>
        <p:txBody>
          <a:bodyPr wrap="square" lIns="144000" anchor="ctr" anchorCtr="0">
            <a:norm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800" dirty="0">
                <a:solidFill>
                  <a:srgbClr val="395439"/>
                </a:solidFill>
                <a:latin typeface="+mn-ea"/>
                <a:ea typeface="+mn-ea"/>
              </a:rPr>
              <a:t>板书设计</a:t>
            </a:r>
            <a:endParaRPr lang="en-US" altLang="zh-CN" sz="2800" dirty="0">
              <a:solidFill>
                <a:srgbClr val="395439"/>
              </a:solidFill>
              <a:latin typeface="+mn-ea"/>
              <a:ea typeface="+mn-ea"/>
            </a:endParaRPr>
          </a:p>
        </p:txBody>
      </p:sp>
      <p:sp>
        <p:nvSpPr>
          <p:cNvPr id="1048680" name="MH_Number_2">
            <a:hlinkClick r:id="rId2" action="ppaction://hlinksldjump"/>
          </p:cNvPr>
          <p:cNvSpPr/>
          <p:nvPr>
            <p:custDataLst>
              <p:tags r:id="rId13"/>
            </p:custDataLst>
          </p:nvPr>
        </p:nvSpPr>
        <p:spPr bwMode="auto">
          <a:xfrm>
            <a:off x="8426704" y="2381405"/>
            <a:ext cx="1190938" cy="470642"/>
          </a:xfrm>
          <a:prstGeom prst="homePlate">
            <a:avLst/>
          </a:prstGeom>
          <a:solidFill>
            <a:srgbClr val="3E5834"/>
          </a:solidFill>
          <a:ln>
            <a:noFill/>
          </a:ln>
        </p:spPr>
        <p:txBody>
          <a:bodyPr vert="horz" wrap="square" lIns="36000" tIns="0" rIns="0" bIns="0" numCol="1" anchor="ctr" anchorCtr="0" compatLnSpc="1">
            <a:noAutofit/>
          </a:bodyPr>
          <a:lstStyle/>
          <a:p>
            <a:pPr algn="ctr"/>
            <a:r>
              <a:rPr lang="zh-CN" altLang="en-US" b="1" spc="200" dirty="0">
                <a:solidFill>
                  <a:schemeClr val="bg1"/>
                </a:solidFill>
                <a:latin typeface="+mn-ea"/>
              </a:rPr>
              <a:t>第六节</a:t>
            </a:r>
            <a:endParaRPr lang="zh-CN" altLang="en-US" b="1" spc="2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048681" name="MH_Entry_2">
            <a:hlinkClick r:id="rId2" action="ppaction://hlinksldjump"/>
          </p:cNvPr>
          <p:cNvSpPr txBox="1">
            <a:spLocks noChangeArrowheads="1"/>
          </p:cNvSpPr>
          <p:nvPr>
            <p:custDataLst>
              <p:tags r:id="rId14"/>
            </p:custDataLst>
          </p:nvPr>
        </p:nvSpPr>
        <p:spPr bwMode="auto">
          <a:xfrm>
            <a:off x="5951984" y="3603718"/>
            <a:ext cx="2110098" cy="746946"/>
          </a:xfrm>
          <a:prstGeom prst="rect">
            <a:avLst/>
          </a:prstGeom>
          <a:noFill/>
          <a:ln>
            <a:noFill/>
          </a:ln>
        </p:spPr>
        <p:txBody>
          <a:bodyPr wrap="square" lIns="144000" anchor="ctr" anchorCtr="0">
            <a:norm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800" dirty="0">
                <a:solidFill>
                  <a:srgbClr val="395439"/>
                </a:solidFill>
                <a:latin typeface="+mn-ea"/>
                <a:ea typeface="+mn-ea"/>
              </a:rPr>
              <a:t>课堂小结</a:t>
            </a:r>
            <a:endParaRPr lang="en-US" altLang="zh-CN" sz="2800" dirty="0">
              <a:solidFill>
                <a:srgbClr val="395439"/>
              </a:solidFill>
              <a:latin typeface="+mn-ea"/>
              <a:ea typeface="+mn-ea"/>
            </a:endParaRPr>
          </a:p>
        </p:txBody>
      </p:sp>
      <p:sp>
        <p:nvSpPr>
          <p:cNvPr id="1048682" name="MH_Number_2">
            <a:hlinkClick r:id="rId2" action="ppaction://hlinksldjump"/>
          </p:cNvPr>
          <p:cNvSpPr/>
          <p:nvPr>
            <p:custDataLst>
              <p:tags r:id="rId15"/>
            </p:custDataLst>
          </p:nvPr>
        </p:nvSpPr>
        <p:spPr bwMode="auto">
          <a:xfrm>
            <a:off x="8436846" y="3051047"/>
            <a:ext cx="1190938" cy="470642"/>
          </a:xfrm>
          <a:prstGeom prst="homePlate">
            <a:avLst/>
          </a:prstGeom>
          <a:solidFill>
            <a:srgbClr val="3E5834"/>
          </a:solidFill>
          <a:ln>
            <a:noFill/>
          </a:ln>
        </p:spPr>
        <p:txBody>
          <a:bodyPr vert="horz" wrap="square" lIns="36000" tIns="0" rIns="0" bIns="0" numCol="1" anchor="ctr" anchorCtr="0" compatLnSpc="1">
            <a:noAutofit/>
          </a:bodyPr>
          <a:lstStyle/>
          <a:p>
            <a:pPr algn="ctr"/>
            <a:r>
              <a:rPr lang="zh-CN" altLang="en-US" b="1" spc="200" dirty="0">
                <a:solidFill>
                  <a:schemeClr val="bg1"/>
                </a:solidFill>
                <a:latin typeface="+mn-ea"/>
              </a:rPr>
              <a:t>第七节</a:t>
            </a:r>
            <a:endParaRPr lang="zh-CN" altLang="en-US" b="1" spc="2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048683" name="MH_Entry_2">
            <a:hlinkClick r:id="rId2" action="ppaction://hlinksldjump"/>
          </p:cNvPr>
          <p:cNvSpPr txBox="1">
            <a:spLocks noChangeArrowheads="1"/>
          </p:cNvSpPr>
          <p:nvPr>
            <p:custDataLst>
              <p:tags r:id="rId16"/>
            </p:custDataLst>
          </p:nvPr>
        </p:nvSpPr>
        <p:spPr bwMode="auto">
          <a:xfrm>
            <a:off x="9814574" y="2909967"/>
            <a:ext cx="2110098" cy="746946"/>
          </a:xfrm>
          <a:prstGeom prst="rect">
            <a:avLst/>
          </a:prstGeom>
          <a:noFill/>
          <a:ln>
            <a:noFill/>
          </a:ln>
        </p:spPr>
        <p:txBody>
          <a:bodyPr wrap="square" lIns="144000" anchor="ctr" anchorCtr="0">
            <a:norm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800" dirty="0">
                <a:solidFill>
                  <a:srgbClr val="395439"/>
                </a:solidFill>
                <a:latin typeface="+mn-ea"/>
                <a:ea typeface="+mn-ea"/>
              </a:rPr>
              <a:t>布置作业</a:t>
            </a:r>
            <a:endParaRPr lang="en-US" altLang="zh-CN" sz="2800" dirty="0">
              <a:solidFill>
                <a:srgbClr val="395439"/>
              </a:solidFill>
              <a:latin typeface="+mn-ea"/>
              <a:ea typeface="+mn-ea"/>
            </a:endParaRPr>
          </a:p>
        </p:txBody>
      </p:sp>
    </p:spTree>
  </p:cSld>
  <p:clrMapOvr>
    <a:masterClrMapping/>
  </p:clrMapOvr>
  <p:transition spd="slow" advTm="3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486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486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486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486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486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486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486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486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486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486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0486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0486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0486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0486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486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486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0486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0486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0486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0486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0486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0486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0486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0486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0486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0486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0486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0486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0486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0486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669" grpId="0"/>
      <p:bldP spid="1048669" grpId="1"/>
      <p:bldP spid="1048670" grpId="0" animBg="1"/>
      <p:bldP spid="1048670" grpId="1" animBg="1"/>
      <p:bldP spid="1048671" grpId="0"/>
      <p:bldP spid="1048671" grpId="1"/>
      <p:bldP spid="1048672" grpId="0" animBg="1"/>
      <p:bldP spid="1048672" grpId="1" animBg="1"/>
      <p:bldP spid="1048673" grpId="0"/>
      <p:bldP spid="1048673" grpId="1"/>
      <p:bldP spid="1048674" grpId="0" animBg="1"/>
      <p:bldP spid="1048674" grpId="1" animBg="1"/>
      <p:bldP spid="1048675" grpId="0"/>
      <p:bldP spid="1048675" grpId="1"/>
      <p:bldP spid="1048676" grpId="0" animBg="1"/>
      <p:bldP spid="1048676" grpId="1" animBg="1"/>
      <p:bldP spid="1048677" grpId="0"/>
      <p:bldP spid="1048677" grpId="1"/>
      <p:bldP spid="1048678" grpId="0" animBg="1"/>
      <p:bldP spid="1048678" grpId="1" animBg="1"/>
      <p:bldP spid="1048679" grpId="0"/>
      <p:bldP spid="1048679" grpId="1"/>
      <p:bldP spid="1048680" grpId="0" animBg="1"/>
      <p:bldP spid="1048680" grpId="1" animBg="1"/>
      <p:bldP spid="1048681" grpId="0"/>
      <p:bldP spid="1048681" grpId="1"/>
      <p:bldP spid="1048682" grpId="0" animBg="1"/>
      <p:bldP spid="1048682" grpId="1" animBg="1"/>
      <p:bldP spid="1048683" grpId="0"/>
      <p:bldP spid="1048683" grpId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6770370"/>
            <a:ext cx="12192000" cy="76200"/>
          </a:xfrm>
          <a:prstGeom prst="rect">
            <a:avLst/>
          </a:prstGeom>
          <a:solidFill>
            <a:srgbClr val="887E7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95" baseline="-25000">
              <a:latin typeface="+mn-ea"/>
            </a:endParaRPr>
          </a:p>
        </p:txBody>
      </p:sp>
      <p:sp>
        <p:nvSpPr>
          <p:cNvPr id="58" name="标题 1"/>
          <p:cNvSpPr txBox="1"/>
          <p:nvPr/>
        </p:nvSpPr>
        <p:spPr>
          <a:xfrm>
            <a:off x="487877" y="1064393"/>
            <a:ext cx="10515600" cy="516024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i="0" kern="1200" baseline="0">
                <a:solidFill>
                  <a:srgbClr val="293049"/>
                </a:solidFill>
                <a:effectLst/>
                <a:latin typeface="+mj-ea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zh-CN" sz="2000" dirty="0">
                <a:latin typeface="+mn-ea"/>
                <a:ea typeface="+mn-ea"/>
                <a:cs typeface="+mn-ea"/>
              </a:rPr>
              <a:t>    </a:t>
            </a:r>
            <a:r>
              <a:rPr lang="zh-CN" altLang="en-US" sz="2800" dirty="0">
                <a:solidFill>
                  <a:srgbClr val="EC7D4A"/>
                </a:solidFill>
                <a:latin typeface="+mn-ea"/>
                <a:ea typeface="+mn-ea"/>
                <a:cs typeface="+mn-ea"/>
              </a:rPr>
              <a:t>深入探究</a:t>
            </a:r>
            <a:r>
              <a:rPr lang="en-US" altLang="zh-CN" sz="2800" dirty="0">
                <a:solidFill>
                  <a:srgbClr val="EC7D4A"/>
                </a:solidFill>
                <a:latin typeface="+mn-ea"/>
                <a:ea typeface="+mn-ea"/>
                <a:cs typeface="+mn-ea"/>
              </a:rPr>
              <a:t>——</a:t>
            </a:r>
            <a:r>
              <a:rPr lang="zh-CN" altLang="en-US" sz="2800" dirty="0">
                <a:solidFill>
                  <a:srgbClr val="EC7D4A"/>
                </a:solidFill>
                <a:latin typeface="+mn-ea"/>
                <a:ea typeface="+mn-ea"/>
                <a:cs typeface="+mn-ea"/>
              </a:rPr>
              <a:t>马鞭</a:t>
            </a:r>
            <a:endParaRPr lang="zh-CN" altLang="en-US" sz="2800" dirty="0">
              <a:solidFill>
                <a:srgbClr val="EC7D4A"/>
              </a:solidFill>
              <a:latin typeface="+mn-ea"/>
              <a:ea typeface="+mn-ea"/>
              <a:cs typeface="+mn-ea"/>
            </a:endParaRPr>
          </a:p>
        </p:txBody>
      </p:sp>
      <p:pic>
        <p:nvPicPr>
          <p:cNvPr id="14" name="图形 1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310489" y="992943"/>
            <a:ext cx="657601" cy="657601"/>
          </a:xfrm>
          <a:prstGeom prst="rect">
            <a:avLst/>
          </a:prstGeom>
        </p:spPr>
      </p:pic>
      <p:sp>
        <p:nvSpPr>
          <p:cNvPr id="33" name="文本框 5"/>
          <p:cNvSpPr txBox="1">
            <a:spLocks noChangeArrowheads="1"/>
          </p:cNvSpPr>
          <p:nvPr/>
        </p:nvSpPr>
        <p:spPr bwMode="auto">
          <a:xfrm>
            <a:off x="1108105" y="1650544"/>
            <a:ext cx="7596187" cy="6001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5000"/>
              </a:lnSpc>
            </a:pPr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找出描写“动态的亮相”的句子。 </a:t>
            </a:r>
            <a:endParaRPr lang="zh-CN" altLang="en-US" sz="32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4" name="矩形 33"/>
          <p:cNvSpPr>
            <a:spLocks noChangeArrowheads="1"/>
          </p:cNvSpPr>
          <p:nvPr/>
        </p:nvSpPr>
        <p:spPr bwMode="auto">
          <a:xfrm>
            <a:off x="1396134" y="2420888"/>
            <a:ext cx="9956450" cy="1930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latin typeface="+mn-ea"/>
              </a:rPr>
              <a:t>双方正在交战，一方被打败，跑下去了。可胜利一方不紧追，反而留在原地，抡圆了胳膊把手中的兵器（刀或枪）耍了个</a:t>
            </a:r>
            <a:r>
              <a:rPr lang="zh-CN" altLang="en-US" sz="2800" u="sng" dirty="0">
                <a:latin typeface="+mn-ea"/>
              </a:rPr>
              <a:t>风雨不透</a:t>
            </a:r>
            <a:r>
              <a:rPr lang="zh-CN" altLang="en-US" sz="2800" dirty="0">
                <a:latin typeface="+mn-ea"/>
              </a:rPr>
              <a:t>。</a:t>
            </a:r>
            <a:endParaRPr lang="zh-CN" altLang="en-US" sz="2800" dirty="0">
              <a:latin typeface="+mn-ea"/>
            </a:endParaRPr>
          </a:p>
        </p:txBody>
      </p:sp>
      <p:grpSp>
        <p:nvGrpSpPr>
          <p:cNvPr id="27" name="组合 26"/>
          <p:cNvGrpSpPr/>
          <p:nvPr/>
        </p:nvGrpSpPr>
        <p:grpSpPr bwMode="auto">
          <a:xfrm>
            <a:off x="940910" y="4687165"/>
            <a:ext cx="3295808" cy="1617980"/>
            <a:chOff x="1315" y="6075"/>
            <a:chExt cx="3999" cy="2548"/>
          </a:xfrm>
        </p:grpSpPr>
        <p:sp>
          <p:nvSpPr>
            <p:cNvPr id="28" name="双波形 27"/>
            <p:cNvSpPr/>
            <p:nvPr/>
          </p:nvSpPr>
          <p:spPr>
            <a:xfrm>
              <a:off x="1315" y="6075"/>
              <a:ext cx="3999" cy="2548"/>
            </a:xfrm>
            <a:prstGeom prst="doubleWave">
              <a:avLst/>
            </a:prstGeom>
            <a:solidFill>
              <a:srgbClr val="ECF3E3"/>
            </a:solidFill>
            <a:ln>
              <a:solidFill>
                <a:srgbClr val="58C28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  <p:sp>
          <p:nvSpPr>
            <p:cNvPr id="29" name="文本框 2"/>
            <p:cNvSpPr txBox="1">
              <a:spLocks noChangeArrowheads="1"/>
            </p:cNvSpPr>
            <p:nvPr/>
          </p:nvSpPr>
          <p:spPr bwMode="auto">
            <a:xfrm>
              <a:off x="1625" y="6236"/>
              <a:ext cx="3689" cy="21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3000" dirty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具体介绍了动态的亮相的过程。</a:t>
              </a:r>
              <a:endParaRPr lang="zh-CN" altLang="en-US" sz="30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31" name="图片 3" descr="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59531" y="4000839"/>
            <a:ext cx="4018497" cy="27154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2" name="组合 31"/>
          <p:cNvGrpSpPr/>
          <p:nvPr/>
        </p:nvGrpSpPr>
        <p:grpSpPr bwMode="auto">
          <a:xfrm>
            <a:off x="4725987" y="4581128"/>
            <a:ext cx="1370013" cy="695325"/>
            <a:chOff x="10655" y="5725"/>
            <a:chExt cx="2158" cy="1094"/>
          </a:xfrm>
        </p:grpSpPr>
        <p:sp>
          <p:nvSpPr>
            <p:cNvPr id="35" name="文本框 1"/>
            <p:cNvSpPr txBox="1">
              <a:spLocks noChangeArrowheads="1"/>
            </p:cNvSpPr>
            <p:nvPr/>
          </p:nvSpPr>
          <p:spPr bwMode="auto">
            <a:xfrm>
              <a:off x="10891" y="5823"/>
              <a:ext cx="1685" cy="9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3200" dirty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夸张</a:t>
              </a:r>
              <a:endParaRPr lang="zh-CN" altLang="en-US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36" name="椭圆形标注 35"/>
            <p:cNvSpPr/>
            <p:nvPr/>
          </p:nvSpPr>
          <p:spPr>
            <a:xfrm rot="10800000" flipH="1">
              <a:off x="10655" y="5725"/>
              <a:ext cx="2158" cy="1094"/>
            </a:xfrm>
            <a:prstGeom prst="wedgeEllipseCallout">
              <a:avLst>
                <a:gd name="adj1" fmla="val -23586"/>
                <a:gd name="adj2" fmla="val 77397"/>
              </a:avLst>
            </a:prstGeom>
            <a:noFill/>
            <a:ln w="28575">
              <a:solidFill>
                <a:srgbClr val="00B050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</p:grpSp>
      <p:grpSp>
        <p:nvGrpSpPr>
          <p:cNvPr id="30" name="组合 47"/>
          <p:cNvGrpSpPr/>
          <p:nvPr/>
        </p:nvGrpSpPr>
        <p:grpSpPr>
          <a:xfrm>
            <a:off x="0" y="-100013"/>
            <a:ext cx="12192000" cy="792163"/>
            <a:chOff x="0" y="-100013"/>
            <a:chExt cx="12192000" cy="792163"/>
          </a:xfrm>
        </p:grpSpPr>
        <p:sp>
          <p:nvSpPr>
            <p:cNvPr id="37" name="矩形 50"/>
            <p:cNvSpPr/>
            <p:nvPr/>
          </p:nvSpPr>
          <p:spPr>
            <a:xfrm>
              <a:off x="0" y="-100013"/>
              <a:ext cx="12192000" cy="792163"/>
            </a:xfrm>
            <a:prstGeom prst="rect">
              <a:avLst/>
            </a:prstGeom>
            <a:solidFill>
              <a:srgbClr val="4D8E57"/>
            </a:solidFill>
            <a:ln>
              <a:noFill/>
            </a:ln>
            <a:effectLst>
              <a:outerShdw blurRad="50800" dist="127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HK" altLang="en-US" dirty="0">
                <a:solidFill>
                  <a:srgbClr val="0B819B"/>
                </a:solidFill>
                <a:cs typeface="+mn-ea"/>
                <a:sym typeface="+mn-lt"/>
              </a:endParaRPr>
            </a:p>
          </p:txBody>
        </p:sp>
        <p:sp>
          <p:nvSpPr>
            <p:cNvPr id="38" name="矩形 51"/>
            <p:cNvSpPr/>
            <p:nvPr/>
          </p:nvSpPr>
          <p:spPr>
            <a:xfrm>
              <a:off x="3480275" y="77788"/>
              <a:ext cx="1512887" cy="4572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HK" altLang="en-US">
                <a:cs typeface="+mn-ea"/>
                <a:sym typeface="+mn-lt"/>
              </a:endParaRPr>
            </a:p>
          </p:txBody>
        </p:sp>
        <p:sp>
          <p:nvSpPr>
            <p:cNvPr id="39" name="文本框 52"/>
            <p:cNvSpPr txBox="1"/>
            <p:nvPr/>
          </p:nvSpPr>
          <p:spPr>
            <a:xfrm>
              <a:off x="307975" y="105484"/>
              <a:ext cx="1657350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/>
              <a:r>
                <a:rPr lang="zh-CN" altLang="en-US" sz="2000" spc="300" dirty="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新课导入</a:t>
              </a:r>
              <a:endParaRPr lang="zh-CN" sz="2000" spc="300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cxnSp>
          <p:nvCxnSpPr>
            <p:cNvPr id="40" name="直接连接符 53"/>
            <p:cNvCxnSpPr/>
            <p:nvPr/>
          </p:nvCxnSpPr>
          <p:spPr>
            <a:xfrm>
              <a:off x="1985509" y="71438"/>
              <a:ext cx="0" cy="461962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1" name="文本框 54"/>
            <p:cNvSpPr txBox="1"/>
            <p:nvPr/>
          </p:nvSpPr>
          <p:spPr>
            <a:xfrm>
              <a:off x="1931345" y="96013"/>
              <a:ext cx="1639887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整体感知</a:t>
              </a:r>
              <a:endParaRPr lang="zh-CN" sz="2000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42" name="文本框 55"/>
            <p:cNvSpPr txBox="1"/>
            <p:nvPr/>
          </p:nvSpPr>
          <p:spPr>
            <a:xfrm>
              <a:off x="3454350" y="82549"/>
              <a:ext cx="1633538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 dirty="0">
                  <a:solidFill>
                    <a:srgbClr val="4D8E57"/>
                  </a:solidFill>
                  <a:latin typeface="+mj-ea"/>
                  <a:ea typeface="+mj-ea"/>
                  <a:cs typeface="+mn-ea"/>
                  <a:sym typeface="+mn-lt"/>
                </a:rPr>
                <a:t>深入探究</a:t>
              </a:r>
              <a:endParaRPr lang="zh-CN" sz="2000" dirty="0">
                <a:solidFill>
                  <a:srgbClr val="4D8E57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43" name="文本框 58"/>
            <p:cNvSpPr txBox="1"/>
            <p:nvPr/>
          </p:nvSpPr>
          <p:spPr>
            <a:xfrm>
              <a:off x="4964361" y="92075"/>
              <a:ext cx="1563687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课堂小结</a:t>
              </a:r>
              <a:endParaRPr lang="zh-CN" sz="2000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44" name="文本框 59"/>
            <p:cNvSpPr txBox="1"/>
            <p:nvPr/>
          </p:nvSpPr>
          <p:spPr>
            <a:xfrm>
              <a:off x="6550694" y="82548"/>
              <a:ext cx="1633538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2000" dirty="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拓展延伸</a:t>
              </a:r>
              <a:endParaRPr lang="en-US" altLang="zh-CN" sz="2000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45" name="文本框 60"/>
            <p:cNvSpPr txBox="1"/>
            <p:nvPr/>
          </p:nvSpPr>
          <p:spPr>
            <a:xfrm>
              <a:off x="7881317" y="92075"/>
              <a:ext cx="1743075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板书设计</a:t>
              </a:r>
              <a:endParaRPr lang="en-US" altLang="zh-CN" sz="2000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cxnSp>
          <p:nvCxnSpPr>
            <p:cNvPr id="46" name="直接连接符 61"/>
            <p:cNvCxnSpPr/>
            <p:nvPr/>
          </p:nvCxnSpPr>
          <p:spPr>
            <a:xfrm>
              <a:off x="3478336" y="59728"/>
              <a:ext cx="0" cy="461963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直接连接符 62"/>
            <p:cNvCxnSpPr/>
            <p:nvPr/>
          </p:nvCxnSpPr>
          <p:spPr>
            <a:xfrm>
              <a:off x="4971163" y="86717"/>
              <a:ext cx="0" cy="461963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63"/>
            <p:cNvCxnSpPr/>
            <p:nvPr/>
          </p:nvCxnSpPr>
          <p:spPr>
            <a:xfrm>
              <a:off x="6463990" y="72430"/>
              <a:ext cx="0" cy="460375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64"/>
            <p:cNvCxnSpPr/>
            <p:nvPr/>
          </p:nvCxnSpPr>
          <p:spPr>
            <a:xfrm>
              <a:off x="7956817" y="76396"/>
              <a:ext cx="0" cy="461962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7" name="文本框 65"/>
            <p:cNvSpPr txBox="1"/>
            <p:nvPr/>
          </p:nvSpPr>
          <p:spPr>
            <a:xfrm>
              <a:off x="9334953" y="103414"/>
              <a:ext cx="1743075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布置作业</a:t>
              </a:r>
              <a:endParaRPr lang="en-US" altLang="zh-CN" sz="2000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cxnSp>
          <p:nvCxnSpPr>
            <p:cNvPr id="68" name="直接连接符 66"/>
            <p:cNvCxnSpPr/>
            <p:nvPr/>
          </p:nvCxnSpPr>
          <p:spPr>
            <a:xfrm>
              <a:off x="9449646" y="86717"/>
              <a:ext cx="0" cy="461962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spd="slow" advTm="3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3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6770370"/>
            <a:ext cx="12192000" cy="76200"/>
          </a:xfrm>
          <a:prstGeom prst="rect">
            <a:avLst/>
          </a:prstGeom>
          <a:solidFill>
            <a:srgbClr val="887E7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95" baseline="-25000">
              <a:latin typeface="+mn-ea"/>
            </a:endParaRPr>
          </a:p>
        </p:txBody>
      </p:sp>
      <p:sp>
        <p:nvSpPr>
          <p:cNvPr id="58" name="标题 1"/>
          <p:cNvSpPr txBox="1"/>
          <p:nvPr/>
        </p:nvSpPr>
        <p:spPr>
          <a:xfrm>
            <a:off x="487877" y="1064393"/>
            <a:ext cx="10515600" cy="516024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i="0" kern="1200" baseline="0">
                <a:solidFill>
                  <a:srgbClr val="293049"/>
                </a:solidFill>
                <a:effectLst/>
                <a:latin typeface="+mj-ea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zh-CN" sz="2000" dirty="0">
                <a:latin typeface="+mn-ea"/>
                <a:ea typeface="+mn-ea"/>
                <a:cs typeface="+mn-ea"/>
              </a:rPr>
              <a:t>    </a:t>
            </a:r>
            <a:r>
              <a:rPr lang="zh-CN" altLang="en-US" sz="2800" dirty="0">
                <a:solidFill>
                  <a:srgbClr val="EC7D4A"/>
                </a:solidFill>
                <a:latin typeface="+mn-ea"/>
                <a:ea typeface="+mn-ea"/>
                <a:cs typeface="+mn-ea"/>
              </a:rPr>
              <a:t>深入探究</a:t>
            </a:r>
            <a:r>
              <a:rPr lang="en-US" altLang="zh-CN" sz="2800" dirty="0">
                <a:solidFill>
                  <a:srgbClr val="EC7D4A"/>
                </a:solidFill>
                <a:latin typeface="+mn-ea"/>
                <a:ea typeface="+mn-ea"/>
                <a:cs typeface="+mn-ea"/>
              </a:rPr>
              <a:t>——</a:t>
            </a:r>
            <a:r>
              <a:rPr lang="zh-CN" altLang="en-US" sz="2800" dirty="0">
                <a:solidFill>
                  <a:srgbClr val="EC7D4A"/>
                </a:solidFill>
                <a:latin typeface="+mn-ea"/>
                <a:ea typeface="+mn-ea"/>
                <a:cs typeface="+mn-ea"/>
              </a:rPr>
              <a:t>马鞭</a:t>
            </a:r>
            <a:endParaRPr lang="zh-CN" altLang="en-US" sz="2800" dirty="0">
              <a:solidFill>
                <a:srgbClr val="EC7D4A"/>
              </a:solidFill>
              <a:latin typeface="+mn-ea"/>
              <a:ea typeface="+mn-ea"/>
              <a:cs typeface="+mn-ea"/>
            </a:endParaRPr>
          </a:p>
        </p:txBody>
      </p:sp>
      <p:pic>
        <p:nvPicPr>
          <p:cNvPr id="14" name="图形 1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310489" y="992943"/>
            <a:ext cx="657601" cy="657601"/>
          </a:xfrm>
          <a:prstGeom prst="rect">
            <a:avLst/>
          </a:prstGeom>
        </p:spPr>
      </p:pic>
      <p:sp>
        <p:nvSpPr>
          <p:cNvPr id="33" name="文本框 5"/>
          <p:cNvSpPr txBox="1">
            <a:spLocks noChangeArrowheads="1"/>
          </p:cNvSpPr>
          <p:nvPr/>
        </p:nvSpPr>
        <p:spPr bwMode="auto">
          <a:xfrm>
            <a:off x="1108105" y="1650544"/>
            <a:ext cx="9895372" cy="14311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想一想“刀（枪）下场”这一动态亮相有什么特点？有什么妙处？</a:t>
            </a:r>
            <a:endParaRPr lang="zh-CN" altLang="en-US" sz="32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4" name="矩形 33"/>
          <p:cNvSpPr>
            <a:spLocks noChangeArrowheads="1"/>
          </p:cNvSpPr>
          <p:nvPr/>
        </p:nvSpPr>
        <p:spPr bwMode="auto">
          <a:xfrm>
            <a:off x="1136650" y="3861048"/>
            <a:ext cx="5823446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+mn-ea"/>
              </a:rPr>
              <a:t>妙处：</a:t>
            </a:r>
            <a:r>
              <a:rPr lang="zh-CN" altLang="en-US" sz="2800" dirty="0">
                <a:latin typeface="+mn-ea"/>
              </a:rPr>
              <a:t>融合杂质成分或亮相表演，就是为了凸显人物的英雄气概。</a:t>
            </a:r>
            <a:endParaRPr lang="zh-CN" altLang="en-US" sz="2800" dirty="0">
              <a:latin typeface="+mn-ea"/>
            </a:endParaRP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7396299" y="3105110"/>
            <a:ext cx="3347085" cy="2896870"/>
          </a:xfrm>
          <a:prstGeom prst="round2DiagRect">
            <a:avLst/>
          </a:prstGeom>
          <a:effectLst>
            <a:softEdge rad="63500"/>
          </a:effectLst>
          <a:scene3d>
            <a:camera prst="orthographicFront">
              <a:rot lat="0" lon="0" rev="300000"/>
            </a:camera>
            <a:lightRig rig="threePt" dir="t"/>
          </a:scene3d>
        </p:spPr>
      </p:pic>
      <p:grpSp>
        <p:nvGrpSpPr>
          <p:cNvPr id="24" name="组合 47"/>
          <p:cNvGrpSpPr/>
          <p:nvPr/>
        </p:nvGrpSpPr>
        <p:grpSpPr>
          <a:xfrm>
            <a:off x="0" y="-100013"/>
            <a:ext cx="12192000" cy="792163"/>
            <a:chOff x="0" y="-100013"/>
            <a:chExt cx="12192000" cy="792163"/>
          </a:xfrm>
        </p:grpSpPr>
        <p:sp>
          <p:nvSpPr>
            <p:cNvPr id="25" name="矩形 50"/>
            <p:cNvSpPr/>
            <p:nvPr/>
          </p:nvSpPr>
          <p:spPr>
            <a:xfrm>
              <a:off x="0" y="-100013"/>
              <a:ext cx="12192000" cy="792163"/>
            </a:xfrm>
            <a:prstGeom prst="rect">
              <a:avLst/>
            </a:prstGeom>
            <a:solidFill>
              <a:srgbClr val="4D8E57"/>
            </a:solidFill>
            <a:ln>
              <a:noFill/>
            </a:ln>
            <a:effectLst>
              <a:outerShdw blurRad="50800" dist="127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HK" altLang="en-US" dirty="0">
                <a:solidFill>
                  <a:srgbClr val="0B819B"/>
                </a:solidFill>
                <a:cs typeface="+mn-ea"/>
                <a:sym typeface="+mn-lt"/>
              </a:endParaRPr>
            </a:p>
          </p:txBody>
        </p:sp>
        <p:sp>
          <p:nvSpPr>
            <p:cNvPr id="26" name="矩形 51"/>
            <p:cNvSpPr/>
            <p:nvPr/>
          </p:nvSpPr>
          <p:spPr>
            <a:xfrm>
              <a:off x="3480275" y="77788"/>
              <a:ext cx="1512887" cy="4572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HK" altLang="en-US">
                <a:cs typeface="+mn-ea"/>
                <a:sym typeface="+mn-lt"/>
              </a:endParaRPr>
            </a:p>
          </p:txBody>
        </p:sp>
        <p:sp>
          <p:nvSpPr>
            <p:cNvPr id="27" name="文本框 52"/>
            <p:cNvSpPr txBox="1"/>
            <p:nvPr/>
          </p:nvSpPr>
          <p:spPr>
            <a:xfrm>
              <a:off x="307975" y="105484"/>
              <a:ext cx="1657350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/>
              <a:r>
                <a:rPr lang="zh-CN" altLang="en-US" sz="2000" spc="300" dirty="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新课导入</a:t>
              </a:r>
              <a:endParaRPr lang="zh-CN" sz="2000" spc="300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cxnSp>
          <p:nvCxnSpPr>
            <p:cNvPr id="28" name="直接连接符 53"/>
            <p:cNvCxnSpPr/>
            <p:nvPr/>
          </p:nvCxnSpPr>
          <p:spPr>
            <a:xfrm>
              <a:off x="1985509" y="71438"/>
              <a:ext cx="0" cy="461962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文本框 54"/>
            <p:cNvSpPr txBox="1"/>
            <p:nvPr/>
          </p:nvSpPr>
          <p:spPr>
            <a:xfrm>
              <a:off x="1931345" y="96013"/>
              <a:ext cx="1639887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整体感知</a:t>
              </a:r>
              <a:endParaRPr lang="zh-CN" sz="2000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31" name="文本框 55"/>
            <p:cNvSpPr txBox="1"/>
            <p:nvPr/>
          </p:nvSpPr>
          <p:spPr>
            <a:xfrm>
              <a:off x="3454350" y="82549"/>
              <a:ext cx="1633538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 dirty="0">
                  <a:solidFill>
                    <a:srgbClr val="4D8E57"/>
                  </a:solidFill>
                  <a:latin typeface="+mj-ea"/>
                  <a:ea typeface="+mj-ea"/>
                  <a:cs typeface="+mn-ea"/>
                  <a:sym typeface="+mn-lt"/>
                </a:rPr>
                <a:t>深入探究</a:t>
              </a:r>
              <a:endParaRPr lang="zh-CN" sz="2000" dirty="0">
                <a:solidFill>
                  <a:srgbClr val="4D8E57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32" name="文本框 58"/>
            <p:cNvSpPr txBox="1"/>
            <p:nvPr/>
          </p:nvSpPr>
          <p:spPr>
            <a:xfrm>
              <a:off x="4964361" y="92075"/>
              <a:ext cx="1563687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课堂小结</a:t>
              </a:r>
              <a:endParaRPr lang="zh-CN" sz="2000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35" name="文本框 59"/>
            <p:cNvSpPr txBox="1"/>
            <p:nvPr/>
          </p:nvSpPr>
          <p:spPr>
            <a:xfrm>
              <a:off x="6550694" y="82548"/>
              <a:ext cx="1633538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2000" dirty="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拓展延伸</a:t>
              </a:r>
              <a:endParaRPr lang="en-US" altLang="zh-CN" sz="2000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36" name="文本框 60"/>
            <p:cNvSpPr txBox="1"/>
            <p:nvPr/>
          </p:nvSpPr>
          <p:spPr>
            <a:xfrm>
              <a:off x="7881317" y="92075"/>
              <a:ext cx="1743075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板书设计</a:t>
              </a:r>
              <a:endParaRPr lang="en-US" altLang="zh-CN" sz="2000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cxnSp>
          <p:nvCxnSpPr>
            <p:cNvPr id="37" name="直接连接符 61"/>
            <p:cNvCxnSpPr/>
            <p:nvPr/>
          </p:nvCxnSpPr>
          <p:spPr>
            <a:xfrm>
              <a:off x="3478336" y="59728"/>
              <a:ext cx="0" cy="461963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62"/>
            <p:cNvCxnSpPr/>
            <p:nvPr/>
          </p:nvCxnSpPr>
          <p:spPr>
            <a:xfrm>
              <a:off x="4971163" y="86717"/>
              <a:ext cx="0" cy="461963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63"/>
            <p:cNvCxnSpPr/>
            <p:nvPr/>
          </p:nvCxnSpPr>
          <p:spPr>
            <a:xfrm>
              <a:off x="6463990" y="72430"/>
              <a:ext cx="0" cy="460375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64"/>
            <p:cNvCxnSpPr/>
            <p:nvPr/>
          </p:nvCxnSpPr>
          <p:spPr>
            <a:xfrm>
              <a:off x="7956817" y="76396"/>
              <a:ext cx="0" cy="461962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1" name="文本框 65"/>
            <p:cNvSpPr txBox="1"/>
            <p:nvPr/>
          </p:nvSpPr>
          <p:spPr>
            <a:xfrm>
              <a:off x="9334953" y="103414"/>
              <a:ext cx="1743075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布置作业</a:t>
              </a:r>
              <a:endParaRPr lang="en-US" altLang="zh-CN" sz="2000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cxnSp>
          <p:nvCxnSpPr>
            <p:cNvPr id="42" name="直接连接符 66"/>
            <p:cNvCxnSpPr/>
            <p:nvPr/>
          </p:nvCxnSpPr>
          <p:spPr>
            <a:xfrm>
              <a:off x="9449646" y="86717"/>
              <a:ext cx="0" cy="461962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spd="slow" advTm="3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7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3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6770370"/>
            <a:ext cx="12192000" cy="76200"/>
          </a:xfrm>
          <a:prstGeom prst="rect">
            <a:avLst/>
          </a:prstGeom>
          <a:solidFill>
            <a:srgbClr val="887E7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baseline="-25000">
              <a:latin typeface="+mn-ea"/>
            </a:endParaRPr>
          </a:p>
        </p:txBody>
      </p:sp>
      <p:sp>
        <p:nvSpPr>
          <p:cNvPr id="40" name="标题 1"/>
          <p:cNvSpPr txBox="1"/>
          <p:nvPr/>
        </p:nvSpPr>
        <p:spPr>
          <a:xfrm>
            <a:off x="431362" y="1091698"/>
            <a:ext cx="10515600" cy="516024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i="0" kern="1200" baseline="0">
                <a:solidFill>
                  <a:srgbClr val="293049"/>
                </a:solidFill>
                <a:effectLst/>
                <a:latin typeface="+mj-ea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zh-CN" sz="2000" dirty="0">
                <a:latin typeface="+mn-ea"/>
                <a:ea typeface="+mn-ea"/>
                <a:cs typeface="+mn-ea"/>
              </a:rPr>
              <a:t>    </a:t>
            </a:r>
            <a:r>
              <a:rPr lang="zh-CN" altLang="en-US" sz="2800" dirty="0">
                <a:solidFill>
                  <a:srgbClr val="EC7D4A"/>
                </a:solidFill>
                <a:latin typeface="+mn-ea"/>
                <a:ea typeface="+mn-ea"/>
                <a:cs typeface="+mn-ea"/>
              </a:rPr>
              <a:t>深入探究</a:t>
            </a:r>
            <a:r>
              <a:rPr lang="en-US" altLang="zh-CN" sz="2800" dirty="0">
                <a:solidFill>
                  <a:srgbClr val="EC7D4A"/>
                </a:solidFill>
                <a:latin typeface="+mn-ea"/>
                <a:ea typeface="+mn-ea"/>
                <a:cs typeface="+mn-ea"/>
              </a:rPr>
              <a:t>——</a:t>
            </a:r>
            <a:r>
              <a:rPr lang="zh-CN" altLang="en-US" sz="2800" dirty="0">
                <a:solidFill>
                  <a:srgbClr val="EC7D4A"/>
                </a:solidFill>
                <a:latin typeface="+mn-ea"/>
                <a:ea typeface="+mn-ea"/>
                <a:cs typeface="+mn-ea"/>
              </a:rPr>
              <a:t>品味语言</a:t>
            </a:r>
            <a:endParaRPr lang="zh-CN" altLang="en-US" sz="2800" dirty="0">
              <a:solidFill>
                <a:srgbClr val="EC7D4A"/>
              </a:solidFill>
              <a:latin typeface="+mn-ea"/>
              <a:ea typeface="+mn-ea"/>
            </a:endParaRPr>
          </a:p>
        </p:txBody>
      </p:sp>
      <p:pic>
        <p:nvPicPr>
          <p:cNvPr id="41" name="图形 40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310489" y="992943"/>
            <a:ext cx="657601" cy="657601"/>
          </a:xfrm>
          <a:prstGeom prst="rect">
            <a:avLst/>
          </a:prstGeom>
        </p:spPr>
      </p:pic>
      <p:sp>
        <p:nvSpPr>
          <p:cNvPr id="43" name="矩形 42"/>
          <p:cNvSpPr/>
          <p:nvPr/>
        </p:nvSpPr>
        <p:spPr>
          <a:xfrm>
            <a:off x="857466" y="1650544"/>
            <a:ext cx="10139187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800" dirty="0">
                <a:solidFill>
                  <a:prstClr val="black"/>
                </a:solidFill>
                <a:latin typeface="+mn-ea"/>
              </a:rPr>
              <a:t>    就在双方打得不可开交之际，那紧张而又整齐的锣鼓声忽然一停，人物的动作也戛然而止</a:t>
            </a:r>
            <a:r>
              <a:rPr lang="en-US" altLang="zh-CN" sz="2800" dirty="0">
                <a:solidFill>
                  <a:prstClr val="black"/>
                </a:solidFill>
                <a:latin typeface="+mn-ea"/>
              </a:rPr>
              <a:t>——</a:t>
            </a:r>
            <a:r>
              <a:rPr lang="zh-CN" altLang="en-US" sz="2800" dirty="0">
                <a:solidFill>
                  <a:prstClr val="black"/>
                </a:solidFill>
                <a:latin typeface="+mn-ea"/>
              </a:rPr>
              <a:t>双方脸</a:t>
            </a:r>
            <a:r>
              <a:rPr lang="zh-CN" altLang="en-US" sz="2800" dirty="0">
                <a:solidFill>
                  <a:srgbClr val="FF0000"/>
                </a:solidFill>
                <a:latin typeface="+mn-ea"/>
              </a:rPr>
              <a:t>对着</a:t>
            </a:r>
            <a:r>
              <a:rPr lang="zh-CN" altLang="en-US" sz="2800" dirty="0">
                <a:solidFill>
                  <a:prstClr val="black"/>
                </a:solidFill>
                <a:latin typeface="+mn-ea"/>
              </a:rPr>
              <a:t>脸，眼睛</a:t>
            </a:r>
            <a:r>
              <a:rPr lang="zh-CN" altLang="en-US" sz="2800" dirty="0">
                <a:solidFill>
                  <a:srgbClr val="FF0000"/>
                </a:solidFill>
                <a:latin typeface="+mn-ea"/>
              </a:rPr>
              <a:t>对着</a:t>
            </a:r>
            <a:r>
              <a:rPr lang="zh-CN" altLang="en-US" sz="2800" dirty="0">
                <a:solidFill>
                  <a:prstClr val="black"/>
                </a:solidFill>
                <a:latin typeface="+mn-ea"/>
              </a:rPr>
              <a:t>眼睛，兵器</a:t>
            </a:r>
            <a:r>
              <a:rPr lang="zh-CN" altLang="en-US" sz="2800" dirty="0">
                <a:solidFill>
                  <a:srgbClr val="FF0000"/>
                </a:solidFill>
                <a:latin typeface="+mn-ea"/>
              </a:rPr>
              <a:t>对着</a:t>
            </a:r>
            <a:r>
              <a:rPr lang="zh-CN" altLang="en-US" sz="2800" dirty="0">
                <a:solidFill>
                  <a:prstClr val="black"/>
                </a:solidFill>
                <a:latin typeface="+mn-ea"/>
              </a:rPr>
              <a:t>兵器，一切都像被某种定身术给制服了！</a:t>
            </a:r>
            <a:endParaRPr lang="zh-CN" altLang="en-US" sz="2800" dirty="0">
              <a:solidFill>
                <a:prstClr val="black"/>
              </a:solidFill>
              <a:latin typeface="+mn-ea"/>
            </a:endParaRPr>
          </a:p>
        </p:txBody>
      </p:sp>
      <p:sp>
        <p:nvSpPr>
          <p:cNvPr id="51" name="Text Box 7"/>
          <p:cNvSpPr txBox="1">
            <a:spLocks noChangeArrowheads="1"/>
          </p:cNvSpPr>
          <p:nvPr/>
        </p:nvSpPr>
        <p:spPr bwMode="auto">
          <a:xfrm>
            <a:off x="1271464" y="3933056"/>
            <a:ext cx="9956215" cy="26776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ts val="0"/>
              </a:spcBef>
            </a:pPr>
            <a:r>
              <a:rPr lang="zh-CN" altLang="en-US" sz="2800" dirty="0">
                <a:solidFill>
                  <a:srgbClr val="FF0000"/>
                </a:solidFill>
                <a:latin typeface="+mn-ea"/>
                <a:ea typeface="+mn-ea"/>
              </a:rPr>
              <a:t>    </a:t>
            </a:r>
            <a:r>
              <a:rPr lang="zh-CN" altLang="en-US" sz="2800" dirty="0">
                <a:latin typeface="+mn-ea"/>
                <a:ea typeface="+mn-ea"/>
              </a:rPr>
              <a:t>通过三次“</a:t>
            </a:r>
            <a:r>
              <a:rPr lang="zh-CN" altLang="en-US" sz="2800" dirty="0">
                <a:solidFill>
                  <a:srgbClr val="FF0000"/>
                </a:solidFill>
                <a:latin typeface="+mn-ea"/>
                <a:ea typeface="+mn-ea"/>
              </a:rPr>
              <a:t>对着</a:t>
            </a:r>
            <a:r>
              <a:rPr lang="zh-CN" altLang="en-US" sz="2800" dirty="0">
                <a:latin typeface="+mn-ea"/>
                <a:ea typeface="+mn-ea"/>
              </a:rPr>
              <a:t>”这个词语的运用，把舞台上这种面面相觑的趣味性表现了出来，同时又用了“</a:t>
            </a:r>
            <a:r>
              <a:rPr lang="zh-CN" altLang="en-US" sz="2800" dirty="0">
                <a:solidFill>
                  <a:srgbClr val="FF0000"/>
                </a:solidFill>
                <a:latin typeface="+mn-ea"/>
                <a:ea typeface="+mn-ea"/>
              </a:rPr>
              <a:t>定身术</a:t>
            </a:r>
            <a:r>
              <a:rPr lang="zh-CN" altLang="en-US" sz="2800" dirty="0">
                <a:latin typeface="+mn-ea"/>
                <a:ea typeface="+mn-ea"/>
              </a:rPr>
              <a:t>”这个术语让读者不由自主地想到武艺高强之人点穴定身，瞬间能在脑海中呈现形象化的画面，使人觉得趣在其中。</a:t>
            </a:r>
            <a:endParaRPr lang="zh-CN" altLang="en-US" sz="2800" dirty="0">
              <a:latin typeface="+mn-ea"/>
              <a:ea typeface="+mn-ea"/>
            </a:endParaRPr>
          </a:p>
        </p:txBody>
      </p:sp>
      <p:grpSp>
        <p:nvGrpSpPr>
          <p:cNvPr id="23" name="组合 47"/>
          <p:cNvGrpSpPr/>
          <p:nvPr/>
        </p:nvGrpSpPr>
        <p:grpSpPr>
          <a:xfrm>
            <a:off x="0" y="-100013"/>
            <a:ext cx="12192000" cy="792163"/>
            <a:chOff x="0" y="-100013"/>
            <a:chExt cx="12192000" cy="792163"/>
          </a:xfrm>
        </p:grpSpPr>
        <p:sp>
          <p:nvSpPr>
            <p:cNvPr id="42" name="矩形 50"/>
            <p:cNvSpPr/>
            <p:nvPr/>
          </p:nvSpPr>
          <p:spPr>
            <a:xfrm>
              <a:off x="0" y="-100013"/>
              <a:ext cx="12192000" cy="792163"/>
            </a:xfrm>
            <a:prstGeom prst="rect">
              <a:avLst/>
            </a:prstGeom>
            <a:solidFill>
              <a:srgbClr val="4D8E57"/>
            </a:solidFill>
            <a:ln>
              <a:noFill/>
            </a:ln>
            <a:effectLst>
              <a:outerShdw blurRad="50800" dist="127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HK" altLang="en-US" dirty="0">
                <a:solidFill>
                  <a:srgbClr val="0B819B"/>
                </a:solidFill>
                <a:cs typeface="+mn-ea"/>
                <a:sym typeface="+mn-lt"/>
              </a:endParaRPr>
            </a:p>
          </p:txBody>
        </p:sp>
        <p:sp>
          <p:nvSpPr>
            <p:cNvPr id="44" name="矩形 51"/>
            <p:cNvSpPr/>
            <p:nvPr/>
          </p:nvSpPr>
          <p:spPr>
            <a:xfrm>
              <a:off x="3480275" y="77788"/>
              <a:ext cx="1512887" cy="4572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HK" altLang="en-US">
                <a:cs typeface="+mn-ea"/>
                <a:sym typeface="+mn-lt"/>
              </a:endParaRPr>
            </a:p>
          </p:txBody>
        </p:sp>
        <p:sp>
          <p:nvSpPr>
            <p:cNvPr id="45" name="文本框 52"/>
            <p:cNvSpPr txBox="1"/>
            <p:nvPr/>
          </p:nvSpPr>
          <p:spPr>
            <a:xfrm>
              <a:off x="307975" y="105484"/>
              <a:ext cx="1657350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/>
              <a:r>
                <a:rPr lang="zh-CN" altLang="en-US" sz="2000" spc="300" dirty="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新课导入</a:t>
              </a:r>
              <a:endParaRPr lang="zh-CN" sz="2000" spc="300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cxnSp>
          <p:nvCxnSpPr>
            <p:cNvPr id="46" name="直接连接符 53"/>
            <p:cNvCxnSpPr/>
            <p:nvPr/>
          </p:nvCxnSpPr>
          <p:spPr>
            <a:xfrm>
              <a:off x="1985509" y="71438"/>
              <a:ext cx="0" cy="461962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7" name="文本框 54"/>
            <p:cNvSpPr txBox="1"/>
            <p:nvPr/>
          </p:nvSpPr>
          <p:spPr>
            <a:xfrm>
              <a:off x="1931345" y="96013"/>
              <a:ext cx="1639887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整体感知</a:t>
              </a:r>
              <a:endParaRPr lang="zh-CN" sz="2000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48" name="文本框 55"/>
            <p:cNvSpPr txBox="1"/>
            <p:nvPr/>
          </p:nvSpPr>
          <p:spPr>
            <a:xfrm>
              <a:off x="3454350" y="82549"/>
              <a:ext cx="1633538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 dirty="0">
                  <a:solidFill>
                    <a:srgbClr val="4D8E57"/>
                  </a:solidFill>
                  <a:latin typeface="+mj-ea"/>
                  <a:ea typeface="+mj-ea"/>
                  <a:cs typeface="+mn-ea"/>
                  <a:sym typeface="+mn-lt"/>
                </a:rPr>
                <a:t>深入探究</a:t>
              </a:r>
              <a:endParaRPr lang="zh-CN" sz="2000" dirty="0">
                <a:solidFill>
                  <a:srgbClr val="4D8E57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49" name="文本框 58"/>
            <p:cNvSpPr txBox="1"/>
            <p:nvPr/>
          </p:nvSpPr>
          <p:spPr>
            <a:xfrm>
              <a:off x="4964361" y="92075"/>
              <a:ext cx="1563687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课堂小结</a:t>
              </a:r>
              <a:endParaRPr lang="zh-CN" sz="2000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50" name="文本框 59"/>
            <p:cNvSpPr txBox="1"/>
            <p:nvPr/>
          </p:nvSpPr>
          <p:spPr>
            <a:xfrm>
              <a:off x="6550694" y="82548"/>
              <a:ext cx="1633538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2000" dirty="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拓展延伸</a:t>
              </a:r>
              <a:endParaRPr lang="en-US" altLang="zh-CN" sz="2000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52" name="文本框 60"/>
            <p:cNvSpPr txBox="1"/>
            <p:nvPr/>
          </p:nvSpPr>
          <p:spPr>
            <a:xfrm>
              <a:off x="7881317" y="92075"/>
              <a:ext cx="1743075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板书设计</a:t>
              </a:r>
              <a:endParaRPr lang="en-US" altLang="zh-CN" sz="2000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cxnSp>
          <p:nvCxnSpPr>
            <p:cNvPr id="53" name="直接连接符 61"/>
            <p:cNvCxnSpPr/>
            <p:nvPr/>
          </p:nvCxnSpPr>
          <p:spPr>
            <a:xfrm>
              <a:off x="3478336" y="59728"/>
              <a:ext cx="0" cy="461963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62"/>
            <p:cNvCxnSpPr/>
            <p:nvPr/>
          </p:nvCxnSpPr>
          <p:spPr>
            <a:xfrm>
              <a:off x="4971163" y="86717"/>
              <a:ext cx="0" cy="461963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63"/>
            <p:cNvCxnSpPr/>
            <p:nvPr/>
          </p:nvCxnSpPr>
          <p:spPr>
            <a:xfrm>
              <a:off x="6463990" y="72430"/>
              <a:ext cx="0" cy="460375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直接连接符 64"/>
            <p:cNvCxnSpPr/>
            <p:nvPr/>
          </p:nvCxnSpPr>
          <p:spPr>
            <a:xfrm>
              <a:off x="7956817" y="76396"/>
              <a:ext cx="0" cy="461962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7" name="文本框 65"/>
            <p:cNvSpPr txBox="1"/>
            <p:nvPr/>
          </p:nvSpPr>
          <p:spPr>
            <a:xfrm>
              <a:off x="9334953" y="103414"/>
              <a:ext cx="1743075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布置作业</a:t>
              </a:r>
              <a:endParaRPr lang="en-US" altLang="zh-CN" sz="2000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cxnSp>
          <p:nvCxnSpPr>
            <p:cNvPr id="58" name="直接连接符 66"/>
            <p:cNvCxnSpPr/>
            <p:nvPr/>
          </p:nvCxnSpPr>
          <p:spPr>
            <a:xfrm>
              <a:off x="9449646" y="86717"/>
              <a:ext cx="0" cy="461962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spd="slow" advTm="3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6770370"/>
            <a:ext cx="12192000" cy="76200"/>
          </a:xfrm>
          <a:prstGeom prst="rect">
            <a:avLst/>
          </a:prstGeom>
          <a:solidFill>
            <a:srgbClr val="887E7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baseline="-25000">
              <a:latin typeface="+mn-ea"/>
            </a:endParaRPr>
          </a:p>
        </p:txBody>
      </p:sp>
      <p:sp>
        <p:nvSpPr>
          <p:cNvPr id="40" name="标题 1"/>
          <p:cNvSpPr txBox="1"/>
          <p:nvPr/>
        </p:nvSpPr>
        <p:spPr>
          <a:xfrm>
            <a:off x="431362" y="1091698"/>
            <a:ext cx="10515600" cy="516024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i="0" kern="1200" baseline="0">
                <a:solidFill>
                  <a:srgbClr val="293049"/>
                </a:solidFill>
                <a:effectLst/>
                <a:latin typeface="+mj-ea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zh-CN" sz="2000" dirty="0">
                <a:latin typeface="+mn-ea"/>
                <a:ea typeface="+mn-ea"/>
                <a:cs typeface="+mn-ea"/>
              </a:rPr>
              <a:t>    </a:t>
            </a:r>
            <a:r>
              <a:rPr lang="zh-CN" altLang="en-US" sz="2800" dirty="0">
                <a:solidFill>
                  <a:srgbClr val="EC7D4A"/>
                </a:solidFill>
                <a:latin typeface="+mn-ea"/>
                <a:ea typeface="+mn-ea"/>
                <a:cs typeface="+mn-ea"/>
              </a:rPr>
              <a:t>深入探究</a:t>
            </a:r>
            <a:r>
              <a:rPr lang="en-US" altLang="zh-CN" sz="2800" dirty="0">
                <a:solidFill>
                  <a:srgbClr val="EC7D4A"/>
                </a:solidFill>
                <a:latin typeface="+mn-ea"/>
                <a:ea typeface="+mn-ea"/>
                <a:cs typeface="+mn-ea"/>
              </a:rPr>
              <a:t>——</a:t>
            </a:r>
            <a:r>
              <a:rPr lang="zh-CN" altLang="en-US" sz="2800" dirty="0">
                <a:solidFill>
                  <a:srgbClr val="EC7D4A"/>
                </a:solidFill>
                <a:latin typeface="+mn-ea"/>
                <a:ea typeface="+mn-ea"/>
                <a:cs typeface="+mn-ea"/>
              </a:rPr>
              <a:t>写作借鉴</a:t>
            </a:r>
            <a:endParaRPr lang="zh-CN" altLang="en-US" sz="2800" dirty="0">
              <a:solidFill>
                <a:srgbClr val="EC7D4A"/>
              </a:solidFill>
              <a:latin typeface="+mn-ea"/>
              <a:ea typeface="+mn-ea"/>
              <a:cs typeface="+mn-ea"/>
            </a:endParaRPr>
          </a:p>
        </p:txBody>
      </p:sp>
      <p:pic>
        <p:nvPicPr>
          <p:cNvPr id="41" name="图形 40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310489" y="992943"/>
            <a:ext cx="657601" cy="657601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2589304" y="2564904"/>
            <a:ext cx="7749371" cy="267765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atinLnBrk="0">
              <a:lnSpc>
                <a:spcPct val="150000"/>
              </a:lnSpc>
            </a:pP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一、语言通俗幽默，亲切自然。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pPr latinLnBrk="0">
              <a:lnSpc>
                <a:spcPct val="150000"/>
              </a:lnSpc>
            </a:pP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二、学习舞台场景描写，增强语言表现力。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pPr latinLnBrk="0">
              <a:lnSpc>
                <a:spcPct val="150000"/>
              </a:lnSpc>
            </a:pP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三、学会举例子使文章更有说服力。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pPr latinLnBrk="0">
              <a:lnSpc>
                <a:spcPct val="150000"/>
              </a:lnSpc>
            </a:pP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grpSp>
        <p:nvGrpSpPr>
          <p:cNvPr id="22" name="组合 47"/>
          <p:cNvGrpSpPr/>
          <p:nvPr/>
        </p:nvGrpSpPr>
        <p:grpSpPr>
          <a:xfrm>
            <a:off x="0" y="-100013"/>
            <a:ext cx="12192000" cy="792163"/>
            <a:chOff x="0" y="-100013"/>
            <a:chExt cx="12192000" cy="792163"/>
          </a:xfrm>
        </p:grpSpPr>
        <p:sp>
          <p:nvSpPr>
            <p:cNvPr id="23" name="矩形 50"/>
            <p:cNvSpPr/>
            <p:nvPr/>
          </p:nvSpPr>
          <p:spPr>
            <a:xfrm>
              <a:off x="0" y="-100013"/>
              <a:ext cx="12192000" cy="792163"/>
            </a:xfrm>
            <a:prstGeom prst="rect">
              <a:avLst/>
            </a:prstGeom>
            <a:solidFill>
              <a:srgbClr val="4D8E57"/>
            </a:solidFill>
            <a:ln>
              <a:noFill/>
            </a:ln>
            <a:effectLst>
              <a:outerShdw blurRad="50800" dist="127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HK" altLang="en-US" dirty="0">
                <a:solidFill>
                  <a:srgbClr val="0B819B"/>
                </a:solidFill>
                <a:cs typeface="+mn-ea"/>
                <a:sym typeface="+mn-lt"/>
              </a:endParaRPr>
            </a:p>
          </p:txBody>
        </p:sp>
        <p:sp>
          <p:nvSpPr>
            <p:cNvPr id="42" name="矩形 51"/>
            <p:cNvSpPr/>
            <p:nvPr/>
          </p:nvSpPr>
          <p:spPr>
            <a:xfrm>
              <a:off x="3480275" y="77788"/>
              <a:ext cx="1512887" cy="4572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HK" altLang="en-US">
                <a:cs typeface="+mn-ea"/>
                <a:sym typeface="+mn-lt"/>
              </a:endParaRPr>
            </a:p>
          </p:txBody>
        </p:sp>
        <p:sp>
          <p:nvSpPr>
            <p:cNvPr id="43" name="文本框 52"/>
            <p:cNvSpPr txBox="1"/>
            <p:nvPr/>
          </p:nvSpPr>
          <p:spPr>
            <a:xfrm>
              <a:off x="307975" y="105484"/>
              <a:ext cx="1657350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/>
              <a:r>
                <a:rPr lang="zh-CN" altLang="en-US" sz="2000" spc="300" dirty="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新课导入</a:t>
              </a:r>
              <a:endParaRPr lang="zh-CN" sz="2000" spc="300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cxnSp>
          <p:nvCxnSpPr>
            <p:cNvPr id="44" name="直接连接符 53"/>
            <p:cNvCxnSpPr/>
            <p:nvPr/>
          </p:nvCxnSpPr>
          <p:spPr>
            <a:xfrm>
              <a:off x="1985509" y="71438"/>
              <a:ext cx="0" cy="461962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5" name="文本框 54"/>
            <p:cNvSpPr txBox="1"/>
            <p:nvPr/>
          </p:nvSpPr>
          <p:spPr>
            <a:xfrm>
              <a:off x="1931345" y="96013"/>
              <a:ext cx="1639887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整体感知</a:t>
              </a:r>
              <a:endParaRPr lang="zh-CN" sz="2000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46" name="文本框 55"/>
            <p:cNvSpPr txBox="1"/>
            <p:nvPr/>
          </p:nvSpPr>
          <p:spPr>
            <a:xfrm>
              <a:off x="3454350" y="82549"/>
              <a:ext cx="1633538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 dirty="0">
                  <a:solidFill>
                    <a:srgbClr val="4D8E57"/>
                  </a:solidFill>
                  <a:latin typeface="+mj-ea"/>
                  <a:ea typeface="+mj-ea"/>
                  <a:cs typeface="+mn-ea"/>
                  <a:sym typeface="+mn-lt"/>
                </a:rPr>
                <a:t>深入探究</a:t>
              </a:r>
              <a:endParaRPr lang="zh-CN" sz="2000" dirty="0">
                <a:solidFill>
                  <a:srgbClr val="4D8E57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47" name="文本框 58"/>
            <p:cNvSpPr txBox="1"/>
            <p:nvPr/>
          </p:nvSpPr>
          <p:spPr>
            <a:xfrm>
              <a:off x="4964361" y="92075"/>
              <a:ext cx="1563687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课堂小结</a:t>
              </a:r>
              <a:endParaRPr lang="zh-CN" sz="2000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48" name="文本框 59"/>
            <p:cNvSpPr txBox="1"/>
            <p:nvPr/>
          </p:nvSpPr>
          <p:spPr>
            <a:xfrm>
              <a:off x="6550694" y="82548"/>
              <a:ext cx="1633538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2000" dirty="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拓展延伸</a:t>
              </a:r>
              <a:endParaRPr lang="en-US" altLang="zh-CN" sz="2000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49" name="文本框 60"/>
            <p:cNvSpPr txBox="1"/>
            <p:nvPr/>
          </p:nvSpPr>
          <p:spPr>
            <a:xfrm>
              <a:off x="7881317" y="92075"/>
              <a:ext cx="1743075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板书设计</a:t>
              </a:r>
              <a:endParaRPr lang="en-US" altLang="zh-CN" sz="2000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cxnSp>
          <p:nvCxnSpPr>
            <p:cNvPr id="50" name="直接连接符 61"/>
            <p:cNvCxnSpPr/>
            <p:nvPr/>
          </p:nvCxnSpPr>
          <p:spPr>
            <a:xfrm>
              <a:off x="3478336" y="59728"/>
              <a:ext cx="0" cy="461963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62"/>
            <p:cNvCxnSpPr/>
            <p:nvPr/>
          </p:nvCxnSpPr>
          <p:spPr>
            <a:xfrm>
              <a:off x="4971163" y="86717"/>
              <a:ext cx="0" cy="461963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63"/>
            <p:cNvCxnSpPr/>
            <p:nvPr/>
          </p:nvCxnSpPr>
          <p:spPr>
            <a:xfrm>
              <a:off x="6463990" y="72430"/>
              <a:ext cx="0" cy="460375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64"/>
            <p:cNvCxnSpPr/>
            <p:nvPr/>
          </p:nvCxnSpPr>
          <p:spPr>
            <a:xfrm>
              <a:off x="7956817" y="76396"/>
              <a:ext cx="0" cy="461962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4" name="文本框 65"/>
            <p:cNvSpPr txBox="1"/>
            <p:nvPr/>
          </p:nvSpPr>
          <p:spPr>
            <a:xfrm>
              <a:off x="9334953" y="103414"/>
              <a:ext cx="1743075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布置作业</a:t>
              </a:r>
              <a:endParaRPr lang="en-US" altLang="zh-CN" sz="2000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cxnSp>
          <p:nvCxnSpPr>
            <p:cNvPr id="55" name="直接连接符 66"/>
            <p:cNvCxnSpPr/>
            <p:nvPr/>
          </p:nvCxnSpPr>
          <p:spPr>
            <a:xfrm>
              <a:off x="9449646" y="86717"/>
              <a:ext cx="0" cy="461962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spd="slow" advTm="3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2"/>
          <p:cNvPicPr>
            <a:picLocks noChangeAspect="1"/>
          </p:cNvPicPr>
          <p:nvPr/>
        </p:nvPicPr>
        <p:blipFill>
          <a:blip r:embed="rId2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881905" y="2501752"/>
            <a:ext cx="1080120" cy="1080120"/>
          </a:xfrm>
          <a:prstGeom prst="rect">
            <a:avLst/>
          </a:prstGeom>
        </p:spPr>
      </p:pic>
      <p:pic>
        <p:nvPicPr>
          <p:cNvPr id="10" name="图片 2"/>
          <p:cNvPicPr>
            <a:picLocks noChangeAspect="1"/>
          </p:cNvPicPr>
          <p:nvPr/>
        </p:nvPicPr>
        <p:blipFill>
          <a:blip r:embed="rId2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015880" y="2501752"/>
            <a:ext cx="1080120" cy="1080120"/>
          </a:xfrm>
          <a:prstGeom prst="rect">
            <a:avLst/>
          </a:prstGeom>
        </p:spPr>
      </p:pic>
      <p:pic>
        <p:nvPicPr>
          <p:cNvPr id="11" name="图片 2"/>
          <p:cNvPicPr>
            <a:picLocks noChangeAspect="1"/>
          </p:cNvPicPr>
          <p:nvPr/>
        </p:nvPicPr>
        <p:blipFill>
          <a:blip r:embed="rId2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178510" y="2501752"/>
            <a:ext cx="1080120" cy="1080120"/>
          </a:xfrm>
          <a:prstGeom prst="rect">
            <a:avLst/>
          </a:prstGeom>
        </p:spPr>
      </p:pic>
      <p:pic>
        <p:nvPicPr>
          <p:cNvPr id="12" name="图片 2"/>
          <p:cNvPicPr>
            <a:picLocks noChangeAspect="1"/>
          </p:cNvPicPr>
          <p:nvPr/>
        </p:nvPicPr>
        <p:blipFill>
          <a:blip r:embed="rId2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317908" y="2501752"/>
            <a:ext cx="1080120" cy="1080120"/>
          </a:xfrm>
          <a:prstGeom prst="rect">
            <a:avLst/>
          </a:prstGeom>
        </p:spPr>
      </p:pic>
      <p:sp>
        <p:nvSpPr>
          <p:cNvPr id="13" name="文本框 3"/>
          <p:cNvSpPr txBox="1"/>
          <p:nvPr/>
        </p:nvSpPr>
        <p:spPr>
          <a:xfrm>
            <a:off x="3958992" y="2492896"/>
            <a:ext cx="443903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b="1" dirty="0">
                <a:solidFill>
                  <a:srgbClr val="3E5834"/>
                </a:solidFill>
                <a:latin typeface="+mn-ea"/>
              </a:rPr>
              <a:t>课 堂 小 结</a:t>
            </a:r>
            <a:endParaRPr lang="zh-CN" altLang="en-US" sz="6000" b="1" dirty="0">
              <a:solidFill>
                <a:srgbClr val="3E5834"/>
              </a:solidFill>
              <a:latin typeface="+mn-ea"/>
            </a:endParaRPr>
          </a:p>
        </p:txBody>
      </p:sp>
      <p:sp>
        <p:nvSpPr>
          <p:cNvPr id="14" name="矩形 4"/>
          <p:cNvSpPr/>
          <p:nvPr/>
        </p:nvSpPr>
        <p:spPr>
          <a:xfrm>
            <a:off x="5424181" y="1700808"/>
            <a:ext cx="134363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800" b="1" spc="200" dirty="0">
                <a:solidFill>
                  <a:srgbClr val="3E5834"/>
                </a:solidFill>
                <a:latin typeface="+mn-ea"/>
              </a:rPr>
              <a:t>第四节</a:t>
            </a:r>
            <a:endParaRPr lang="en-US" altLang="zh-CN" sz="2800" b="1" spc="200" dirty="0">
              <a:solidFill>
                <a:srgbClr val="3E5834"/>
              </a:solidFill>
              <a:latin typeface="+mn-ea"/>
            </a:endParaRPr>
          </a:p>
        </p:txBody>
      </p:sp>
    </p:spTree>
  </p:cSld>
  <p:clrMapOvr>
    <a:masterClrMapping/>
  </p:clrMapOvr>
  <p:transition spd="slow" advTm="3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 1"/>
          <p:cNvSpPr>
            <a:spLocks noChangeArrowheads="1"/>
          </p:cNvSpPr>
          <p:nvPr/>
        </p:nvSpPr>
        <p:spPr bwMode="auto">
          <a:xfrm>
            <a:off x="934405" y="1909630"/>
            <a:ext cx="10323189" cy="3968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750"/>
              </a:spcBef>
              <a:buSzPct val="100000"/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楷体" panose="02010609060101010101" pitchFamily="49" charset="-122"/>
                <a:ea typeface="华文新魏" panose="02010800040101010101" pitchFamily="2" charset="-122"/>
              </a:defRPr>
            </a:lvl1pPr>
            <a:lvl2pPr marL="514350" indent="-171450">
              <a:lnSpc>
                <a:spcPct val="90000"/>
              </a:lnSpc>
              <a:spcBef>
                <a:spcPts val="375"/>
              </a:spcBef>
              <a:buSzPct val="100000"/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楷体" panose="02010609060101010101" pitchFamily="49" charset="-122"/>
                <a:ea typeface="华文新魏" panose="02010800040101010101" pitchFamily="2" charset="-122"/>
              </a:defRPr>
            </a:lvl2pPr>
            <a:lvl3pPr marL="857250" indent="-171450">
              <a:lnSpc>
                <a:spcPct val="90000"/>
              </a:lnSpc>
              <a:spcBef>
                <a:spcPts val="375"/>
              </a:spcBef>
              <a:buSzPct val="100000"/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楷体" panose="02010609060101010101" pitchFamily="49" charset="-122"/>
                <a:ea typeface="华文新魏" panose="02010800040101010101" pitchFamily="2" charset="-122"/>
              </a:defRPr>
            </a:lvl3pPr>
            <a:lvl4pPr marL="1200150" indent="-171450">
              <a:lnSpc>
                <a:spcPct val="90000"/>
              </a:lnSpc>
              <a:spcBef>
                <a:spcPts val="375"/>
              </a:spcBef>
              <a:buSzPct val="100000"/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楷体" panose="02010609060101010101" pitchFamily="49" charset="-122"/>
                <a:ea typeface="华文新魏" panose="02010800040101010101" pitchFamily="2" charset="-122"/>
              </a:defRPr>
            </a:lvl4pPr>
            <a:lvl5pPr marL="1543050" indent="-171450">
              <a:lnSpc>
                <a:spcPct val="90000"/>
              </a:lnSpc>
              <a:spcBef>
                <a:spcPts val="375"/>
              </a:spcBef>
              <a:buSzPct val="100000"/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楷体" panose="02010609060101010101" pitchFamily="49" charset="-122"/>
                <a:ea typeface="华文新魏" panose="02010800040101010101" pitchFamily="2" charset="-122"/>
              </a:defRPr>
            </a:lvl5pPr>
            <a:lvl6pPr marL="2000250" indent="-171450" defTabSz="6858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SzPct val="100000"/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楷体" panose="02010609060101010101" pitchFamily="49" charset="-122"/>
                <a:ea typeface="华文新魏" panose="02010800040101010101" pitchFamily="2" charset="-122"/>
              </a:defRPr>
            </a:lvl6pPr>
            <a:lvl7pPr marL="2457450" indent="-171450" defTabSz="6858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SzPct val="100000"/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楷体" panose="02010609060101010101" pitchFamily="49" charset="-122"/>
                <a:ea typeface="华文新魏" panose="02010800040101010101" pitchFamily="2" charset="-122"/>
              </a:defRPr>
            </a:lvl7pPr>
            <a:lvl8pPr marL="2914650" indent="-171450" defTabSz="6858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SzPct val="100000"/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楷体" panose="02010609060101010101" pitchFamily="49" charset="-122"/>
                <a:ea typeface="华文新魏" panose="02010800040101010101" pitchFamily="2" charset="-122"/>
              </a:defRPr>
            </a:lvl8pPr>
            <a:lvl9pPr marL="3371850" indent="-171450" defTabSz="6858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SzPct val="100000"/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楷体" panose="02010609060101010101" pitchFamily="49" charset="-122"/>
                <a:ea typeface="华文新魏" panose="02010800040101010101" pitchFamily="2" charset="-122"/>
              </a:defRPr>
            </a:lvl9pPr>
          </a:lstStyle>
          <a:p>
            <a:pPr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3200" dirty="0">
                <a:latin typeface="+mn-ea"/>
                <a:ea typeface="+mn-ea"/>
              </a:rPr>
              <a:t>    本文详细介绍了京剧表演中使用的马鞭等道具的来历和作用，以及亮相的特点和作用，展示了</a:t>
            </a:r>
            <a:r>
              <a:rPr lang="zh-CN" altLang="en-US" sz="3200" dirty="0">
                <a:solidFill>
                  <a:srgbClr val="FF0000"/>
                </a:solidFill>
                <a:latin typeface="+mn-ea"/>
                <a:ea typeface="+mn-ea"/>
              </a:rPr>
              <a:t>京剧的独特魅力</a:t>
            </a:r>
            <a:r>
              <a:rPr lang="zh-CN" altLang="en-US" sz="3200" dirty="0">
                <a:latin typeface="+mn-ea"/>
                <a:ea typeface="+mn-ea"/>
              </a:rPr>
              <a:t>，抒发了作者</a:t>
            </a:r>
            <a:r>
              <a:rPr lang="zh-CN" altLang="en-US" sz="3200" dirty="0">
                <a:solidFill>
                  <a:srgbClr val="FF0000"/>
                </a:solidFill>
                <a:latin typeface="+mn-ea"/>
                <a:ea typeface="+mn-ea"/>
              </a:rPr>
              <a:t>对京剧艺术的喜爱和赞美之情</a:t>
            </a:r>
            <a:r>
              <a:rPr lang="zh-CN" altLang="en-US" sz="3200" dirty="0">
                <a:latin typeface="+mn-ea"/>
                <a:ea typeface="+mn-ea"/>
              </a:rPr>
              <a:t>，激发了我们了解京剧、欣赏京剧的兴趣。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27" name="标题 1"/>
          <p:cNvSpPr txBox="1"/>
          <p:nvPr/>
        </p:nvSpPr>
        <p:spPr>
          <a:xfrm>
            <a:off x="431362" y="1091698"/>
            <a:ext cx="10515600" cy="516024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i="0" kern="1200" baseline="0">
                <a:solidFill>
                  <a:srgbClr val="293049"/>
                </a:solidFill>
                <a:effectLst/>
                <a:latin typeface="+mj-ea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zh-CN" sz="2000" dirty="0">
                <a:latin typeface="+mn-ea"/>
                <a:ea typeface="+mn-ea"/>
                <a:cs typeface="+mn-ea"/>
              </a:rPr>
              <a:t>    </a:t>
            </a:r>
            <a:r>
              <a:rPr lang="zh-CN" altLang="en-US" sz="2800" dirty="0">
                <a:solidFill>
                  <a:srgbClr val="EC7D4A"/>
                </a:solidFill>
                <a:latin typeface="+mn-ea"/>
                <a:ea typeface="+mn-ea"/>
                <a:cs typeface="+mn-ea"/>
              </a:rPr>
              <a:t>课堂小结</a:t>
            </a:r>
            <a:endParaRPr lang="zh-CN" altLang="en-US" sz="2800" dirty="0">
              <a:solidFill>
                <a:srgbClr val="EC7D4A"/>
              </a:solidFill>
              <a:latin typeface="+mn-ea"/>
              <a:ea typeface="+mn-ea"/>
            </a:endParaRPr>
          </a:p>
        </p:txBody>
      </p:sp>
      <p:pic>
        <p:nvPicPr>
          <p:cNvPr id="12" name="图形 1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191344" y="1089126"/>
            <a:ext cx="871853" cy="475124"/>
          </a:xfrm>
          <a:prstGeom prst="rect">
            <a:avLst/>
          </a:prstGeom>
        </p:spPr>
      </p:pic>
      <p:grpSp>
        <p:nvGrpSpPr>
          <p:cNvPr id="21" name="组合 30"/>
          <p:cNvGrpSpPr/>
          <p:nvPr/>
        </p:nvGrpSpPr>
        <p:grpSpPr>
          <a:xfrm>
            <a:off x="0" y="-100013"/>
            <a:ext cx="12192000" cy="792163"/>
            <a:chOff x="0" y="-100013"/>
            <a:chExt cx="12192000" cy="792163"/>
          </a:xfrm>
        </p:grpSpPr>
        <p:sp>
          <p:nvSpPr>
            <p:cNvPr id="22" name="矩形 31"/>
            <p:cNvSpPr/>
            <p:nvPr/>
          </p:nvSpPr>
          <p:spPr>
            <a:xfrm>
              <a:off x="0" y="-100013"/>
              <a:ext cx="12192000" cy="792163"/>
            </a:xfrm>
            <a:prstGeom prst="rect">
              <a:avLst/>
            </a:prstGeom>
            <a:solidFill>
              <a:srgbClr val="4D8E57"/>
            </a:solidFill>
            <a:ln>
              <a:noFill/>
            </a:ln>
            <a:effectLst>
              <a:outerShdw blurRad="50800" dist="127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HK" altLang="en-US" dirty="0"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23" name="矩形 32"/>
            <p:cNvSpPr/>
            <p:nvPr/>
          </p:nvSpPr>
          <p:spPr>
            <a:xfrm>
              <a:off x="4967287" y="77788"/>
              <a:ext cx="1512887" cy="4572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HK" altLang="en-US"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24" name="文本框 33"/>
            <p:cNvSpPr txBox="1"/>
            <p:nvPr/>
          </p:nvSpPr>
          <p:spPr>
            <a:xfrm>
              <a:off x="307975" y="105484"/>
              <a:ext cx="1657350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/>
              <a:r>
                <a:rPr lang="zh-CN" altLang="en-US" sz="2000" spc="300" dirty="0">
                  <a:solidFill>
                    <a:schemeClr val="bg1"/>
                  </a:solidFill>
                  <a:latin typeface="+mn-ea"/>
                  <a:cs typeface="+mn-ea"/>
                  <a:sym typeface="+mn-lt"/>
                </a:rPr>
                <a:t>新课导入</a:t>
              </a:r>
              <a:endParaRPr lang="zh-CN" sz="2000" spc="300" dirty="0">
                <a:solidFill>
                  <a:schemeClr val="bg1"/>
                </a:solidFill>
                <a:latin typeface="+mn-ea"/>
                <a:cs typeface="+mn-ea"/>
                <a:sym typeface="+mn-lt"/>
              </a:endParaRPr>
            </a:p>
          </p:txBody>
        </p:sp>
        <p:cxnSp>
          <p:nvCxnSpPr>
            <p:cNvPr id="25" name="直接连接符 34"/>
            <p:cNvCxnSpPr/>
            <p:nvPr/>
          </p:nvCxnSpPr>
          <p:spPr>
            <a:xfrm>
              <a:off x="1985509" y="71438"/>
              <a:ext cx="0" cy="461962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文本框 35"/>
            <p:cNvSpPr txBox="1"/>
            <p:nvPr/>
          </p:nvSpPr>
          <p:spPr>
            <a:xfrm>
              <a:off x="1931345" y="96013"/>
              <a:ext cx="1639887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整体感知</a:t>
              </a:r>
              <a:endParaRPr lang="zh-CN" sz="2000" dirty="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9" name="文本框 36"/>
            <p:cNvSpPr txBox="1"/>
            <p:nvPr/>
          </p:nvSpPr>
          <p:spPr>
            <a:xfrm>
              <a:off x="3454350" y="98921"/>
              <a:ext cx="1633538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深入探究</a:t>
              </a:r>
              <a:endParaRPr lang="zh-CN" sz="2000" dirty="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0" name="文本框 37"/>
            <p:cNvSpPr txBox="1"/>
            <p:nvPr/>
          </p:nvSpPr>
          <p:spPr>
            <a:xfrm>
              <a:off x="4964361" y="92075"/>
              <a:ext cx="1563687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 dirty="0">
                  <a:solidFill>
                    <a:srgbClr val="4D8E57"/>
                  </a:solidFill>
                  <a:latin typeface="+mn-ea"/>
                  <a:ea typeface="+mn-ea"/>
                  <a:cs typeface="+mn-ea"/>
                  <a:sym typeface="+mn-lt"/>
                </a:rPr>
                <a:t>课堂小结</a:t>
              </a:r>
              <a:endParaRPr lang="zh-CN" sz="2000" dirty="0">
                <a:solidFill>
                  <a:srgbClr val="4D8E57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7" name="文本框 38"/>
            <p:cNvSpPr txBox="1"/>
            <p:nvPr/>
          </p:nvSpPr>
          <p:spPr>
            <a:xfrm>
              <a:off x="6550694" y="82548"/>
              <a:ext cx="1633538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2000" dirty="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拓展延伸</a:t>
              </a:r>
              <a:endParaRPr lang="en-US" altLang="zh-CN" sz="2000" dirty="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8" name="文本框 39"/>
            <p:cNvSpPr txBox="1"/>
            <p:nvPr/>
          </p:nvSpPr>
          <p:spPr>
            <a:xfrm>
              <a:off x="7881317" y="92075"/>
              <a:ext cx="1743075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板书设计</a:t>
              </a:r>
              <a:endParaRPr lang="en-US" altLang="zh-CN" sz="2000" dirty="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cxnSp>
          <p:nvCxnSpPr>
            <p:cNvPr id="49" name="直接连接符 40"/>
            <p:cNvCxnSpPr/>
            <p:nvPr/>
          </p:nvCxnSpPr>
          <p:spPr>
            <a:xfrm>
              <a:off x="3478336" y="59728"/>
              <a:ext cx="0" cy="461963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1"/>
            <p:cNvCxnSpPr/>
            <p:nvPr/>
          </p:nvCxnSpPr>
          <p:spPr>
            <a:xfrm>
              <a:off x="4971163" y="86717"/>
              <a:ext cx="0" cy="461963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42"/>
            <p:cNvCxnSpPr/>
            <p:nvPr/>
          </p:nvCxnSpPr>
          <p:spPr>
            <a:xfrm>
              <a:off x="6463990" y="72430"/>
              <a:ext cx="0" cy="460375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43"/>
            <p:cNvCxnSpPr/>
            <p:nvPr/>
          </p:nvCxnSpPr>
          <p:spPr>
            <a:xfrm>
              <a:off x="7956817" y="76396"/>
              <a:ext cx="0" cy="461962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3" name="文本框 44"/>
            <p:cNvSpPr txBox="1"/>
            <p:nvPr/>
          </p:nvSpPr>
          <p:spPr>
            <a:xfrm>
              <a:off x="9334953" y="103414"/>
              <a:ext cx="1743075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布置作业</a:t>
              </a:r>
              <a:endParaRPr lang="en-US" altLang="zh-CN" sz="2000" dirty="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cxnSp>
          <p:nvCxnSpPr>
            <p:cNvPr id="54" name="直接连接符 45"/>
            <p:cNvCxnSpPr/>
            <p:nvPr/>
          </p:nvCxnSpPr>
          <p:spPr>
            <a:xfrm>
              <a:off x="9449646" y="86717"/>
              <a:ext cx="0" cy="461962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spd="slow" advTm="3000">
    <p:fade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2"/>
          <p:cNvPicPr>
            <a:picLocks noChangeAspect="1"/>
          </p:cNvPicPr>
          <p:nvPr/>
        </p:nvPicPr>
        <p:blipFill>
          <a:blip r:embed="rId2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881905" y="2501752"/>
            <a:ext cx="1080120" cy="1080120"/>
          </a:xfrm>
          <a:prstGeom prst="rect">
            <a:avLst/>
          </a:prstGeom>
        </p:spPr>
      </p:pic>
      <p:pic>
        <p:nvPicPr>
          <p:cNvPr id="10" name="图片 2"/>
          <p:cNvPicPr>
            <a:picLocks noChangeAspect="1"/>
          </p:cNvPicPr>
          <p:nvPr/>
        </p:nvPicPr>
        <p:blipFill>
          <a:blip r:embed="rId2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015880" y="2501752"/>
            <a:ext cx="1080120" cy="1080120"/>
          </a:xfrm>
          <a:prstGeom prst="rect">
            <a:avLst/>
          </a:prstGeom>
        </p:spPr>
      </p:pic>
      <p:pic>
        <p:nvPicPr>
          <p:cNvPr id="11" name="图片 2"/>
          <p:cNvPicPr>
            <a:picLocks noChangeAspect="1"/>
          </p:cNvPicPr>
          <p:nvPr/>
        </p:nvPicPr>
        <p:blipFill>
          <a:blip r:embed="rId2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178510" y="2501752"/>
            <a:ext cx="1080120" cy="1080120"/>
          </a:xfrm>
          <a:prstGeom prst="rect">
            <a:avLst/>
          </a:prstGeom>
        </p:spPr>
      </p:pic>
      <p:pic>
        <p:nvPicPr>
          <p:cNvPr id="12" name="图片 2"/>
          <p:cNvPicPr>
            <a:picLocks noChangeAspect="1"/>
          </p:cNvPicPr>
          <p:nvPr/>
        </p:nvPicPr>
        <p:blipFill>
          <a:blip r:embed="rId2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317908" y="2501752"/>
            <a:ext cx="1080120" cy="1080120"/>
          </a:xfrm>
          <a:prstGeom prst="rect">
            <a:avLst/>
          </a:prstGeom>
        </p:spPr>
      </p:pic>
      <p:sp>
        <p:nvSpPr>
          <p:cNvPr id="13" name="文本框 3"/>
          <p:cNvSpPr txBox="1"/>
          <p:nvPr/>
        </p:nvSpPr>
        <p:spPr>
          <a:xfrm>
            <a:off x="3958992" y="2492896"/>
            <a:ext cx="443903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b="1" dirty="0" smtClean="0">
                <a:solidFill>
                  <a:srgbClr val="3E5834"/>
                </a:solidFill>
                <a:latin typeface="+mn-ea"/>
              </a:rPr>
              <a:t>拓 展 </a:t>
            </a:r>
            <a:r>
              <a:rPr lang="zh-CN" altLang="en-US" sz="6000" b="1" dirty="0">
                <a:solidFill>
                  <a:srgbClr val="3E5834"/>
                </a:solidFill>
                <a:latin typeface="+mn-ea"/>
              </a:rPr>
              <a:t>延 伸</a:t>
            </a:r>
            <a:endParaRPr lang="zh-CN" altLang="en-US" sz="6000" b="1" dirty="0">
              <a:solidFill>
                <a:srgbClr val="3E5834"/>
              </a:solidFill>
              <a:latin typeface="+mn-ea"/>
            </a:endParaRPr>
          </a:p>
        </p:txBody>
      </p:sp>
      <p:sp>
        <p:nvSpPr>
          <p:cNvPr id="14" name="矩形 4"/>
          <p:cNvSpPr/>
          <p:nvPr/>
        </p:nvSpPr>
        <p:spPr>
          <a:xfrm>
            <a:off x="5424181" y="1700808"/>
            <a:ext cx="134363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800" b="1" spc="200" dirty="0">
                <a:solidFill>
                  <a:srgbClr val="3E5834"/>
                </a:solidFill>
                <a:latin typeface="+mn-ea"/>
              </a:rPr>
              <a:t>第五节</a:t>
            </a:r>
            <a:endParaRPr lang="en-US" altLang="zh-CN" sz="2800" b="1" spc="200" dirty="0">
              <a:solidFill>
                <a:srgbClr val="3E5834"/>
              </a:solidFill>
              <a:latin typeface="+mn-ea"/>
            </a:endParaRPr>
          </a:p>
        </p:txBody>
      </p:sp>
    </p:spTree>
  </p:cSld>
  <p:clrMapOvr>
    <a:masterClrMapping/>
  </p:clrMapOvr>
  <p:transition spd="slow" advTm="3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"/>
          <p:cNvSpPr>
            <a:spLocks noChangeArrowheads="1"/>
          </p:cNvSpPr>
          <p:nvPr/>
        </p:nvSpPr>
        <p:spPr bwMode="auto">
          <a:xfrm>
            <a:off x="1552813" y="2597121"/>
            <a:ext cx="9086562" cy="12609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750"/>
              </a:spcBef>
              <a:buSzPct val="100000"/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楷体" panose="02010609060101010101" pitchFamily="49" charset="-122"/>
                <a:ea typeface="华文新魏" panose="02010800040101010101" pitchFamily="2" charset="-122"/>
              </a:defRPr>
            </a:lvl1pPr>
            <a:lvl2pPr marL="514350" indent="-171450">
              <a:lnSpc>
                <a:spcPct val="90000"/>
              </a:lnSpc>
              <a:spcBef>
                <a:spcPts val="375"/>
              </a:spcBef>
              <a:buSzPct val="100000"/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楷体" panose="02010609060101010101" pitchFamily="49" charset="-122"/>
                <a:ea typeface="华文新魏" panose="02010800040101010101" pitchFamily="2" charset="-122"/>
              </a:defRPr>
            </a:lvl2pPr>
            <a:lvl3pPr marL="857250" indent="-171450">
              <a:lnSpc>
                <a:spcPct val="90000"/>
              </a:lnSpc>
              <a:spcBef>
                <a:spcPts val="375"/>
              </a:spcBef>
              <a:buSzPct val="100000"/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楷体" panose="02010609060101010101" pitchFamily="49" charset="-122"/>
                <a:ea typeface="华文新魏" panose="02010800040101010101" pitchFamily="2" charset="-122"/>
              </a:defRPr>
            </a:lvl3pPr>
            <a:lvl4pPr marL="1200150" indent="-171450">
              <a:lnSpc>
                <a:spcPct val="90000"/>
              </a:lnSpc>
              <a:spcBef>
                <a:spcPts val="375"/>
              </a:spcBef>
              <a:buSzPct val="100000"/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楷体" panose="02010609060101010101" pitchFamily="49" charset="-122"/>
                <a:ea typeface="华文新魏" panose="02010800040101010101" pitchFamily="2" charset="-122"/>
              </a:defRPr>
            </a:lvl4pPr>
            <a:lvl5pPr marL="1543050" indent="-171450">
              <a:lnSpc>
                <a:spcPct val="90000"/>
              </a:lnSpc>
              <a:spcBef>
                <a:spcPts val="375"/>
              </a:spcBef>
              <a:buSzPct val="100000"/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楷体" panose="02010609060101010101" pitchFamily="49" charset="-122"/>
                <a:ea typeface="华文新魏" panose="02010800040101010101" pitchFamily="2" charset="-122"/>
              </a:defRPr>
            </a:lvl5pPr>
            <a:lvl6pPr marL="2000250" indent="-171450" defTabSz="6858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SzPct val="100000"/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楷体" panose="02010609060101010101" pitchFamily="49" charset="-122"/>
                <a:ea typeface="华文新魏" panose="02010800040101010101" pitchFamily="2" charset="-122"/>
              </a:defRPr>
            </a:lvl6pPr>
            <a:lvl7pPr marL="2457450" indent="-171450" defTabSz="6858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SzPct val="100000"/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楷体" panose="02010609060101010101" pitchFamily="49" charset="-122"/>
                <a:ea typeface="华文新魏" panose="02010800040101010101" pitchFamily="2" charset="-122"/>
              </a:defRPr>
            </a:lvl7pPr>
            <a:lvl8pPr marL="2914650" indent="-171450" defTabSz="6858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SzPct val="100000"/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楷体" panose="02010609060101010101" pitchFamily="49" charset="-122"/>
                <a:ea typeface="华文新魏" panose="02010800040101010101" pitchFamily="2" charset="-122"/>
              </a:defRPr>
            </a:lvl8pPr>
            <a:lvl9pPr marL="3371850" indent="-171450" defTabSz="6858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SzPct val="100000"/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楷体" panose="02010609060101010101" pitchFamily="49" charset="-122"/>
                <a:ea typeface="华文新魏" panose="02010800040101010101" pitchFamily="2" charset="-122"/>
              </a:defRPr>
            </a:lvl9pPr>
          </a:lstStyle>
          <a:p>
            <a:pPr algn="ctr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60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京剧舞台上的道具</a:t>
            </a:r>
            <a:endParaRPr lang="zh-CN" altLang="en-US" sz="60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4" name="标题 1"/>
          <p:cNvSpPr txBox="1"/>
          <p:nvPr/>
        </p:nvSpPr>
        <p:spPr>
          <a:xfrm>
            <a:off x="431362" y="1091698"/>
            <a:ext cx="10515600" cy="516024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i="0" kern="1200" baseline="0">
                <a:solidFill>
                  <a:srgbClr val="293049"/>
                </a:solidFill>
                <a:effectLst/>
                <a:latin typeface="+mj-ea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zh-CN" sz="2000" dirty="0">
                <a:latin typeface="+mn-ea"/>
                <a:ea typeface="+mn-ea"/>
                <a:cs typeface="+mn-ea"/>
              </a:rPr>
              <a:t>    </a:t>
            </a:r>
            <a:r>
              <a:rPr lang="zh-CN" altLang="en-US" sz="2800" dirty="0">
                <a:solidFill>
                  <a:srgbClr val="EC7D4A"/>
                </a:solidFill>
                <a:latin typeface="+mn-ea"/>
                <a:ea typeface="+mn-ea"/>
                <a:cs typeface="+mn-ea"/>
              </a:rPr>
              <a:t>拓展延伸</a:t>
            </a:r>
            <a:endParaRPr lang="zh-CN" altLang="en-US" sz="2800" dirty="0">
              <a:solidFill>
                <a:srgbClr val="EC7D4A"/>
              </a:solidFill>
              <a:latin typeface="+mn-ea"/>
              <a:ea typeface="+mn-ea"/>
            </a:endParaRPr>
          </a:p>
        </p:txBody>
      </p:sp>
      <p:pic>
        <p:nvPicPr>
          <p:cNvPr id="25" name="图形 2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191344" y="1089126"/>
            <a:ext cx="871853" cy="475124"/>
          </a:xfrm>
          <a:prstGeom prst="rect">
            <a:avLst/>
          </a:prstGeom>
        </p:spPr>
      </p:pic>
      <p:grpSp>
        <p:nvGrpSpPr>
          <p:cNvPr id="21" name="组合 26"/>
          <p:cNvGrpSpPr/>
          <p:nvPr/>
        </p:nvGrpSpPr>
        <p:grpSpPr>
          <a:xfrm>
            <a:off x="0" y="-100013"/>
            <a:ext cx="12192000" cy="792163"/>
            <a:chOff x="0" y="-100013"/>
            <a:chExt cx="12192000" cy="792163"/>
          </a:xfrm>
        </p:grpSpPr>
        <p:sp>
          <p:nvSpPr>
            <p:cNvPr id="22" name="矩形 27"/>
            <p:cNvSpPr/>
            <p:nvPr/>
          </p:nvSpPr>
          <p:spPr>
            <a:xfrm>
              <a:off x="0" y="-100013"/>
              <a:ext cx="12192000" cy="792163"/>
            </a:xfrm>
            <a:prstGeom prst="rect">
              <a:avLst/>
            </a:prstGeom>
            <a:solidFill>
              <a:srgbClr val="4D8E57"/>
            </a:solidFill>
            <a:ln>
              <a:noFill/>
            </a:ln>
            <a:effectLst>
              <a:outerShdw blurRad="50800" dist="127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HK" altLang="en-US" dirty="0"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23" name="矩形 28"/>
            <p:cNvSpPr/>
            <p:nvPr/>
          </p:nvSpPr>
          <p:spPr>
            <a:xfrm>
              <a:off x="6453960" y="77788"/>
              <a:ext cx="1512887" cy="4572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HK" altLang="en-US"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26" name="文本框 29"/>
            <p:cNvSpPr txBox="1"/>
            <p:nvPr/>
          </p:nvSpPr>
          <p:spPr>
            <a:xfrm>
              <a:off x="307975" y="105484"/>
              <a:ext cx="1657350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/>
              <a:r>
                <a:rPr lang="zh-CN" altLang="en-US" sz="2000" spc="300" dirty="0">
                  <a:solidFill>
                    <a:schemeClr val="bg1"/>
                  </a:solidFill>
                  <a:latin typeface="+mn-ea"/>
                  <a:cs typeface="+mn-ea"/>
                  <a:sym typeface="+mn-lt"/>
                </a:rPr>
                <a:t>新课导入</a:t>
              </a:r>
              <a:endParaRPr lang="zh-CN" sz="2000" spc="300" dirty="0">
                <a:solidFill>
                  <a:schemeClr val="bg1"/>
                </a:solidFill>
                <a:latin typeface="+mn-ea"/>
                <a:cs typeface="+mn-ea"/>
                <a:sym typeface="+mn-lt"/>
              </a:endParaRPr>
            </a:p>
          </p:txBody>
        </p:sp>
        <p:cxnSp>
          <p:nvCxnSpPr>
            <p:cNvPr id="43" name="直接连接符 30"/>
            <p:cNvCxnSpPr/>
            <p:nvPr/>
          </p:nvCxnSpPr>
          <p:spPr>
            <a:xfrm>
              <a:off x="1985509" y="71438"/>
              <a:ext cx="0" cy="461962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文本框 31"/>
            <p:cNvSpPr txBox="1"/>
            <p:nvPr/>
          </p:nvSpPr>
          <p:spPr>
            <a:xfrm>
              <a:off x="1931345" y="96013"/>
              <a:ext cx="1639887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整体感知</a:t>
              </a:r>
              <a:endParaRPr lang="zh-CN" sz="2000" dirty="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5" name="文本框 32"/>
            <p:cNvSpPr txBox="1"/>
            <p:nvPr/>
          </p:nvSpPr>
          <p:spPr>
            <a:xfrm>
              <a:off x="3454350" y="98921"/>
              <a:ext cx="1633538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深入探究</a:t>
              </a:r>
              <a:endParaRPr lang="zh-CN" sz="2000" dirty="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6" name="文本框 33"/>
            <p:cNvSpPr txBox="1"/>
            <p:nvPr/>
          </p:nvSpPr>
          <p:spPr>
            <a:xfrm>
              <a:off x="4964361" y="117643"/>
              <a:ext cx="1563687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课堂小结</a:t>
              </a:r>
              <a:endParaRPr lang="zh-CN" sz="2000" dirty="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7" name="文本框 34"/>
            <p:cNvSpPr txBox="1"/>
            <p:nvPr/>
          </p:nvSpPr>
          <p:spPr>
            <a:xfrm>
              <a:off x="6550694" y="82548"/>
              <a:ext cx="1633538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2000" dirty="0">
                  <a:solidFill>
                    <a:srgbClr val="4D8E57"/>
                  </a:solidFill>
                  <a:latin typeface="+mn-ea"/>
                  <a:ea typeface="+mn-ea"/>
                  <a:cs typeface="+mn-ea"/>
                  <a:sym typeface="+mn-lt"/>
                </a:rPr>
                <a:t>拓展延伸</a:t>
              </a:r>
              <a:endParaRPr lang="en-US" altLang="zh-CN" sz="2000" dirty="0">
                <a:solidFill>
                  <a:srgbClr val="4D8E57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8" name="文本框 35"/>
            <p:cNvSpPr txBox="1"/>
            <p:nvPr/>
          </p:nvSpPr>
          <p:spPr>
            <a:xfrm>
              <a:off x="7881317" y="92075"/>
              <a:ext cx="1743075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板书设计</a:t>
              </a:r>
              <a:endParaRPr lang="en-US" altLang="zh-CN" sz="2000" dirty="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cxnSp>
          <p:nvCxnSpPr>
            <p:cNvPr id="49" name="直接连接符 36"/>
            <p:cNvCxnSpPr/>
            <p:nvPr/>
          </p:nvCxnSpPr>
          <p:spPr>
            <a:xfrm>
              <a:off x="3478336" y="59728"/>
              <a:ext cx="0" cy="461963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37"/>
            <p:cNvCxnSpPr/>
            <p:nvPr/>
          </p:nvCxnSpPr>
          <p:spPr>
            <a:xfrm>
              <a:off x="4971163" y="86717"/>
              <a:ext cx="0" cy="461963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38"/>
            <p:cNvCxnSpPr/>
            <p:nvPr/>
          </p:nvCxnSpPr>
          <p:spPr>
            <a:xfrm>
              <a:off x="6463990" y="72430"/>
              <a:ext cx="0" cy="460375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39"/>
            <p:cNvCxnSpPr/>
            <p:nvPr/>
          </p:nvCxnSpPr>
          <p:spPr>
            <a:xfrm>
              <a:off x="7956817" y="76396"/>
              <a:ext cx="0" cy="461962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3" name="文本框 40"/>
            <p:cNvSpPr txBox="1"/>
            <p:nvPr/>
          </p:nvSpPr>
          <p:spPr>
            <a:xfrm>
              <a:off x="9334953" y="103414"/>
              <a:ext cx="1743075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布置作业</a:t>
              </a:r>
              <a:endParaRPr lang="en-US" altLang="zh-CN" sz="2000" dirty="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cxnSp>
          <p:nvCxnSpPr>
            <p:cNvPr id="54" name="直接连接符 41"/>
            <p:cNvCxnSpPr/>
            <p:nvPr/>
          </p:nvCxnSpPr>
          <p:spPr>
            <a:xfrm>
              <a:off x="9449646" y="86717"/>
              <a:ext cx="0" cy="461962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spd="slow" advTm="3000">
    <p:fade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标题 1"/>
          <p:cNvSpPr txBox="1"/>
          <p:nvPr/>
        </p:nvSpPr>
        <p:spPr>
          <a:xfrm>
            <a:off x="562807" y="1089158"/>
            <a:ext cx="10515600" cy="516024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i="0" kern="1200" baseline="0">
                <a:solidFill>
                  <a:srgbClr val="293049"/>
                </a:solidFill>
                <a:effectLst/>
                <a:latin typeface="+mj-ea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zh-CN" sz="2000" dirty="0">
                <a:latin typeface="+mn-ea"/>
                <a:ea typeface="+mn-ea"/>
                <a:cs typeface="+mn-ea"/>
              </a:rPr>
              <a:t>    </a:t>
            </a:r>
            <a:r>
              <a:rPr lang="zh-CN" altLang="en-US" sz="2800" dirty="0">
                <a:solidFill>
                  <a:srgbClr val="EC7D4A"/>
                </a:solidFill>
                <a:latin typeface="+mn-ea"/>
                <a:ea typeface="+mn-ea"/>
                <a:cs typeface="+mn-ea"/>
              </a:rPr>
              <a:t>拓展延伸</a:t>
            </a:r>
            <a:endParaRPr lang="zh-CN" altLang="en-US" sz="2800" dirty="0">
              <a:solidFill>
                <a:srgbClr val="EC7D4A"/>
              </a:solidFill>
              <a:latin typeface="+mn-ea"/>
              <a:ea typeface="+mn-ea"/>
            </a:endParaRPr>
          </a:p>
        </p:txBody>
      </p:sp>
      <p:pic>
        <p:nvPicPr>
          <p:cNvPr id="24" name="图形 2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191344" y="1089126"/>
            <a:ext cx="871853" cy="475124"/>
          </a:xfrm>
          <a:prstGeom prst="rect">
            <a:avLst/>
          </a:prstGeom>
        </p:spPr>
      </p:pic>
      <p:sp>
        <p:nvSpPr>
          <p:cNvPr id="42" name="文本框 1"/>
          <p:cNvSpPr txBox="1"/>
          <p:nvPr/>
        </p:nvSpPr>
        <p:spPr bwMode="auto">
          <a:xfrm>
            <a:off x="1350426" y="1988840"/>
            <a:ext cx="9354086" cy="397031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noProof="1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spc="-140" noProof="1">
                <a:latin typeface="黑体" panose="02010609060101010101" pitchFamily="49" charset="-122"/>
                <a:ea typeface="黑体" panose="02010609060101010101" pitchFamily="49" charset="-122"/>
              </a:rPr>
              <a:t>京剧的舞台道具包括</a:t>
            </a:r>
            <a:r>
              <a:rPr lang="zh-CN" altLang="en-US" sz="2800" spc="-140" noProof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生活用具</a:t>
            </a:r>
            <a:r>
              <a:rPr lang="zh-CN" altLang="en-US" sz="2800" spc="-140" noProof="1">
                <a:latin typeface="黑体" panose="02010609060101010101" pitchFamily="49" charset="-122"/>
                <a:ea typeface="黑体" panose="02010609060101010101" pitchFamily="49" charset="-122"/>
              </a:rPr>
              <a:t>(如烛台、灯笼、</a:t>
            </a:r>
            <a:r>
              <a:rPr lang="zh-CN" altLang="en-US" sz="2800" noProof="1">
                <a:latin typeface="黑体" panose="02010609060101010101" pitchFamily="49" charset="-122"/>
                <a:ea typeface="黑体" panose="02010609060101010101" pitchFamily="49" charset="-122"/>
              </a:rPr>
              <a:t>扇子、手绢、文房四宝、茶具、酒具)，</a:t>
            </a:r>
            <a:r>
              <a:rPr lang="zh-CN" altLang="en-US" sz="2800" noProof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交通用具</a:t>
            </a:r>
            <a:r>
              <a:rPr lang="zh-CN" altLang="en-US" sz="2800" noProof="1">
                <a:latin typeface="黑体" panose="02010609060101010101" pitchFamily="49" charset="-122"/>
                <a:ea typeface="黑体" panose="02010609060101010101" pitchFamily="49" charset="-122"/>
              </a:rPr>
              <a:t>(如轿子、车旗、船桨、马鞭等)，</a:t>
            </a:r>
            <a:r>
              <a:rPr lang="zh-CN" altLang="en-US" sz="2800" noProof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武器用具</a:t>
            </a:r>
            <a:r>
              <a:rPr lang="zh-CN" altLang="en-US" sz="2800" noProof="1">
                <a:latin typeface="黑体" panose="02010609060101010101" pitchFamily="49" charset="-122"/>
                <a:ea typeface="黑体" panose="02010609060101010101" pitchFamily="49" charset="-122"/>
              </a:rPr>
              <a:t>(如各种刀、枪、剑、斧、锤、鞭、棍、棒等)，以及</a:t>
            </a:r>
            <a:r>
              <a:rPr lang="zh-CN" altLang="en-US" sz="2800" noProof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表现环境、点染气氛的种种物件</a:t>
            </a:r>
            <a:r>
              <a:rPr lang="zh-CN" altLang="en-US" sz="2800" noProof="1">
                <a:latin typeface="黑体" panose="02010609060101010101" pitchFamily="49" charset="-122"/>
                <a:ea typeface="黑体" panose="02010609060101010101" pitchFamily="49" charset="-122"/>
              </a:rPr>
              <a:t>(如布城、大帐、小帐、门旗、纛旗、水旗，风旗、火旗、蛮仪器仗、桌围椅披)等。</a:t>
            </a:r>
            <a:endParaRPr lang="zh-CN" altLang="en-US" sz="2800" noProof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22" name="组合 26"/>
          <p:cNvGrpSpPr/>
          <p:nvPr/>
        </p:nvGrpSpPr>
        <p:grpSpPr>
          <a:xfrm>
            <a:off x="0" y="-100013"/>
            <a:ext cx="12192000" cy="792163"/>
            <a:chOff x="0" y="-100013"/>
            <a:chExt cx="12192000" cy="792163"/>
          </a:xfrm>
        </p:grpSpPr>
        <p:sp>
          <p:nvSpPr>
            <p:cNvPr id="23" name="矩形 27"/>
            <p:cNvSpPr/>
            <p:nvPr/>
          </p:nvSpPr>
          <p:spPr>
            <a:xfrm>
              <a:off x="0" y="-100013"/>
              <a:ext cx="12192000" cy="792163"/>
            </a:xfrm>
            <a:prstGeom prst="rect">
              <a:avLst/>
            </a:prstGeom>
            <a:solidFill>
              <a:srgbClr val="4D8E57"/>
            </a:solidFill>
            <a:ln>
              <a:noFill/>
            </a:ln>
            <a:effectLst>
              <a:outerShdw blurRad="50800" dist="127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HK" altLang="en-US" dirty="0"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41" name="矩形 28"/>
            <p:cNvSpPr/>
            <p:nvPr/>
          </p:nvSpPr>
          <p:spPr>
            <a:xfrm>
              <a:off x="6453960" y="77788"/>
              <a:ext cx="1512887" cy="4572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HK" altLang="en-US"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43" name="文本框 29"/>
            <p:cNvSpPr txBox="1"/>
            <p:nvPr/>
          </p:nvSpPr>
          <p:spPr>
            <a:xfrm>
              <a:off x="307975" y="105484"/>
              <a:ext cx="1657350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/>
              <a:r>
                <a:rPr lang="zh-CN" altLang="en-US" sz="2000" spc="300" dirty="0">
                  <a:solidFill>
                    <a:schemeClr val="bg1"/>
                  </a:solidFill>
                  <a:latin typeface="+mn-ea"/>
                  <a:cs typeface="+mn-ea"/>
                  <a:sym typeface="+mn-lt"/>
                </a:rPr>
                <a:t>新课导入</a:t>
              </a:r>
              <a:endParaRPr lang="zh-CN" sz="2000" spc="300" dirty="0">
                <a:solidFill>
                  <a:schemeClr val="bg1"/>
                </a:solidFill>
                <a:latin typeface="+mn-ea"/>
                <a:cs typeface="+mn-ea"/>
                <a:sym typeface="+mn-lt"/>
              </a:endParaRPr>
            </a:p>
          </p:txBody>
        </p:sp>
        <p:cxnSp>
          <p:nvCxnSpPr>
            <p:cNvPr id="44" name="直接连接符 30"/>
            <p:cNvCxnSpPr/>
            <p:nvPr/>
          </p:nvCxnSpPr>
          <p:spPr>
            <a:xfrm>
              <a:off x="1985509" y="71438"/>
              <a:ext cx="0" cy="461962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5" name="文本框 31"/>
            <p:cNvSpPr txBox="1"/>
            <p:nvPr/>
          </p:nvSpPr>
          <p:spPr>
            <a:xfrm>
              <a:off x="1931345" y="96013"/>
              <a:ext cx="1639887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整体感知</a:t>
              </a:r>
              <a:endParaRPr lang="zh-CN" sz="2000" dirty="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6" name="文本框 32"/>
            <p:cNvSpPr txBox="1"/>
            <p:nvPr/>
          </p:nvSpPr>
          <p:spPr>
            <a:xfrm>
              <a:off x="3454350" y="98921"/>
              <a:ext cx="1633538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深入探究</a:t>
              </a:r>
              <a:endParaRPr lang="zh-CN" sz="2000" dirty="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7" name="文本框 33"/>
            <p:cNvSpPr txBox="1"/>
            <p:nvPr/>
          </p:nvSpPr>
          <p:spPr>
            <a:xfrm>
              <a:off x="4964361" y="117643"/>
              <a:ext cx="1563687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课堂小结</a:t>
              </a:r>
              <a:endParaRPr lang="zh-CN" sz="2000" dirty="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8" name="文本框 34"/>
            <p:cNvSpPr txBox="1"/>
            <p:nvPr/>
          </p:nvSpPr>
          <p:spPr>
            <a:xfrm>
              <a:off x="6550694" y="82548"/>
              <a:ext cx="1633538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2000" dirty="0">
                  <a:solidFill>
                    <a:srgbClr val="4D8E57"/>
                  </a:solidFill>
                  <a:latin typeface="+mn-ea"/>
                  <a:ea typeface="+mn-ea"/>
                  <a:cs typeface="+mn-ea"/>
                  <a:sym typeface="+mn-lt"/>
                </a:rPr>
                <a:t>拓展延伸</a:t>
              </a:r>
              <a:endParaRPr lang="en-US" altLang="zh-CN" sz="2000" dirty="0">
                <a:solidFill>
                  <a:srgbClr val="4D8E57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9" name="文本框 35"/>
            <p:cNvSpPr txBox="1"/>
            <p:nvPr/>
          </p:nvSpPr>
          <p:spPr>
            <a:xfrm>
              <a:off x="7881317" y="92075"/>
              <a:ext cx="1743075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板书设计</a:t>
              </a:r>
              <a:endParaRPr lang="en-US" altLang="zh-CN" sz="2000" dirty="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cxnSp>
          <p:nvCxnSpPr>
            <p:cNvPr id="50" name="直接连接符 36"/>
            <p:cNvCxnSpPr/>
            <p:nvPr/>
          </p:nvCxnSpPr>
          <p:spPr>
            <a:xfrm>
              <a:off x="3478336" y="59728"/>
              <a:ext cx="0" cy="461963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37"/>
            <p:cNvCxnSpPr/>
            <p:nvPr/>
          </p:nvCxnSpPr>
          <p:spPr>
            <a:xfrm>
              <a:off x="4971163" y="86717"/>
              <a:ext cx="0" cy="461963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38"/>
            <p:cNvCxnSpPr/>
            <p:nvPr/>
          </p:nvCxnSpPr>
          <p:spPr>
            <a:xfrm>
              <a:off x="6463990" y="72430"/>
              <a:ext cx="0" cy="460375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39"/>
            <p:cNvCxnSpPr/>
            <p:nvPr/>
          </p:nvCxnSpPr>
          <p:spPr>
            <a:xfrm>
              <a:off x="7956817" y="76396"/>
              <a:ext cx="0" cy="461962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4" name="文本框 40"/>
            <p:cNvSpPr txBox="1"/>
            <p:nvPr/>
          </p:nvSpPr>
          <p:spPr>
            <a:xfrm>
              <a:off x="9334953" y="103414"/>
              <a:ext cx="1743075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布置作业</a:t>
              </a:r>
              <a:endParaRPr lang="en-US" altLang="zh-CN" sz="2000" dirty="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cxnSp>
          <p:nvCxnSpPr>
            <p:cNvPr id="55" name="直接连接符 41"/>
            <p:cNvCxnSpPr/>
            <p:nvPr/>
          </p:nvCxnSpPr>
          <p:spPr>
            <a:xfrm>
              <a:off x="9449646" y="86717"/>
              <a:ext cx="0" cy="461962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spd="slow" advTm="3000">
    <p:fade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2"/>
          <p:cNvPicPr>
            <a:picLocks noChangeAspect="1"/>
          </p:cNvPicPr>
          <p:nvPr/>
        </p:nvPicPr>
        <p:blipFill>
          <a:blip r:embed="rId2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881905" y="2501752"/>
            <a:ext cx="1080120" cy="1080120"/>
          </a:xfrm>
          <a:prstGeom prst="rect">
            <a:avLst/>
          </a:prstGeom>
        </p:spPr>
      </p:pic>
      <p:pic>
        <p:nvPicPr>
          <p:cNvPr id="10" name="图片 2"/>
          <p:cNvPicPr>
            <a:picLocks noChangeAspect="1"/>
          </p:cNvPicPr>
          <p:nvPr/>
        </p:nvPicPr>
        <p:blipFill>
          <a:blip r:embed="rId2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015880" y="2501752"/>
            <a:ext cx="1080120" cy="1080120"/>
          </a:xfrm>
          <a:prstGeom prst="rect">
            <a:avLst/>
          </a:prstGeom>
        </p:spPr>
      </p:pic>
      <p:pic>
        <p:nvPicPr>
          <p:cNvPr id="11" name="图片 2"/>
          <p:cNvPicPr>
            <a:picLocks noChangeAspect="1"/>
          </p:cNvPicPr>
          <p:nvPr/>
        </p:nvPicPr>
        <p:blipFill>
          <a:blip r:embed="rId2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178510" y="2501752"/>
            <a:ext cx="1080120" cy="1080120"/>
          </a:xfrm>
          <a:prstGeom prst="rect">
            <a:avLst/>
          </a:prstGeom>
        </p:spPr>
      </p:pic>
      <p:pic>
        <p:nvPicPr>
          <p:cNvPr id="12" name="图片 2"/>
          <p:cNvPicPr>
            <a:picLocks noChangeAspect="1"/>
          </p:cNvPicPr>
          <p:nvPr/>
        </p:nvPicPr>
        <p:blipFill>
          <a:blip r:embed="rId2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317908" y="2501752"/>
            <a:ext cx="1080120" cy="1080120"/>
          </a:xfrm>
          <a:prstGeom prst="rect">
            <a:avLst/>
          </a:prstGeom>
        </p:spPr>
      </p:pic>
      <p:sp>
        <p:nvSpPr>
          <p:cNvPr id="13" name="文本框 3"/>
          <p:cNvSpPr txBox="1"/>
          <p:nvPr/>
        </p:nvSpPr>
        <p:spPr>
          <a:xfrm>
            <a:off x="3958992" y="2492896"/>
            <a:ext cx="443903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b="1" dirty="0">
                <a:solidFill>
                  <a:srgbClr val="3E5834"/>
                </a:solidFill>
                <a:latin typeface="+mn-ea"/>
              </a:rPr>
              <a:t>板 书 设 计</a:t>
            </a:r>
            <a:endParaRPr lang="zh-CN" altLang="en-US" sz="6000" b="1" dirty="0">
              <a:solidFill>
                <a:srgbClr val="3E5834"/>
              </a:solidFill>
              <a:latin typeface="+mn-ea"/>
            </a:endParaRPr>
          </a:p>
        </p:txBody>
      </p:sp>
      <p:sp>
        <p:nvSpPr>
          <p:cNvPr id="14" name="矩形 4"/>
          <p:cNvSpPr/>
          <p:nvPr/>
        </p:nvSpPr>
        <p:spPr>
          <a:xfrm>
            <a:off x="5424181" y="1700808"/>
            <a:ext cx="134363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800" b="1" spc="200" dirty="0">
                <a:solidFill>
                  <a:srgbClr val="3E5834"/>
                </a:solidFill>
                <a:latin typeface="+mn-ea"/>
              </a:rPr>
              <a:t>第六节</a:t>
            </a:r>
            <a:endParaRPr lang="en-US" altLang="zh-CN" sz="2800" b="1" spc="200" dirty="0">
              <a:solidFill>
                <a:srgbClr val="3E5834"/>
              </a:solidFill>
              <a:latin typeface="+mn-ea"/>
            </a:endParaRPr>
          </a:p>
        </p:txBody>
      </p:sp>
    </p:spTree>
  </p:cSld>
  <p:clrMapOvr>
    <a:masterClrMapping/>
  </p:clrMapOvr>
  <p:transition spd="slow" advTm="3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84" name="图片 2"/>
          <p:cNvPicPr>
            <a:picLocks noChangeAspect="1"/>
          </p:cNvPicPr>
          <p:nvPr/>
        </p:nvPicPr>
        <p:blipFill>
          <a:blip r:embed="rId2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881905" y="2501752"/>
            <a:ext cx="1080120" cy="1080120"/>
          </a:xfrm>
          <a:prstGeom prst="rect">
            <a:avLst/>
          </a:prstGeom>
        </p:spPr>
      </p:pic>
      <p:pic>
        <p:nvPicPr>
          <p:cNvPr id="10" name="图片 2"/>
          <p:cNvPicPr>
            <a:picLocks noChangeAspect="1"/>
          </p:cNvPicPr>
          <p:nvPr/>
        </p:nvPicPr>
        <p:blipFill>
          <a:blip r:embed="rId2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015880" y="2501752"/>
            <a:ext cx="1080120" cy="1080120"/>
          </a:xfrm>
          <a:prstGeom prst="rect">
            <a:avLst/>
          </a:prstGeom>
        </p:spPr>
      </p:pic>
      <p:pic>
        <p:nvPicPr>
          <p:cNvPr id="11" name="图片 2"/>
          <p:cNvPicPr>
            <a:picLocks noChangeAspect="1"/>
          </p:cNvPicPr>
          <p:nvPr/>
        </p:nvPicPr>
        <p:blipFill>
          <a:blip r:embed="rId2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178510" y="2501752"/>
            <a:ext cx="1080120" cy="1080120"/>
          </a:xfrm>
          <a:prstGeom prst="rect">
            <a:avLst/>
          </a:prstGeom>
        </p:spPr>
      </p:pic>
      <p:pic>
        <p:nvPicPr>
          <p:cNvPr id="12" name="图片 2"/>
          <p:cNvPicPr>
            <a:picLocks noChangeAspect="1"/>
          </p:cNvPicPr>
          <p:nvPr/>
        </p:nvPicPr>
        <p:blipFill>
          <a:blip r:embed="rId2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317908" y="2501752"/>
            <a:ext cx="1080120" cy="1080120"/>
          </a:xfrm>
          <a:prstGeom prst="rect">
            <a:avLst/>
          </a:prstGeom>
        </p:spPr>
      </p:pic>
      <p:sp>
        <p:nvSpPr>
          <p:cNvPr id="1048659" name="文本框 3"/>
          <p:cNvSpPr txBox="1"/>
          <p:nvPr/>
        </p:nvSpPr>
        <p:spPr>
          <a:xfrm>
            <a:off x="3958992" y="2492896"/>
            <a:ext cx="443903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b="1" dirty="0">
                <a:solidFill>
                  <a:srgbClr val="3E5834"/>
                </a:solidFill>
                <a:latin typeface="+mn-ea"/>
              </a:rPr>
              <a:t>新 课 导 入</a:t>
            </a:r>
            <a:endParaRPr lang="zh-CN" altLang="en-US" sz="6000" b="1" dirty="0">
              <a:solidFill>
                <a:srgbClr val="3E5834"/>
              </a:solidFill>
              <a:latin typeface="+mn-ea"/>
            </a:endParaRPr>
          </a:p>
        </p:txBody>
      </p:sp>
      <p:sp>
        <p:nvSpPr>
          <p:cNvPr id="1048660" name="矩形 4"/>
          <p:cNvSpPr/>
          <p:nvPr/>
        </p:nvSpPr>
        <p:spPr>
          <a:xfrm>
            <a:off x="5424181" y="1700808"/>
            <a:ext cx="134363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800" b="1" spc="200" dirty="0">
                <a:solidFill>
                  <a:srgbClr val="3E5834"/>
                </a:solidFill>
                <a:latin typeface="+mn-ea"/>
              </a:rPr>
              <a:t>第一节</a:t>
            </a:r>
            <a:endParaRPr lang="en-US" altLang="zh-CN" sz="2800" b="1" spc="200" dirty="0">
              <a:solidFill>
                <a:srgbClr val="3E5834"/>
              </a:solidFill>
              <a:latin typeface="+mn-ea"/>
            </a:endParaRPr>
          </a:p>
        </p:txBody>
      </p:sp>
    </p:spTree>
  </p:cSld>
  <p:clrMapOvr>
    <a:masterClrMapping/>
  </p:clrMapOvr>
  <p:transition spd="slow" advTm="3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486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659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矩形 89"/>
          <p:cNvSpPr/>
          <p:nvPr/>
        </p:nvSpPr>
        <p:spPr>
          <a:xfrm>
            <a:off x="0" y="6842125"/>
            <a:ext cx="12192000" cy="76200"/>
          </a:xfrm>
          <a:prstGeom prst="rect">
            <a:avLst/>
          </a:prstGeom>
          <a:solidFill>
            <a:srgbClr val="887E7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95" baseline="-25000"/>
          </a:p>
        </p:txBody>
      </p:sp>
      <p:sp>
        <p:nvSpPr>
          <p:cNvPr id="3" name="左大括号 2"/>
          <p:cNvSpPr/>
          <p:nvPr/>
        </p:nvSpPr>
        <p:spPr>
          <a:xfrm>
            <a:off x="1655773" y="1948761"/>
            <a:ext cx="360045" cy="4137309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左大括号 6"/>
          <p:cNvSpPr/>
          <p:nvPr/>
        </p:nvSpPr>
        <p:spPr>
          <a:xfrm flipH="1">
            <a:off x="8184231" y="1977397"/>
            <a:ext cx="473231" cy="1826650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文本框 20"/>
          <p:cNvSpPr txBox="1"/>
          <p:nvPr/>
        </p:nvSpPr>
        <p:spPr>
          <a:xfrm>
            <a:off x="479376" y="2555666"/>
            <a:ext cx="1127160" cy="280076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4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京剧趣谈</a:t>
            </a:r>
            <a:endParaRPr lang="zh-CN" altLang="en-US" sz="44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左大括号 3"/>
          <p:cNvSpPr/>
          <p:nvPr/>
        </p:nvSpPr>
        <p:spPr>
          <a:xfrm>
            <a:off x="3337573" y="1977397"/>
            <a:ext cx="332277" cy="1667627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矩形 16"/>
          <p:cNvSpPr>
            <a:spLocks noChangeArrowheads="1"/>
          </p:cNvSpPr>
          <p:nvPr/>
        </p:nvSpPr>
        <p:spPr bwMode="auto">
          <a:xfrm>
            <a:off x="1988829" y="5024116"/>
            <a:ext cx="1107996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3600" dirty="0">
                <a:latin typeface="+mn-ea"/>
              </a:rPr>
              <a:t>亮相</a:t>
            </a:r>
            <a:endParaRPr lang="zh-CN" altLang="en-US" sz="3600" dirty="0">
              <a:latin typeface="+mn-ea"/>
            </a:endParaRPr>
          </a:p>
        </p:txBody>
      </p:sp>
      <p:sp>
        <p:nvSpPr>
          <p:cNvPr id="50" name="文本框 2"/>
          <p:cNvSpPr txBox="1">
            <a:spLocks noChangeArrowheads="1"/>
          </p:cNvSpPr>
          <p:nvPr/>
        </p:nvSpPr>
        <p:spPr bwMode="auto">
          <a:xfrm>
            <a:off x="2098601" y="2488044"/>
            <a:ext cx="1549127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600" dirty="0">
                <a:latin typeface="黑体" panose="02010609060101010101" pitchFamily="49" charset="-122"/>
                <a:ea typeface="黑体" panose="02010609060101010101" pitchFamily="49" charset="-122"/>
              </a:rPr>
              <a:t>马鞭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1" name="文本框 2"/>
          <p:cNvSpPr txBox="1">
            <a:spLocks noChangeArrowheads="1"/>
          </p:cNvSpPr>
          <p:nvPr/>
        </p:nvSpPr>
        <p:spPr bwMode="auto">
          <a:xfrm>
            <a:off x="3800965" y="1484784"/>
            <a:ext cx="4619881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800" dirty="0">
                <a:latin typeface="+mn-ea"/>
                <a:ea typeface="+mn-ea"/>
              </a:rPr>
              <a:t>实在的道具：马鞭、   、筷子等</a:t>
            </a:r>
            <a:endParaRPr lang="en-US" altLang="zh-CN" sz="2800" dirty="0">
              <a:latin typeface="+mn-ea"/>
              <a:ea typeface="+mn-ea"/>
            </a:endParaRPr>
          </a:p>
        </p:txBody>
      </p:sp>
      <p:sp>
        <p:nvSpPr>
          <p:cNvPr id="52" name="文本框 4"/>
          <p:cNvSpPr txBox="1">
            <a:spLocks noChangeArrowheads="1"/>
          </p:cNvSpPr>
          <p:nvPr/>
        </p:nvSpPr>
        <p:spPr bwMode="auto">
          <a:xfrm>
            <a:off x="3767012" y="2811209"/>
            <a:ext cx="4345211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          ：针线、酒壶酒杯等</a:t>
            </a:r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左大括号 1"/>
          <p:cNvSpPr/>
          <p:nvPr/>
        </p:nvSpPr>
        <p:spPr>
          <a:xfrm>
            <a:off x="3218288" y="4564345"/>
            <a:ext cx="429440" cy="1584176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文本框 10"/>
          <p:cNvSpPr txBox="1">
            <a:spLocks noChangeArrowheads="1"/>
          </p:cNvSpPr>
          <p:nvPr/>
        </p:nvSpPr>
        <p:spPr bwMode="auto">
          <a:xfrm>
            <a:off x="3697524" y="4352437"/>
            <a:ext cx="5425331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800" dirty="0">
                <a:latin typeface="+mn-ea"/>
                <a:ea typeface="+mn-ea"/>
              </a:rPr>
              <a:t>静态的亮相：</a:t>
            </a:r>
            <a:endParaRPr lang="zh-CN" altLang="en-US" sz="2800" dirty="0">
              <a:latin typeface="+mn-ea"/>
              <a:ea typeface="+mn-ea"/>
            </a:endParaRPr>
          </a:p>
        </p:txBody>
      </p:sp>
      <p:sp>
        <p:nvSpPr>
          <p:cNvPr id="54" name="文本框 11"/>
          <p:cNvSpPr txBox="1">
            <a:spLocks noChangeArrowheads="1"/>
          </p:cNvSpPr>
          <p:nvPr/>
        </p:nvSpPr>
        <p:spPr bwMode="auto">
          <a:xfrm>
            <a:off x="3779388" y="5417537"/>
            <a:ext cx="4548860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800" dirty="0">
                <a:latin typeface="+mn-ea"/>
                <a:ea typeface="+mn-ea"/>
              </a:rPr>
              <a:t>动态的亮相：凸显人物的英雄气概</a:t>
            </a:r>
            <a:endParaRPr lang="en-US" altLang="zh-CN" sz="2800" dirty="0">
              <a:latin typeface="+mn-ea"/>
              <a:ea typeface="+mn-ea"/>
            </a:endParaRPr>
          </a:p>
        </p:txBody>
      </p:sp>
      <p:sp>
        <p:nvSpPr>
          <p:cNvPr id="55" name="文本框 7"/>
          <p:cNvSpPr txBox="1">
            <a:spLocks noChangeArrowheads="1"/>
          </p:cNvSpPr>
          <p:nvPr/>
        </p:nvSpPr>
        <p:spPr bwMode="auto">
          <a:xfrm>
            <a:off x="8724417" y="1824420"/>
            <a:ext cx="2643188" cy="1930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继承、发展了中国传统戏曲的表现手法</a:t>
            </a:r>
            <a:endParaRPr lang="zh-CN" altLang="en-US" sz="28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6" name="左大括号 55"/>
          <p:cNvSpPr/>
          <p:nvPr/>
        </p:nvSpPr>
        <p:spPr>
          <a:xfrm flipH="1">
            <a:off x="8657461" y="4624755"/>
            <a:ext cx="332007" cy="1826650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文本框 12"/>
          <p:cNvSpPr txBox="1">
            <a:spLocks noChangeArrowheads="1"/>
          </p:cNvSpPr>
          <p:nvPr/>
        </p:nvSpPr>
        <p:spPr bwMode="auto">
          <a:xfrm>
            <a:off x="8978417" y="4870237"/>
            <a:ext cx="2135188" cy="12840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京剧艺术的高妙之处</a:t>
            </a:r>
            <a:endParaRPr lang="zh-CN" altLang="en-US" sz="28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816080" y="1604887"/>
            <a:ext cx="92122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/>
              <a:t>饭碗</a:t>
            </a:r>
            <a:endParaRPr lang="zh-CN" altLang="en-US" sz="2800" dirty="0"/>
          </a:p>
        </p:txBody>
      </p:sp>
      <p:sp>
        <p:nvSpPr>
          <p:cNvPr id="13" name="TextBox 12"/>
          <p:cNvSpPr txBox="1"/>
          <p:nvPr/>
        </p:nvSpPr>
        <p:spPr>
          <a:xfrm>
            <a:off x="3669850" y="2980486"/>
            <a:ext cx="22601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/>
              <a:t>虚拟的道具</a:t>
            </a:r>
            <a:endParaRPr lang="zh-CN" altLang="en-US" sz="2800" dirty="0"/>
          </a:p>
        </p:txBody>
      </p:sp>
      <p:sp>
        <p:nvSpPr>
          <p:cNvPr id="14" name="TextBox 13"/>
          <p:cNvSpPr txBox="1"/>
          <p:nvPr/>
        </p:nvSpPr>
        <p:spPr>
          <a:xfrm>
            <a:off x="5746204" y="4460159"/>
            <a:ext cx="297821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/>
              <a:t>此时无声胜有声</a:t>
            </a:r>
            <a:endParaRPr lang="zh-CN" altLang="en-US" sz="2800" dirty="0"/>
          </a:p>
        </p:txBody>
      </p:sp>
      <p:pic>
        <p:nvPicPr>
          <p:cNvPr id="72" name="图形 3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191344" y="1089126"/>
            <a:ext cx="871853" cy="475124"/>
          </a:xfrm>
          <a:prstGeom prst="rect">
            <a:avLst/>
          </a:prstGeom>
        </p:spPr>
      </p:pic>
      <p:sp>
        <p:nvSpPr>
          <p:cNvPr id="73" name="标题 1"/>
          <p:cNvSpPr txBox="1"/>
          <p:nvPr/>
        </p:nvSpPr>
        <p:spPr>
          <a:xfrm>
            <a:off x="381832" y="1091698"/>
            <a:ext cx="10515600" cy="516024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i="0" kern="1200" baseline="0">
                <a:solidFill>
                  <a:srgbClr val="293049"/>
                </a:solidFill>
                <a:effectLst/>
                <a:latin typeface="+mj-ea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zh-CN" sz="2000" dirty="0">
                <a:latin typeface="+mn-ea"/>
                <a:ea typeface="+mn-ea"/>
                <a:cs typeface="+mn-ea"/>
              </a:rPr>
              <a:t>    </a:t>
            </a:r>
            <a:r>
              <a:rPr lang="zh-CN" altLang="en-US" sz="2800" dirty="0">
                <a:solidFill>
                  <a:srgbClr val="EC7D4A"/>
                </a:solidFill>
                <a:latin typeface="+mn-ea"/>
                <a:ea typeface="+mn-ea"/>
                <a:cs typeface="+mn-ea"/>
              </a:rPr>
              <a:t>拓展延伸</a:t>
            </a:r>
            <a:endParaRPr lang="zh-CN" altLang="en-US" sz="2800" dirty="0">
              <a:solidFill>
                <a:srgbClr val="EC7D4A"/>
              </a:solidFill>
              <a:latin typeface="+mn-ea"/>
              <a:ea typeface="+mn-ea"/>
            </a:endParaRPr>
          </a:p>
        </p:txBody>
      </p:sp>
      <p:grpSp>
        <p:nvGrpSpPr>
          <p:cNvPr id="38" name="组合 57"/>
          <p:cNvGrpSpPr/>
          <p:nvPr/>
        </p:nvGrpSpPr>
        <p:grpSpPr>
          <a:xfrm>
            <a:off x="0" y="-100013"/>
            <a:ext cx="12192000" cy="792163"/>
            <a:chOff x="0" y="-100013"/>
            <a:chExt cx="12192000" cy="792163"/>
          </a:xfrm>
        </p:grpSpPr>
        <p:sp>
          <p:nvSpPr>
            <p:cNvPr id="39" name="矩形 58"/>
            <p:cNvSpPr/>
            <p:nvPr/>
          </p:nvSpPr>
          <p:spPr>
            <a:xfrm>
              <a:off x="0" y="-100013"/>
              <a:ext cx="12192000" cy="792163"/>
            </a:xfrm>
            <a:prstGeom prst="rect">
              <a:avLst/>
            </a:prstGeom>
            <a:solidFill>
              <a:srgbClr val="4D8E57"/>
            </a:solidFill>
            <a:ln>
              <a:noFill/>
            </a:ln>
            <a:effectLst>
              <a:outerShdw blurRad="50800" dist="127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HK" altLang="en-US" dirty="0"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40" name="矩形 59"/>
            <p:cNvSpPr/>
            <p:nvPr/>
          </p:nvSpPr>
          <p:spPr>
            <a:xfrm>
              <a:off x="7954056" y="77788"/>
              <a:ext cx="1512887" cy="4572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HK" altLang="en-US"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41" name="文本框 60"/>
            <p:cNvSpPr txBox="1"/>
            <p:nvPr/>
          </p:nvSpPr>
          <p:spPr>
            <a:xfrm>
              <a:off x="307975" y="105484"/>
              <a:ext cx="1657350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/>
              <a:r>
                <a:rPr lang="zh-CN" altLang="en-US" sz="2000" spc="300" dirty="0">
                  <a:solidFill>
                    <a:schemeClr val="bg1"/>
                  </a:solidFill>
                  <a:latin typeface="+mn-ea"/>
                  <a:cs typeface="+mn-ea"/>
                  <a:sym typeface="+mn-lt"/>
                </a:rPr>
                <a:t>新课导入</a:t>
              </a:r>
              <a:endParaRPr lang="zh-CN" sz="2000" spc="300" dirty="0">
                <a:solidFill>
                  <a:schemeClr val="bg1"/>
                </a:solidFill>
                <a:latin typeface="+mn-ea"/>
                <a:cs typeface="+mn-ea"/>
                <a:sym typeface="+mn-lt"/>
              </a:endParaRPr>
            </a:p>
          </p:txBody>
        </p:sp>
        <p:cxnSp>
          <p:nvCxnSpPr>
            <p:cNvPr id="42" name="直接连接符 61"/>
            <p:cNvCxnSpPr/>
            <p:nvPr/>
          </p:nvCxnSpPr>
          <p:spPr>
            <a:xfrm>
              <a:off x="1985509" y="71438"/>
              <a:ext cx="0" cy="461962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3" name="文本框 62"/>
            <p:cNvSpPr txBox="1"/>
            <p:nvPr/>
          </p:nvSpPr>
          <p:spPr>
            <a:xfrm>
              <a:off x="1931345" y="96013"/>
              <a:ext cx="1639887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整体感知</a:t>
              </a:r>
              <a:endParaRPr lang="zh-CN" sz="2000" dirty="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4" name="文本框 63"/>
            <p:cNvSpPr txBox="1"/>
            <p:nvPr/>
          </p:nvSpPr>
          <p:spPr>
            <a:xfrm>
              <a:off x="3454350" y="98921"/>
              <a:ext cx="1633538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深入探究</a:t>
              </a:r>
              <a:endParaRPr lang="zh-CN" sz="2000" dirty="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5" name="文本框 64"/>
            <p:cNvSpPr txBox="1"/>
            <p:nvPr/>
          </p:nvSpPr>
          <p:spPr>
            <a:xfrm>
              <a:off x="4964361" y="117643"/>
              <a:ext cx="1563687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课堂小结</a:t>
              </a:r>
              <a:endParaRPr lang="zh-CN" sz="2000" dirty="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6" name="文本框 65"/>
            <p:cNvSpPr txBox="1"/>
            <p:nvPr/>
          </p:nvSpPr>
          <p:spPr>
            <a:xfrm>
              <a:off x="6550694" y="83300"/>
              <a:ext cx="1633538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2000" dirty="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拓展延伸</a:t>
              </a:r>
              <a:endParaRPr lang="en-US" altLang="zh-CN" sz="2000" dirty="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74" name="文本框 66"/>
            <p:cNvSpPr txBox="1"/>
            <p:nvPr/>
          </p:nvSpPr>
          <p:spPr>
            <a:xfrm>
              <a:off x="7881317" y="92075"/>
              <a:ext cx="1743075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 dirty="0">
                  <a:solidFill>
                    <a:srgbClr val="4D8E57"/>
                  </a:solidFill>
                  <a:latin typeface="+mn-ea"/>
                  <a:ea typeface="+mn-ea"/>
                  <a:cs typeface="+mn-ea"/>
                  <a:sym typeface="+mn-lt"/>
                </a:rPr>
                <a:t>板书设计</a:t>
              </a:r>
              <a:endParaRPr lang="en-US" altLang="zh-CN" sz="2000" dirty="0">
                <a:solidFill>
                  <a:srgbClr val="4D8E57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cxnSp>
          <p:nvCxnSpPr>
            <p:cNvPr id="75" name="直接连接符 73"/>
            <p:cNvCxnSpPr/>
            <p:nvPr/>
          </p:nvCxnSpPr>
          <p:spPr>
            <a:xfrm>
              <a:off x="3478336" y="59728"/>
              <a:ext cx="0" cy="461963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直接连接符 75"/>
            <p:cNvCxnSpPr/>
            <p:nvPr/>
          </p:nvCxnSpPr>
          <p:spPr>
            <a:xfrm>
              <a:off x="4971163" y="86717"/>
              <a:ext cx="0" cy="461963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直接连接符 76"/>
            <p:cNvCxnSpPr/>
            <p:nvPr/>
          </p:nvCxnSpPr>
          <p:spPr>
            <a:xfrm>
              <a:off x="6463990" y="72430"/>
              <a:ext cx="0" cy="460375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直接连接符 77"/>
            <p:cNvCxnSpPr/>
            <p:nvPr/>
          </p:nvCxnSpPr>
          <p:spPr>
            <a:xfrm>
              <a:off x="7956817" y="76396"/>
              <a:ext cx="0" cy="461962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9" name="文本框 78"/>
            <p:cNvSpPr txBox="1"/>
            <p:nvPr/>
          </p:nvSpPr>
          <p:spPr>
            <a:xfrm>
              <a:off x="9334953" y="103414"/>
              <a:ext cx="1743075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布置作业</a:t>
              </a:r>
              <a:endParaRPr lang="en-US" altLang="zh-CN" sz="2000" dirty="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cxnSp>
          <p:nvCxnSpPr>
            <p:cNvPr id="80" name="直接连接符 79"/>
            <p:cNvCxnSpPr/>
            <p:nvPr/>
          </p:nvCxnSpPr>
          <p:spPr>
            <a:xfrm>
              <a:off x="9449646" y="86717"/>
              <a:ext cx="0" cy="461962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spd="slow" advTm="3000">
    <p:fade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2"/>
          <p:cNvPicPr>
            <a:picLocks noChangeAspect="1"/>
          </p:cNvPicPr>
          <p:nvPr/>
        </p:nvPicPr>
        <p:blipFill>
          <a:blip r:embed="rId2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881905" y="2501752"/>
            <a:ext cx="1080120" cy="1080120"/>
          </a:xfrm>
          <a:prstGeom prst="rect">
            <a:avLst/>
          </a:prstGeom>
        </p:spPr>
      </p:pic>
      <p:pic>
        <p:nvPicPr>
          <p:cNvPr id="10" name="图片 2"/>
          <p:cNvPicPr>
            <a:picLocks noChangeAspect="1"/>
          </p:cNvPicPr>
          <p:nvPr/>
        </p:nvPicPr>
        <p:blipFill>
          <a:blip r:embed="rId2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015880" y="2501752"/>
            <a:ext cx="1080120" cy="1080120"/>
          </a:xfrm>
          <a:prstGeom prst="rect">
            <a:avLst/>
          </a:prstGeom>
        </p:spPr>
      </p:pic>
      <p:pic>
        <p:nvPicPr>
          <p:cNvPr id="11" name="图片 2"/>
          <p:cNvPicPr>
            <a:picLocks noChangeAspect="1"/>
          </p:cNvPicPr>
          <p:nvPr/>
        </p:nvPicPr>
        <p:blipFill>
          <a:blip r:embed="rId2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178510" y="2501752"/>
            <a:ext cx="1080120" cy="1080120"/>
          </a:xfrm>
          <a:prstGeom prst="rect">
            <a:avLst/>
          </a:prstGeom>
        </p:spPr>
      </p:pic>
      <p:pic>
        <p:nvPicPr>
          <p:cNvPr id="12" name="图片 2"/>
          <p:cNvPicPr>
            <a:picLocks noChangeAspect="1"/>
          </p:cNvPicPr>
          <p:nvPr/>
        </p:nvPicPr>
        <p:blipFill>
          <a:blip r:embed="rId2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317908" y="2501752"/>
            <a:ext cx="1080120" cy="1080120"/>
          </a:xfrm>
          <a:prstGeom prst="rect">
            <a:avLst/>
          </a:prstGeom>
        </p:spPr>
      </p:pic>
      <p:sp>
        <p:nvSpPr>
          <p:cNvPr id="13" name="文本框 3"/>
          <p:cNvSpPr txBox="1"/>
          <p:nvPr/>
        </p:nvSpPr>
        <p:spPr>
          <a:xfrm>
            <a:off x="3958992" y="2492896"/>
            <a:ext cx="443903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b="1" dirty="0">
                <a:solidFill>
                  <a:srgbClr val="3E5834"/>
                </a:solidFill>
                <a:latin typeface="+mn-ea"/>
              </a:rPr>
              <a:t>布 置 作 业</a:t>
            </a:r>
            <a:endParaRPr lang="zh-CN" altLang="en-US" sz="6000" b="1" dirty="0">
              <a:solidFill>
                <a:srgbClr val="3E5834"/>
              </a:solidFill>
              <a:latin typeface="+mn-ea"/>
            </a:endParaRPr>
          </a:p>
        </p:txBody>
      </p:sp>
      <p:sp>
        <p:nvSpPr>
          <p:cNvPr id="14" name="矩形 4"/>
          <p:cNvSpPr/>
          <p:nvPr/>
        </p:nvSpPr>
        <p:spPr>
          <a:xfrm>
            <a:off x="5424181" y="1700808"/>
            <a:ext cx="134363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800" b="1" spc="200" dirty="0">
                <a:solidFill>
                  <a:srgbClr val="3E5834"/>
                </a:solidFill>
                <a:latin typeface="+mn-ea"/>
              </a:rPr>
              <a:t>第七节</a:t>
            </a:r>
            <a:endParaRPr lang="en-US" altLang="zh-CN" sz="2800" b="1" spc="200" dirty="0">
              <a:solidFill>
                <a:srgbClr val="3E5834"/>
              </a:solidFill>
              <a:latin typeface="+mn-ea"/>
            </a:endParaRPr>
          </a:p>
        </p:txBody>
      </p:sp>
    </p:spTree>
  </p:cSld>
  <p:clrMapOvr>
    <a:masterClrMapping/>
  </p:clrMapOvr>
  <p:transition spd="slow" advTm="3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6770370"/>
            <a:ext cx="12192000" cy="76200"/>
          </a:xfrm>
          <a:prstGeom prst="rect">
            <a:avLst/>
          </a:prstGeom>
          <a:solidFill>
            <a:srgbClr val="887E7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baseline="-25000">
              <a:latin typeface="+mn-ea"/>
            </a:endParaRPr>
          </a:p>
        </p:txBody>
      </p:sp>
      <p:sp>
        <p:nvSpPr>
          <p:cNvPr id="44" name="文本框 1"/>
          <p:cNvSpPr txBox="1">
            <a:spLocks noChangeArrowheads="1"/>
          </p:cNvSpPr>
          <p:nvPr/>
        </p:nvSpPr>
        <p:spPr bwMode="auto">
          <a:xfrm>
            <a:off x="988032" y="1772816"/>
            <a:ext cx="10515599" cy="45304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zh-CN" sz="2800" b="1" dirty="0" smtClean="0">
                <a:latin typeface="+mn-ea"/>
                <a:ea typeface="+mn-ea"/>
                <a:sym typeface="宋体" panose="02010600030101010101" pitchFamily="2" charset="-122"/>
              </a:rPr>
              <a:t>指</a:t>
            </a:r>
            <a:r>
              <a:rPr lang="zh-CN" altLang="zh-CN" sz="2800" b="1" dirty="0">
                <a:latin typeface="+mn-ea"/>
                <a:ea typeface="+mn-ea"/>
                <a:sym typeface="宋体" panose="02010600030101010101" pitchFamily="2" charset="-122"/>
              </a:rPr>
              <a:t>出下列句子中破折号的用法。</a:t>
            </a:r>
            <a:endParaRPr lang="zh-CN" altLang="zh-CN" sz="2800" b="1" dirty="0">
              <a:latin typeface="+mn-ea"/>
              <a:ea typeface="+mn-ea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800" dirty="0">
                <a:latin typeface="+mn-ea"/>
                <a:ea typeface="+mn-ea"/>
                <a:sym typeface="宋体" panose="02010600030101010101" pitchFamily="2" charset="-122"/>
              </a:rPr>
              <a:t>    1.京剧继承、发展了中国传统戏曲的表现手法，终于战胜了这种尴尬——用一根小小的马鞭就彻底解决了。(           )</a:t>
            </a:r>
            <a:endParaRPr lang="zh-CN" altLang="zh-CN" sz="2800" dirty="0">
              <a:latin typeface="+mn-ea"/>
              <a:ea typeface="+mn-ea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800" dirty="0">
                <a:latin typeface="+mn-ea"/>
                <a:ea typeface="+mn-ea"/>
                <a:sym typeface="宋体" panose="02010600030101010101" pitchFamily="2" charset="-122"/>
              </a:rPr>
              <a:t>    2.主人一声吩咐“酒宴摆下——”，仆人立刻把酒壶酒杯端上舞台。(           )</a:t>
            </a:r>
            <a:endParaRPr lang="zh-CN" altLang="zh-CN" sz="2800" dirty="0">
              <a:latin typeface="+mn-ea"/>
              <a:ea typeface="+mn-ea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800" dirty="0">
                <a:latin typeface="+mn-ea"/>
                <a:ea typeface="+mn-ea"/>
                <a:sym typeface="宋体" panose="02010600030101010101" pitchFamily="2" charset="-122"/>
              </a:rPr>
              <a:t>    3.人物的动作也戛然而止——双方脸对着脸，眼睛对着眼睛，兵器对着兵器。(           )</a:t>
            </a:r>
            <a:endParaRPr lang="zh-CN" altLang="zh-CN" sz="2800" dirty="0">
              <a:latin typeface="+mn-ea"/>
              <a:ea typeface="+mn-ea"/>
              <a:sym typeface="宋体" panose="02010600030101010101" pitchFamily="2" charset="-122"/>
            </a:endParaRPr>
          </a:p>
        </p:txBody>
      </p:sp>
      <p:sp>
        <p:nvSpPr>
          <p:cNvPr id="45" name="TextBox 10"/>
          <p:cNvSpPr txBox="1">
            <a:spLocks noChangeArrowheads="1"/>
          </p:cNvSpPr>
          <p:nvPr/>
        </p:nvSpPr>
        <p:spPr bwMode="auto">
          <a:xfrm>
            <a:off x="8497209" y="3078774"/>
            <a:ext cx="2441575" cy="6524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解释说明</a:t>
            </a:r>
            <a:endParaRPr lang="zh-CN" altLang="en-US" sz="28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6" name="TextBox 10"/>
          <p:cNvSpPr txBox="1">
            <a:spLocks noChangeArrowheads="1"/>
          </p:cNvSpPr>
          <p:nvPr/>
        </p:nvSpPr>
        <p:spPr bwMode="auto">
          <a:xfrm>
            <a:off x="2351584" y="4324413"/>
            <a:ext cx="2806700" cy="6524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声音的延长</a:t>
            </a:r>
            <a:endParaRPr lang="zh-CN" altLang="en-US" sz="28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7" name="TextBox 10"/>
          <p:cNvSpPr txBox="1">
            <a:spLocks noChangeArrowheads="1"/>
          </p:cNvSpPr>
          <p:nvPr/>
        </p:nvSpPr>
        <p:spPr bwMode="auto">
          <a:xfrm>
            <a:off x="3754934" y="5608383"/>
            <a:ext cx="2439987" cy="6524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话题的转换</a:t>
            </a:r>
            <a:endParaRPr lang="zh-CN" altLang="en-US" sz="28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25" name="组合 25"/>
          <p:cNvGrpSpPr/>
          <p:nvPr/>
        </p:nvGrpSpPr>
        <p:grpSpPr>
          <a:xfrm>
            <a:off x="0" y="-100013"/>
            <a:ext cx="12192000" cy="792163"/>
            <a:chOff x="0" y="-100013"/>
            <a:chExt cx="12192000" cy="792163"/>
          </a:xfrm>
        </p:grpSpPr>
        <p:sp>
          <p:nvSpPr>
            <p:cNvPr id="26" name="矩形 26"/>
            <p:cNvSpPr/>
            <p:nvPr/>
          </p:nvSpPr>
          <p:spPr>
            <a:xfrm>
              <a:off x="0" y="-100013"/>
              <a:ext cx="12192000" cy="792163"/>
            </a:xfrm>
            <a:prstGeom prst="rect">
              <a:avLst/>
            </a:prstGeom>
            <a:solidFill>
              <a:srgbClr val="4D8E57"/>
            </a:solidFill>
            <a:ln>
              <a:noFill/>
            </a:ln>
            <a:effectLst>
              <a:outerShdw blurRad="50800" dist="127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HK" altLang="en-US" dirty="0">
                <a:cs typeface="+mn-ea"/>
                <a:sym typeface="+mn-lt"/>
              </a:endParaRPr>
            </a:p>
          </p:txBody>
        </p:sp>
        <p:sp>
          <p:nvSpPr>
            <p:cNvPr id="27" name="矩形 27"/>
            <p:cNvSpPr/>
            <p:nvPr/>
          </p:nvSpPr>
          <p:spPr>
            <a:xfrm>
              <a:off x="9395308" y="77788"/>
              <a:ext cx="1512887" cy="4572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HK" altLang="en-US">
                <a:cs typeface="+mn-ea"/>
                <a:sym typeface="+mn-lt"/>
              </a:endParaRPr>
            </a:p>
          </p:txBody>
        </p:sp>
        <p:sp>
          <p:nvSpPr>
            <p:cNvPr id="28" name="文本框 28"/>
            <p:cNvSpPr txBox="1"/>
            <p:nvPr/>
          </p:nvSpPr>
          <p:spPr>
            <a:xfrm>
              <a:off x="307975" y="105484"/>
              <a:ext cx="1657350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/>
              <a:r>
                <a:rPr lang="zh-CN" altLang="en-US" sz="2000" spc="300" dirty="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新课导入</a:t>
              </a:r>
              <a:endParaRPr lang="zh-CN" sz="2000" spc="300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cxnSp>
          <p:nvCxnSpPr>
            <p:cNvPr id="29" name="直接连接符 29"/>
            <p:cNvCxnSpPr/>
            <p:nvPr/>
          </p:nvCxnSpPr>
          <p:spPr>
            <a:xfrm>
              <a:off x="1985509" y="71438"/>
              <a:ext cx="0" cy="461962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文本框 30"/>
            <p:cNvSpPr txBox="1"/>
            <p:nvPr/>
          </p:nvSpPr>
          <p:spPr>
            <a:xfrm>
              <a:off x="1931345" y="96013"/>
              <a:ext cx="1639887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整体感知</a:t>
              </a:r>
              <a:endParaRPr lang="zh-CN" sz="2000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31" name="文本框 31"/>
            <p:cNvSpPr txBox="1"/>
            <p:nvPr/>
          </p:nvSpPr>
          <p:spPr>
            <a:xfrm>
              <a:off x="3454350" y="98921"/>
              <a:ext cx="1633538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深入探究</a:t>
              </a:r>
              <a:endParaRPr lang="zh-CN" sz="2000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32" name="文本框 32"/>
            <p:cNvSpPr txBox="1"/>
            <p:nvPr/>
          </p:nvSpPr>
          <p:spPr>
            <a:xfrm>
              <a:off x="4964361" y="117643"/>
              <a:ext cx="1563687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课堂小结</a:t>
              </a:r>
              <a:endParaRPr lang="zh-CN" sz="2000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33" name="文本框 33"/>
            <p:cNvSpPr txBox="1"/>
            <p:nvPr/>
          </p:nvSpPr>
          <p:spPr>
            <a:xfrm>
              <a:off x="6550694" y="79750"/>
              <a:ext cx="1633538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2000" dirty="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拓展延伸</a:t>
              </a:r>
              <a:endParaRPr lang="en-US" altLang="zh-CN" sz="2000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34" name="文本框 34"/>
            <p:cNvSpPr txBox="1"/>
            <p:nvPr/>
          </p:nvSpPr>
          <p:spPr>
            <a:xfrm>
              <a:off x="7881317" y="92075"/>
              <a:ext cx="1743075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板书设计</a:t>
              </a:r>
              <a:endParaRPr lang="en-US" altLang="zh-CN" sz="2000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cxnSp>
          <p:nvCxnSpPr>
            <p:cNvPr id="35" name="直接连接符 35"/>
            <p:cNvCxnSpPr/>
            <p:nvPr/>
          </p:nvCxnSpPr>
          <p:spPr>
            <a:xfrm>
              <a:off x="3478336" y="59728"/>
              <a:ext cx="0" cy="461963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6"/>
            <p:cNvCxnSpPr/>
            <p:nvPr/>
          </p:nvCxnSpPr>
          <p:spPr>
            <a:xfrm>
              <a:off x="4971163" y="86717"/>
              <a:ext cx="0" cy="461963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接连接符 37"/>
            <p:cNvCxnSpPr/>
            <p:nvPr/>
          </p:nvCxnSpPr>
          <p:spPr>
            <a:xfrm>
              <a:off x="6463990" y="72430"/>
              <a:ext cx="0" cy="460375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8"/>
            <p:cNvCxnSpPr/>
            <p:nvPr/>
          </p:nvCxnSpPr>
          <p:spPr>
            <a:xfrm>
              <a:off x="7956817" y="76396"/>
              <a:ext cx="0" cy="461962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9" name="文本框 39"/>
            <p:cNvSpPr txBox="1"/>
            <p:nvPr/>
          </p:nvSpPr>
          <p:spPr>
            <a:xfrm>
              <a:off x="9334953" y="103414"/>
              <a:ext cx="1743075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 dirty="0">
                  <a:solidFill>
                    <a:srgbClr val="4D8E57"/>
                  </a:solidFill>
                  <a:latin typeface="+mj-ea"/>
                  <a:ea typeface="+mj-ea"/>
                  <a:cs typeface="+mn-ea"/>
                  <a:sym typeface="+mn-lt"/>
                </a:rPr>
                <a:t>布置作业</a:t>
              </a:r>
              <a:endParaRPr lang="en-US" altLang="zh-CN" sz="2000" dirty="0">
                <a:solidFill>
                  <a:srgbClr val="4D8E57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cxnSp>
          <p:nvCxnSpPr>
            <p:cNvPr id="62" name="直接连接符 40"/>
            <p:cNvCxnSpPr/>
            <p:nvPr/>
          </p:nvCxnSpPr>
          <p:spPr>
            <a:xfrm>
              <a:off x="9449646" y="86717"/>
              <a:ext cx="0" cy="461962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3" name="标题 1"/>
          <p:cNvSpPr txBox="1"/>
          <p:nvPr/>
        </p:nvSpPr>
        <p:spPr>
          <a:xfrm>
            <a:off x="754346" y="1045414"/>
            <a:ext cx="10515600" cy="516024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i="0" kern="1200" baseline="0">
                <a:solidFill>
                  <a:srgbClr val="293049"/>
                </a:solidFill>
                <a:effectLst/>
                <a:latin typeface="+mj-ea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zh-CN" altLang="en-US" sz="2800" dirty="0">
                <a:solidFill>
                  <a:srgbClr val="0B819B"/>
                </a:solidFill>
                <a:latin typeface="+mn-ea"/>
                <a:ea typeface="+mn-ea"/>
                <a:cs typeface="+mn-ea"/>
              </a:rPr>
              <a:t>布置作业</a:t>
            </a:r>
            <a:r>
              <a:rPr lang="en-US" altLang="zh-CN" sz="2800" dirty="0">
                <a:solidFill>
                  <a:srgbClr val="0B819B"/>
                </a:solidFill>
                <a:latin typeface="+mn-ea"/>
                <a:ea typeface="+mn-ea"/>
                <a:cs typeface="+mn-ea"/>
              </a:rPr>
              <a:t>——</a:t>
            </a:r>
            <a:r>
              <a:rPr lang="zh-CN" altLang="en-US" sz="2800" dirty="0">
                <a:solidFill>
                  <a:srgbClr val="0B819B"/>
                </a:solidFill>
                <a:latin typeface="+mn-ea"/>
                <a:ea typeface="+mn-ea"/>
                <a:cs typeface="+mn-ea"/>
              </a:rPr>
              <a:t>当堂作业</a:t>
            </a:r>
            <a:endParaRPr lang="zh-CN" altLang="en-US" sz="2800" dirty="0">
              <a:solidFill>
                <a:srgbClr val="0B819B"/>
              </a:solidFill>
              <a:latin typeface="+mn-ea"/>
              <a:ea typeface="+mn-ea"/>
            </a:endParaRPr>
          </a:p>
        </p:txBody>
      </p:sp>
      <p:pic>
        <p:nvPicPr>
          <p:cNvPr id="64" name="图形 21"/>
          <p:cNvPicPr>
            <a:picLocks noChangeAspect="1"/>
          </p:cNvPicPr>
          <p:nvPr/>
        </p:nvPicPr>
        <p:blipFill>
          <a:blip r:embed="rId1" cstate="print">
            <a:duotone>
              <a:prstClr val="black"/>
              <a:schemeClr val="accent1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191345" y="1089126"/>
            <a:ext cx="646856" cy="352510"/>
          </a:xfrm>
          <a:prstGeom prst="rect">
            <a:avLst/>
          </a:prstGeom>
        </p:spPr>
      </p:pic>
    </p:spTree>
  </p:cSld>
  <p:clrMapOvr>
    <a:masterClrMapping/>
  </p:clrMapOvr>
  <p:transition spd="slow" advTm="3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/>
      <p:bldP spid="46" grpId="0"/>
      <p:bldP spid="47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2848" y="1515716"/>
            <a:ext cx="3670096" cy="4589430"/>
          </a:xfrm>
          <a:prstGeom prst="rect">
            <a:avLst/>
          </a:prstGeom>
        </p:spPr>
      </p:pic>
      <p:sp>
        <p:nvSpPr>
          <p:cNvPr id="23" name="矩形 1"/>
          <p:cNvSpPr>
            <a:spLocks noChangeArrowheads="1"/>
          </p:cNvSpPr>
          <p:nvPr/>
        </p:nvSpPr>
        <p:spPr bwMode="auto">
          <a:xfrm>
            <a:off x="673735" y="2398929"/>
            <a:ext cx="6553944" cy="29806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750"/>
              </a:spcBef>
              <a:buSzPct val="100000"/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楷体" panose="02010609060101010101" pitchFamily="49" charset="-122"/>
                <a:ea typeface="华文新魏" panose="02010800040101010101" pitchFamily="2" charset="-122"/>
              </a:defRPr>
            </a:lvl1pPr>
            <a:lvl2pPr marL="514350" indent="-171450">
              <a:lnSpc>
                <a:spcPct val="90000"/>
              </a:lnSpc>
              <a:spcBef>
                <a:spcPts val="375"/>
              </a:spcBef>
              <a:buSzPct val="100000"/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楷体" panose="02010609060101010101" pitchFamily="49" charset="-122"/>
                <a:ea typeface="华文新魏" panose="02010800040101010101" pitchFamily="2" charset="-122"/>
              </a:defRPr>
            </a:lvl2pPr>
            <a:lvl3pPr marL="857250" indent="-171450">
              <a:lnSpc>
                <a:spcPct val="90000"/>
              </a:lnSpc>
              <a:spcBef>
                <a:spcPts val="375"/>
              </a:spcBef>
              <a:buSzPct val="100000"/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楷体" panose="02010609060101010101" pitchFamily="49" charset="-122"/>
                <a:ea typeface="华文新魏" panose="02010800040101010101" pitchFamily="2" charset="-122"/>
              </a:defRPr>
            </a:lvl3pPr>
            <a:lvl4pPr marL="1200150" indent="-171450">
              <a:lnSpc>
                <a:spcPct val="90000"/>
              </a:lnSpc>
              <a:spcBef>
                <a:spcPts val="375"/>
              </a:spcBef>
              <a:buSzPct val="100000"/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楷体" panose="02010609060101010101" pitchFamily="49" charset="-122"/>
                <a:ea typeface="华文新魏" panose="02010800040101010101" pitchFamily="2" charset="-122"/>
              </a:defRPr>
            </a:lvl4pPr>
            <a:lvl5pPr marL="1543050" indent="-171450">
              <a:lnSpc>
                <a:spcPct val="90000"/>
              </a:lnSpc>
              <a:spcBef>
                <a:spcPts val="375"/>
              </a:spcBef>
              <a:buSzPct val="100000"/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楷体" panose="02010609060101010101" pitchFamily="49" charset="-122"/>
                <a:ea typeface="华文新魏" panose="02010800040101010101" pitchFamily="2" charset="-122"/>
              </a:defRPr>
            </a:lvl5pPr>
            <a:lvl6pPr marL="2000250" indent="-171450" defTabSz="6858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SzPct val="100000"/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楷体" panose="02010609060101010101" pitchFamily="49" charset="-122"/>
                <a:ea typeface="华文新魏" panose="02010800040101010101" pitchFamily="2" charset="-122"/>
              </a:defRPr>
            </a:lvl6pPr>
            <a:lvl7pPr marL="2457450" indent="-171450" defTabSz="6858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SzPct val="100000"/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楷体" panose="02010609060101010101" pitchFamily="49" charset="-122"/>
                <a:ea typeface="华文新魏" panose="02010800040101010101" pitchFamily="2" charset="-122"/>
              </a:defRPr>
            </a:lvl7pPr>
            <a:lvl8pPr marL="2914650" indent="-171450" defTabSz="6858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SzPct val="100000"/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楷体" panose="02010609060101010101" pitchFamily="49" charset="-122"/>
                <a:ea typeface="华文新魏" panose="02010800040101010101" pitchFamily="2" charset="-122"/>
              </a:defRPr>
            </a:lvl8pPr>
            <a:lvl9pPr marL="3371850" indent="-171450" defTabSz="6858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SzPct val="100000"/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楷体" panose="02010609060101010101" pitchFamily="49" charset="-122"/>
                <a:ea typeface="华文新魏" panose="0201080004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4400" dirty="0">
                <a:latin typeface="+mn-ea"/>
                <a:ea typeface="+mn-ea"/>
              </a:rPr>
              <a:t>    课外搜集资料或观看京剧表演，了解京剧的其他知识。</a:t>
            </a:r>
            <a:endParaRPr lang="zh-CN" altLang="en-US" sz="4400" dirty="0">
              <a:latin typeface="+mn-ea"/>
              <a:ea typeface="+mn-ea"/>
            </a:endParaRPr>
          </a:p>
        </p:txBody>
      </p:sp>
      <p:grpSp>
        <p:nvGrpSpPr>
          <p:cNvPr id="24" name="组合 25"/>
          <p:cNvGrpSpPr/>
          <p:nvPr/>
        </p:nvGrpSpPr>
        <p:grpSpPr>
          <a:xfrm>
            <a:off x="0" y="-100013"/>
            <a:ext cx="12192000" cy="792163"/>
            <a:chOff x="0" y="-100013"/>
            <a:chExt cx="12192000" cy="792163"/>
          </a:xfrm>
        </p:grpSpPr>
        <p:sp>
          <p:nvSpPr>
            <p:cNvPr id="25" name="矩形 26"/>
            <p:cNvSpPr/>
            <p:nvPr/>
          </p:nvSpPr>
          <p:spPr>
            <a:xfrm>
              <a:off x="0" y="-100013"/>
              <a:ext cx="12192000" cy="792163"/>
            </a:xfrm>
            <a:prstGeom prst="rect">
              <a:avLst/>
            </a:prstGeom>
            <a:solidFill>
              <a:srgbClr val="4D8E57"/>
            </a:solidFill>
            <a:ln>
              <a:noFill/>
            </a:ln>
            <a:effectLst>
              <a:outerShdw blurRad="50800" dist="127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HK" altLang="en-US" dirty="0">
                <a:cs typeface="+mn-ea"/>
                <a:sym typeface="+mn-lt"/>
              </a:endParaRPr>
            </a:p>
          </p:txBody>
        </p:sp>
        <p:sp>
          <p:nvSpPr>
            <p:cNvPr id="42" name="矩形 27"/>
            <p:cNvSpPr/>
            <p:nvPr/>
          </p:nvSpPr>
          <p:spPr>
            <a:xfrm>
              <a:off x="9395308" y="77788"/>
              <a:ext cx="1512887" cy="4572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HK" altLang="en-US">
                <a:cs typeface="+mn-ea"/>
                <a:sym typeface="+mn-lt"/>
              </a:endParaRPr>
            </a:p>
          </p:txBody>
        </p:sp>
        <p:sp>
          <p:nvSpPr>
            <p:cNvPr id="43" name="文本框 28"/>
            <p:cNvSpPr txBox="1"/>
            <p:nvPr/>
          </p:nvSpPr>
          <p:spPr>
            <a:xfrm>
              <a:off x="307975" y="105484"/>
              <a:ext cx="1657350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/>
              <a:r>
                <a:rPr lang="zh-CN" altLang="en-US" sz="2000" spc="300" dirty="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新课导入</a:t>
              </a:r>
              <a:endParaRPr lang="zh-CN" sz="2000" spc="300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cxnSp>
          <p:nvCxnSpPr>
            <p:cNvPr id="44" name="直接连接符 29"/>
            <p:cNvCxnSpPr/>
            <p:nvPr/>
          </p:nvCxnSpPr>
          <p:spPr>
            <a:xfrm>
              <a:off x="1985509" y="71438"/>
              <a:ext cx="0" cy="461962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5" name="文本框 30"/>
            <p:cNvSpPr txBox="1"/>
            <p:nvPr/>
          </p:nvSpPr>
          <p:spPr>
            <a:xfrm>
              <a:off x="1931345" y="96013"/>
              <a:ext cx="1639887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整体感知</a:t>
              </a:r>
              <a:endParaRPr lang="zh-CN" sz="2000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46" name="文本框 31"/>
            <p:cNvSpPr txBox="1"/>
            <p:nvPr/>
          </p:nvSpPr>
          <p:spPr>
            <a:xfrm>
              <a:off x="3454350" y="98921"/>
              <a:ext cx="1633538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深入探究</a:t>
              </a:r>
              <a:endParaRPr lang="zh-CN" sz="2000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47" name="文本框 32"/>
            <p:cNvSpPr txBox="1"/>
            <p:nvPr/>
          </p:nvSpPr>
          <p:spPr>
            <a:xfrm>
              <a:off x="4964361" y="117643"/>
              <a:ext cx="1563687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课堂小结</a:t>
              </a:r>
              <a:endParaRPr lang="zh-CN" sz="2000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48" name="文本框 33"/>
            <p:cNvSpPr txBox="1"/>
            <p:nvPr/>
          </p:nvSpPr>
          <p:spPr>
            <a:xfrm>
              <a:off x="6550694" y="79750"/>
              <a:ext cx="1633538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2000" dirty="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拓展延伸</a:t>
              </a:r>
              <a:endParaRPr lang="en-US" altLang="zh-CN" sz="2000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49" name="文本框 34"/>
            <p:cNvSpPr txBox="1"/>
            <p:nvPr/>
          </p:nvSpPr>
          <p:spPr>
            <a:xfrm>
              <a:off x="7881317" y="92075"/>
              <a:ext cx="1743075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板书设计</a:t>
              </a:r>
              <a:endParaRPr lang="en-US" altLang="zh-CN" sz="2000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cxnSp>
          <p:nvCxnSpPr>
            <p:cNvPr id="50" name="直接连接符 35"/>
            <p:cNvCxnSpPr/>
            <p:nvPr/>
          </p:nvCxnSpPr>
          <p:spPr>
            <a:xfrm>
              <a:off x="3478336" y="59728"/>
              <a:ext cx="0" cy="461963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36"/>
            <p:cNvCxnSpPr/>
            <p:nvPr/>
          </p:nvCxnSpPr>
          <p:spPr>
            <a:xfrm>
              <a:off x="4971163" y="86717"/>
              <a:ext cx="0" cy="461963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37"/>
            <p:cNvCxnSpPr/>
            <p:nvPr/>
          </p:nvCxnSpPr>
          <p:spPr>
            <a:xfrm>
              <a:off x="6463990" y="72430"/>
              <a:ext cx="0" cy="460375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38"/>
            <p:cNvCxnSpPr/>
            <p:nvPr/>
          </p:nvCxnSpPr>
          <p:spPr>
            <a:xfrm>
              <a:off x="7956817" y="76396"/>
              <a:ext cx="0" cy="461962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4" name="文本框 39"/>
            <p:cNvSpPr txBox="1"/>
            <p:nvPr/>
          </p:nvSpPr>
          <p:spPr>
            <a:xfrm>
              <a:off x="9334953" y="103414"/>
              <a:ext cx="1743075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 dirty="0">
                  <a:solidFill>
                    <a:srgbClr val="4D8E57"/>
                  </a:solidFill>
                  <a:latin typeface="+mj-ea"/>
                  <a:ea typeface="+mj-ea"/>
                  <a:cs typeface="+mn-ea"/>
                  <a:sym typeface="+mn-lt"/>
                </a:rPr>
                <a:t>布置作业</a:t>
              </a:r>
              <a:endParaRPr lang="en-US" altLang="zh-CN" sz="2000" dirty="0">
                <a:solidFill>
                  <a:srgbClr val="4D8E57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cxnSp>
          <p:nvCxnSpPr>
            <p:cNvPr id="55" name="直接连接符 40"/>
            <p:cNvCxnSpPr/>
            <p:nvPr/>
          </p:nvCxnSpPr>
          <p:spPr>
            <a:xfrm>
              <a:off x="9449646" y="86717"/>
              <a:ext cx="0" cy="461962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6" name="标题 1"/>
          <p:cNvSpPr txBox="1"/>
          <p:nvPr/>
        </p:nvSpPr>
        <p:spPr>
          <a:xfrm>
            <a:off x="754346" y="1045414"/>
            <a:ext cx="10515600" cy="516024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i="0" kern="1200" baseline="0">
                <a:solidFill>
                  <a:srgbClr val="293049"/>
                </a:solidFill>
                <a:effectLst/>
                <a:latin typeface="+mj-ea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zh-CN" altLang="en-US" sz="2800" dirty="0">
                <a:solidFill>
                  <a:srgbClr val="0B819B"/>
                </a:solidFill>
                <a:latin typeface="+mn-ea"/>
                <a:ea typeface="+mn-ea"/>
                <a:cs typeface="+mn-ea"/>
              </a:rPr>
              <a:t>布置作业</a:t>
            </a:r>
            <a:r>
              <a:rPr lang="en-US" altLang="zh-CN" sz="2800" dirty="0">
                <a:solidFill>
                  <a:srgbClr val="0B819B"/>
                </a:solidFill>
                <a:latin typeface="+mn-ea"/>
                <a:ea typeface="+mn-ea"/>
                <a:cs typeface="+mn-ea"/>
              </a:rPr>
              <a:t>——</a:t>
            </a:r>
            <a:r>
              <a:rPr lang="zh-CN" altLang="en-US" sz="2800" dirty="0">
                <a:solidFill>
                  <a:srgbClr val="0B819B"/>
                </a:solidFill>
                <a:latin typeface="+mn-ea"/>
                <a:ea typeface="+mn-ea"/>
                <a:cs typeface="+mn-ea"/>
              </a:rPr>
              <a:t>课后作业</a:t>
            </a:r>
            <a:endParaRPr lang="zh-CN" altLang="en-US" sz="2800" dirty="0">
              <a:solidFill>
                <a:srgbClr val="0B819B"/>
              </a:solidFill>
              <a:latin typeface="+mn-ea"/>
              <a:ea typeface="+mn-ea"/>
            </a:endParaRPr>
          </a:p>
        </p:txBody>
      </p:sp>
      <p:pic>
        <p:nvPicPr>
          <p:cNvPr id="57" name="图形 21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chemeClr val="accent1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191345" y="1089126"/>
            <a:ext cx="646856" cy="352510"/>
          </a:xfrm>
          <a:prstGeom prst="rect">
            <a:avLst/>
          </a:prstGeom>
        </p:spPr>
      </p:pic>
    </p:spTree>
  </p:cSld>
  <p:clrMapOvr>
    <a:masterClrMapping/>
  </p:clrMapOvr>
  <p:transition spd="slow" advTm="3000">
    <p:fade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029" name="矩形 8"/>
          <p:cNvSpPr/>
          <p:nvPr/>
        </p:nvSpPr>
        <p:spPr>
          <a:xfrm>
            <a:off x="-48895" y="3350392"/>
            <a:ext cx="12240895" cy="3679007"/>
          </a:xfrm>
          <a:prstGeom prst="rect">
            <a:avLst/>
          </a:prstGeom>
          <a:solidFill>
            <a:srgbClr val="758A46">
              <a:alpha val="4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049030" name="椭圆 99"/>
          <p:cNvSpPr/>
          <p:nvPr/>
        </p:nvSpPr>
        <p:spPr>
          <a:xfrm>
            <a:off x="4734939" y="2694939"/>
            <a:ext cx="1310909" cy="1310909"/>
          </a:xfrm>
          <a:prstGeom prst="ellipse">
            <a:avLst/>
          </a:prstGeom>
          <a:solidFill>
            <a:srgbClr val="F1F1F1"/>
          </a:solidFill>
          <a:ln w="25400">
            <a:gradFill flip="none" rotWithShape="1">
              <a:gsLst>
                <a:gs pos="0">
                  <a:schemeClr val="bg1">
                    <a:lumMod val="100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</a:gradFill>
          </a:ln>
          <a:effectLst>
            <a:outerShdw blurRad="139700" dist="88900" dir="2700000" algn="tl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zh-CN" altLang="en-US" sz="6600" dirty="0">
                <a:solidFill>
                  <a:srgbClr val="5D5450"/>
                </a:solidFill>
                <a:latin typeface="+mn-ea"/>
                <a:cs typeface="+mn-ea"/>
                <a:sym typeface="+mn-lt"/>
              </a:rPr>
              <a:t>谢</a:t>
            </a:r>
            <a:endParaRPr lang="zh-CN" altLang="en-US" sz="6600" dirty="0">
              <a:solidFill>
                <a:srgbClr val="5D5450"/>
              </a:solidFill>
              <a:latin typeface="+mn-ea"/>
              <a:cs typeface="+mn-ea"/>
              <a:sym typeface="+mn-lt"/>
            </a:endParaRPr>
          </a:p>
        </p:txBody>
      </p:sp>
      <p:sp>
        <p:nvSpPr>
          <p:cNvPr id="1049031" name="椭圆 101"/>
          <p:cNvSpPr/>
          <p:nvPr/>
        </p:nvSpPr>
        <p:spPr>
          <a:xfrm>
            <a:off x="6138412" y="2694939"/>
            <a:ext cx="1310909" cy="1310909"/>
          </a:xfrm>
          <a:prstGeom prst="ellipse">
            <a:avLst/>
          </a:prstGeom>
          <a:solidFill>
            <a:schemeClr val="bg1"/>
          </a:solidFill>
          <a:ln w="25400">
            <a:gradFill flip="none" rotWithShape="1">
              <a:gsLst>
                <a:gs pos="0">
                  <a:schemeClr val="bg1">
                    <a:lumMod val="100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</a:gradFill>
          </a:ln>
          <a:effectLst>
            <a:outerShdw blurRad="139700" dist="88900" dir="2700000" algn="tl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zh-CN" altLang="en-US" sz="6600" dirty="0">
                <a:solidFill>
                  <a:srgbClr val="5D5450"/>
                </a:solidFill>
                <a:latin typeface="+mn-ea"/>
                <a:cs typeface="+mn-ea"/>
                <a:sym typeface="+mn-lt"/>
              </a:rPr>
              <a:t>谢</a:t>
            </a:r>
            <a:endParaRPr lang="zh-CN" altLang="en-US" sz="6600" dirty="0">
              <a:solidFill>
                <a:srgbClr val="5D5450"/>
              </a:solidFill>
              <a:latin typeface="+mn-ea"/>
              <a:cs typeface="+mn-ea"/>
              <a:sym typeface="+mn-lt"/>
            </a:endParaRPr>
          </a:p>
        </p:txBody>
      </p:sp>
      <p:sp>
        <p:nvSpPr>
          <p:cNvPr id="1049032" name="椭圆 102"/>
          <p:cNvSpPr/>
          <p:nvPr/>
        </p:nvSpPr>
        <p:spPr>
          <a:xfrm>
            <a:off x="7541885" y="2694939"/>
            <a:ext cx="1310909" cy="1310909"/>
          </a:xfrm>
          <a:prstGeom prst="ellipse">
            <a:avLst/>
          </a:prstGeom>
          <a:solidFill>
            <a:schemeClr val="bg1"/>
          </a:solidFill>
          <a:ln w="25400">
            <a:gradFill flip="none" rotWithShape="1">
              <a:gsLst>
                <a:gs pos="0">
                  <a:schemeClr val="bg1">
                    <a:lumMod val="100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</a:gradFill>
          </a:ln>
          <a:effectLst>
            <a:outerShdw blurRad="139700" dist="88900" dir="2700000" algn="tl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zh-CN" altLang="en-US" sz="6600" dirty="0">
                <a:solidFill>
                  <a:srgbClr val="5D5450"/>
                </a:solidFill>
                <a:latin typeface="+mn-ea"/>
                <a:cs typeface="+mn-ea"/>
                <a:sym typeface="+mn-lt"/>
              </a:rPr>
              <a:t>观</a:t>
            </a:r>
            <a:endParaRPr lang="zh-CN" altLang="en-US" sz="6600" dirty="0">
              <a:solidFill>
                <a:srgbClr val="5D5450"/>
              </a:solidFill>
              <a:latin typeface="+mn-ea"/>
              <a:cs typeface="+mn-ea"/>
              <a:sym typeface="+mn-lt"/>
            </a:endParaRPr>
          </a:p>
        </p:txBody>
      </p:sp>
      <p:sp>
        <p:nvSpPr>
          <p:cNvPr id="1049033" name="椭圆 103"/>
          <p:cNvSpPr/>
          <p:nvPr/>
        </p:nvSpPr>
        <p:spPr>
          <a:xfrm>
            <a:off x="8945358" y="2694939"/>
            <a:ext cx="1310909" cy="1310909"/>
          </a:xfrm>
          <a:prstGeom prst="ellipse">
            <a:avLst/>
          </a:prstGeom>
          <a:solidFill>
            <a:schemeClr val="bg1"/>
          </a:solidFill>
          <a:ln w="25400">
            <a:gradFill flip="none" rotWithShape="1">
              <a:gsLst>
                <a:gs pos="0">
                  <a:schemeClr val="bg1">
                    <a:lumMod val="100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</a:gradFill>
          </a:ln>
          <a:effectLst>
            <a:outerShdw blurRad="139700" dist="88900" dir="2700000" algn="tl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zh-CN" altLang="en-US" sz="6600" dirty="0">
                <a:solidFill>
                  <a:srgbClr val="5D5450"/>
                </a:solidFill>
                <a:latin typeface="+mn-ea"/>
                <a:cs typeface="+mn-ea"/>
                <a:sym typeface="+mn-lt"/>
              </a:rPr>
              <a:t>看</a:t>
            </a:r>
            <a:endParaRPr lang="zh-CN" altLang="en-US" sz="6600" dirty="0">
              <a:solidFill>
                <a:srgbClr val="5D5450"/>
              </a:solidFill>
              <a:latin typeface="+mn-ea"/>
              <a:cs typeface="+mn-ea"/>
              <a:sym typeface="+mn-lt"/>
            </a:endParaRPr>
          </a:p>
        </p:txBody>
      </p:sp>
    </p:spTree>
  </p:cSld>
  <p:clrMapOvr>
    <a:masterClrMapping/>
  </p:clrMapOvr>
  <p:transition spd="slow" advTm="3000"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标题 1"/>
          <p:cNvSpPr txBox="1"/>
          <p:nvPr/>
        </p:nvSpPr>
        <p:spPr>
          <a:xfrm>
            <a:off x="854888" y="1016053"/>
            <a:ext cx="10515600" cy="516024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i="0" kern="1200" baseline="0">
                <a:solidFill>
                  <a:srgbClr val="293049"/>
                </a:solidFill>
                <a:effectLst/>
                <a:latin typeface="+mj-ea"/>
                <a:ea typeface="+mj-ea"/>
                <a:cs typeface="+mj-cs"/>
              </a:defRPr>
            </a:lvl1pPr>
          </a:lstStyle>
          <a:p>
            <a:r>
              <a:rPr lang="zh-CN" altLang="en-US" sz="2800" dirty="0">
                <a:solidFill>
                  <a:srgbClr val="EC7D4A"/>
                </a:solidFill>
                <a:latin typeface="+mn-ea"/>
                <a:ea typeface="+mn-ea"/>
                <a:cs typeface="+mn-ea"/>
              </a:rPr>
              <a:t>新课导入 </a:t>
            </a:r>
            <a:r>
              <a:rPr lang="en-US" altLang="zh-CN" sz="2800" dirty="0">
                <a:solidFill>
                  <a:srgbClr val="EC7D4A"/>
                </a:solidFill>
                <a:latin typeface="+mn-ea"/>
                <a:ea typeface="+mn-ea"/>
                <a:cs typeface="+mn-ea"/>
              </a:rPr>
              <a:t>—— </a:t>
            </a:r>
            <a:r>
              <a:rPr lang="zh-CN" altLang="en-US" sz="2800" dirty="0">
                <a:solidFill>
                  <a:srgbClr val="EC7D4A"/>
                </a:solidFill>
                <a:latin typeface="+mn-ea"/>
                <a:ea typeface="+mn-ea"/>
                <a:cs typeface="+mn-ea"/>
              </a:rPr>
              <a:t>京剧趣谈</a:t>
            </a:r>
            <a:endParaRPr lang="zh-CN" altLang="en-US" sz="2800" dirty="0">
              <a:solidFill>
                <a:srgbClr val="EC7D4A"/>
              </a:solidFill>
              <a:latin typeface="+mn-ea"/>
              <a:ea typeface="+mn-ea"/>
              <a:cs typeface="+mn-ea"/>
            </a:endParaRPr>
          </a:p>
        </p:txBody>
      </p:sp>
      <p:pic>
        <p:nvPicPr>
          <p:cNvPr id="15" name="图形 1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216640" y="869951"/>
            <a:ext cx="668917" cy="668917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983432" y="1700808"/>
            <a:ext cx="9915077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atinLnBrk="0">
              <a:lnSpc>
                <a:spcPct val="150000"/>
              </a:lnSpc>
            </a:pP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   京剧，被称为“国粹”。提到京剧，你的脑海中也许会浮现出丰富多变的京剧脸谱，也许会想起那熟悉的唱腔。今天，我们就通过这篇课文来认识京剧中的“马鞭”和“亮相”这两种艺术表现形式。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</p:txBody>
      </p:sp>
      <p:pic>
        <p:nvPicPr>
          <p:cNvPr id="26" name="图片 25" descr="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667"/>
          <a:stretch>
            <a:fillRect/>
          </a:stretch>
        </p:blipFill>
        <p:spPr bwMode="auto">
          <a:xfrm>
            <a:off x="4028043" y="4077072"/>
            <a:ext cx="6678840" cy="26447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4" name="组合 1"/>
          <p:cNvGrpSpPr/>
          <p:nvPr/>
        </p:nvGrpSpPr>
        <p:grpSpPr>
          <a:xfrm>
            <a:off x="0" y="-100013"/>
            <a:ext cx="12192000" cy="792163"/>
            <a:chOff x="0" y="-100013"/>
            <a:chExt cx="12192000" cy="792163"/>
          </a:xfrm>
        </p:grpSpPr>
        <p:sp>
          <p:nvSpPr>
            <p:cNvPr id="28" name="矩形 2"/>
            <p:cNvSpPr/>
            <p:nvPr/>
          </p:nvSpPr>
          <p:spPr>
            <a:xfrm>
              <a:off x="0" y="-100013"/>
              <a:ext cx="12192000" cy="792163"/>
            </a:xfrm>
            <a:prstGeom prst="rect">
              <a:avLst/>
            </a:prstGeom>
            <a:solidFill>
              <a:srgbClr val="4D8E57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HK" altLang="en-US" dirty="0"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29" name="矩形 3"/>
            <p:cNvSpPr/>
            <p:nvPr/>
          </p:nvSpPr>
          <p:spPr>
            <a:xfrm>
              <a:off x="334963" y="77788"/>
              <a:ext cx="1512887" cy="4572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HK" altLang="en-US"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30" name="文本框 4"/>
            <p:cNvSpPr txBox="1"/>
            <p:nvPr/>
          </p:nvSpPr>
          <p:spPr>
            <a:xfrm>
              <a:off x="307975" y="92075"/>
              <a:ext cx="1657350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/>
              <a:r>
                <a:rPr lang="zh-CN" altLang="en-US" sz="2000" spc="300" dirty="0">
                  <a:solidFill>
                    <a:srgbClr val="4D8E57"/>
                  </a:solidFill>
                  <a:latin typeface="+mn-ea"/>
                  <a:cs typeface="+mn-ea"/>
                  <a:sym typeface="+mn-lt"/>
                </a:rPr>
                <a:t>新课导入</a:t>
              </a:r>
              <a:endParaRPr lang="zh-CN" sz="2000" spc="300" dirty="0">
                <a:solidFill>
                  <a:srgbClr val="4D8E57"/>
                </a:solidFill>
                <a:latin typeface="+mn-ea"/>
                <a:cs typeface="+mn-ea"/>
                <a:sym typeface="+mn-lt"/>
              </a:endParaRPr>
            </a:p>
          </p:txBody>
        </p:sp>
        <p:cxnSp>
          <p:nvCxnSpPr>
            <p:cNvPr id="31" name="直接连接符 5"/>
            <p:cNvCxnSpPr/>
            <p:nvPr/>
          </p:nvCxnSpPr>
          <p:spPr>
            <a:xfrm>
              <a:off x="1985509" y="71438"/>
              <a:ext cx="0" cy="461962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2" name="文本框 6"/>
            <p:cNvSpPr txBox="1"/>
            <p:nvPr/>
          </p:nvSpPr>
          <p:spPr>
            <a:xfrm>
              <a:off x="1919536" y="93067"/>
              <a:ext cx="1639887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整体感知</a:t>
              </a:r>
              <a:endParaRPr lang="zh-CN" sz="2000" dirty="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3" name="文本框 7"/>
            <p:cNvSpPr txBox="1"/>
            <p:nvPr/>
          </p:nvSpPr>
          <p:spPr>
            <a:xfrm>
              <a:off x="3454350" y="82549"/>
              <a:ext cx="1633538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深入探究</a:t>
              </a:r>
              <a:endParaRPr lang="zh-CN" sz="2000" dirty="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4" name="文本框 8"/>
            <p:cNvSpPr txBox="1"/>
            <p:nvPr/>
          </p:nvSpPr>
          <p:spPr>
            <a:xfrm>
              <a:off x="4964361" y="92075"/>
              <a:ext cx="1563687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课堂小结</a:t>
              </a:r>
              <a:endParaRPr lang="zh-CN" sz="2000" dirty="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5" name="文本框 9"/>
            <p:cNvSpPr txBox="1"/>
            <p:nvPr/>
          </p:nvSpPr>
          <p:spPr>
            <a:xfrm>
              <a:off x="6550694" y="82548"/>
              <a:ext cx="1633538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2000" dirty="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拓展延伸</a:t>
              </a:r>
              <a:endParaRPr lang="en-US" altLang="zh-CN" sz="2000" dirty="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6" name="文本框 10"/>
            <p:cNvSpPr txBox="1"/>
            <p:nvPr/>
          </p:nvSpPr>
          <p:spPr>
            <a:xfrm>
              <a:off x="7881317" y="92075"/>
              <a:ext cx="1743075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板书设计</a:t>
              </a:r>
              <a:endParaRPr lang="en-US" altLang="zh-CN" sz="2000" dirty="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cxnSp>
          <p:nvCxnSpPr>
            <p:cNvPr id="37" name="直接连接符 19"/>
            <p:cNvCxnSpPr/>
            <p:nvPr/>
          </p:nvCxnSpPr>
          <p:spPr>
            <a:xfrm>
              <a:off x="3478336" y="59728"/>
              <a:ext cx="0" cy="461963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20"/>
            <p:cNvCxnSpPr/>
            <p:nvPr/>
          </p:nvCxnSpPr>
          <p:spPr>
            <a:xfrm>
              <a:off x="4971163" y="86717"/>
              <a:ext cx="0" cy="461963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21"/>
            <p:cNvCxnSpPr/>
            <p:nvPr/>
          </p:nvCxnSpPr>
          <p:spPr>
            <a:xfrm>
              <a:off x="6463990" y="72430"/>
              <a:ext cx="0" cy="460375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22"/>
            <p:cNvCxnSpPr/>
            <p:nvPr/>
          </p:nvCxnSpPr>
          <p:spPr>
            <a:xfrm>
              <a:off x="7956817" y="76396"/>
              <a:ext cx="0" cy="461962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1" name="文本框 18"/>
            <p:cNvSpPr txBox="1"/>
            <p:nvPr/>
          </p:nvSpPr>
          <p:spPr>
            <a:xfrm>
              <a:off x="9334953" y="103414"/>
              <a:ext cx="1743075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布置作业</a:t>
              </a:r>
              <a:endParaRPr lang="en-US" altLang="zh-CN" sz="2000" dirty="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cxnSp>
          <p:nvCxnSpPr>
            <p:cNvPr id="42" name="直接连接符 24"/>
            <p:cNvCxnSpPr/>
            <p:nvPr/>
          </p:nvCxnSpPr>
          <p:spPr>
            <a:xfrm>
              <a:off x="9449646" y="86717"/>
              <a:ext cx="0" cy="461962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spd="slow" advTm="3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2"/>
          <p:cNvPicPr>
            <a:picLocks noChangeAspect="1"/>
          </p:cNvPicPr>
          <p:nvPr/>
        </p:nvPicPr>
        <p:blipFill>
          <a:blip r:embed="rId2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881905" y="2501752"/>
            <a:ext cx="1080120" cy="1080120"/>
          </a:xfrm>
          <a:prstGeom prst="rect">
            <a:avLst/>
          </a:prstGeom>
        </p:spPr>
      </p:pic>
      <p:pic>
        <p:nvPicPr>
          <p:cNvPr id="11" name="图片 2"/>
          <p:cNvPicPr>
            <a:picLocks noChangeAspect="1"/>
          </p:cNvPicPr>
          <p:nvPr/>
        </p:nvPicPr>
        <p:blipFill>
          <a:blip r:embed="rId2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015880" y="2501752"/>
            <a:ext cx="1080120" cy="1080120"/>
          </a:xfrm>
          <a:prstGeom prst="rect">
            <a:avLst/>
          </a:prstGeom>
        </p:spPr>
      </p:pic>
      <p:pic>
        <p:nvPicPr>
          <p:cNvPr id="12" name="图片 2"/>
          <p:cNvPicPr>
            <a:picLocks noChangeAspect="1"/>
          </p:cNvPicPr>
          <p:nvPr/>
        </p:nvPicPr>
        <p:blipFill>
          <a:blip r:embed="rId2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178510" y="2501752"/>
            <a:ext cx="1080120" cy="1080120"/>
          </a:xfrm>
          <a:prstGeom prst="rect">
            <a:avLst/>
          </a:prstGeom>
        </p:spPr>
      </p:pic>
      <p:pic>
        <p:nvPicPr>
          <p:cNvPr id="13" name="图片 2"/>
          <p:cNvPicPr>
            <a:picLocks noChangeAspect="1"/>
          </p:cNvPicPr>
          <p:nvPr/>
        </p:nvPicPr>
        <p:blipFill>
          <a:blip r:embed="rId2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317908" y="2501752"/>
            <a:ext cx="1080120" cy="1080120"/>
          </a:xfrm>
          <a:prstGeom prst="rect">
            <a:avLst/>
          </a:prstGeom>
        </p:spPr>
      </p:pic>
      <p:sp>
        <p:nvSpPr>
          <p:cNvPr id="14" name="文本框 3"/>
          <p:cNvSpPr txBox="1"/>
          <p:nvPr/>
        </p:nvSpPr>
        <p:spPr>
          <a:xfrm>
            <a:off x="3958992" y="2492896"/>
            <a:ext cx="443903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b="1" dirty="0">
                <a:solidFill>
                  <a:srgbClr val="3E5834"/>
                </a:solidFill>
                <a:latin typeface="+mn-ea"/>
              </a:rPr>
              <a:t>整 体 感 知</a:t>
            </a:r>
            <a:endParaRPr lang="zh-CN" altLang="en-US" sz="6000" b="1" dirty="0">
              <a:solidFill>
                <a:srgbClr val="3E5834"/>
              </a:solidFill>
              <a:latin typeface="+mn-ea"/>
            </a:endParaRPr>
          </a:p>
        </p:txBody>
      </p:sp>
      <p:sp>
        <p:nvSpPr>
          <p:cNvPr id="15" name="矩形 4"/>
          <p:cNvSpPr/>
          <p:nvPr/>
        </p:nvSpPr>
        <p:spPr>
          <a:xfrm>
            <a:off x="5424181" y="1700808"/>
            <a:ext cx="134363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800" b="1" spc="200" dirty="0">
                <a:solidFill>
                  <a:srgbClr val="3E5834"/>
                </a:solidFill>
                <a:latin typeface="+mn-ea"/>
              </a:rPr>
              <a:t>第二节</a:t>
            </a:r>
            <a:endParaRPr lang="en-US" altLang="zh-CN" sz="2800" b="1" spc="200" dirty="0">
              <a:solidFill>
                <a:srgbClr val="3E5834"/>
              </a:solidFill>
              <a:latin typeface="+mn-ea"/>
            </a:endParaRPr>
          </a:p>
        </p:txBody>
      </p:sp>
    </p:spTree>
  </p:cSld>
  <p:clrMapOvr>
    <a:masterClrMapping/>
  </p:clrMapOvr>
  <p:transition spd="slow" advTm="3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标题 1"/>
          <p:cNvSpPr txBox="1"/>
          <p:nvPr/>
        </p:nvSpPr>
        <p:spPr>
          <a:xfrm>
            <a:off x="862622" y="927602"/>
            <a:ext cx="10515600" cy="516024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i="0" kern="1200" baseline="0">
                <a:solidFill>
                  <a:srgbClr val="293049"/>
                </a:solidFill>
                <a:effectLst/>
                <a:latin typeface="+mj-ea"/>
                <a:ea typeface="+mj-ea"/>
                <a:cs typeface="+mj-cs"/>
              </a:defRPr>
            </a:lvl1pPr>
          </a:lstStyle>
          <a:p>
            <a:r>
              <a:rPr lang="zh-CN" altLang="en-US" sz="2800" dirty="0">
                <a:solidFill>
                  <a:srgbClr val="EC7D4A"/>
                </a:solidFill>
                <a:latin typeface="+mn-ea"/>
                <a:ea typeface="+mn-ea"/>
                <a:cs typeface="+mn-ea"/>
              </a:rPr>
              <a:t>整体感知</a:t>
            </a:r>
            <a:r>
              <a:rPr lang="en-US" altLang="zh-CN" sz="2800" dirty="0">
                <a:solidFill>
                  <a:srgbClr val="EC7D4A"/>
                </a:solidFill>
                <a:latin typeface="+mn-ea"/>
                <a:ea typeface="+mn-ea"/>
                <a:cs typeface="+mn-ea"/>
              </a:rPr>
              <a:t>—— </a:t>
            </a:r>
            <a:r>
              <a:rPr lang="zh-CN" altLang="en-US" sz="2800" dirty="0">
                <a:solidFill>
                  <a:srgbClr val="EC7D4A"/>
                </a:solidFill>
                <a:latin typeface="+mn-ea"/>
                <a:ea typeface="+mn-ea"/>
                <a:cs typeface="+mn-ea"/>
              </a:rPr>
              <a:t>学习目标</a:t>
            </a:r>
            <a:endParaRPr lang="zh-CN" altLang="en-US" sz="2800" dirty="0">
              <a:solidFill>
                <a:srgbClr val="EC7D4A"/>
              </a:solidFill>
              <a:latin typeface="+mn-ea"/>
              <a:ea typeface="+mn-ea"/>
              <a:cs typeface="+mn-ea"/>
            </a:endParaRPr>
          </a:p>
        </p:txBody>
      </p:sp>
      <p:sp>
        <p:nvSpPr>
          <p:cNvPr id="24" name="矩形 1"/>
          <p:cNvSpPr>
            <a:spLocks noChangeArrowheads="1"/>
          </p:cNvSpPr>
          <p:nvPr/>
        </p:nvSpPr>
        <p:spPr bwMode="auto">
          <a:xfrm>
            <a:off x="981945" y="1720734"/>
            <a:ext cx="6385518" cy="42780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750"/>
              </a:spcBef>
              <a:buSzPct val="100000"/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楷体" panose="02010609060101010101" pitchFamily="49" charset="-122"/>
                <a:ea typeface="华文新魏" panose="02010800040101010101" pitchFamily="2" charset="-122"/>
              </a:defRPr>
            </a:lvl1pPr>
            <a:lvl2pPr marL="514350" indent="-171450">
              <a:lnSpc>
                <a:spcPct val="90000"/>
              </a:lnSpc>
              <a:spcBef>
                <a:spcPts val="375"/>
              </a:spcBef>
              <a:buSzPct val="100000"/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楷体" panose="02010609060101010101" pitchFamily="49" charset="-122"/>
                <a:ea typeface="华文新魏" panose="02010800040101010101" pitchFamily="2" charset="-122"/>
              </a:defRPr>
            </a:lvl2pPr>
            <a:lvl3pPr marL="857250" indent="-171450">
              <a:lnSpc>
                <a:spcPct val="90000"/>
              </a:lnSpc>
              <a:spcBef>
                <a:spcPts val="375"/>
              </a:spcBef>
              <a:buSzPct val="100000"/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楷体" panose="02010609060101010101" pitchFamily="49" charset="-122"/>
                <a:ea typeface="华文新魏" panose="02010800040101010101" pitchFamily="2" charset="-122"/>
              </a:defRPr>
            </a:lvl3pPr>
            <a:lvl4pPr marL="1200150" indent="-171450">
              <a:lnSpc>
                <a:spcPct val="90000"/>
              </a:lnSpc>
              <a:spcBef>
                <a:spcPts val="375"/>
              </a:spcBef>
              <a:buSzPct val="100000"/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楷体" panose="02010609060101010101" pitchFamily="49" charset="-122"/>
                <a:ea typeface="华文新魏" panose="02010800040101010101" pitchFamily="2" charset="-122"/>
              </a:defRPr>
            </a:lvl4pPr>
            <a:lvl5pPr marL="1543050" indent="-171450">
              <a:lnSpc>
                <a:spcPct val="90000"/>
              </a:lnSpc>
              <a:spcBef>
                <a:spcPts val="375"/>
              </a:spcBef>
              <a:buSzPct val="100000"/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楷体" panose="02010609060101010101" pitchFamily="49" charset="-122"/>
                <a:ea typeface="华文新魏" panose="02010800040101010101" pitchFamily="2" charset="-122"/>
              </a:defRPr>
            </a:lvl5pPr>
            <a:lvl6pPr marL="2000250" indent="-171450" defTabSz="6858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SzPct val="100000"/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楷体" panose="02010609060101010101" pitchFamily="49" charset="-122"/>
                <a:ea typeface="华文新魏" panose="02010800040101010101" pitchFamily="2" charset="-122"/>
              </a:defRPr>
            </a:lvl6pPr>
            <a:lvl7pPr marL="2457450" indent="-171450" defTabSz="6858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SzPct val="100000"/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楷体" panose="02010609060101010101" pitchFamily="49" charset="-122"/>
                <a:ea typeface="华文新魏" panose="02010800040101010101" pitchFamily="2" charset="-122"/>
              </a:defRPr>
            </a:lvl7pPr>
            <a:lvl8pPr marL="2914650" indent="-171450" defTabSz="6858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SzPct val="100000"/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楷体" panose="02010609060101010101" pitchFamily="49" charset="-122"/>
                <a:ea typeface="华文新魏" panose="02010800040101010101" pitchFamily="2" charset="-122"/>
              </a:defRPr>
            </a:lvl8pPr>
            <a:lvl9pPr marL="3371850" indent="-171450" defTabSz="6858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SzPct val="100000"/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楷体" panose="02010609060101010101" pitchFamily="49" charset="-122"/>
                <a:ea typeface="华文新魏" panose="0201080004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ts val="1200"/>
              </a:spcBef>
              <a:buNone/>
            </a:pPr>
            <a:r>
              <a:rPr lang="en-US" altLang="zh-CN" sz="2800" dirty="0">
                <a:solidFill>
                  <a:srgbClr val="000000"/>
                </a:solidFill>
                <a:latin typeface="+mn-ea"/>
                <a:ea typeface="+mn-ea"/>
                <a:sym typeface="+mn-ea"/>
              </a:rPr>
              <a:t>1</a:t>
            </a:r>
            <a:r>
              <a:rPr lang="zh-CN" altLang="en-US" sz="2800" dirty="0">
                <a:solidFill>
                  <a:srgbClr val="000000"/>
                </a:solidFill>
                <a:latin typeface="+mn-ea"/>
                <a:ea typeface="+mn-ea"/>
                <a:sym typeface="+mn-ea"/>
              </a:rPr>
              <a:t>．学习并积累“驰骋、尴尬、虚拟、约定俗成、凸显”等词语。</a:t>
            </a:r>
            <a:endParaRPr lang="zh-CN" altLang="en-US" sz="2800" dirty="0">
              <a:solidFill>
                <a:srgbClr val="000000"/>
              </a:solidFill>
              <a:latin typeface="+mn-ea"/>
              <a:ea typeface="+mn-ea"/>
              <a:sym typeface="+mn-ea"/>
            </a:endParaRPr>
          </a:p>
          <a:p>
            <a:pPr eaLnBrk="1" hangingPunct="1">
              <a:lnSpc>
                <a:spcPct val="150000"/>
              </a:lnSpc>
              <a:spcBef>
                <a:spcPts val="1200"/>
              </a:spcBef>
              <a:buNone/>
            </a:pPr>
            <a:r>
              <a:rPr lang="en-US" altLang="zh-CN" sz="2800" dirty="0">
                <a:solidFill>
                  <a:srgbClr val="000000"/>
                </a:solidFill>
                <a:latin typeface="+mn-ea"/>
                <a:ea typeface="+mn-ea"/>
                <a:sym typeface="+mn-ea"/>
              </a:rPr>
              <a:t>2</a:t>
            </a:r>
            <a:r>
              <a:rPr lang="zh-CN" altLang="en-US" sz="2800" dirty="0">
                <a:solidFill>
                  <a:srgbClr val="000000"/>
                </a:solidFill>
                <a:latin typeface="+mn-ea"/>
                <a:ea typeface="+mn-ea"/>
                <a:sym typeface="+mn-ea"/>
              </a:rPr>
              <a:t>．有感情地朗读课文，了解京剧表演中马鞭的应用和亮相的艺术特色。</a:t>
            </a:r>
            <a:endParaRPr lang="zh-CN" altLang="en-US" sz="2800" dirty="0">
              <a:solidFill>
                <a:srgbClr val="000000"/>
              </a:solidFill>
              <a:latin typeface="+mn-ea"/>
              <a:ea typeface="+mn-ea"/>
              <a:sym typeface="+mn-ea"/>
            </a:endParaRPr>
          </a:p>
          <a:p>
            <a:pPr eaLnBrk="1" hangingPunct="1">
              <a:lnSpc>
                <a:spcPct val="150000"/>
              </a:lnSpc>
              <a:spcBef>
                <a:spcPts val="1200"/>
              </a:spcBef>
              <a:buNone/>
            </a:pPr>
            <a:r>
              <a:rPr lang="en-US" altLang="zh-CN" sz="2800" dirty="0">
                <a:solidFill>
                  <a:srgbClr val="000000"/>
                </a:solidFill>
                <a:latin typeface="+mn-ea"/>
                <a:ea typeface="+mn-ea"/>
                <a:sym typeface="+mn-ea"/>
              </a:rPr>
              <a:t>3</a:t>
            </a:r>
            <a:r>
              <a:rPr lang="zh-CN" altLang="en-US" sz="2800" dirty="0">
                <a:solidFill>
                  <a:srgbClr val="000000"/>
                </a:solidFill>
                <a:latin typeface="+mn-ea"/>
                <a:ea typeface="+mn-ea"/>
                <a:sym typeface="+mn-ea"/>
              </a:rPr>
              <a:t>．通过语言文字的描述了解艺术带给人们的享受。</a:t>
            </a:r>
            <a:endParaRPr lang="zh-CN" altLang="en-US" sz="2800" dirty="0">
              <a:solidFill>
                <a:srgbClr val="000000"/>
              </a:solidFill>
              <a:latin typeface="+mn-ea"/>
              <a:ea typeface="+mn-ea"/>
              <a:sym typeface="+mn-ea"/>
            </a:endParaRPr>
          </a:p>
        </p:txBody>
      </p:sp>
      <p:pic>
        <p:nvPicPr>
          <p:cNvPr id="13" name="图形 1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297649" y="919811"/>
            <a:ext cx="564973" cy="564973"/>
          </a:xfrm>
          <a:prstGeom prst="rect">
            <a:avLst/>
          </a:prstGeom>
        </p:spPr>
      </p:pic>
      <p:pic>
        <p:nvPicPr>
          <p:cNvPr id="21" name="图片 20" descr="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67464" y="1863846"/>
            <a:ext cx="4466852" cy="39918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2" name="组合 1"/>
          <p:cNvGrpSpPr/>
          <p:nvPr/>
        </p:nvGrpSpPr>
        <p:grpSpPr>
          <a:xfrm>
            <a:off x="0" y="-100013"/>
            <a:ext cx="12192000" cy="792163"/>
            <a:chOff x="0" y="-100013"/>
            <a:chExt cx="12192000" cy="792163"/>
          </a:xfrm>
        </p:grpSpPr>
        <p:sp>
          <p:nvSpPr>
            <p:cNvPr id="23" name="矩形 27"/>
            <p:cNvSpPr/>
            <p:nvPr/>
          </p:nvSpPr>
          <p:spPr>
            <a:xfrm>
              <a:off x="0" y="-100013"/>
              <a:ext cx="12192000" cy="792163"/>
            </a:xfrm>
            <a:prstGeom prst="rect">
              <a:avLst/>
            </a:prstGeom>
            <a:solidFill>
              <a:srgbClr val="4D8E57"/>
            </a:solidFill>
            <a:ln>
              <a:noFill/>
            </a:ln>
            <a:effectLst>
              <a:outerShdw blurRad="50800" dist="127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HK" altLang="en-US" dirty="0"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25" name="矩形 28"/>
            <p:cNvSpPr/>
            <p:nvPr/>
          </p:nvSpPr>
          <p:spPr>
            <a:xfrm>
              <a:off x="1990825" y="77788"/>
              <a:ext cx="1512887" cy="4572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HK" altLang="en-US"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26" name="文本框 31"/>
            <p:cNvSpPr txBox="1"/>
            <p:nvPr/>
          </p:nvSpPr>
          <p:spPr>
            <a:xfrm>
              <a:off x="307975" y="105484"/>
              <a:ext cx="1657350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/>
              <a:r>
                <a:rPr lang="zh-CN" altLang="en-US" sz="2000" spc="300" dirty="0">
                  <a:solidFill>
                    <a:schemeClr val="bg1"/>
                  </a:solidFill>
                  <a:latin typeface="+mn-ea"/>
                  <a:cs typeface="+mn-ea"/>
                  <a:sym typeface="+mn-lt"/>
                </a:rPr>
                <a:t>新课导入</a:t>
              </a:r>
              <a:endParaRPr lang="zh-CN" sz="2000" spc="300" dirty="0">
                <a:solidFill>
                  <a:schemeClr val="bg1"/>
                </a:solidFill>
                <a:latin typeface="+mn-ea"/>
                <a:cs typeface="+mn-ea"/>
                <a:sym typeface="+mn-lt"/>
              </a:endParaRPr>
            </a:p>
          </p:txBody>
        </p:sp>
        <p:cxnSp>
          <p:nvCxnSpPr>
            <p:cNvPr id="27" name="直接连接符 32"/>
            <p:cNvCxnSpPr/>
            <p:nvPr/>
          </p:nvCxnSpPr>
          <p:spPr>
            <a:xfrm>
              <a:off x="1985509" y="71438"/>
              <a:ext cx="0" cy="461962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文本框 33"/>
            <p:cNvSpPr txBox="1"/>
            <p:nvPr/>
          </p:nvSpPr>
          <p:spPr>
            <a:xfrm>
              <a:off x="1919536" y="93067"/>
              <a:ext cx="1639887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 dirty="0">
                  <a:solidFill>
                    <a:srgbClr val="4D8E57"/>
                  </a:solidFill>
                  <a:latin typeface="+mn-ea"/>
                  <a:ea typeface="+mn-ea"/>
                  <a:cs typeface="+mn-ea"/>
                  <a:sym typeface="+mn-lt"/>
                </a:rPr>
                <a:t>整体感知</a:t>
              </a:r>
              <a:endParaRPr lang="zh-CN" sz="2000" dirty="0">
                <a:solidFill>
                  <a:srgbClr val="4D8E57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5" name="文本框 34"/>
            <p:cNvSpPr txBox="1"/>
            <p:nvPr/>
          </p:nvSpPr>
          <p:spPr>
            <a:xfrm>
              <a:off x="3454350" y="82549"/>
              <a:ext cx="1633538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深入探究</a:t>
              </a:r>
              <a:endParaRPr lang="zh-CN" sz="2000" dirty="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6" name="文本框 35"/>
            <p:cNvSpPr txBox="1"/>
            <p:nvPr/>
          </p:nvSpPr>
          <p:spPr>
            <a:xfrm>
              <a:off x="4964361" y="92075"/>
              <a:ext cx="1563687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课堂小结</a:t>
              </a:r>
              <a:endParaRPr lang="zh-CN" sz="2000" dirty="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7" name="文本框 36"/>
            <p:cNvSpPr txBox="1"/>
            <p:nvPr/>
          </p:nvSpPr>
          <p:spPr>
            <a:xfrm>
              <a:off x="6550694" y="82548"/>
              <a:ext cx="1633538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2000" dirty="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拓展延伸</a:t>
              </a:r>
              <a:endParaRPr lang="en-US" altLang="zh-CN" sz="2000" dirty="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8" name="文本框 37"/>
            <p:cNvSpPr txBox="1"/>
            <p:nvPr/>
          </p:nvSpPr>
          <p:spPr>
            <a:xfrm>
              <a:off x="7881317" y="92075"/>
              <a:ext cx="1743075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板书设计</a:t>
              </a:r>
              <a:endParaRPr lang="en-US" altLang="zh-CN" sz="2000" dirty="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cxnSp>
          <p:nvCxnSpPr>
            <p:cNvPr id="49" name="直接连接符 38"/>
            <p:cNvCxnSpPr/>
            <p:nvPr/>
          </p:nvCxnSpPr>
          <p:spPr>
            <a:xfrm>
              <a:off x="3478336" y="59728"/>
              <a:ext cx="0" cy="461963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39"/>
            <p:cNvCxnSpPr/>
            <p:nvPr/>
          </p:nvCxnSpPr>
          <p:spPr>
            <a:xfrm>
              <a:off x="4971163" y="86717"/>
              <a:ext cx="0" cy="461963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40"/>
            <p:cNvCxnSpPr/>
            <p:nvPr/>
          </p:nvCxnSpPr>
          <p:spPr>
            <a:xfrm>
              <a:off x="6463990" y="72430"/>
              <a:ext cx="0" cy="460375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41"/>
            <p:cNvCxnSpPr/>
            <p:nvPr/>
          </p:nvCxnSpPr>
          <p:spPr>
            <a:xfrm>
              <a:off x="7956817" y="76396"/>
              <a:ext cx="0" cy="461962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3" name="文本框 42"/>
            <p:cNvSpPr txBox="1"/>
            <p:nvPr/>
          </p:nvSpPr>
          <p:spPr>
            <a:xfrm>
              <a:off x="9385587" y="102364"/>
              <a:ext cx="1743075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布置作业</a:t>
              </a:r>
              <a:endParaRPr lang="en-US" altLang="zh-CN" sz="2000" dirty="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cxnSp>
          <p:nvCxnSpPr>
            <p:cNvPr id="54" name="直接连接符 43"/>
            <p:cNvCxnSpPr/>
            <p:nvPr/>
          </p:nvCxnSpPr>
          <p:spPr>
            <a:xfrm>
              <a:off x="9449646" y="86717"/>
              <a:ext cx="0" cy="461962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spd="slow" advTm="3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标题 1"/>
          <p:cNvSpPr txBox="1"/>
          <p:nvPr/>
        </p:nvSpPr>
        <p:spPr>
          <a:xfrm>
            <a:off x="862622" y="927602"/>
            <a:ext cx="10515600" cy="516024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i="0" kern="1200" baseline="0">
                <a:solidFill>
                  <a:srgbClr val="293049"/>
                </a:solidFill>
                <a:effectLst/>
                <a:latin typeface="+mj-ea"/>
                <a:ea typeface="+mj-ea"/>
                <a:cs typeface="+mj-cs"/>
              </a:defRPr>
            </a:lvl1pPr>
          </a:lstStyle>
          <a:p>
            <a:r>
              <a:rPr lang="zh-CN" altLang="en-US" sz="2800" dirty="0">
                <a:solidFill>
                  <a:srgbClr val="EC7D4A"/>
                </a:solidFill>
                <a:latin typeface="+mn-ea"/>
                <a:ea typeface="+mn-ea"/>
                <a:cs typeface="+mn-ea"/>
              </a:rPr>
              <a:t>整体感知</a:t>
            </a:r>
            <a:r>
              <a:rPr lang="en-US" altLang="zh-CN" sz="2800" dirty="0">
                <a:solidFill>
                  <a:srgbClr val="EC7D4A"/>
                </a:solidFill>
                <a:latin typeface="+mn-ea"/>
                <a:ea typeface="+mn-ea"/>
                <a:cs typeface="+mn-ea"/>
              </a:rPr>
              <a:t>—— </a:t>
            </a:r>
            <a:r>
              <a:rPr lang="zh-CN" altLang="en-US" sz="2800" dirty="0">
                <a:solidFill>
                  <a:srgbClr val="EC7D4A"/>
                </a:solidFill>
                <a:latin typeface="+mn-ea"/>
                <a:ea typeface="+mn-ea"/>
                <a:cs typeface="+mn-ea"/>
              </a:rPr>
              <a:t>作家作品</a:t>
            </a:r>
            <a:endParaRPr lang="zh-CN" altLang="en-US" sz="2800" dirty="0">
              <a:solidFill>
                <a:srgbClr val="EC7D4A"/>
              </a:solidFill>
              <a:latin typeface="+mn-ea"/>
              <a:ea typeface="+mn-ea"/>
              <a:cs typeface="+mn-ea"/>
            </a:endParaRPr>
          </a:p>
        </p:txBody>
      </p:sp>
      <p:sp>
        <p:nvSpPr>
          <p:cNvPr id="24" name="矩形 1"/>
          <p:cNvSpPr>
            <a:spLocks noChangeArrowheads="1"/>
          </p:cNvSpPr>
          <p:nvPr/>
        </p:nvSpPr>
        <p:spPr bwMode="auto">
          <a:xfrm>
            <a:off x="695400" y="1988840"/>
            <a:ext cx="7395388" cy="36538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750"/>
              </a:spcBef>
              <a:buSzPct val="100000"/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楷体" panose="02010609060101010101" pitchFamily="49" charset="-122"/>
                <a:ea typeface="华文新魏" panose="02010800040101010101" pitchFamily="2" charset="-122"/>
              </a:defRPr>
            </a:lvl1pPr>
            <a:lvl2pPr marL="514350" indent="-171450">
              <a:lnSpc>
                <a:spcPct val="90000"/>
              </a:lnSpc>
              <a:spcBef>
                <a:spcPts val="375"/>
              </a:spcBef>
              <a:buSzPct val="100000"/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楷体" panose="02010609060101010101" pitchFamily="49" charset="-122"/>
                <a:ea typeface="华文新魏" panose="02010800040101010101" pitchFamily="2" charset="-122"/>
              </a:defRPr>
            </a:lvl2pPr>
            <a:lvl3pPr marL="857250" indent="-171450">
              <a:lnSpc>
                <a:spcPct val="90000"/>
              </a:lnSpc>
              <a:spcBef>
                <a:spcPts val="375"/>
              </a:spcBef>
              <a:buSzPct val="100000"/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楷体" panose="02010609060101010101" pitchFamily="49" charset="-122"/>
                <a:ea typeface="华文新魏" panose="02010800040101010101" pitchFamily="2" charset="-122"/>
              </a:defRPr>
            </a:lvl3pPr>
            <a:lvl4pPr marL="1200150" indent="-171450">
              <a:lnSpc>
                <a:spcPct val="90000"/>
              </a:lnSpc>
              <a:spcBef>
                <a:spcPts val="375"/>
              </a:spcBef>
              <a:buSzPct val="100000"/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楷体" panose="02010609060101010101" pitchFamily="49" charset="-122"/>
                <a:ea typeface="华文新魏" panose="02010800040101010101" pitchFamily="2" charset="-122"/>
              </a:defRPr>
            </a:lvl4pPr>
            <a:lvl5pPr marL="1543050" indent="-171450">
              <a:lnSpc>
                <a:spcPct val="90000"/>
              </a:lnSpc>
              <a:spcBef>
                <a:spcPts val="375"/>
              </a:spcBef>
              <a:buSzPct val="100000"/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楷体" panose="02010609060101010101" pitchFamily="49" charset="-122"/>
                <a:ea typeface="华文新魏" panose="02010800040101010101" pitchFamily="2" charset="-122"/>
              </a:defRPr>
            </a:lvl5pPr>
            <a:lvl6pPr marL="2000250" indent="-171450" defTabSz="6858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SzPct val="100000"/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楷体" panose="02010609060101010101" pitchFamily="49" charset="-122"/>
                <a:ea typeface="华文新魏" panose="02010800040101010101" pitchFamily="2" charset="-122"/>
              </a:defRPr>
            </a:lvl6pPr>
            <a:lvl7pPr marL="2457450" indent="-171450" defTabSz="6858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SzPct val="100000"/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楷体" panose="02010609060101010101" pitchFamily="49" charset="-122"/>
                <a:ea typeface="华文新魏" panose="02010800040101010101" pitchFamily="2" charset="-122"/>
              </a:defRPr>
            </a:lvl7pPr>
            <a:lvl8pPr marL="2914650" indent="-171450" defTabSz="6858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SzPct val="100000"/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楷体" panose="02010609060101010101" pitchFamily="49" charset="-122"/>
                <a:ea typeface="华文新魏" panose="02010800040101010101" pitchFamily="2" charset="-122"/>
              </a:defRPr>
            </a:lvl8pPr>
            <a:lvl9pPr marL="3371850" indent="-171450" defTabSz="6858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SzPct val="100000"/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楷体" panose="02010609060101010101" pitchFamily="49" charset="-122"/>
                <a:ea typeface="华文新魏" panose="0201080004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ts val="1200"/>
              </a:spcBef>
              <a:buNone/>
            </a:pPr>
            <a:r>
              <a:rPr lang="zh-CN" altLang="en-US" sz="40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徐城北</a:t>
            </a:r>
            <a:r>
              <a:rPr sz="28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，</a:t>
            </a:r>
            <a:r>
              <a:rPr lang="zh-CN" altLang="en-US" sz="28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戏曲研究所研究员，</a:t>
            </a:r>
            <a:r>
              <a:rPr lang="en-US" altLang="zh-CN" sz="28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1942</a:t>
            </a:r>
            <a:r>
              <a:rPr lang="zh-CN" altLang="en-US" sz="28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年生于重庆。中国作家协会会员、北京大学兼职教授。</a:t>
            </a:r>
            <a:endParaRPr lang="en-US" altLang="zh-CN" sz="28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  <a:p>
            <a:pPr eaLnBrk="1" hangingPunct="1">
              <a:lnSpc>
                <a:spcPct val="150000"/>
              </a:lnSpc>
              <a:spcBef>
                <a:spcPts val="1200"/>
              </a:spcBef>
              <a:buNone/>
            </a:pPr>
            <a:r>
              <a:rPr lang="zh-CN" altLang="en-US" sz="28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主要成果：多年专注于对京剧艺术及其背景进行学术研究。著有</a:t>
            </a:r>
            <a:r>
              <a:rPr lang="en-US" altLang="zh-CN" sz="28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《</a:t>
            </a:r>
            <a:r>
              <a:rPr lang="zh-CN" altLang="en-US" sz="28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梅兰芳与</a:t>
            </a:r>
            <a:r>
              <a:rPr lang="en-US" altLang="zh-CN" sz="28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20</a:t>
            </a:r>
            <a:r>
              <a:rPr lang="zh-CN" altLang="en-US" sz="28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世纪</a:t>
            </a:r>
            <a:r>
              <a:rPr lang="en-US" altLang="zh-CN" sz="28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》《</a:t>
            </a:r>
            <a:r>
              <a:rPr lang="zh-CN" altLang="en-US" sz="28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京剧与中国文化</a:t>
            </a:r>
            <a:r>
              <a:rPr lang="en-US" altLang="zh-CN" sz="28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》</a:t>
            </a:r>
            <a:r>
              <a:rPr lang="zh-CN" altLang="en-US" sz="28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等各类著作共</a:t>
            </a:r>
            <a:r>
              <a:rPr lang="en-US" altLang="zh-CN" sz="28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40</a:t>
            </a:r>
            <a:r>
              <a:rPr lang="zh-CN" altLang="en-US" sz="28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余册。</a:t>
            </a:r>
            <a:endParaRPr lang="zh-CN" altLang="en-US" sz="28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</p:txBody>
      </p:sp>
      <p:pic>
        <p:nvPicPr>
          <p:cNvPr id="13" name="图形 1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297649" y="919811"/>
            <a:ext cx="564973" cy="564973"/>
          </a:xfrm>
          <a:prstGeom prst="rect">
            <a:avLst/>
          </a:prstGeom>
        </p:spPr>
      </p:pic>
      <p:pic>
        <p:nvPicPr>
          <p:cNvPr id="22" name="图片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84786" y="2420888"/>
            <a:ext cx="3228862" cy="35283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3" name="组合 1"/>
          <p:cNvGrpSpPr/>
          <p:nvPr/>
        </p:nvGrpSpPr>
        <p:grpSpPr>
          <a:xfrm>
            <a:off x="0" y="-27459"/>
            <a:ext cx="12192000" cy="792163"/>
            <a:chOff x="0" y="-100013"/>
            <a:chExt cx="12192000" cy="792163"/>
          </a:xfrm>
        </p:grpSpPr>
        <p:sp>
          <p:nvSpPr>
            <p:cNvPr id="25" name="矩形 27"/>
            <p:cNvSpPr/>
            <p:nvPr/>
          </p:nvSpPr>
          <p:spPr>
            <a:xfrm>
              <a:off x="0" y="-100013"/>
              <a:ext cx="12192000" cy="792163"/>
            </a:xfrm>
            <a:prstGeom prst="rect">
              <a:avLst/>
            </a:prstGeom>
            <a:solidFill>
              <a:srgbClr val="4D8E57"/>
            </a:solidFill>
            <a:ln>
              <a:noFill/>
            </a:ln>
            <a:effectLst>
              <a:outerShdw blurRad="50800" dist="127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HK" altLang="en-US" dirty="0"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26" name="矩形 28"/>
            <p:cNvSpPr/>
            <p:nvPr/>
          </p:nvSpPr>
          <p:spPr>
            <a:xfrm>
              <a:off x="1990825" y="77788"/>
              <a:ext cx="1512887" cy="4572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HK" altLang="en-US"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27" name="文本框 31"/>
            <p:cNvSpPr txBox="1"/>
            <p:nvPr/>
          </p:nvSpPr>
          <p:spPr>
            <a:xfrm>
              <a:off x="307975" y="105484"/>
              <a:ext cx="1657350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/>
              <a:r>
                <a:rPr lang="zh-CN" altLang="en-US" sz="2000" spc="300" dirty="0">
                  <a:solidFill>
                    <a:schemeClr val="bg1"/>
                  </a:solidFill>
                  <a:latin typeface="+mn-ea"/>
                  <a:cs typeface="+mn-ea"/>
                  <a:sym typeface="+mn-lt"/>
                </a:rPr>
                <a:t>新课导入</a:t>
              </a:r>
              <a:endParaRPr lang="zh-CN" sz="2000" spc="300" dirty="0">
                <a:solidFill>
                  <a:schemeClr val="bg1"/>
                </a:solidFill>
                <a:latin typeface="+mn-ea"/>
                <a:cs typeface="+mn-ea"/>
                <a:sym typeface="+mn-lt"/>
              </a:endParaRPr>
            </a:p>
          </p:txBody>
        </p:sp>
        <p:cxnSp>
          <p:nvCxnSpPr>
            <p:cNvPr id="31" name="直接连接符 32"/>
            <p:cNvCxnSpPr/>
            <p:nvPr/>
          </p:nvCxnSpPr>
          <p:spPr>
            <a:xfrm>
              <a:off x="1985509" y="71438"/>
              <a:ext cx="0" cy="461962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5" name="文本框 33"/>
            <p:cNvSpPr txBox="1"/>
            <p:nvPr/>
          </p:nvSpPr>
          <p:spPr>
            <a:xfrm>
              <a:off x="1919536" y="93067"/>
              <a:ext cx="1639887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 dirty="0">
                  <a:solidFill>
                    <a:srgbClr val="4D8E57"/>
                  </a:solidFill>
                  <a:latin typeface="+mn-ea"/>
                  <a:ea typeface="+mn-ea"/>
                  <a:cs typeface="+mn-ea"/>
                  <a:sym typeface="+mn-lt"/>
                </a:rPr>
                <a:t>整体感知</a:t>
              </a:r>
              <a:endParaRPr lang="zh-CN" sz="2000" dirty="0">
                <a:solidFill>
                  <a:srgbClr val="4D8E57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6" name="文本框 34"/>
            <p:cNvSpPr txBox="1"/>
            <p:nvPr/>
          </p:nvSpPr>
          <p:spPr>
            <a:xfrm>
              <a:off x="3454350" y="82549"/>
              <a:ext cx="1633538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深入探究</a:t>
              </a:r>
              <a:endParaRPr lang="zh-CN" sz="2000" dirty="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7" name="文本框 35"/>
            <p:cNvSpPr txBox="1"/>
            <p:nvPr/>
          </p:nvSpPr>
          <p:spPr>
            <a:xfrm>
              <a:off x="4964361" y="92075"/>
              <a:ext cx="1563687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课堂小结</a:t>
              </a:r>
              <a:endParaRPr lang="zh-CN" sz="2000" dirty="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8" name="文本框 36"/>
            <p:cNvSpPr txBox="1"/>
            <p:nvPr/>
          </p:nvSpPr>
          <p:spPr>
            <a:xfrm>
              <a:off x="6550694" y="82548"/>
              <a:ext cx="1633538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2000" dirty="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拓展延伸</a:t>
              </a:r>
              <a:endParaRPr lang="en-US" altLang="zh-CN" sz="2000" dirty="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9" name="文本框 37"/>
            <p:cNvSpPr txBox="1"/>
            <p:nvPr/>
          </p:nvSpPr>
          <p:spPr>
            <a:xfrm>
              <a:off x="7881317" y="92075"/>
              <a:ext cx="1743075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板书设计</a:t>
              </a:r>
              <a:endParaRPr lang="en-US" altLang="zh-CN" sz="2000" dirty="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cxnSp>
          <p:nvCxnSpPr>
            <p:cNvPr id="50" name="直接连接符 38"/>
            <p:cNvCxnSpPr/>
            <p:nvPr/>
          </p:nvCxnSpPr>
          <p:spPr>
            <a:xfrm>
              <a:off x="3478336" y="59728"/>
              <a:ext cx="0" cy="461963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39"/>
            <p:cNvCxnSpPr/>
            <p:nvPr/>
          </p:nvCxnSpPr>
          <p:spPr>
            <a:xfrm>
              <a:off x="4971163" y="86717"/>
              <a:ext cx="0" cy="461963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40"/>
            <p:cNvCxnSpPr/>
            <p:nvPr/>
          </p:nvCxnSpPr>
          <p:spPr>
            <a:xfrm>
              <a:off x="6463990" y="72430"/>
              <a:ext cx="0" cy="460375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41"/>
            <p:cNvCxnSpPr/>
            <p:nvPr/>
          </p:nvCxnSpPr>
          <p:spPr>
            <a:xfrm>
              <a:off x="7956817" y="76396"/>
              <a:ext cx="0" cy="461962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4" name="文本框 42"/>
            <p:cNvSpPr txBox="1"/>
            <p:nvPr/>
          </p:nvSpPr>
          <p:spPr>
            <a:xfrm>
              <a:off x="9385587" y="102364"/>
              <a:ext cx="1743075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布置作业</a:t>
              </a:r>
              <a:endParaRPr lang="en-US" altLang="zh-CN" sz="2000" dirty="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cxnSp>
          <p:nvCxnSpPr>
            <p:cNvPr id="55" name="直接连接符 43"/>
            <p:cNvCxnSpPr/>
            <p:nvPr/>
          </p:nvCxnSpPr>
          <p:spPr>
            <a:xfrm>
              <a:off x="9449646" y="86717"/>
              <a:ext cx="0" cy="461962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spd="slow" advTm="3000"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4"/>
          <p:cNvSpPr>
            <a:spLocks noChangeArrowheads="1"/>
          </p:cNvSpPr>
          <p:nvPr/>
        </p:nvSpPr>
        <p:spPr bwMode="auto">
          <a:xfrm>
            <a:off x="873799" y="1500412"/>
            <a:ext cx="3368675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750"/>
              </a:spcBef>
              <a:buSzPct val="100000"/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楷体" panose="02010609060101010101" pitchFamily="49" charset="-122"/>
                <a:ea typeface="华文新魏" panose="02010800040101010101" pitchFamily="2" charset="-122"/>
              </a:defRPr>
            </a:lvl1pPr>
            <a:lvl2pPr marL="514350" indent="-171450">
              <a:lnSpc>
                <a:spcPct val="90000"/>
              </a:lnSpc>
              <a:spcBef>
                <a:spcPts val="375"/>
              </a:spcBef>
              <a:buSzPct val="100000"/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楷体" panose="02010609060101010101" pitchFamily="49" charset="-122"/>
                <a:ea typeface="华文新魏" panose="02010800040101010101" pitchFamily="2" charset="-122"/>
              </a:defRPr>
            </a:lvl2pPr>
            <a:lvl3pPr marL="857250" indent="-171450">
              <a:lnSpc>
                <a:spcPct val="90000"/>
              </a:lnSpc>
              <a:spcBef>
                <a:spcPts val="375"/>
              </a:spcBef>
              <a:buSzPct val="100000"/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楷体" panose="02010609060101010101" pitchFamily="49" charset="-122"/>
                <a:ea typeface="华文新魏" panose="02010800040101010101" pitchFamily="2" charset="-122"/>
              </a:defRPr>
            </a:lvl3pPr>
            <a:lvl4pPr marL="1200150" indent="-171450">
              <a:lnSpc>
                <a:spcPct val="90000"/>
              </a:lnSpc>
              <a:spcBef>
                <a:spcPts val="375"/>
              </a:spcBef>
              <a:buSzPct val="100000"/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楷体" panose="02010609060101010101" pitchFamily="49" charset="-122"/>
                <a:ea typeface="华文新魏" panose="02010800040101010101" pitchFamily="2" charset="-122"/>
              </a:defRPr>
            </a:lvl4pPr>
            <a:lvl5pPr marL="1543050" indent="-171450">
              <a:lnSpc>
                <a:spcPct val="90000"/>
              </a:lnSpc>
              <a:spcBef>
                <a:spcPts val="375"/>
              </a:spcBef>
              <a:buSzPct val="100000"/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楷体" panose="02010609060101010101" pitchFamily="49" charset="-122"/>
                <a:ea typeface="华文新魏" panose="02010800040101010101" pitchFamily="2" charset="-122"/>
              </a:defRPr>
            </a:lvl5pPr>
            <a:lvl6pPr marL="2000250" indent="-171450" defTabSz="6858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SzPct val="100000"/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楷体" panose="02010609060101010101" pitchFamily="49" charset="-122"/>
                <a:ea typeface="华文新魏" panose="02010800040101010101" pitchFamily="2" charset="-122"/>
              </a:defRPr>
            </a:lvl6pPr>
            <a:lvl7pPr marL="2457450" indent="-171450" defTabSz="6858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SzPct val="100000"/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楷体" panose="02010609060101010101" pitchFamily="49" charset="-122"/>
                <a:ea typeface="华文新魏" panose="02010800040101010101" pitchFamily="2" charset="-122"/>
              </a:defRPr>
            </a:lvl7pPr>
            <a:lvl8pPr marL="2914650" indent="-171450" defTabSz="6858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SzPct val="100000"/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楷体" panose="02010609060101010101" pitchFamily="49" charset="-122"/>
                <a:ea typeface="华文新魏" panose="02010800040101010101" pitchFamily="2" charset="-122"/>
              </a:defRPr>
            </a:lvl8pPr>
            <a:lvl9pPr marL="3371850" indent="-171450" defTabSz="6858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SzPct val="100000"/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楷体" panose="02010609060101010101" pitchFamily="49" charset="-122"/>
                <a:ea typeface="华文新魏" panose="0201080004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800" dirty="0">
                <a:solidFill>
                  <a:srgbClr val="4B416F"/>
                </a:solidFill>
                <a:latin typeface="+mn-ea"/>
                <a:ea typeface="+mn-ea"/>
              </a:rPr>
              <a:t>   </a:t>
            </a:r>
            <a:endParaRPr lang="zh-CN" altLang="en-US" sz="2800" dirty="0">
              <a:solidFill>
                <a:srgbClr val="4B416F"/>
              </a:solidFill>
              <a:latin typeface="+mn-ea"/>
              <a:ea typeface="+mn-ea"/>
            </a:endParaRPr>
          </a:p>
        </p:txBody>
      </p:sp>
      <p:sp>
        <p:nvSpPr>
          <p:cNvPr id="36" name="文本框 35"/>
          <p:cNvSpPr txBox="1">
            <a:spLocks noChangeArrowheads="1"/>
          </p:cNvSpPr>
          <p:nvPr/>
        </p:nvSpPr>
        <p:spPr bwMode="auto">
          <a:xfrm>
            <a:off x="1496986" y="2205523"/>
            <a:ext cx="16637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800" dirty="0" err="1">
                <a:solidFill>
                  <a:srgbClr val="FF0000"/>
                </a:solidFill>
                <a:latin typeface="+mn-ea"/>
                <a:ea typeface="+mn-ea"/>
              </a:rPr>
              <a:t>chěnɡ</a:t>
            </a:r>
            <a:endParaRPr lang="en-US" altLang="zh-CN" sz="28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37" name="文本框 36"/>
          <p:cNvSpPr txBox="1">
            <a:spLocks noChangeArrowheads="1"/>
          </p:cNvSpPr>
          <p:nvPr/>
        </p:nvSpPr>
        <p:spPr bwMode="auto">
          <a:xfrm>
            <a:off x="3870670" y="2165094"/>
            <a:ext cx="107950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800" dirty="0" err="1">
                <a:solidFill>
                  <a:srgbClr val="FF0000"/>
                </a:solidFill>
                <a:latin typeface="+mn-ea"/>
                <a:ea typeface="+mn-ea"/>
              </a:rPr>
              <a:t>chè</a:t>
            </a:r>
            <a:endParaRPr lang="en-US" altLang="zh-CN" sz="28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38" name="文本框 37"/>
          <p:cNvSpPr txBox="1">
            <a:spLocks noChangeArrowheads="1"/>
          </p:cNvSpPr>
          <p:nvPr/>
        </p:nvSpPr>
        <p:spPr bwMode="auto">
          <a:xfrm>
            <a:off x="7540479" y="2187660"/>
            <a:ext cx="1003513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800" dirty="0" err="1">
                <a:solidFill>
                  <a:srgbClr val="FF0000"/>
                </a:solidFill>
                <a:latin typeface="+mn-ea"/>
                <a:ea typeface="+mn-ea"/>
              </a:rPr>
              <a:t>nǐ</a:t>
            </a:r>
            <a:endParaRPr lang="en-US" altLang="zh-CN" sz="28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39" name="文本框 38"/>
          <p:cNvSpPr txBox="1">
            <a:spLocks noChangeArrowheads="1"/>
          </p:cNvSpPr>
          <p:nvPr/>
        </p:nvSpPr>
        <p:spPr bwMode="auto">
          <a:xfrm>
            <a:off x="9729338" y="2135209"/>
            <a:ext cx="132542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800" dirty="0" err="1">
                <a:solidFill>
                  <a:srgbClr val="FF0000"/>
                </a:solidFill>
                <a:latin typeface="+mn-ea"/>
                <a:ea typeface="+mn-ea"/>
              </a:rPr>
              <a:t>shànɡ</a:t>
            </a:r>
            <a:endParaRPr lang="en-US" altLang="zh-CN" sz="28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42" name="文本框 41"/>
          <p:cNvSpPr txBox="1">
            <a:spLocks noChangeArrowheads="1"/>
          </p:cNvSpPr>
          <p:nvPr/>
        </p:nvSpPr>
        <p:spPr bwMode="auto">
          <a:xfrm>
            <a:off x="1167644" y="4401400"/>
            <a:ext cx="89408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800" dirty="0" err="1">
                <a:solidFill>
                  <a:srgbClr val="FF0000"/>
                </a:solidFill>
                <a:latin typeface="+mn-ea"/>
                <a:ea typeface="+mn-ea"/>
                <a:cs typeface="Arial" panose="020B0604020202020204" pitchFamily="34" charset="0"/>
              </a:rPr>
              <a:t>nú</a:t>
            </a:r>
            <a:endParaRPr lang="en-US" altLang="zh-CN" sz="2800" dirty="0">
              <a:solidFill>
                <a:srgbClr val="FF0000"/>
              </a:solidFill>
              <a:latin typeface="+mn-ea"/>
              <a:ea typeface="+mn-ea"/>
              <a:cs typeface="Arial" panose="020B0604020202020204" pitchFamily="34" charset="0"/>
            </a:endParaRPr>
          </a:p>
        </p:txBody>
      </p:sp>
      <p:sp>
        <p:nvSpPr>
          <p:cNvPr id="33" name="标题 1"/>
          <p:cNvSpPr txBox="1"/>
          <p:nvPr/>
        </p:nvSpPr>
        <p:spPr>
          <a:xfrm>
            <a:off x="862622" y="927602"/>
            <a:ext cx="10515600" cy="516024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i="0" kern="1200" baseline="0">
                <a:solidFill>
                  <a:srgbClr val="293049"/>
                </a:solidFill>
                <a:effectLst/>
                <a:latin typeface="+mj-ea"/>
                <a:ea typeface="+mj-ea"/>
                <a:cs typeface="+mj-cs"/>
              </a:defRPr>
            </a:lvl1pPr>
          </a:lstStyle>
          <a:p>
            <a:r>
              <a:rPr lang="zh-CN" altLang="en-US" sz="2800" dirty="0">
                <a:solidFill>
                  <a:srgbClr val="EC7D4A"/>
                </a:solidFill>
                <a:latin typeface="+mn-ea"/>
                <a:ea typeface="+mn-ea"/>
                <a:cs typeface="+mn-ea"/>
              </a:rPr>
              <a:t>整体感知</a:t>
            </a:r>
            <a:r>
              <a:rPr lang="en-US" altLang="zh-CN" sz="2800" dirty="0">
                <a:solidFill>
                  <a:srgbClr val="EC7D4A"/>
                </a:solidFill>
                <a:latin typeface="+mn-ea"/>
                <a:ea typeface="+mn-ea"/>
                <a:cs typeface="+mn-ea"/>
              </a:rPr>
              <a:t>—— </a:t>
            </a:r>
            <a:r>
              <a:rPr lang="zh-CN" altLang="en-US" sz="2800" dirty="0">
                <a:solidFill>
                  <a:srgbClr val="EC7D4A"/>
                </a:solidFill>
                <a:latin typeface="+mn-ea"/>
                <a:ea typeface="+mn-ea"/>
                <a:cs typeface="+mn-ea"/>
              </a:rPr>
              <a:t>生字正音</a:t>
            </a:r>
            <a:endParaRPr lang="zh-CN" altLang="en-US" sz="2800" dirty="0">
              <a:solidFill>
                <a:srgbClr val="EC7D4A"/>
              </a:solidFill>
              <a:latin typeface="+mn-ea"/>
              <a:ea typeface="+mn-ea"/>
              <a:cs typeface="+mn-ea"/>
            </a:endParaRPr>
          </a:p>
        </p:txBody>
      </p:sp>
      <p:pic>
        <p:nvPicPr>
          <p:cNvPr id="34" name="图形 3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297649" y="919811"/>
            <a:ext cx="564973" cy="564973"/>
          </a:xfrm>
          <a:prstGeom prst="rect">
            <a:avLst/>
          </a:prstGeom>
        </p:spPr>
      </p:pic>
      <p:grpSp>
        <p:nvGrpSpPr>
          <p:cNvPr id="12" name="组合 11"/>
          <p:cNvGrpSpPr/>
          <p:nvPr/>
        </p:nvGrpSpPr>
        <p:grpSpPr>
          <a:xfrm>
            <a:off x="681371" y="2639317"/>
            <a:ext cx="1758927" cy="910068"/>
            <a:chOff x="1136650" y="2442515"/>
            <a:chExt cx="1758927" cy="910068"/>
          </a:xfrm>
        </p:grpSpPr>
        <p:pic>
          <p:nvPicPr>
            <p:cNvPr id="60" name="图片 59"/>
            <p:cNvPicPr>
              <a:picLocks noChangeAspect="1"/>
            </p:cNvPicPr>
            <p:nvPr/>
          </p:nvPicPr>
          <p:blipFill>
            <a:blip r:embed="rId3" cstate="print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17000"/>
                      </a14:imgEffect>
                      <a14:imgEffect>
                        <a14:sharpenSoften amount="-99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36650" y="2442515"/>
              <a:ext cx="910068" cy="910068"/>
            </a:xfrm>
            <a:prstGeom prst="rect">
              <a:avLst/>
            </a:prstGeom>
          </p:spPr>
        </p:pic>
        <p:pic>
          <p:nvPicPr>
            <p:cNvPr id="61" name="图片 60"/>
            <p:cNvPicPr>
              <a:picLocks noChangeAspect="1"/>
            </p:cNvPicPr>
            <p:nvPr/>
          </p:nvPicPr>
          <p:blipFill>
            <a:blip r:embed="rId3" cstate="print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17000"/>
                      </a14:imgEffect>
                      <a14:imgEffect>
                        <a14:sharpenSoften amount="-99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85509" y="2442515"/>
              <a:ext cx="910068" cy="910068"/>
            </a:xfrm>
            <a:prstGeom prst="rect">
              <a:avLst/>
            </a:prstGeom>
          </p:spPr>
        </p:pic>
      </p:grpSp>
      <p:sp>
        <p:nvSpPr>
          <p:cNvPr id="2" name="矩形 1"/>
          <p:cNvSpPr/>
          <p:nvPr/>
        </p:nvSpPr>
        <p:spPr>
          <a:xfrm>
            <a:off x="793784" y="2703083"/>
            <a:ext cx="1595309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 dirty="0">
                <a:latin typeface="+mn-ea"/>
              </a:rPr>
              <a:t>驰</a:t>
            </a:r>
            <a:r>
              <a:rPr lang="zh-CN" altLang="en-US" sz="4400" dirty="0">
                <a:solidFill>
                  <a:srgbClr val="FF0000"/>
                </a:solidFill>
                <a:latin typeface="+mn-ea"/>
              </a:rPr>
              <a:t> 骋</a:t>
            </a:r>
            <a:endParaRPr lang="zh-CN" altLang="en-US" sz="4400" dirty="0">
              <a:solidFill>
                <a:srgbClr val="FF0000"/>
              </a:solidFill>
              <a:latin typeface="+mn-ea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3698643" y="2616751"/>
            <a:ext cx="1758927" cy="910068"/>
            <a:chOff x="4623810" y="2442515"/>
            <a:chExt cx="1758927" cy="910068"/>
          </a:xfrm>
        </p:grpSpPr>
        <p:pic>
          <p:nvPicPr>
            <p:cNvPr id="62" name="图片 61"/>
            <p:cNvPicPr>
              <a:picLocks noChangeAspect="1"/>
            </p:cNvPicPr>
            <p:nvPr/>
          </p:nvPicPr>
          <p:blipFill>
            <a:blip r:embed="rId3" cstate="print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17000"/>
                      </a14:imgEffect>
                      <a14:imgEffect>
                        <a14:sharpenSoften amount="-99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23810" y="2442515"/>
              <a:ext cx="910068" cy="910068"/>
            </a:xfrm>
            <a:prstGeom prst="rect">
              <a:avLst/>
            </a:prstGeom>
          </p:spPr>
        </p:pic>
        <p:pic>
          <p:nvPicPr>
            <p:cNvPr id="63" name="图片 62"/>
            <p:cNvPicPr>
              <a:picLocks noChangeAspect="1"/>
            </p:cNvPicPr>
            <p:nvPr/>
          </p:nvPicPr>
          <p:blipFill>
            <a:blip r:embed="rId3" cstate="print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17000"/>
                      </a14:imgEffect>
                      <a14:imgEffect>
                        <a14:sharpenSoften amount="-99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472669" y="2442515"/>
              <a:ext cx="910068" cy="910068"/>
            </a:xfrm>
            <a:prstGeom prst="rect">
              <a:avLst/>
            </a:prstGeom>
          </p:spPr>
        </p:pic>
      </p:grpSp>
      <p:grpSp>
        <p:nvGrpSpPr>
          <p:cNvPr id="14" name="组合 13"/>
          <p:cNvGrpSpPr/>
          <p:nvPr/>
        </p:nvGrpSpPr>
        <p:grpSpPr>
          <a:xfrm>
            <a:off x="6691620" y="2639317"/>
            <a:ext cx="1758927" cy="910068"/>
            <a:chOff x="7107958" y="2442515"/>
            <a:chExt cx="1758927" cy="910068"/>
          </a:xfrm>
        </p:grpSpPr>
        <p:pic>
          <p:nvPicPr>
            <p:cNvPr id="64" name="图片 63"/>
            <p:cNvPicPr>
              <a:picLocks noChangeAspect="1"/>
            </p:cNvPicPr>
            <p:nvPr/>
          </p:nvPicPr>
          <p:blipFill>
            <a:blip r:embed="rId3" cstate="print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17000"/>
                      </a14:imgEffect>
                      <a14:imgEffect>
                        <a14:sharpenSoften amount="-99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107958" y="2442515"/>
              <a:ext cx="910068" cy="910068"/>
            </a:xfrm>
            <a:prstGeom prst="rect">
              <a:avLst/>
            </a:prstGeom>
          </p:spPr>
        </p:pic>
        <p:pic>
          <p:nvPicPr>
            <p:cNvPr id="65" name="图片 64"/>
            <p:cNvPicPr>
              <a:picLocks noChangeAspect="1"/>
            </p:cNvPicPr>
            <p:nvPr/>
          </p:nvPicPr>
          <p:blipFill>
            <a:blip r:embed="rId3" cstate="print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17000"/>
                      </a14:imgEffect>
                      <a14:imgEffect>
                        <a14:sharpenSoften amount="-99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956817" y="2442515"/>
              <a:ext cx="910068" cy="910068"/>
            </a:xfrm>
            <a:prstGeom prst="rect">
              <a:avLst/>
            </a:prstGeom>
          </p:spPr>
        </p:pic>
      </p:grpSp>
      <p:grpSp>
        <p:nvGrpSpPr>
          <p:cNvPr id="15" name="组合 14"/>
          <p:cNvGrpSpPr/>
          <p:nvPr/>
        </p:nvGrpSpPr>
        <p:grpSpPr>
          <a:xfrm>
            <a:off x="1111361" y="4942317"/>
            <a:ext cx="1758927" cy="910068"/>
            <a:chOff x="9296423" y="2442515"/>
            <a:chExt cx="1758927" cy="910068"/>
          </a:xfrm>
        </p:grpSpPr>
        <p:pic>
          <p:nvPicPr>
            <p:cNvPr id="66" name="图片 65"/>
            <p:cNvPicPr>
              <a:picLocks noChangeAspect="1"/>
            </p:cNvPicPr>
            <p:nvPr/>
          </p:nvPicPr>
          <p:blipFill>
            <a:blip r:embed="rId3" cstate="print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17000"/>
                      </a14:imgEffect>
                      <a14:imgEffect>
                        <a14:sharpenSoften amount="-99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296423" y="2442515"/>
              <a:ext cx="910068" cy="910068"/>
            </a:xfrm>
            <a:prstGeom prst="rect">
              <a:avLst/>
            </a:prstGeom>
          </p:spPr>
        </p:pic>
        <p:pic>
          <p:nvPicPr>
            <p:cNvPr id="67" name="图片 66"/>
            <p:cNvPicPr>
              <a:picLocks noChangeAspect="1"/>
            </p:cNvPicPr>
            <p:nvPr/>
          </p:nvPicPr>
          <p:blipFill>
            <a:blip r:embed="rId3" cstate="print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17000"/>
                      </a14:imgEffect>
                      <a14:imgEffect>
                        <a14:sharpenSoften amount="-99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145282" y="2442515"/>
              <a:ext cx="910068" cy="910068"/>
            </a:xfrm>
            <a:prstGeom prst="rect">
              <a:avLst/>
            </a:prstGeom>
          </p:spPr>
        </p:pic>
      </p:grpSp>
      <p:sp>
        <p:nvSpPr>
          <p:cNvPr id="16" name="矩形 15"/>
          <p:cNvSpPr/>
          <p:nvPr/>
        </p:nvSpPr>
        <p:spPr>
          <a:xfrm>
            <a:off x="3467719" y="2687064"/>
            <a:ext cx="2159566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 dirty="0">
                <a:solidFill>
                  <a:srgbClr val="FF0000"/>
                </a:solidFill>
                <a:latin typeface="+mn-ea"/>
              </a:rPr>
              <a:t> 彻 </a:t>
            </a:r>
            <a:r>
              <a:rPr lang="zh-CN" altLang="en-US" sz="4400" dirty="0">
                <a:latin typeface="+mn-ea"/>
              </a:rPr>
              <a:t>底</a:t>
            </a:r>
            <a:r>
              <a:rPr lang="zh-CN" altLang="en-US" sz="4400" dirty="0">
                <a:solidFill>
                  <a:srgbClr val="C00000"/>
                </a:solidFill>
                <a:latin typeface="+mn-ea"/>
              </a:rPr>
              <a:t> </a:t>
            </a:r>
            <a:endParaRPr lang="zh-CN" altLang="en-US" sz="4400" dirty="0">
              <a:solidFill>
                <a:srgbClr val="C00000"/>
              </a:solidFill>
              <a:latin typeface="+mn-ea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6751674" y="2709630"/>
            <a:ext cx="1877437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 dirty="0">
                <a:latin typeface="+mn-ea"/>
              </a:rPr>
              <a:t>虚 </a:t>
            </a:r>
            <a:r>
              <a:rPr lang="zh-CN" altLang="en-US" sz="4400" dirty="0">
                <a:solidFill>
                  <a:srgbClr val="FF0000"/>
                </a:solidFill>
                <a:latin typeface="+mn-ea"/>
              </a:rPr>
              <a:t>拟</a:t>
            </a:r>
            <a:r>
              <a:rPr lang="zh-CN" altLang="en-US" sz="4400" dirty="0">
                <a:latin typeface="+mn-ea"/>
              </a:rPr>
              <a:t> </a:t>
            </a:r>
            <a:endParaRPr lang="zh-CN" altLang="en-US" sz="4400" dirty="0">
              <a:latin typeface="+mn-ea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240889" y="5013176"/>
            <a:ext cx="1595309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spcBef>
                <a:spcPct val="20000"/>
              </a:spcBef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r>
              <a:rPr lang="zh-CN" altLang="en-US" sz="4400" dirty="0">
                <a:solidFill>
                  <a:srgbClr val="FF0000"/>
                </a:solidFill>
                <a:latin typeface="+mn-ea"/>
              </a:rPr>
              <a:t>奴 </a:t>
            </a:r>
            <a:r>
              <a:rPr lang="zh-CN" altLang="en-US" sz="4400" dirty="0">
                <a:latin typeface="+mn-ea"/>
              </a:rPr>
              <a:t>隶</a:t>
            </a:r>
            <a:endParaRPr lang="zh-CN" altLang="en-US" sz="4400" dirty="0">
              <a:latin typeface="+mn-ea"/>
            </a:endParaRPr>
          </a:p>
        </p:txBody>
      </p:sp>
      <p:grpSp>
        <p:nvGrpSpPr>
          <p:cNvPr id="68" name="组合 67"/>
          <p:cNvGrpSpPr/>
          <p:nvPr/>
        </p:nvGrpSpPr>
        <p:grpSpPr>
          <a:xfrm>
            <a:off x="9701103" y="2658429"/>
            <a:ext cx="1758927" cy="910068"/>
            <a:chOff x="4623810" y="2442515"/>
            <a:chExt cx="1758927" cy="910068"/>
          </a:xfrm>
        </p:grpSpPr>
        <p:pic>
          <p:nvPicPr>
            <p:cNvPr id="69" name="图片 68"/>
            <p:cNvPicPr>
              <a:picLocks noChangeAspect="1"/>
            </p:cNvPicPr>
            <p:nvPr/>
          </p:nvPicPr>
          <p:blipFill>
            <a:blip r:embed="rId3" cstate="print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17000"/>
                      </a14:imgEffect>
                      <a14:imgEffect>
                        <a14:sharpenSoften amount="-99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23810" y="2442515"/>
              <a:ext cx="910068" cy="910068"/>
            </a:xfrm>
            <a:prstGeom prst="rect">
              <a:avLst/>
            </a:prstGeom>
          </p:spPr>
        </p:pic>
        <p:pic>
          <p:nvPicPr>
            <p:cNvPr id="70" name="图片 69"/>
            <p:cNvPicPr>
              <a:picLocks noChangeAspect="1"/>
            </p:cNvPicPr>
            <p:nvPr/>
          </p:nvPicPr>
          <p:blipFill>
            <a:blip r:embed="rId3" cstate="print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17000"/>
                      </a14:imgEffect>
                      <a14:imgEffect>
                        <a14:sharpenSoften amount="-99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472669" y="2442515"/>
              <a:ext cx="910068" cy="910068"/>
            </a:xfrm>
            <a:prstGeom prst="rect">
              <a:avLst/>
            </a:prstGeom>
          </p:spPr>
        </p:pic>
      </p:grpSp>
      <p:sp>
        <p:nvSpPr>
          <p:cNvPr id="25" name="矩形 24"/>
          <p:cNvSpPr/>
          <p:nvPr/>
        </p:nvSpPr>
        <p:spPr>
          <a:xfrm>
            <a:off x="9782913" y="2728743"/>
            <a:ext cx="1595309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 dirty="0">
                <a:solidFill>
                  <a:srgbClr val="FF0000"/>
                </a:solidFill>
                <a:latin typeface="+mn-ea"/>
              </a:rPr>
              <a:t>绱 </a:t>
            </a:r>
            <a:r>
              <a:rPr lang="zh-CN" altLang="en-US" sz="4400" dirty="0">
                <a:latin typeface="+mn-ea"/>
              </a:rPr>
              <a:t>鞋</a:t>
            </a:r>
            <a:endParaRPr lang="zh-CN" altLang="en-US" sz="4400" dirty="0">
              <a:latin typeface="+mn-ea"/>
            </a:endParaRPr>
          </a:p>
        </p:txBody>
      </p:sp>
      <p:sp>
        <p:nvSpPr>
          <p:cNvPr id="85" name="矩形 4"/>
          <p:cNvSpPr>
            <a:spLocks noChangeArrowheads="1"/>
          </p:cNvSpPr>
          <p:nvPr/>
        </p:nvSpPr>
        <p:spPr bwMode="auto">
          <a:xfrm>
            <a:off x="810009" y="1495017"/>
            <a:ext cx="3368675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750"/>
              </a:spcBef>
              <a:buSzPct val="100000"/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楷体" panose="02010609060101010101" pitchFamily="49" charset="-122"/>
                <a:ea typeface="华文新魏" panose="02010800040101010101" pitchFamily="2" charset="-122"/>
              </a:defRPr>
            </a:lvl1pPr>
            <a:lvl2pPr marL="514350" indent="-171450">
              <a:lnSpc>
                <a:spcPct val="90000"/>
              </a:lnSpc>
              <a:spcBef>
                <a:spcPts val="375"/>
              </a:spcBef>
              <a:buSzPct val="100000"/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楷体" panose="02010609060101010101" pitchFamily="49" charset="-122"/>
                <a:ea typeface="华文新魏" panose="02010800040101010101" pitchFamily="2" charset="-122"/>
              </a:defRPr>
            </a:lvl2pPr>
            <a:lvl3pPr marL="857250" indent="-171450">
              <a:lnSpc>
                <a:spcPct val="90000"/>
              </a:lnSpc>
              <a:spcBef>
                <a:spcPts val="375"/>
              </a:spcBef>
              <a:buSzPct val="100000"/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楷体" panose="02010609060101010101" pitchFamily="49" charset="-122"/>
                <a:ea typeface="华文新魏" panose="02010800040101010101" pitchFamily="2" charset="-122"/>
              </a:defRPr>
            </a:lvl3pPr>
            <a:lvl4pPr marL="1200150" indent="-171450">
              <a:lnSpc>
                <a:spcPct val="90000"/>
              </a:lnSpc>
              <a:spcBef>
                <a:spcPts val="375"/>
              </a:spcBef>
              <a:buSzPct val="100000"/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楷体" panose="02010609060101010101" pitchFamily="49" charset="-122"/>
                <a:ea typeface="华文新魏" panose="02010800040101010101" pitchFamily="2" charset="-122"/>
              </a:defRPr>
            </a:lvl4pPr>
            <a:lvl5pPr marL="1543050" indent="-171450">
              <a:lnSpc>
                <a:spcPct val="90000"/>
              </a:lnSpc>
              <a:spcBef>
                <a:spcPts val="375"/>
              </a:spcBef>
              <a:buSzPct val="100000"/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楷体" panose="02010609060101010101" pitchFamily="49" charset="-122"/>
                <a:ea typeface="华文新魏" panose="02010800040101010101" pitchFamily="2" charset="-122"/>
              </a:defRPr>
            </a:lvl5pPr>
            <a:lvl6pPr marL="2000250" indent="-171450" defTabSz="6858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SzPct val="100000"/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楷体" panose="02010609060101010101" pitchFamily="49" charset="-122"/>
                <a:ea typeface="华文新魏" panose="02010800040101010101" pitchFamily="2" charset="-122"/>
              </a:defRPr>
            </a:lvl6pPr>
            <a:lvl7pPr marL="2457450" indent="-171450" defTabSz="6858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SzPct val="100000"/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楷体" panose="02010609060101010101" pitchFamily="49" charset="-122"/>
                <a:ea typeface="华文新魏" panose="02010800040101010101" pitchFamily="2" charset="-122"/>
              </a:defRPr>
            </a:lvl7pPr>
            <a:lvl8pPr marL="2914650" indent="-171450" defTabSz="6858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SzPct val="100000"/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楷体" panose="02010609060101010101" pitchFamily="49" charset="-122"/>
                <a:ea typeface="华文新魏" panose="02010800040101010101" pitchFamily="2" charset="-122"/>
              </a:defRPr>
            </a:lvl8pPr>
            <a:lvl9pPr marL="3371850" indent="-171450" defTabSz="6858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SzPct val="100000"/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楷体" panose="02010609060101010101" pitchFamily="49" charset="-122"/>
                <a:ea typeface="华文新魏" panose="0201080004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800" dirty="0">
                <a:solidFill>
                  <a:srgbClr val="FF0000"/>
                </a:solidFill>
                <a:latin typeface="+mn-ea"/>
                <a:ea typeface="+mn-ea"/>
              </a:rPr>
              <a:t>读准节奏和字音。</a:t>
            </a:r>
            <a:endParaRPr lang="zh-CN" altLang="en-US" sz="28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9682" y="4944335"/>
            <a:ext cx="1755775" cy="908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4697696" y="4419097"/>
            <a:ext cx="117752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err="1">
                <a:solidFill>
                  <a:srgbClr val="FF0000"/>
                </a:solidFill>
                <a:latin typeface="+mn-ea"/>
              </a:rPr>
              <a:t>tū</a:t>
            </a:r>
            <a:endParaRPr lang="en-US" altLang="zh-CN" sz="28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613792" y="5012630"/>
            <a:ext cx="172674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>
                <a:solidFill>
                  <a:srgbClr val="FF0000"/>
                </a:solidFill>
              </a:rPr>
              <a:t>凸   </a:t>
            </a:r>
            <a:r>
              <a:rPr lang="zh-CN" altLang="en-US" sz="4400" dirty="0"/>
              <a:t>显</a:t>
            </a:r>
            <a:endParaRPr lang="zh-CN" altLang="en-US" sz="4400" dirty="0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1317" y="4888014"/>
            <a:ext cx="1755775" cy="908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07525" y="4888014"/>
            <a:ext cx="1755775" cy="908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7956817" y="5013176"/>
            <a:ext cx="332375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>
                <a:solidFill>
                  <a:srgbClr val="FF0000"/>
                </a:solidFill>
              </a:rPr>
              <a:t>戛  </a:t>
            </a:r>
            <a:r>
              <a:rPr lang="zh-CN" altLang="en-US" sz="4400" dirty="0"/>
              <a:t>然   而  止</a:t>
            </a:r>
            <a:endParaRPr lang="zh-CN" altLang="en-US" sz="4400" dirty="0"/>
          </a:p>
        </p:txBody>
      </p:sp>
      <p:sp>
        <p:nvSpPr>
          <p:cNvPr id="6" name="TextBox 5"/>
          <p:cNvSpPr txBox="1"/>
          <p:nvPr/>
        </p:nvSpPr>
        <p:spPr>
          <a:xfrm>
            <a:off x="7956817" y="4420347"/>
            <a:ext cx="350321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err="1">
                <a:solidFill>
                  <a:srgbClr val="FF0000"/>
                </a:solidFill>
                <a:latin typeface="+mn-ea"/>
              </a:rPr>
              <a:t>jiá</a:t>
            </a:r>
            <a:endParaRPr lang="en-US" altLang="zh-CN" sz="2800" dirty="0">
              <a:solidFill>
                <a:srgbClr val="FF0000"/>
              </a:solidFill>
              <a:latin typeface="+mn-ea"/>
            </a:endParaRPr>
          </a:p>
        </p:txBody>
      </p:sp>
      <p:grpSp>
        <p:nvGrpSpPr>
          <p:cNvPr id="71" name="组合 1"/>
          <p:cNvGrpSpPr/>
          <p:nvPr/>
        </p:nvGrpSpPr>
        <p:grpSpPr>
          <a:xfrm>
            <a:off x="0" y="-100013"/>
            <a:ext cx="12192000" cy="792163"/>
            <a:chOff x="0" y="-100013"/>
            <a:chExt cx="12192000" cy="792163"/>
          </a:xfrm>
        </p:grpSpPr>
        <p:sp>
          <p:nvSpPr>
            <p:cNvPr id="72" name="矩形 27"/>
            <p:cNvSpPr/>
            <p:nvPr/>
          </p:nvSpPr>
          <p:spPr>
            <a:xfrm>
              <a:off x="0" y="-100013"/>
              <a:ext cx="12192000" cy="792163"/>
            </a:xfrm>
            <a:prstGeom prst="rect">
              <a:avLst/>
            </a:prstGeom>
            <a:solidFill>
              <a:srgbClr val="4D8E57"/>
            </a:solidFill>
            <a:ln>
              <a:noFill/>
            </a:ln>
            <a:effectLst>
              <a:outerShdw blurRad="50800" dist="127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HK" altLang="en-US" dirty="0"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73" name="矩形 28"/>
            <p:cNvSpPr/>
            <p:nvPr/>
          </p:nvSpPr>
          <p:spPr>
            <a:xfrm>
              <a:off x="1990825" y="77788"/>
              <a:ext cx="1512887" cy="4572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HK" altLang="en-US"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74" name="文本框 31"/>
            <p:cNvSpPr txBox="1"/>
            <p:nvPr/>
          </p:nvSpPr>
          <p:spPr>
            <a:xfrm>
              <a:off x="307975" y="105484"/>
              <a:ext cx="1657350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/>
              <a:r>
                <a:rPr lang="zh-CN" altLang="en-US" sz="2000" spc="300" dirty="0">
                  <a:solidFill>
                    <a:schemeClr val="bg1"/>
                  </a:solidFill>
                  <a:latin typeface="+mn-ea"/>
                  <a:cs typeface="+mn-ea"/>
                  <a:sym typeface="+mn-lt"/>
                </a:rPr>
                <a:t>新课导入</a:t>
              </a:r>
              <a:endParaRPr lang="zh-CN" sz="2000" spc="300" dirty="0">
                <a:solidFill>
                  <a:schemeClr val="bg1"/>
                </a:solidFill>
                <a:latin typeface="+mn-ea"/>
                <a:cs typeface="+mn-ea"/>
                <a:sym typeface="+mn-lt"/>
              </a:endParaRPr>
            </a:p>
          </p:txBody>
        </p:sp>
        <p:cxnSp>
          <p:nvCxnSpPr>
            <p:cNvPr id="75" name="直接连接符 32"/>
            <p:cNvCxnSpPr/>
            <p:nvPr/>
          </p:nvCxnSpPr>
          <p:spPr>
            <a:xfrm>
              <a:off x="1985509" y="71438"/>
              <a:ext cx="0" cy="461962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6" name="文本框 33"/>
            <p:cNvSpPr txBox="1"/>
            <p:nvPr/>
          </p:nvSpPr>
          <p:spPr>
            <a:xfrm>
              <a:off x="1919536" y="93067"/>
              <a:ext cx="1639887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 dirty="0">
                  <a:solidFill>
                    <a:srgbClr val="4D8E57"/>
                  </a:solidFill>
                  <a:latin typeface="+mn-ea"/>
                  <a:ea typeface="+mn-ea"/>
                  <a:cs typeface="+mn-ea"/>
                  <a:sym typeface="+mn-lt"/>
                </a:rPr>
                <a:t>整体感知</a:t>
              </a:r>
              <a:endParaRPr lang="zh-CN" sz="2000" dirty="0">
                <a:solidFill>
                  <a:srgbClr val="4D8E57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77" name="文本框 34"/>
            <p:cNvSpPr txBox="1"/>
            <p:nvPr/>
          </p:nvSpPr>
          <p:spPr>
            <a:xfrm>
              <a:off x="3454350" y="82549"/>
              <a:ext cx="1633538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深入探究</a:t>
              </a:r>
              <a:endParaRPr lang="zh-CN" sz="2000" dirty="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78" name="文本框 35"/>
            <p:cNvSpPr txBox="1"/>
            <p:nvPr/>
          </p:nvSpPr>
          <p:spPr>
            <a:xfrm>
              <a:off x="4964361" y="92075"/>
              <a:ext cx="1563687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课堂小结</a:t>
              </a:r>
              <a:endParaRPr lang="zh-CN" sz="2000" dirty="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79" name="文本框 36"/>
            <p:cNvSpPr txBox="1"/>
            <p:nvPr/>
          </p:nvSpPr>
          <p:spPr>
            <a:xfrm>
              <a:off x="6550694" y="82548"/>
              <a:ext cx="1633538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2000" dirty="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拓展延伸</a:t>
              </a:r>
              <a:endParaRPr lang="en-US" altLang="zh-CN" sz="2000" dirty="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80" name="文本框 37"/>
            <p:cNvSpPr txBox="1"/>
            <p:nvPr/>
          </p:nvSpPr>
          <p:spPr>
            <a:xfrm>
              <a:off x="7881317" y="92075"/>
              <a:ext cx="1743075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板书设计</a:t>
              </a:r>
              <a:endParaRPr lang="en-US" altLang="zh-CN" sz="2000" dirty="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cxnSp>
          <p:nvCxnSpPr>
            <p:cNvPr id="81" name="直接连接符 38"/>
            <p:cNvCxnSpPr/>
            <p:nvPr/>
          </p:nvCxnSpPr>
          <p:spPr>
            <a:xfrm>
              <a:off x="3478336" y="59728"/>
              <a:ext cx="0" cy="461963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直接连接符 39"/>
            <p:cNvCxnSpPr/>
            <p:nvPr/>
          </p:nvCxnSpPr>
          <p:spPr>
            <a:xfrm>
              <a:off x="4971163" y="86717"/>
              <a:ext cx="0" cy="461963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直接连接符 40"/>
            <p:cNvCxnSpPr/>
            <p:nvPr/>
          </p:nvCxnSpPr>
          <p:spPr>
            <a:xfrm>
              <a:off x="6463990" y="72430"/>
              <a:ext cx="0" cy="460375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直接连接符 41"/>
            <p:cNvCxnSpPr/>
            <p:nvPr/>
          </p:nvCxnSpPr>
          <p:spPr>
            <a:xfrm>
              <a:off x="7956817" y="76396"/>
              <a:ext cx="0" cy="461962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6" name="文本框 42"/>
            <p:cNvSpPr txBox="1"/>
            <p:nvPr/>
          </p:nvSpPr>
          <p:spPr>
            <a:xfrm>
              <a:off x="9385587" y="102364"/>
              <a:ext cx="1743075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布置作业</a:t>
              </a:r>
              <a:endParaRPr lang="en-US" altLang="zh-CN" sz="2000" dirty="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cxnSp>
          <p:nvCxnSpPr>
            <p:cNvPr id="87" name="直接连接符 43"/>
            <p:cNvCxnSpPr/>
            <p:nvPr/>
          </p:nvCxnSpPr>
          <p:spPr>
            <a:xfrm>
              <a:off x="9449646" y="86717"/>
              <a:ext cx="0" cy="461962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spd="slow" advTm="3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37" grpId="0"/>
      <p:bldP spid="38" grpId="0"/>
      <p:bldP spid="39" grpId="0"/>
      <p:bldP spid="42" grpId="0"/>
      <p:bldP spid="3" grpId="0"/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矩形 89"/>
          <p:cNvSpPr/>
          <p:nvPr/>
        </p:nvSpPr>
        <p:spPr>
          <a:xfrm>
            <a:off x="0" y="6842125"/>
            <a:ext cx="12192000" cy="76200"/>
          </a:xfrm>
          <a:prstGeom prst="rect">
            <a:avLst/>
          </a:prstGeom>
          <a:solidFill>
            <a:srgbClr val="887E7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95" baseline="-25000">
              <a:latin typeface="+mn-ea"/>
            </a:endParaRPr>
          </a:p>
        </p:txBody>
      </p:sp>
      <p:sp>
        <p:nvSpPr>
          <p:cNvPr id="25" name="矩形 1"/>
          <p:cNvSpPr>
            <a:spLocks noChangeArrowheads="1"/>
          </p:cNvSpPr>
          <p:nvPr/>
        </p:nvSpPr>
        <p:spPr bwMode="auto">
          <a:xfrm>
            <a:off x="6780754" y="1521203"/>
            <a:ext cx="4297274" cy="29546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750"/>
              </a:spcBef>
              <a:buSzPct val="100000"/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楷体" panose="02010609060101010101" pitchFamily="49" charset="-122"/>
                <a:ea typeface="华文新魏" panose="02010800040101010101" pitchFamily="2" charset="-122"/>
              </a:defRPr>
            </a:lvl1pPr>
            <a:lvl2pPr marL="514350" indent="-171450">
              <a:lnSpc>
                <a:spcPct val="90000"/>
              </a:lnSpc>
              <a:spcBef>
                <a:spcPts val="375"/>
              </a:spcBef>
              <a:buSzPct val="100000"/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楷体" panose="02010609060101010101" pitchFamily="49" charset="-122"/>
                <a:ea typeface="华文新魏" panose="02010800040101010101" pitchFamily="2" charset="-122"/>
              </a:defRPr>
            </a:lvl2pPr>
            <a:lvl3pPr marL="857250" indent="-171450">
              <a:lnSpc>
                <a:spcPct val="90000"/>
              </a:lnSpc>
              <a:spcBef>
                <a:spcPts val="375"/>
              </a:spcBef>
              <a:buSzPct val="100000"/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楷体" panose="02010609060101010101" pitchFamily="49" charset="-122"/>
                <a:ea typeface="华文新魏" panose="02010800040101010101" pitchFamily="2" charset="-122"/>
              </a:defRPr>
            </a:lvl3pPr>
            <a:lvl4pPr marL="1200150" indent="-171450">
              <a:lnSpc>
                <a:spcPct val="90000"/>
              </a:lnSpc>
              <a:spcBef>
                <a:spcPts val="375"/>
              </a:spcBef>
              <a:buSzPct val="100000"/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楷体" panose="02010609060101010101" pitchFamily="49" charset="-122"/>
                <a:ea typeface="华文新魏" panose="02010800040101010101" pitchFamily="2" charset="-122"/>
              </a:defRPr>
            </a:lvl4pPr>
            <a:lvl5pPr marL="1543050" indent="-171450">
              <a:lnSpc>
                <a:spcPct val="90000"/>
              </a:lnSpc>
              <a:spcBef>
                <a:spcPts val="375"/>
              </a:spcBef>
              <a:buSzPct val="100000"/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楷体" panose="02010609060101010101" pitchFamily="49" charset="-122"/>
                <a:ea typeface="华文新魏" panose="02010800040101010101" pitchFamily="2" charset="-122"/>
              </a:defRPr>
            </a:lvl5pPr>
            <a:lvl6pPr marL="2000250" indent="-171450" defTabSz="6858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SzPct val="100000"/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楷体" panose="02010609060101010101" pitchFamily="49" charset="-122"/>
                <a:ea typeface="华文新魏" panose="02010800040101010101" pitchFamily="2" charset="-122"/>
              </a:defRPr>
            </a:lvl6pPr>
            <a:lvl7pPr marL="2457450" indent="-171450" defTabSz="6858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SzPct val="100000"/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楷体" panose="02010609060101010101" pitchFamily="49" charset="-122"/>
                <a:ea typeface="华文新魏" panose="02010800040101010101" pitchFamily="2" charset="-122"/>
              </a:defRPr>
            </a:lvl7pPr>
            <a:lvl8pPr marL="2914650" indent="-171450" defTabSz="6858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SzPct val="100000"/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楷体" panose="02010609060101010101" pitchFamily="49" charset="-122"/>
                <a:ea typeface="华文新魏" panose="02010800040101010101" pitchFamily="2" charset="-122"/>
              </a:defRPr>
            </a:lvl8pPr>
            <a:lvl9pPr marL="3371850" indent="-171450" defTabSz="6858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SzPct val="100000"/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楷体" panose="02010609060101010101" pitchFamily="49" charset="-122"/>
                <a:ea typeface="华文新魏" panose="0201080004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3200" dirty="0">
                <a:solidFill>
                  <a:srgbClr val="C00000"/>
                </a:solidFill>
                <a:latin typeface="+mn-ea"/>
                <a:ea typeface="+mn-ea"/>
              </a:rPr>
              <a:t>驰骋：</a:t>
            </a:r>
            <a:endParaRPr lang="zh-CN" altLang="en-US" sz="3200" dirty="0">
              <a:solidFill>
                <a:srgbClr val="C00000"/>
              </a:solidFill>
              <a:latin typeface="+mn-ea"/>
              <a:ea typeface="+mn-ea"/>
            </a:endParaRP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None/>
            </a:pPr>
            <a:endParaRPr lang="en-US" altLang="zh-CN" sz="3200" b="1" dirty="0">
              <a:solidFill>
                <a:srgbClr val="C00000"/>
              </a:solidFill>
              <a:latin typeface="+mn-ea"/>
              <a:ea typeface="+mn-ea"/>
            </a:endParaRP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3200" dirty="0">
                <a:solidFill>
                  <a:srgbClr val="C00000"/>
                </a:solidFill>
                <a:latin typeface="+mn-ea"/>
                <a:ea typeface="+mn-ea"/>
              </a:rPr>
              <a:t>约定俗成：</a:t>
            </a:r>
            <a:endParaRPr lang="zh-CN" altLang="en-US" sz="3200" dirty="0">
              <a:solidFill>
                <a:srgbClr val="C00000"/>
              </a:solidFill>
              <a:latin typeface="+mn-ea"/>
              <a:ea typeface="+mn-ea"/>
            </a:endParaRP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None/>
            </a:pPr>
            <a:endParaRPr lang="zh-CN" altLang="en-US" sz="2800" dirty="0">
              <a:solidFill>
                <a:srgbClr val="4B416F"/>
              </a:solidFill>
              <a:latin typeface="+mn-ea"/>
              <a:ea typeface="+mn-ea"/>
            </a:endParaRPr>
          </a:p>
        </p:txBody>
      </p:sp>
      <p:sp>
        <p:nvSpPr>
          <p:cNvPr id="44" name="标题 1"/>
          <p:cNvSpPr txBox="1"/>
          <p:nvPr/>
        </p:nvSpPr>
        <p:spPr>
          <a:xfrm>
            <a:off x="862622" y="927602"/>
            <a:ext cx="10515600" cy="516024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i="0" kern="1200" baseline="0">
                <a:solidFill>
                  <a:srgbClr val="293049"/>
                </a:solidFill>
                <a:effectLst/>
                <a:latin typeface="+mj-ea"/>
                <a:ea typeface="+mj-ea"/>
                <a:cs typeface="+mj-cs"/>
              </a:defRPr>
            </a:lvl1pPr>
          </a:lstStyle>
          <a:p>
            <a:r>
              <a:rPr lang="zh-CN" altLang="en-US" sz="2800" dirty="0">
                <a:solidFill>
                  <a:srgbClr val="EC7D4A"/>
                </a:solidFill>
                <a:latin typeface="+mn-ea"/>
                <a:ea typeface="+mn-ea"/>
                <a:cs typeface="+mn-ea"/>
              </a:rPr>
              <a:t>整体感知</a:t>
            </a:r>
            <a:r>
              <a:rPr lang="en-US" altLang="zh-CN" sz="2800" dirty="0">
                <a:solidFill>
                  <a:srgbClr val="EC7D4A"/>
                </a:solidFill>
                <a:latin typeface="+mn-ea"/>
                <a:ea typeface="+mn-ea"/>
                <a:cs typeface="+mn-ea"/>
              </a:rPr>
              <a:t>—— </a:t>
            </a:r>
            <a:r>
              <a:rPr lang="zh-CN" altLang="en-US" sz="2800" dirty="0">
                <a:solidFill>
                  <a:srgbClr val="EC7D4A"/>
                </a:solidFill>
                <a:latin typeface="+mn-ea"/>
                <a:ea typeface="+mn-ea"/>
                <a:cs typeface="+mn-ea"/>
              </a:rPr>
              <a:t>理解词语</a:t>
            </a:r>
            <a:endParaRPr lang="zh-CN" altLang="en-US" sz="2800" dirty="0">
              <a:solidFill>
                <a:srgbClr val="EC7D4A"/>
              </a:solidFill>
              <a:latin typeface="+mn-ea"/>
              <a:ea typeface="+mn-ea"/>
              <a:cs typeface="+mn-ea"/>
            </a:endParaRPr>
          </a:p>
        </p:txBody>
      </p:sp>
      <p:pic>
        <p:nvPicPr>
          <p:cNvPr id="45" name="图形 4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307975" y="921849"/>
            <a:ext cx="564973" cy="564973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861987" y="1383184"/>
            <a:ext cx="4225266" cy="79406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zh-CN" altLang="en-US" sz="3200" dirty="0">
                <a:solidFill>
                  <a:srgbClr val="C00000"/>
                </a:solidFill>
                <a:latin typeface="+mn-ea"/>
              </a:rPr>
              <a:t>高妙：</a:t>
            </a:r>
            <a:endParaRPr lang="en-US" altLang="zh-CN" sz="3200" dirty="0">
              <a:solidFill>
                <a:srgbClr val="C00000"/>
              </a:solidFill>
              <a:latin typeface="+mn-ea"/>
            </a:endParaRPr>
          </a:p>
          <a:p>
            <a:pPr eaLnBrk="1" hangingPunct="1">
              <a:lnSpc>
                <a:spcPct val="150000"/>
              </a:lnSpc>
            </a:pPr>
            <a:endParaRPr lang="zh-CN" altLang="en-US" sz="3200" dirty="0">
              <a:solidFill>
                <a:srgbClr val="C00000"/>
              </a:solidFill>
              <a:latin typeface="+mn-ea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3200" dirty="0">
                <a:solidFill>
                  <a:srgbClr val="C00000"/>
                </a:solidFill>
                <a:latin typeface="+mn-ea"/>
              </a:rPr>
              <a:t>戛然而止：</a:t>
            </a:r>
            <a:endParaRPr lang="en-US" altLang="zh-CN" sz="3200" dirty="0">
              <a:solidFill>
                <a:srgbClr val="C00000"/>
              </a:solidFill>
              <a:latin typeface="+mn-ea"/>
            </a:endParaRPr>
          </a:p>
          <a:p>
            <a:pPr eaLnBrk="1" hangingPunct="1">
              <a:lnSpc>
                <a:spcPct val="150000"/>
              </a:lnSpc>
            </a:pPr>
            <a:endParaRPr lang="en-US" altLang="zh-CN" sz="3200" dirty="0">
              <a:solidFill>
                <a:srgbClr val="C00000"/>
              </a:solidFill>
              <a:latin typeface="+mn-ea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3200" dirty="0">
                <a:solidFill>
                  <a:srgbClr val="C00000"/>
                </a:solidFill>
                <a:latin typeface="+mn-ea"/>
              </a:rPr>
              <a:t>不可开交：</a:t>
            </a:r>
            <a:endParaRPr lang="zh-CN" altLang="en-US" sz="3200" dirty="0">
              <a:solidFill>
                <a:srgbClr val="C00000"/>
              </a:solidFill>
              <a:latin typeface="+mn-ea"/>
            </a:endParaRPr>
          </a:p>
          <a:p>
            <a:pPr eaLnBrk="1" hangingPunct="1">
              <a:lnSpc>
                <a:spcPct val="150000"/>
              </a:lnSpc>
            </a:pPr>
            <a:endParaRPr lang="en-US" altLang="zh-CN" sz="3200" dirty="0">
              <a:solidFill>
                <a:srgbClr val="C00000"/>
              </a:solidFill>
              <a:latin typeface="+mn-ea"/>
            </a:endParaRPr>
          </a:p>
          <a:p>
            <a:pPr eaLnBrk="1" hangingPunct="1">
              <a:lnSpc>
                <a:spcPct val="150000"/>
              </a:lnSpc>
            </a:pPr>
            <a:endParaRPr lang="en-US" altLang="zh-CN" sz="3200" dirty="0">
              <a:solidFill>
                <a:srgbClr val="C00000"/>
              </a:solidFill>
              <a:latin typeface="+mn-ea"/>
            </a:endParaRPr>
          </a:p>
          <a:p>
            <a:pPr eaLnBrk="1" hangingPunct="1">
              <a:lnSpc>
                <a:spcPct val="150000"/>
              </a:lnSpc>
            </a:pPr>
            <a:endParaRPr lang="zh-CN" altLang="en-US" sz="2800" dirty="0">
              <a:solidFill>
                <a:srgbClr val="4B416F"/>
              </a:solidFill>
              <a:latin typeface="+mn-ea"/>
            </a:endParaRPr>
          </a:p>
          <a:p>
            <a:pPr eaLnBrk="1" hangingPunct="1">
              <a:lnSpc>
                <a:spcPct val="150000"/>
              </a:lnSpc>
            </a:pPr>
            <a:endParaRPr lang="zh-CN" altLang="en-US" sz="2800" dirty="0">
              <a:solidFill>
                <a:srgbClr val="4B416F"/>
              </a:solidFill>
              <a:latin typeface="+mn-ea"/>
            </a:endParaRPr>
          </a:p>
          <a:p>
            <a:pPr eaLnBrk="1" hangingPunct="1">
              <a:lnSpc>
                <a:spcPct val="150000"/>
              </a:lnSpc>
            </a:pPr>
            <a:endParaRPr lang="en-US" altLang="zh-CN" sz="3200" dirty="0">
              <a:solidFill>
                <a:srgbClr val="C00000"/>
              </a:solidFill>
              <a:latin typeface="+mn-ea"/>
            </a:endParaRPr>
          </a:p>
          <a:p>
            <a:pPr eaLnBrk="1" hangingPunct="1">
              <a:lnSpc>
                <a:spcPct val="150000"/>
              </a:lnSpc>
            </a:pPr>
            <a:endParaRPr lang="zh-CN" altLang="en-US" sz="2800" dirty="0">
              <a:solidFill>
                <a:srgbClr val="4B416F"/>
              </a:solidFill>
              <a:latin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32485" y="2131434"/>
            <a:ext cx="4824482" cy="6376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atinLnBrk="0">
              <a:lnSpc>
                <a:spcPct val="150000"/>
              </a:lnSpc>
            </a:pPr>
            <a:r>
              <a:rPr lang="zh-CN" altLang="en-US" sz="2800" dirty="0">
                <a:latin typeface="+mn-ea"/>
              </a:rPr>
              <a:t>高明巧妙。</a:t>
            </a:r>
            <a:endParaRPr lang="zh-CN" altLang="en-US" sz="2800" dirty="0">
              <a:latin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39218" y="3635584"/>
            <a:ext cx="4131945" cy="6376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atinLnBrk="0">
              <a:lnSpc>
                <a:spcPct val="150000"/>
              </a:lnSpc>
            </a:pPr>
            <a:r>
              <a:rPr lang="zh-CN" altLang="en-US" sz="2800" dirty="0">
                <a:latin typeface="+mn-ea"/>
                <a:sym typeface="+mn-ea"/>
              </a:rPr>
              <a:t>形容声音突然中止。</a:t>
            </a:r>
            <a:endParaRPr lang="zh-CN" altLang="en-US" sz="2800" dirty="0">
              <a:latin typeface="+mn-ea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803843" y="2249170"/>
            <a:ext cx="4836773" cy="6376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atinLnBrk="0">
              <a:lnSpc>
                <a:spcPct val="150000"/>
              </a:lnSpc>
            </a:pPr>
            <a:r>
              <a:rPr lang="zh-CN" altLang="en-US" sz="2800" dirty="0">
                <a:latin typeface="+mn-ea"/>
              </a:rPr>
              <a:t>（骑马）奔驰。</a:t>
            </a:r>
            <a:endParaRPr lang="zh-CN" altLang="en-US" sz="2800" dirty="0">
              <a:latin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906731" y="3954421"/>
            <a:ext cx="4856444" cy="19303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atinLnBrk="0">
              <a:lnSpc>
                <a:spcPct val="150000"/>
              </a:lnSpc>
            </a:pPr>
            <a:r>
              <a:rPr lang="zh-CN" altLang="en-US" sz="2800" dirty="0">
                <a:latin typeface="+mn-ea"/>
              </a:rPr>
              <a:t>指某种事物的名称或社会习惯是由人们经过长期实践而认定或形成。</a:t>
            </a:r>
            <a:endParaRPr lang="zh-CN" altLang="en-US" sz="2800" dirty="0">
              <a:latin typeface="+mn-ea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62622" y="5168835"/>
            <a:ext cx="3649202" cy="6376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latin typeface="+mn-ea"/>
              </a:rPr>
              <a:t>无法摆脱或结束。</a:t>
            </a:r>
            <a:endParaRPr lang="zh-CN" altLang="en-US" sz="2800" dirty="0">
              <a:latin typeface="+mn-ea"/>
            </a:endParaRPr>
          </a:p>
        </p:txBody>
      </p:sp>
      <p:grpSp>
        <p:nvGrpSpPr>
          <p:cNvPr id="30" name="组合 1"/>
          <p:cNvGrpSpPr/>
          <p:nvPr/>
        </p:nvGrpSpPr>
        <p:grpSpPr>
          <a:xfrm>
            <a:off x="0" y="-100013"/>
            <a:ext cx="12192000" cy="792163"/>
            <a:chOff x="0" y="-100013"/>
            <a:chExt cx="12192000" cy="792163"/>
          </a:xfrm>
        </p:grpSpPr>
        <p:sp>
          <p:nvSpPr>
            <p:cNvPr id="31" name="矩形 27"/>
            <p:cNvSpPr/>
            <p:nvPr/>
          </p:nvSpPr>
          <p:spPr>
            <a:xfrm>
              <a:off x="0" y="-100013"/>
              <a:ext cx="12192000" cy="792163"/>
            </a:xfrm>
            <a:prstGeom prst="rect">
              <a:avLst/>
            </a:prstGeom>
            <a:solidFill>
              <a:srgbClr val="4D8E57"/>
            </a:solidFill>
            <a:ln>
              <a:noFill/>
            </a:ln>
            <a:effectLst>
              <a:outerShdw blurRad="50800" dist="127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HK" altLang="en-US" dirty="0"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46" name="矩形 28"/>
            <p:cNvSpPr/>
            <p:nvPr/>
          </p:nvSpPr>
          <p:spPr>
            <a:xfrm>
              <a:off x="1990825" y="77788"/>
              <a:ext cx="1512887" cy="4572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HK" altLang="en-US"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47" name="文本框 31"/>
            <p:cNvSpPr txBox="1"/>
            <p:nvPr/>
          </p:nvSpPr>
          <p:spPr>
            <a:xfrm>
              <a:off x="307975" y="105484"/>
              <a:ext cx="1657350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/>
              <a:r>
                <a:rPr lang="zh-CN" altLang="en-US" sz="2000" spc="300" dirty="0">
                  <a:solidFill>
                    <a:schemeClr val="bg1"/>
                  </a:solidFill>
                  <a:latin typeface="+mn-ea"/>
                  <a:cs typeface="+mn-ea"/>
                  <a:sym typeface="+mn-lt"/>
                </a:rPr>
                <a:t>新课导入</a:t>
              </a:r>
              <a:endParaRPr lang="zh-CN" sz="2000" spc="300" dirty="0">
                <a:solidFill>
                  <a:schemeClr val="bg1"/>
                </a:solidFill>
                <a:latin typeface="+mn-ea"/>
                <a:cs typeface="+mn-ea"/>
                <a:sym typeface="+mn-lt"/>
              </a:endParaRPr>
            </a:p>
          </p:txBody>
        </p:sp>
        <p:cxnSp>
          <p:nvCxnSpPr>
            <p:cNvPr id="48" name="直接连接符 32"/>
            <p:cNvCxnSpPr/>
            <p:nvPr/>
          </p:nvCxnSpPr>
          <p:spPr>
            <a:xfrm>
              <a:off x="1985509" y="71438"/>
              <a:ext cx="0" cy="461962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9" name="文本框 33"/>
            <p:cNvSpPr txBox="1"/>
            <p:nvPr/>
          </p:nvSpPr>
          <p:spPr>
            <a:xfrm>
              <a:off x="1919536" y="93067"/>
              <a:ext cx="1639887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 dirty="0">
                  <a:solidFill>
                    <a:srgbClr val="4D8E57"/>
                  </a:solidFill>
                  <a:latin typeface="+mn-ea"/>
                  <a:ea typeface="+mn-ea"/>
                  <a:cs typeface="+mn-ea"/>
                  <a:sym typeface="+mn-lt"/>
                </a:rPr>
                <a:t>整体感知</a:t>
              </a:r>
              <a:endParaRPr lang="zh-CN" sz="2000" dirty="0">
                <a:solidFill>
                  <a:srgbClr val="4D8E57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0" name="文本框 34"/>
            <p:cNvSpPr txBox="1"/>
            <p:nvPr/>
          </p:nvSpPr>
          <p:spPr>
            <a:xfrm>
              <a:off x="3454350" y="82549"/>
              <a:ext cx="1633538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深入探究</a:t>
              </a:r>
              <a:endParaRPr lang="zh-CN" sz="2000" dirty="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1" name="文本框 35"/>
            <p:cNvSpPr txBox="1"/>
            <p:nvPr/>
          </p:nvSpPr>
          <p:spPr>
            <a:xfrm>
              <a:off x="4964361" y="92075"/>
              <a:ext cx="1563687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课堂小结</a:t>
              </a:r>
              <a:endParaRPr lang="zh-CN" sz="2000" dirty="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2" name="文本框 36"/>
            <p:cNvSpPr txBox="1"/>
            <p:nvPr/>
          </p:nvSpPr>
          <p:spPr>
            <a:xfrm>
              <a:off x="6550694" y="82548"/>
              <a:ext cx="1633538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2000" dirty="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拓展延伸</a:t>
              </a:r>
              <a:endParaRPr lang="en-US" altLang="zh-CN" sz="2000" dirty="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3" name="文本框 37"/>
            <p:cNvSpPr txBox="1"/>
            <p:nvPr/>
          </p:nvSpPr>
          <p:spPr>
            <a:xfrm>
              <a:off x="7881317" y="92075"/>
              <a:ext cx="1743075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板书设计</a:t>
              </a:r>
              <a:endParaRPr lang="en-US" altLang="zh-CN" sz="2000" dirty="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cxnSp>
          <p:nvCxnSpPr>
            <p:cNvPr id="54" name="直接连接符 38"/>
            <p:cNvCxnSpPr/>
            <p:nvPr/>
          </p:nvCxnSpPr>
          <p:spPr>
            <a:xfrm>
              <a:off x="3478336" y="59728"/>
              <a:ext cx="0" cy="461963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39"/>
            <p:cNvCxnSpPr/>
            <p:nvPr/>
          </p:nvCxnSpPr>
          <p:spPr>
            <a:xfrm>
              <a:off x="4971163" y="86717"/>
              <a:ext cx="0" cy="461963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直接连接符 40"/>
            <p:cNvCxnSpPr/>
            <p:nvPr/>
          </p:nvCxnSpPr>
          <p:spPr>
            <a:xfrm>
              <a:off x="6463990" y="72430"/>
              <a:ext cx="0" cy="460375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直接连接符 41"/>
            <p:cNvCxnSpPr/>
            <p:nvPr/>
          </p:nvCxnSpPr>
          <p:spPr>
            <a:xfrm>
              <a:off x="7956817" y="76396"/>
              <a:ext cx="0" cy="461962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8" name="文本框 42"/>
            <p:cNvSpPr txBox="1"/>
            <p:nvPr/>
          </p:nvSpPr>
          <p:spPr>
            <a:xfrm>
              <a:off x="9385587" y="102364"/>
              <a:ext cx="1743075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布置作业</a:t>
              </a:r>
              <a:endParaRPr lang="en-US" altLang="zh-CN" sz="2000" dirty="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cxnSp>
          <p:nvCxnSpPr>
            <p:cNvPr id="59" name="直接连接符 43"/>
            <p:cNvCxnSpPr/>
            <p:nvPr/>
          </p:nvCxnSpPr>
          <p:spPr>
            <a:xfrm>
              <a:off x="9449646" y="86717"/>
              <a:ext cx="0" cy="461962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spd="slow" advTm="3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3" grpId="0"/>
    </p:bldLst>
  </p:timing>
</p:sld>
</file>

<file path=ppt/tags/tag1.xml><?xml version="1.0" encoding="utf-8"?>
<p:tagLst xmlns:p="http://schemas.openxmlformats.org/presentationml/2006/main">
  <p:tag name="MH" val="20170706211924"/>
  <p:tag name="MH_LIBRARY" val="CONTENTS"/>
  <p:tag name="MH_TYPE" val="NUMBER"/>
  <p:tag name="ID" val="545837"/>
  <p:tag name="MH_ORDER" val="1"/>
</p:tagLst>
</file>

<file path=ppt/tags/tag10.xml><?xml version="1.0" encoding="utf-8"?>
<p:tagLst xmlns:p="http://schemas.openxmlformats.org/presentationml/2006/main">
  <p:tag name="MH" val="20170706211924"/>
  <p:tag name="MH_LIBRARY" val="CONTENTS"/>
  <p:tag name="MH_TYPE" val="ENTRY"/>
  <p:tag name="ID" val="545837"/>
  <p:tag name="MH_ORDER" val="2"/>
</p:tagLst>
</file>

<file path=ppt/tags/tag11.xml><?xml version="1.0" encoding="utf-8"?>
<p:tagLst xmlns:p="http://schemas.openxmlformats.org/presentationml/2006/main">
  <p:tag name="MH" val="20170706211924"/>
  <p:tag name="MH_LIBRARY" val="CONTENTS"/>
  <p:tag name="MH_TYPE" val="NUMBER"/>
  <p:tag name="ID" val="545837"/>
  <p:tag name="MH_ORDER" val="2"/>
</p:tagLst>
</file>

<file path=ppt/tags/tag12.xml><?xml version="1.0" encoding="utf-8"?>
<p:tagLst xmlns:p="http://schemas.openxmlformats.org/presentationml/2006/main">
  <p:tag name="MH" val="20170706211924"/>
  <p:tag name="MH_LIBRARY" val="CONTENTS"/>
  <p:tag name="MH_TYPE" val="ENTRY"/>
  <p:tag name="ID" val="545837"/>
  <p:tag name="MH_ORDER" val="2"/>
</p:tagLst>
</file>

<file path=ppt/tags/tag13.xml><?xml version="1.0" encoding="utf-8"?>
<p:tagLst xmlns:p="http://schemas.openxmlformats.org/presentationml/2006/main">
  <p:tag name="MH" val="20170706211924"/>
  <p:tag name="MH_LIBRARY" val="CONTENTS"/>
  <p:tag name="MH_TYPE" val="NUMBER"/>
  <p:tag name="ID" val="545837"/>
  <p:tag name="MH_ORDER" val="2"/>
</p:tagLst>
</file>

<file path=ppt/tags/tag14.xml><?xml version="1.0" encoding="utf-8"?>
<p:tagLst xmlns:p="http://schemas.openxmlformats.org/presentationml/2006/main">
  <p:tag name="MH" val="20170706211924"/>
  <p:tag name="MH_LIBRARY" val="CONTENTS"/>
  <p:tag name="MH_TYPE" val="ENTRY"/>
  <p:tag name="ID" val="545837"/>
  <p:tag name="MH_ORDER" val="2"/>
</p:tagLst>
</file>

<file path=ppt/tags/tag2.xml><?xml version="1.0" encoding="utf-8"?>
<p:tagLst xmlns:p="http://schemas.openxmlformats.org/presentationml/2006/main">
  <p:tag name="MH" val="20170706211924"/>
  <p:tag name="MH_LIBRARY" val="CONTENTS"/>
  <p:tag name="MH_TYPE" val="ENTRY"/>
  <p:tag name="ID" val="545837"/>
  <p:tag name="MH_ORDER" val="1"/>
</p:tagLst>
</file>

<file path=ppt/tags/tag3.xml><?xml version="1.0" encoding="utf-8"?>
<p:tagLst xmlns:p="http://schemas.openxmlformats.org/presentationml/2006/main">
  <p:tag name="MH" val="20170706211924"/>
  <p:tag name="MH_LIBRARY" val="CONTENTS"/>
  <p:tag name="MH_TYPE" val="NUMBER"/>
  <p:tag name="ID" val="545837"/>
  <p:tag name="MH_ORDER" val="2"/>
</p:tagLst>
</file>

<file path=ppt/tags/tag4.xml><?xml version="1.0" encoding="utf-8"?>
<p:tagLst xmlns:p="http://schemas.openxmlformats.org/presentationml/2006/main">
  <p:tag name="MH" val="20170706211924"/>
  <p:tag name="MH_LIBRARY" val="CONTENTS"/>
  <p:tag name="MH_TYPE" val="ENTRY"/>
  <p:tag name="ID" val="545837"/>
  <p:tag name="MH_ORDER" val="2"/>
</p:tagLst>
</file>

<file path=ppt/tags/tag5.xml><?xml version="1.0" encoding="utf-8"?>
<p:tagLst xmlns:p="http://schemas.openxmlformats.org/presentationml/2006/main">
  <p:tag name="MH" val="20170706211924"/>
  <p:tag name="MH_LIBRARY" val="CONTENTS"/>
  <p:tag name="MH_TYPE" val="NUMBER"/>
  <p:tag name="ID" val="545837"/>
  <p:tag name="MH_ORDER" val="1"/>
</p:tagLst>
</file>

<file path=ppt/tags/tag6.xml><?xml version="1.0" encoding="utf-8"?>
<p:tagLst xmlns:p="http://schemas.openxmlformats.org/presentationml/2006/main">
  <p:tag name="MH" val="20170706211924"/>
  <p:tag name="MH_LIBRARY" val="CONTENTS"/>
  <p:tag name="MH_TYPE" val="ENTRY"/>
  <p:tag name="ID" val="545837"/>
  <p:tag name="MH_ORDER" val="1"/>
</p:tagLst>
</file>

<file path=ppt/tags/tag7.xml><?xml version="1.0" encoding="utf-8"?>
<p:tagLst xmlns:p="http://schemas.openxmlformats.org/presentationml/2006/main">
  <p:tag name="MH" val="20170706211924"/>
  <p:tag name="MH_LIBRARY" val="CONTENTS"/>
  <p:tag name="MH_TYPE" val="NUMBER"/>
  <p:tag name="ID" val="545837"/>
  <p:tag name="MH_ORDER" val="2"/>
</p:tagLst>
</file>

<file path=ppt/tags/tag8.xml><?xml version="1.0" encoding="utf-8"?>
<p:tagLst xmlns:p="http://schemas.openxmlformats.org/presentationml/2006/main">
  <p:tag name="MH" val="20170706211924"/>
  <p:tag name="MH_LIBRARY" val="CONTENTS"/>
  <p:tag name="MH_TYPE" val="ENTRY"/>
  <p:tag name="ID" val="545837"/>
  <p:tag name="MH_ORDER" val="2"/>
</p:tagLst>
</file>

<file path=ppt/tags/tag9.xml><?xml version="1.0" encoding="utf-8"?>
<p:tagLst xmlns:p="http://schemas.openxmlformats.org/presentationml/2006/main">
  <p:tag name="MH" val="20170706211924"/>
  <p:tag name="MH_LIBRARY" val="CONTENTS"/>
  <p:tag name="MH_TYPE" val="NUMBER"/>
  <p:tag name="ID" val="545837"/>
  <p:tag name="MH_ORDER" val="2"/>
</p:tagLst>
</file>

<file path=ppt/theme/theme1.xml><?xml version="1.0" encoding="utf-8"?>
<a:theme xmlns:a="http://schemas.openxmlformats.org/drawingml/2006/main" name="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3112</Words>
  <Application>WPS 演示</Application>
  <PresentationFormat>自定义</PresentationFormat>
  <Paragraphs>656</Paragraphs>
  <Slides>34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46" baseType="lpstr">
      <vt:lpstr>Arial</vt:lpstr>
      <vt:lpstr>宋体</vt:lpstr>
      <vt:lpstr>Wingdings</vt:lpstr>
      <vt:lpstr>Calibri</vt:lpstr>
      <vt:lpstr>Calibri Light</vt:lpstr>
      <vt:lpstr>黑体</vt:lpstr>
      <vt:lpstr>微软雅黑</vt:lpstr>
      <vt:lpstr>楷体</vt:lpstr>
      <vt:lpstr>华文新魏</vt:lpstr>
      <vt:lpstr>Arial Unicode MS</vt:lpstr>
      <vt:lpstr>Microsoft JhengHei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人教部编版小学六年级语文上册课件</dc:title>
  <dc:creator>y</dc:creator>
  <dcterms:created xsi:type="dcterms:W3CDTF">2019-07-30T11:34:00Z</dcterms:created>
  <dcterms:modified xsi:type="dcterms:W3CDTF">2020-11-04T06:50:57Z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2052-11.1.0.9999</vt:lpwstr>
  </property>
</Properties>
</file>