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2" r:id="rId6"/>
    <p:sldId id="263" r:id="rId7"/>
    <p:sldId id="265" r:id="rId8"/>
    <p:sldId id="264" r:id="rId9"/>
    <p:sldId id="260" r:id="rId10"/>
    <p:sldId id="261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8" r:id="rId21"/>
    <p:sldId id="279" r:id="rId22"/>
    <p:sldId id="277" r:id="rId23"/>
    <p:sldId id="276" r:id="rId24"/>
    <p:sldId id="275" r:id="rId25"/>
    <p:sldId id="28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FE3DE36-64D2-48A2-99E1-B938623EC2C7}" type="datetimeFigureOut">
              <a:rPr lang="zh-CN" altLang="en-US" smtClean="0"/>
              <a:t>2017-2-23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AD155A9-C21E-4D6C-97AB-207819C37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E3DE36-64D2-48A2-99E1-B938623EC2C7}" type="datetimeFigureOut">
              <a:rPr lang="zh-CN" altLang="en-US" smtClean="0"/>
              <a:t>2017-2-23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D155A9-C21E-4D6C-97AB-207819C37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E3DE36-64D2-48A2-99E1-B938623EC2C7}" type="datetimeFigureOut">
              <a:rPr lang="zh-CN" altLang="en-US" smtClean="0"/>
              <a:t>2017-2-23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D155A9-C21E-4D6C-97AB-207819C37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E3DE36-64D2-48A2-99E1-B938623EC2C7}" type="datetimeFigureOut">
              <a:rPr lang="zh-CN" altLang="en-US" smtClean="0"/>
              <a:t>2017-2-23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D155A9-C21E-4D6C-97AB-207819C37F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E3DE36-64D2-48A2-99E1-B938623EC2C7}" type="datetimeFigureOut">
              <a:rPr lang="zh-CN" altLang="en-US" smtClean="0"/>
              <a:t>2017-2-23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D155A9-C21E-4D6C-97AB-207819C37F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E3DE36-64D2-48A2-99E1-B938623EC2C7}" type="datetimeFigureOut">
              <a:rPr lang="zh-CN" altLang="en-US" smtClean="0"/>
              <a:t>2017-2-23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D155A9-C21E-4D6C-97AB-207819C37F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E3DE36-64D2-48A2-99E1-B938623EC2C7}" type="datetimeFigureOut">
              <a:rPr lang="zh-CN" altLang="en-US" smtClean="0"/>
              <a:t>2017-2-23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D155A9-C21E-4D6C-97AB-207819C37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E3DE36-64D2-48A2-99E1-B938623EC2C7}" type="datetimeFigureOut">
              <a:rPr lang="zh-CN" altLang="en-US" smtClean="0"/>
              <a:t>2017-2-23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D155A9-C21E-4D6C-97AB-207819C37F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E3DE36-64D2-48A2-99E1-B938623EC2C7}" type="datetimeFigureOut">
              <a:rPr lang="zh-CN" altLang="en-US" smtClean="0"/>
              <a:t>2017-2-23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D155A9-C21E-4D6C-97AB-207819C37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FE3DE36-64D2-48A2-99E1-B938623EC2C7}" type="datetimeFigureOut">
              <a:rPr lang="zh-CN" altLang="en-US" smtClean="0"/>
              <a:t>2017-2-23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D155A9-C21E-4D6C-97AB-207819C37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FE3DE36-64D2-48A2-99E1-B938623EC2C7}" type="datetimeFigureOut">
              <a:rPr lang="zh-CN" altLang="en-US" smtClean="0"/>
              <a:t>2017-2-23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AD155A9-C21E-4D6C-97AB-207819C37F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FE3DE36-64D2-48A2-99E1-B938623EC2C7}" type="datetimeFigureOut">
              <a:rPr lang="zh-CN" altLang="en-US" smtClean="0"/>
              <a:t>2017-2-23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AD155A9-C21E-4D6C-97AB-207819C37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hyperlink" Target="http://image.baidu.com/i?ct=503316480&amp;z=0&amp;tn=baiduimagedetail&amp;word=%C2%CC%D3%CD%D3%CD&amp;in=8113&amp;cl=2&amp;cm=1&amp;sc=0&amp;lm=-1&amp;pn=9&amp;rn=1&amp;di=128399880&amp;ln=2000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so.com/doc/488126-516869.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2928145680332648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6437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28794" y="428604"/>
            <a:ext cx="48173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世界多美呀</a:t>
            </a:r>
            <a:endParaRPr lang="zh-CN" altLang="en-US" sz="7200" dirty="0">
              <a:solidFill>
                <a:srgbClr val="FFFF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108" y="4929198"/>
            <a:ext cx="65722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明德小学   冯本山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3" name="Picture 2" descr="C:\Documents and Settings\Administrator\桌面\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571480"/>
            <a:ext cx="90011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Arial" pitchFamily="34" charset="0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原来世界这么美丽呀！</a:t>
            </a:r>
            <a:endParaRPr lang="zh-CN" altLang="en-US" sz="32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42844" y="571480"/>
            <a:ext cx="878687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latin typeface="宋体" pitchFamily="2" charset="-122"/>
                <a:ea typeface="宋体" pitchFamily="2" charset="-122"/>
              </a:rPr>
              <a:t>       </a:t>
            </a:r>
            <a:r>
              <a:rPr lang="zh-CN" altLang="en-US" sz="4000" dirty="0">
                <a:latin typeface="宋体" pitchFamily="2" charset="-122"/>
                <a:ea typeface="宋体" pitchFamily="2" charset="-122"/>
              </a:rPr>
              <a:t>叽叽，叽叽，小鸡是在说：世界多美呀</a:t>
            </a:r>
            <a:r>
              <a:rPr lang="en-US" altLang="zh-CN" sz="4000" dirty="0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4000" dirty="0">
                <a:latin typeface="宋体" pitchFamily="2" charset="-122"/>
                <a:ea typeface="宋体" pitchFamily="2" charset="-122"/>
              </a:rPr>
              <a:t>蓝湛湛的，绿茵茵的，碧澄澄的</a:t>
            </a:r>
            <a:r>
              <a:rPr lang="en-US" altLang="zh-CN" sz="4000" dirty="0">
                <a:latin typeface="宋体" pitchFamily="2" charset="-122"/>
                <a:ea typeface="宋体" pitchFamily="2" charset="-122"/>
              </a:rPr>
              <a:t>……</a:t>
            </a:r>
          </a:p>
        </p:txBody>
      </p:sp>
      <p:pic>
        <p:nvPicPr>
          <p:cNvPr id="7" name="图片 6" descr="s_wb64b817c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00306"/>
            <a:ext cx="4508500" cy="4357694"/>
          </a:xfrm>
          <a:prstGeom prst="rect">
            <a:avLst/>
          </a:prstGeom>
        </p:spPr>
      </p:pic>
      <p:pic>
        <p:nvPicPr>
          <p:cNvPr id="8" name="图片 7" descr="1145725802978_mthum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2714620"/>
            <a:ext cx="5072098" cy="400052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图解结构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571480"/>
            <a:ext cx="900115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3200" dirty="0">
                <a:latin typeface="宋体" pitchFamily="2" charset="-122"/>
                <a:cs typeface="Times New Roman" pitchFamily="18" charset="0"/>
              </a:rPr>
              <a:t>  </a:t>
            </a:r>
            <a:r>
              <a:rPr lang="en-US" altLang="zh-CN" sz="4800" dirty="0">
                <a:solidFill>
                  <a:srgbClr val="FFCC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4800" dirty="0">
                <a:solidFill>
                  <a:srgbClr val="FFCC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lang="zh-CN" altLang="en-US" sz="4800" dirty="0">
                <a:solidFill>
                  <a:srgbClr val="FF00FF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世</a:t>
            </a:r>
            <a:r>
              <a:rPr lang="zh-CN" altLang="en-US" sz="4800" dirty="0">
                <a:solidFill>
                  <a:srgbClr val="00FF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界</a:t>
            </a:r>
            <a:r>
              <a:rPr lang="zh-CN" altLang="en-US" sz="4800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多</a:t>
            </a:r>
            <a:r>
              <a:rPr lang="zh-CN" altLang="en-US" sz="4800" dirty="0">
                <a:solidFill>
                  <a:srgbClr val="FF33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美</a:t>
            </a:r>
            <a:r>
              <a:rPr lang="zh-CN" altLang="en-US" sz="4800" dirty="0">
                <a:solidFill>
                  <a:srgbClr val="CC99FF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呀</a:t>
            </a:r>
            <a:r>
              <a:rPr lang="zh-CN" altLang="en-US" sz="4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4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</a:p>
          <a:p>
            <a:pPr algn="ctr"/>
            <a:r>
              <a:rPr lang="zh-CN" altLang="en-US" sz="4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整个世界都是</a:t>
            </a:r>
            <a:r>
              <a:rPr lang="zh-CN" altLang="en-US" sz="4800" dirty="0">
                <a:solidFill>
                  <a:srgbClr val="FFCC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黄色</a:t>
            </a:r>
            <a:r>
              <a:rPr lang="zh-CN" altLang="en-US" sz="4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的呀！</a:t>
            </a:r>
            <a:endParaRPr lang="zh-CN" altLang="en-US" sz="4800" dirty="0">
              <a:latin typeface="宋体" pitchFamily="2" charset="-122"/>
              <a:ea typeface="宋体" pitchFamily="2" charset="-122"/>
            </a:endParaRPr>
          </a:p>
          <a:p>
            <a:pPr algn="ctr" eaLnBrk="0" hangingPunct="0"/>
            <a:r>
              <a:rPr lang="zh-CN" altLang="en-US" sz="4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原来世界这么美丽呀！</a:t>
            </a:r>
            <a:endParaRPr lang="zh-CN" altLang="en-US" sz="4800" dirty="0">
              <a:latin typeface="宋体" pitchFamily="2" charset="-122"/>
              <a:ea typeface="宋体" pitchFamily="2" charset="-122"/>
            </a:endParaRPr>
          </a:p>
          <a:p>
            <a:pPr algn="ctr" eaLnBrk="0" hangingPunct="0"/>
            <a:r>
              <a:rPr lang="zh-CN" altLang="en-US" sz="4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天空是</a:t>
            </a:r>
            <a:r>
              <a:rPr lang="zh-CN" altLang="en-US" sz="4800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蓝湛湛</a:t>
            </a:r>
            <a:r>
              <a:rPr lang="zh-CN" altLang="en-US" sz="4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的</a:t>
            </a:r>
            <a:endParaRPr lang="zh-CN" altLang="en-US" sz="4800" dirty="0">
              <a:latin typeface="宋体" pitchFamily="2" charset="-122"/>
              <a:ea typeface="宋体" pitchFamily="2" charset="-122"/>
            </a:endParaRPr>
          </a:p>
          <a:p>
            <a:pPr algn="ctr" eaLnBrk="0" hangingPunct="0"/>
            <a:r>
              <a:rPr lang="zh-CN" altLang="en-US" sz="4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树木是</a:t>
            </a:r>
            <a:r>
              <a:rPr lang="zh-CN" altLang="en-US" sz="4800" dirty="0">
                <a:solidFill>
                  <a:srgbClr val="008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绿茵茵</a:t>
            </a:r>
            <a:r>
              <a:rPr lang="zh-CN" altLang="en-US" sz="4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的</a:t>
            </a:r>
            <a:endParaRPr lang="zh-CN" altLang="en-US" sz="4800" dirty="0">
              <a:latin typeface="宋体" pitchFamily="2" charset="-122"/>
              <a:ea typeface="宋体" pitchFamily="2" charset="-122"/>
            </a:endParaRPr>
          </a:p>
          <a:p>
            <a:pPr algn="ctr" eaLnBrk="0" hangingPunct="0"/>
            <a:r>
              <a:rPr lang="zh-CN" altLang="en-US" sz="4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小河是</a:t>
            </a:r>
            <a:r>
              <a:rPr lang="zh-CN" altLang="en-US" sz="4800" dirty="0">
                <a:solidFill>
                  <a:srgbClr val="99CCFF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碧澄澄</a:t>
            </a:r>
            <a:r>
              <a:rPr lang="zh-CN" altLang="en-US" sz="4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的                                           </a:t>
            </a:r>
            <a:r>
              <a:rPr lang="en-US" altLang="zh-CN" sz="4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……</a:t>
            </a:r>
            <a:endParaRPr lang="en-US" altLang="zh-CN" sz="4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642910" y="1071546"/>
            <a:ext cx="785818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en-US" altLang="zh-CN" sz="5400" b="1" dirty="0">
                <a:solidFill>
                  <a:srgbClr val="FFC000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5400" b="1" dirty="0" smtClean="0">
                <a:solidFill>
                  <a:srgbClr val="FFC000"/>
                </a:solidFill>
                <a:latin typeface="宋体" pitchFamily="2" charset="-122"/>
                <a:ea typeface="宋体" pitchFamily="2" charset="-122"/>
              </a:rPr>
              <a:t>本文</a:t>
            </a:r>
            <a:r>
              <a:rPr lang="zh-CN" altLang="zh-CN" sz="5400" b="1" dirty="0">
                <a:solidFill>
                  <a:srgbClr val="FFC000"/>
                </a:solidFill>
                <a:latin typeface="宋体" pitchFamily="2" charset="-122"/>
                <a:ea typeface="宋体" pitchFamily="2" charset="-122"/>
              </a:rPr>
              <a:t>是一篇童话故事，通过写小鸡在孵化过程中对周围世界的认识，表达了对大自然的喜爱之情。</a:t>
            </a:r>
            <a:endParaRPr lang="zh-CN" altLang="en-US" sz="5400" b="1" dirty="0">
              <a:solidFill>
                <a:srgbClr val="FFC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5" name="Picture 5" descr="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765175"/>
            <a:ext cx="195421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6" descr="u=1214795275,1362536263&amp;fm=0&amp;gp=3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48038" y="765175"/>
            <a:ext cx="2087562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785794"/>
            <a:ext cx="2376487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714348" y="3786190"/>
            <a:ext cx="7675589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itchFamily="34" charset="0"/>
              </a:rPr>
              <a:t> </a:t>
            </a:r>
            <a:r>
              <a:rPr lang="zh-CN" altLang="en-US" sz="3600" dirty="0">
                <a:latin typeface="Arial" pitchFamily="34" charset="0"/>
              </a:rPr>
              <a:t>我看见（   　 ）是（　　）的。</a:t>
            </a:r>
            <a:r>
              <a:rPr lang="zh-CN" altLang="en-US" sz="4000" u="sng" dirty="0">
                <a:latin typeface="Arial" pitchFamily="34" charset="0"/>
              </a:rPr>
              <a:t>　　</a:t>
            </a:r>
            <a:endParaRPr lang="zh-CN" altLang="en-US" sz="4000" dirty="0">
              <a:latin typeface="Arial" pitchFamily="34" charset="0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714348" y="2928934"/>
            <a:ext cx="7675589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itchFamily="34" charset="0"/>
              </a:rPr>
              <a:t> </a:t>
            </a:r>
            <a:r>
              <a:rPr lang="zh-CN" altLang="en-US" sz="3600" dirty="0">
                <a:latin typeface="Arial" pitchFamily="34" charset="0"/>
              </a:rPr>
              <a:t>我看见（   　 ）是（　　）的。</a:t>
            </a:r>
            <a:r>
              <a:rPr lang="zh-CN" altLang="en-US" sz="4000" u="sng" dirty="0">
                <a:latin typeface="Arial" pitchFamily="34" charset="0"/>
              </a:rPr>
              <a:t>　　</a:t>
            </a:r>
            <a:endParaRPr lang="zh-CN" altLang="en-US" sz="4000" dirty="0">
              <a:latin typeface="Arial" pitchFamily="34" charset="0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857224" y="4786322"/>
            <a:ext cx="7675589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itchFamily="34" charset="0"/>
              </a:rPr>
              <a:t> </a:t>
            </a:r>
            <a:r>
              <a:rPr lang="zh-CN" altLang="en-US" sz="3600" dirty="0">
                <a:latin typeface="Arial" pitchFamily="34" charset="0"/>
              </a:rPr>
              <a:t>我看见（   　 ）是（　　）的。</a:t>
            </a:r>
            <a:r>
              <a:rPr lang="zh-CN" altLang="en-US" sz="4000" u="sng" dirty="0">
                <a:latin typeface="Arial" pitchFamily="34" charset="0"/>
              </a:rPr>
              <a:t>　　</a:t>
            </a:r>
            <a:endParaRPr lang="zh-CN" altLang="en-US" sz="4000" dirty="0">
              <a:latin typeface="Arial" pitchFamily="34" charset="0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643174" y="307181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</a:rPr>
              <a:t>樱桃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4857752" y="3143248"/>
            <a:ext cx="1655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</a:rPr>
              <a:t>红通通</a:t>
            </a:r>
          </a:p>
        </p:txBody>
      </p:sp>
      <p:sp>
        <p:nvSpPr>
          <p:cNvPr id="15" name="Text Box 30"/>
          <p:cNvSpPr txBox="1">
            <a:spLocks noChangeArrowheads="1"/>
          </p:cNvSpPr>
          <p:nvPr/>
        </p:nvSpPr>
        <p:spPr bwMode="auto">
          <a:xfrm>
            <a:off x="4929190" y="3929066"/>
            <a:ext cx="1655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</a:rPr>
              <a:t>绿油油</a:t>
            </a:r>
          </a:p>
        </p:txBody>
      </p:sp>
      <p:sp>
        <p:nvSpPr>
          <p:cNvPr id="16" name="Text Box 32"/>
          <p:cNvSpPr txBox="1">
            <a:spLocks noChangeArrowheads="1"/>
          </p:cNvSpPr>
          <p:nvPr/>
        </p:nvSpPr>
        <p:spPr bwMode="auto">
          <a:xfrm>
            <a:off x="5000628" y="4857760"/>
            <a:ext cx="1655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</a:rPr>
              <a:t>金灿灿</a:t>
            </a:r>
          </a:p>
        </p:txBody>
      </p:sp>
      <p:sp>
        <p:nvSpPr>
          <p:cNvPr id="17" name="Text Box 29"/>
          <p:cNvSpPr txBox="1">
            <a:spLocks noChangeArrowheads="1"/>
          </p:cNvSpPr>
          <p:nvPr/>
        </p:nvSpPr>
        <p:spPr bwMode="auto">
          <a:xfrm>
            <a:off x="2571736" y="3929066"/>
            <a:ext cx="16557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</a:rPr>
              <a:t>禾苗</a:t>
            </a:r>
          </a:p>
        </p:txBody>
      </p:sp>
      <p:sp>
        <p:nvSpPr>
          <p:cNvPr id="18" name="Text Box 31"/>
          <p:cNvSpPr txBox="1">
            <a:spLocks noChangeArrowheads="1"/>
          </p:cNvSpPr>
          <p:nvPr/>
        </p:nvSpPr>
        <p:spPr bwMode="auto">
          <a:xfrm>
            <a:off x="2643174" y="4857760"/>
            <a:ext cx="16557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</a:rPr>
              <a:t>奖杯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285852" y="1357298"/>
            <a:ext cx="228601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蓝湛湛的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绿茵茵的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碧澄澄的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红通通的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黄乎乎的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929190" y="1357298"/>
            <a:ext cx="285752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小　鸡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太　阳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天　空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小　草　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小　河</a:t>
            </a: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3357554" y="1857364"/>
            <a:ext cx="1512887" cy="1152525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3286116" y="2786058"/>
            <a:ext cx="1584325" cy="1152525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3428992" y="3714752"/>
            <a:ext cx="1504956" cy="1165214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 flipV="1">
            <a:off x="3428992" y="2143116"/>
            <a:ext cx="1512888" cy="2519362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 flipV="1">
            <a:off x="3500430" y="2786058"/>
            <a:ext cx="1439862" cy="1223963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57488" y="428604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连一连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0004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、学习新部首</a:t>
            </a:r>
            <a:endParaRPr lang="en-US" altLang="zh-CN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</a:rPr>
              <a:t> </a:t>
            </a:r>
            <a:r>
              <a:rPr lang="zh-CN" altLang="en-US" sz="5400" dirty="0" smtClean="0">
                <a:solidFill>
                  <a:srgbClr val="FF0000"/>
                </a:solidFill>
              </a:rPr>
              <a:t>儿：</a:t>
            </a:r>
            <a:r>
              <a:rPr lang="zh-CN" altLang="en-US" sz="5400" dirty="0" smtClean="0">
                <a:solidFill>
                  <a:srgbClr val="00B0F0"/>
                </a:solidFill>
              </a:rPr>
              <a:t>先</a:t>
            </a:r>
            <a:r>
              <a:rPr lang="zh-CN" altLang="en-US" sz="5400" dirty="0" smtClean="0">
                <a:solidFill>
                  <a:srgbClr val="FF0000"/>
                </a:solidFill>
              </a:rPr>
              <a:t>   </a:t>
            </a:r>
            <a:r>
              <a:rPr lang="zh-CN" altLang="en-US" sz="5400" dirty="0" smtClean="0">
                <a:solidFill>
                  <a:srgbClr val="FF0000"/>
                </a:solidFill>
              </a:rPr>
              <a:t>穴</a:t>
            </a:r>
            <a:r>
              <a:rPr lang="zh-CN" altLang="en-US" sz="5400" dirty="0" smtClean="0">
                <a:solidFill>
                  <a:srgbClr val="FF0000"/>
                </a:solidFill>
              </a:rPr>
              <a:t>：</a:t>
            </a:r>
            <a:r>
              <a:rPr lang="zh-CN" altLang="en-US" sz="5400" dirty="0" smtClean="0">
                <a:solidFill>
                  <a:srgbClr val="00B0F0"/>
                </a:solidFill>
              </a:rPr>
              <a:t>空  </a:t>
            </a:r>
            <a:r>
              <a:rPr lang="zh-CN" altLang="en-US" sz="5400" dirty="0" smtClean="0">
                <a:solidFill>
                  <a:srgbClr val="FF0000"/>
                </a:solidFill>
              </a:rPr>
              <a:t>立：</a:t>
            </a:r>
            <a:r>
              <a:rPr lang="zh-CN" altLang="en-US" sz="5400" dirty="0" smtClean="0">
                <a:solidFill>
                  <a:srgbClr val="00B0F0"/>
                </a:solidFill>
              </a:rPr>
              <a:t>站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844" y="2714620"/>
            <a:ext cx="900115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altLang="zh-CN" sz="54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r>
              <a:rPr lang="zh-CN" altLang="en-US" sz="54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、</a:t>
            </a:r>
            <a:r>
              <a:rPr lang="zh-CN" altLang="en-US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认读生字</a:t>
            </a:r>
            <a:endParaRPr lang="en-US" altLang="zh-CN" sz="5400" b="1" cap="all" spc="0" dirty="0" smtClean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zh-CN" altLang="en-US" sz="5400" b="1" cap="all" spc="0" dirty="0" smtClean="0">
                <a:ln/>
                <a:solidFill>
                  <a:schemeClr val="accent5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呀  先  是   乎  色 久  空   站</a:t>
            </a:r>
            <a:endParaRPr lang="zh-CN" altLang="en-US" sz="5400" b="1" cap="all" spc="0" dirty="0">
              <a:ln/>
              <a:solidFill>
                <a:schemeClr val="accent5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8" name="图片 7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9" name="文本框 40967"/>
          <p:cNvSpPr txBox="1"/>
          <p:nvPr/>
        </p:nvSpPr>
        <p:spPr>
          <a:xfrm>
            <a:off x="0" y="785794"/>
            <a:ext cx="1831975" cy="30008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口部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40965"/>
          <p:cNvSpPr txBox="1"/>
          <p:nvPr/>
        </p:nvSpPr>
        <p:spPr>
          <a:xfrm>
            <a:off x="2071670" y="0"/>
            <a:ext cx="4205286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呀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8" name="图片 7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9" name="文本框 40967"/>
          <p:cNvSpPr txBox="1"/>
          <p:nvPr/>
        </p:nvSpPr>
        <p:spPr>
          <a:xfrm>
            <a:off x="0" y="785794"/>
            <a:ext cx="1831975" cy="30008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儿部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40965"/>
          <p:cNvSpPr txBox="1"/>
          <p:nvPr/>
        </p:nvSpPr>
        <p:spPr>
          <a:xfrm>
            <a:off x="2143108" y="0"/>
            <a:ext cx="4205286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先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8" name="图片 7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9" name="文本框 40967"/>
          <p:cNvSpPr txBox="1"/>
          <p:nvPr/>
        </p:nvSpPr>
        <p:spPr>
          <a:xfrm>
            <a:off x="0" y="785794"/>
            <a:ext cx="1831975" cy="30008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日部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40965"/>
          <p:cNvSpPr txBox="1"/>
          <p:nvPr/>
        </p:nvSpPr>
        <p:spPr>
          <a:xfrm>
            <a:off x="2071670" y="0"/>
            <a:ext cx="4205286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是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资料宝袋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5" name="Picture 2" descr="http://p8.qhmsg.com/dr/270_500_/t014f5e1b28448887b2.jpg?size=250x3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214290"/>
            <a:ext cx="238125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7"/>
          <p:cNvSpPr>
            <a:spLocks noChangeArrowheads="1"/>
          </p:cNvSpPr>
          <p:nvPr/>
        </p:nvSpPr>
        <p:spPr bwMode="auto">
          <a:xfrm>
            <a:off x="214282" y="857232"/>
            <a:ext cx="635798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苏霍姆林斯基</a:t>
            </a:r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(1918-1970)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，前苏联著名教育实践家和教育理论家。他从</a:t>
            </a:r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17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岁即开始投身教育工作，直到逝世，在国内外享有盛誉。出生于</a:t>
            </a:r>
            <a:r>
              <a:rPr lang="zh-CN" altLang="en-US" sz="3600" u="sng" dirty="0">
                <a:latin typeface="隶书" pitchFamily="49" charset="-122"/>
                <a:ea typeface="隶书" pitchFamily="49" charset="-122"/>
                <a:hlinkClick r:id="rId3"/>
              </a:rPr>
              <a:t>乌克兰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共和国一个农民家庭。</a:t>
            </a:r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1936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至</a:t>
            </a:r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1939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年就读于波尔塔瓦师范学院函授部，毕业后取得中学教师证书。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8" name="图片 7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9" name="文本框 40967"/>
          <p:cNvSpPr txBox="1"/>
          <p:nvPr/>
        </p:nvSpPr>
        <p:spPr>
          <a:xfrm>
            <a:off x="0" y="785794"/>
            <a:ext cx="1831975" cy="38010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黑乎乎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40965"/>
          <p:cNvSpPr txBox="1"/>
          <p:nvPr/>
        </p:nvSpPr>
        <p:spPr>
          <a:xfrm>
            <a:off x="2214546" y="0"/>
            <a:ext cx="4205286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乎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8" name="图片 7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9" name="文本框 40967"/>
          <p:cNvSpPr txBox="1"/>
          <p:nvPr/>
        </p:nvSpPr>
        <p:spPr>
          <a:xfrm>
            <a:off x="0" y="785794"/>
            <a:ext cx="1831975" cy="4724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长久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40965"/>
          <p:cNvSpPr txBox="1"/>
          <p:nvPr/>
        </p:nvSpPr>
        <p:spPr>
          <a:xfrm>
            <a:off x="2214546" y="214290"/>
            <a:ext cx="4205286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久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8" name="图片 7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9" name="文本框 40967"/>
          <p:cNvSpPr txBox="1"/>
          <p:nvPr/>
        </p:nvSpPr>
        <p:spPr>
          <a:xfrm>
            <a:off x="0" y="785794"/>
            <a:ext cx="1831975" cy="30008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红色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40965"/>
          <p:cNvSpPr txBox="1"/>
          <p:nvPr/>
        </p:nvSpPr>
        <p:spPr>
          <a:xfrm>
            <a:off x="2071670" y="0"/>
            <a:ext cx="4205286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色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8" name="图片 7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9" name="文本框 40967"/>
          <p:cNvSpPr txBox="1"/>
          <p:nvPr/>
        </p:nvSpPr>
        <p:spPr>
          <a:xfrm>
            <a:off x="0" y="785794"/>
            <a:ext cx="1831975" cy="30008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</a:rPr>
              <a:t>穴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40965"/>
          <p:cNvSpPr txBox="1"/>
          <p:nvPr/>
        </p:nvSpPr>
        <p:spPr>
          <a:xfrm>
            <a:off x="2071670" y="0"/>
            <a:ext cx="4205286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空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8" name="图片 7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9" name="文本框 40967"/>
          <p:cNvSpPr txBox="1"/>
          <p:nvPr/>
        </p:nvSpPr>
        <p:spPr>
          <a:xfrm>
            <a:off x="0" y="785794"/>
            <a:ext cx="1831975" cy="54938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立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40965"/>
          <p:cNvSpPr txBox="1"/>
          <p:nvPr/>
        </p:nvSpPr>
        <p:spPr>
          <a:xfrm>
            <a:off x="2071670" y="0"/>
            <a:ext cx="4205286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站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s_wb64b817c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14554"/>
            <a:ext cx="4572000" cy="4429156"/>
          </a:xfrm>
          <a:prstGeom prst="rect">
            <a:avLst/>
          </a:prstGeom>
        </p:spPr>
      </p:pic>
      <p:pic>
        <p:nvPicPr>
          <p:cNvPr id="6" name="图片 5" descr="1145725802978_mthum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285992"/>
            <a:ext cx="3924300" cy="39290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14546" y="714356"/>
            <a:ext cx="4307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欢迎指导</a:t>
            </a:r>
            <a:endParaRPr lang="zh-CN" altLang="en-US" sz="8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4236720"/>
            <a:ext cx="3523129" cy="26212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2708275" cy="701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预习要求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714356"/>
            <a:ext cx="75039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</a:t>
            </a:r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、</a:t>
            </a:r>
            <a:r>
              <a:rPr lang="zh-CN" alt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畅言 </a:t>
            </a:r>
            <a:r>
              <a:rPr lang="zh-CN" altLang="en-US" sz="54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电子课本领读</a:t>
            </a:r>
            <a:endParaRPr lang="zh-CN" altLang="en-US" sz="5400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500034" y="1643050"/>
            <a:ext cx="84296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、自由读：要求：读准音、读通顺句子。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、自主学习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: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标出自然段序号。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、画出生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字词。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预习检查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844" y="500042"/>
            <a:ext cx="90011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母鸡蹲着孵小鸡，一蹲蹲了许多天。蛋壳里的小鸡先是睡着的，后来它醒了，看见四周黄乎乎的。小鸡想：整个世界都是黄色的呀！</a:t>
            </a:r>
            <a:endParaRPr lang="zh-CN" altLang="en-US" sz="32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14282" y="1928802"/>
            <a:ext cx="892971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小鸡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用小尖嘴啄蛋壳儿。它啄呀啄呀，啄了很久，才啄出一个小小的洞眼</a:t>
            </a: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它看见天空是蓝湛湛的</a:t>
            </a:r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，</a:t>
            </a: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树木是绿茵茵的，小河是碧澄澄的</a:t>
            </a:r>
            <a:r>
              <a:rPr lang="en-US" altLang="zh-CN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…… </a:t>
            </a:r>
          </a:p>
          <a:p>
            <a:pPr>
              <a:spcBef>
                <a:spcPct val="50000"/>
              </a:spcBef>
            </a:pPr>
            <a:endParaRPr lang="zh-CN" altLang="en-US" sz="4000" dirty="0" smtClean="0"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3571876"/>
            <a:ext cx="90011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Arial" pitchFamily="34" charset="0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原来世界这么美丽呀！小鸡可高兴了。它用翅膀一撑，就把蛋壳儿撑破了。它叽叽叽地叫着，慢慢站了起来。</a:t>
            </a:r>
            <a:endParaRPr lang="zh-CN" altLang="en-US" sz="32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14282" y="5000636"/>
            <a:ext cx="8929718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叽叽，叽叽，小鸡是在说：世界多美呀</a:t>
            </a:r>
            <a:r>
              <a:rPr lang="en-US" altLang="zh-CN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蓝湛湛的，绿茵茵的，碧澄澄的</a:t>
            </a:r>
            <a:r>
              <a:rPr lang="en-US" altLang="zh-CN" sz="32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……</a:t>
            </a:r>
          </a:p>
          <a:p>
            <a:pPr>
              <a:spcBef>
                <a:spcPct val="50000"/>
              </a:spcBef>
            </a:pPr>
            <a:endParaRPr lang="zh-CN" altLang="en-US" sz="4000" dirty="0" smtClean="0"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844" y="571480"/>
            <a:ext cx="90011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蹲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着  </a:t>
            </a:r>
            <a:r>
              <a:rPr lang="zh-CN" altLang="en-US" sz="54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孵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小鸡   </a:t>
            </a:r>
            <a:r>
              <a:rPr lang="zh-CN" altLang="en-US" sz="5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先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  黄</a:t>
            </a:r>
            <a:r>
              <a:rPr lang="zh-CN" altLang="en-US" sz="5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乎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乎黄</a:t>
            </a:r>
            <a:r>
              <a:rPr lang="zh-CN" altLang="en-US" sz="5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色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54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啄</a:t>
            </a:r>
            <a:r>
              <a:rPr lang="zh-CN" altLang="en-US" sz="5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呀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啄呀 很</a:t>
            </a:r>
            <a:r>
              <a:rPr lang="zh-CN" altLang="en-US" sz="5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久  是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  天</a:t>
            </a:r>
            <a:r>
              <a:rPr lang="zh-CN" altLang="en-US" sz="5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空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  卧着     </a:t>
            </a:r>
            <a:r>
              <a:rPr lang="zh-CN" altLang="en-US" sz="54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蛋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壳  </a:t>
            </a:r>
            <a:r>
              <a:rPr lang="zh-CN" altLang="en-US" sz="54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嘴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巴 </a:t>
            </a:r>
            <a:r>
              <a:rPr lang="zh-CN" altLang="en-US" sz="54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翅膀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54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撑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破     </a:t>
            </a:r>
            <a:r>
              <a:rPr lang="zh-CN" altLang="en-US" sz="5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站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起来</a:t>
            </a:r>
          </a:p>
          <a:p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蓝湛湛   绿茵茵   </a:t>
            </a:r>
            <a:r>
              <a:rPr lang="zh-CN" altLang="en-US" sz="54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碧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澄澄</a:t>
            </a:r>
            <a:endParaRPr lang="zh-CN" altLang="en-US" sz="5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428596" y="857232"/>
            <a:ext cx="8001056" cy="277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en-US" altLang="zh-CN" sz="5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lang="zh-CN" altLang="zh-CN" sz="4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老师这儿也收集了一些</a:t>
            </a:r>
            <a:r>
              <a:rPr lang="zh-CN" altLang="en-US" sz="4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表示</a:t>
            </a:r>
            <a:r>
              <a:rPr lang="zh-CN" altLang="zh-CN" sz="4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颜色的词语，一起读读吧。（词语：红彤彤、绿油油、黄澄澄、金灿灿、白茫茫、红艳艳、五彩缤纷）</a:t>
            </a:r>
            <a:endParaRPr lang="zh-CN" altLang="en-US" sz="40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0" y="571480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latin typeface="宋体" pitchFamily="2" charset="-122"/>
                <a:ea typeface="宋体" pitchFamily="2" charset="-122"/>
              </a:rPr>
              <a:t>       </a:t>
            </a:r>
            <a:r>
              <a:rPr lang="zh-CN" altLang="en-US" sz="4000" b="1" dirty="0">
                <a:latin typeface="宋体" pitchFamily="2" charset="-122"/>
                <a:ea typeface="宋体" pitchFamily="2" charset="-122"/>
              </a:rPr>
              <a:t>母鸡蹲着孵小鸡，一蹲蹲了许多天。蛋壳里的小鸡先是睡着的，后来它醒了，看见四周黄乎乎的。小鸡想：整个世界都是黄色的呀！</a:t>
            </a:r>
          </a:p>
        </p:txBody>
      </p:sp>
      <p:pic>
        <p:nvPicPr>
          <p:cNvPr id="8" name="图片 7" descr="215137ahrkxg82a0xdh58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3214686"/>
            <a:ext cx="4714908" cy="3429024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 l="10938" t="10938" r="10938" b="10938"/>
          <a:stretch>
            <a:fillRect/>
          </a:stretch>
        </p:blipFill>
        <p:spPr bwMode="auto">
          <a:xfrm>
            <a:off x="4913312" y="3214686"/>
            <a:ext cx="4230688" cy="341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00034" y="836613"/>
            <a:ext cx="817565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latin typeface="Arial" pitchFamily="34" charset="0"/>
              </a:rPr>
              <a:t>       </a:t>
            </a:r>
            <a:r>
              <a:rPr lang="zh-CN" altLang="en-US" sz="4000" dirty="0">
                <a:latin typeface="宋体" pitchFamily="2" charset="-122"/>
                <a:ea typeface="宋体" pitchFamily="2" charset="-122"/>
              </a:rPr>
              <a:t>小鸡用小尖嘴啄蛋壳儿。它啄呀啄呀，啄了很久，才啄出一个小小的洞眼。</a:t>
            </a:r>
          </a:p>
        </p:txBody>
      </p:sp>
      <p:pic>
        <p:nvPicPr>
          <p:cNvPr id="5" name="图片 4" descr="5de000a5c37b1d207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786058"/>
            <a:ext cx="3714776" cy="3143272"/>
          </a:xfrm>
          <a:prstGeom prst="rect">
            <a:avLst/>
          </a:prstGeom>
        </p:spPr>
      </p:pic>
      <p:pic>
        <p:nvPicPr>
          <p:cNvPr id="6" name="Picture 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786058"/>
            <a:ext cx="471490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14282" y="500042"/>
            <a:ext cx="8715436" cy="2000264"/>
          </a:xfrm>
          <a:prstGeom prst="rect">
            <a:avLst/>
          </a:prstGeom>
          <a:solidFill>
            <a:srgbClr val="CCFFFF">
              <a:alpha val="74117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  它</a:t>
            </a:r>
            <a:r>
              <a:rPr lang="zh-CN" altLang="en-US" sz="4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看见天空是蓝莹莹的，草地是绿茵茵的，小河是碧澄澄的</a:t>
            </a:r>
            <a:r>
              <a:rPr lang="en-US" altLang="zh-CN" sz="4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……</a:t>
            </a:r>
            <a:endParaRPr lang="zh-CN" altLang="en-US" sz="4000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5" name="Picture 2" descr="天１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28802"/>
            <a:ext cx="435768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未标题-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4357694"/>
            <a:ext cx="4572032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1928802"/>
            <a:ext cx="457203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图片 7" descr="2015-05-08-14-34-11.jpg"/>
          <p:cNvPicPr>
            <a:picLocks noChangeAspect="1"/>
          </p:cNvPicPr>
          <p:nvPr/>
        </p:nvPicPr>
        <p:blipFill>
          <a:blip r:embed="rId6"/>
          <a:srcRect l="45840" r="3407" b="12389"/>
          <a:stretch>
            <a:fillRect/>
          </a:stretch>
        </p:blipFill>
        <p:spPr>
          <a:xfrm>
            <a:off x="0" y="4286256"/>
            <a:ext cx="4357686" cy="242889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2844" y="3714752"/>
            <a:ext cx="90011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Arial" pitchFamily="34" charset="0"/>
              </a:rPr>
              <a:t>    </a:t>
            </a:r>
            <a:r>
              <a:rPr lang="zh-CN" altLang="en-US" sz="6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原来世界这么美丽呀！</a:t>
            </a:r>
            <a:endParaRPr lang="zh-CN" altLang="en-US" sz="60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169</TotalTime>
  <Words>673</Words>
  <Application>Microsoft Office PowerPoint</Application>
  <PresentationFormat>全屏显示(4:3)</PresentationFormat>
  <Paragraphs>106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聚合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14</cp:revision>
  <dcterms:created xsi:type="dcterms:W3CDTF">2017-02-23T03:32:13Z</dcterms:created>
  <dcterms:modified xsi:type="dcterms:W3CDTF">2017-02-23T06:21:41Z</dcterms:modified>
</cp:coreProperties>
</file>