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3"/>
  </p:notesMasterIdLst>
  <p:sldIdLst>
    <p:sldId id="417" r:id="rId4"/>
    <p:sldId id="379" r:id="rId5"/>
    <p:sldId id="320" r:id="rId6"/>
    <p:sldId id="278" r:id="rId7"/>
    <p:sldId id="316" r:id="rId8"/>
    <p:sldId id="319" r:id="rId9"/>
    <p:sldId id="275" r:id="rId10"/>
    <p:sldId id="283" r:id="rId11"/>
    <p:sldId id="285" r:id="rId12"/>
    <p:sldId id="276" r:id="rId13"/>
    <p:sldId id="282" r:id="rId14"/>
    <p:sldId id="284" r:id="rId15"/>
    <p:sldId id="279" r:id="rId16"/>
    <p:sldId id="293" r:id="rId17"/>
    <p:sldId id="280" r:id="rId18"/>
    <p:sldId id="286" r:id="rId19"/>
    <p:sldId id="287" r:id="rId20"/>
    <p:sldId id="288" r:id="rId21"/>
    <p:sldId id="272" r:id="rId22"/>
    <p:sldId id="289" r:id="rId24"/>
    <p:sldId id="290" r:id="rId25"/>
    <p:sldId id="291" r:id="rId26"/>
    <p:sldId id="355" r:id="rId27"/>
    <p:sldId id="292" r:id="rId28"/>
    <p:sldId id="256" r:id="rId29"/>
    <p:sldId id="264" r:id="rId30"/>
    <p:sldId id="323" r:id="rId31"/>
    <p:sldId id="324" r:id="rId32"/>
    <p:sldId id="325" r:id="rId33"/>
    <p:sldId id="371" r:id="rId34"/>
    <p:sldId id="380" r:id="rId35"/>
    <p:sldId id="352" r:id="rId36"/>
    <p:sldId id="353" r:id="rId37"/>
    <p:sldId id="321" r:id="rId38"/>
    <p:sldId id="269" r:id="rId39"/>
    <p:sldId id="266" r:id="rId40"/>
    <p:sldId id="267" r:id="rId41"/>
    <p:sldId id="322" r:id="rId42"/>
    <p:sldId id="356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FF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038" y="-90"/>
      </p:cViewPr>
      <p:guideLst>
        <p:guide orient="horz" pos="2151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11267" name="日期占位符 112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1268" name="幻灯片图像占位符 1126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269" name="文本占位符 1126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70" name="页脚占位符 112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11271" name="灯片编号占位符 112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542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256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48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94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>
              <a:lnSpc>
                <a:spcPct val="100000"/>
              </a:lnSpc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>
              <a:lnSpc>
                <a:spcPct val="100000"/>
              </a:lnSpc>
              <a:spcBef>
                <a:spcPct val="0"/>
              </a:spcBef>
            </a:pPr>
            <a:fld id="{9A0DB2DC-4C9A-4742-B13C-FB6460FD3503}" type="slidenum">
              <a:rPr lang="en-US" altLang="zh-CN" sz="1200" b="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48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481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  <a:spcBef>
                <a:spcPct val="0"/>
              </a:spcBef>
            </a:pPr>
            <a:fld id="{9A0DB2DC-4C9A-4742-B13C-FB6460FD3503}" type="slidenum">
              <a:rPr lang="en-US" altLang="zh-CN" sz="14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b="0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16" name="日期占位符 1331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3317" name="页脚占位符 1331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13318" name="灯片编号占位符 1331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file:///C:\Users\wangjin\Desktop\&#21331;&#20381;&#23159;-&#36208;&#22312;&#20065;&#38388;&#30340;&#23567;&#36335;&#19978;.mp3" TargetMode="External"/><Relationship Id="rId2" Type="http://schemas.openxmlformats.org/officeDocument/2006/relationships/audio" Target="file:///C:\Users\wangjin\Desktop\&#21331;&#20381;&#23159;-&#36208;&#22312;&#20065;&#38388;&#30340;&#23567;&#36335;&#19978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32.png"/><Relationship Id="rId3" Type="http://schemas.microsoft.com/office/2007/relationships/media" Target="file:///F:\&#29287;&#22330;\yg.mp3" TargetMode="External"/><Relationship Id="rId2" Type="http://schemas.openxmlformats.org/officeDocument/2006/relationships/audio" Target="file:///F:\&#29287;&#22330;\yg.mp3" TargetMode="External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858-11091311021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" y="-33655"/>
            <a:ext cx="9198610" cy="6897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7520" y="265430"/>
            <a:ext cx="4126865" cy="6797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</a:t>
            </a:r>
            <a:r>
              <a:rPr lang="en-US" altLang="zh-CN" sz="2000"/>
              <a:t>    </a:t>
            </a:r>
            <a:r>
              <a:rPr lang="zh-CN" altLang="en-US" sz="2000"/>
              <a:t>乡间小路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000"/>
              <a:t>走在乡间的小路上</a:t>
            </a:r>
            <a:endParaRPr lang="zh-CN" altLang="en-US" sz="2000"/>
          </a:p>
          <a:p>
            <a:r>
              <a:rPr lang="zh-CN" altLang="en-US" sz="2000"/>
              <a:t>暮归的老牛是我同伴</a:t>
            </a:r>
            <a:endParaRPr lang="zh-CN" altLang="en-US" sz="2000"/>
          </a:p>
          <a:p>
            <a:r>
              <a:rPr lang="zh-CN" altLang="en-US" sz="2000"/>
              <a:t>蓝天配朵夕阳在胸膛</a:t>
            </a:r>
            <a:endParaRPr lang="zh-CN" altLang="en-US" sz="2000"/>
          </a:p>
          <a:p>
            <a:r>
              <a:rPr lang="zh-CN" altLang="en-US" sz="2000"/>
              <a:t>缤纷的云彩是晚霞的衣裳</a:t>
            </a:r>
            <a:endParaRPr lang="zh-CN" altLang="en-US" sz="2000"/>
          </a:p>
          <a:p>
            <a:r>
              <a:rPr lang="zh-CN" altLang="en-US" sz="2000"/>
              <a:t>啊 ......</a:t>
            </a:r>
            <a:endParaRPr lang="zh-CN" altLang="en-US" sz="2000"/>
          </a:p>
          <a:p>
            <a:r>
              <a:rPr lang="zh-CN" altLang="en-US" sz="2000"/>
              <a:t>笑意写在脸上</a:t>
            </a:r>
            <a:endParaRPr lang="zh-CN" altLang="en-US" sz="2000"/>
          </a:p>
          <a:p>
            <a:r>
              <a:rPr lang="zh-CN" altLang="en-US" sz="2000"/>
              <a:t>哼一曲乡居小唱</a:t>
            </a:r>
            <a:endParaRPr lang="zh-CN" altLang="en-US" sz="2000"/>
          </a:p>
          <a:p>
            <a:r>
              <a:rPr lang="zh-CN" altLang="en-US" sz="2000"/>
              <a:t>任思绪在晚风中飞扬</a:t>
            </a:r>
            <a:endParaRPr lang="zh-CN" altLang="en-US" sz="2000"/>
          </a:p>
          <a:p>
            <a:r>
              <a:rPr lang="zh-CN" altLang="en-US" sz="2000"/>
              <a:t>多少落寞惆怅</a:t>
            </a:r>
            <a:endParaRPr lang="zh-CN" altLang="en-US" sz="2000"/>
          </a:p>
          <a:p>
            <a:r>
              <a:rPr lang="zh-CN" altLang="en-US" sz="2000"/>
              <a:t>都随晚风飘散</a:t>
            </a:r>
            <a:endParaRPr lang="zh-CN" altLang="en-US" sz="2000"/>
          </a:p>
          <a:p>
            <a:r>
              <a:rPr lang="zh-CN" altLang="en-US" sz="2000"/>
              <a:t>遗忘在乡间的小路上</a:t>
            </a:r>
            <a:endParaRPr lang="zh-CN" altLang="en-US" sz="2000"/>
          </a:p>
          <a:p>
            <a:r>
              <a:rPr lang="zh-CN" altLang="en-US" sz="2000"/>
              <a:t>走在乡间的小路上</a:t>
            </a:r>
            <a:endParaRPr lang="zh-CN" altLang="en-US" sz="2000"/>
          </a:p>
          <a:p>
            <a:r>
              <a:rPr lang="zh-CN" altLang="en-US" sz="2000"/>
              <a:t>牧童的歌声在荡漾</a:t>
            </a:r>
            <a:endParaRPr lang="zh-CN" altLang="en-US" sz="2000"/>
          </a:p>
          <a:p>
            <a:r>
              <a:rPr lang="zh-CN" altLang="en-US" sz="2000"/>
              <a:t>喔呜喔呜他们唱</a:t>
            </a:r>
            <a:endParaRPr lang="zh-CN" altLang="en-US" sz="2000"/>
          </a:p>
          <a:p>
            <a:r>
              <a:rPr lang="zh-CN" altLang="en-US" sz="2000"/>
              <a:t>还有一支短笛音乐在吹响</a:t>
            </a:r>
            <a:endParaRPr lang="zh-CN" altLang="en-US" sz="2000"/>
          </a:p>
          <a:p>
            <a:r>
              <a:rPr lang="zh-CN" altLang="en-US" sz="2000"/>
              <a:t>荷把锄头在肩上</a:t>
            </a:r>
            <a:endParaRPr lang="zh-CN" altLang="en-US" sz="2000"/>
          </a:p>
          <a:p>
            <a:r>
              <a:rPr lang="zh-CN" altLang="en-US" sz="2000"/>
              <a:t>牧童的歌声在荡漾</a:t>
            </a:r>
            <a:endParaRPr lang="zh-CN" altLang="en-US" sz="2000"/>
          </a:p>
          <a:p>
            <a:r>
              <a:rPr lang="zh-CN" altLang="en-US" sz="2000"/>
              <a:t>喔呜喔呜他们唱</a:t>
            </a:r>
            <a:endParaRPr lang="zh-CN" altLang="en-US" sz="2000"/>
          </a:p>
          <a:p>
            <a:r>
              <a:rPr lang="zh-CN" altLang="en-US" sz="2000"/>
              <a:t>还有一支短笛音乐在吹响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3635375" y="904875"/>
            <a:ext cx="2530475" cy="463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ym typeface="+mn-ea"/>
              </a:rPr>
              <a:t>啊 ......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笑意写在脸上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哼一曲乡居小唱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任思绪在晚风中飞扬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多少落寞惆怅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都随晚风飘散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遗忘在乡间的小路上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走在乡间的小路上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牧童的歌声在荡漾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喔呜喔呜他们唱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还有一支短笛音乐在吹响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还有一支短笛音乐在吹响</a:t>
            </a:r>
            <a:endParaRPr lang="zh-CN" altLang="en-US" sz="2000"/>
          </a:p>
          <a:p>
            <a:r>
              <a:rPr lang="zh-CN" altLang="en-US">
                <a:sym typeface="+mn-ea"/>
              </a:rPr>
              <a:t>-</a:t>
            </a:r>
            <a:endParaRPr lang="zh-CN" altLang="en-US"/>
          </a:p>
        </p:txBody>
      </p:sp>
      <p:pic>
        <p:nvPicPr>
          <p:cNvPr id="5" name="卓依婷-走在乡间的小路上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65850" y="5537835"/>
            <a:ext cx="1847215" cy="1050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8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3b169d89074c9502a9f876a2b851ed9f935ce461a96a-qE1b3r_fw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-25400"/>
            <a:ext cx="9199880" cy="683641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-140314143934R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035" y="34925"/>
            <a:ext cx="9194800" cy="6788150"/>
          </a:xfrm>
          <a:prstGeom prst="rect">
            <a:avLst/>
          </a:prstGeom>
        </p:spPr>
      </p:pic>
    </p:spTree>
  </p:cSld>
  <p:clrMapOvr>
    <a:masterClrMapping/>
  </p:clrMapOvr>
  <p:transition>
    <p:wheel spokes="4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-37-34-36-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21590"/>
            <a:ext cx="9175750" cy="6845300"/>
          </a:xfrm>
          <a:prstGeom prst="rect">
            <a:avLst/>
          </a:prstGeom>
        </p:spPr>
      </p:pic>
    </p:spTree>
  </p:cSld>
  <p:clrMapOvr>
    <a:masterClrMapping/>
  </p:clrMapOvr>
  <p:transition>
    <p:wheel spokes="4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04584191897917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17145"/>
            <a:ext cx="9198610" cy="6838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94300" y="169545"/>
            <a:ext cx="355155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8000">
                <a:latin typeface="楷体" panose="02010609060101010101" charset="-122"/>
                <a:ea typeface="楷体" panose="02010609060101010101" charset="-122"/>
              </a:rPr>
              <a:t>水之国</a:t>
            </a:r>
            <a:endParaRPr lang="zh-CN" altLang="zh-CN" sz="8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3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132136837992969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12700"/>
            <a:ext cx="9114790" cy="684784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8591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-2540"/>
            <a:ext cx="9095105" cy="682752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19050"/>
            <a:ext cx="9167495" cy="683514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637208abyl3jkzlibb3g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11430"/>
            <a:ext cx="9106535" cy="682498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277422_4277422_1277060909765_m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" y="-34290"/>
            <a:ext cx="9206230" cy="6851015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荷兰-牧场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300937644139406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12700"/>
            <a:ext cx="9086850" cy="6831965"/>
          </a:xfrm>
          <a:prstGeom prst="rect">
            <a:avLst/>
          </a:prstGeom>
        </p:spPr>
      </p:pic>
      <p:sp>
        <p:nvSpPr>
          <p:cNvPr id="3" name="线形标注 1 2"/>
          <p:cNvSpPr/>
          <p:nvPr/>
        </p:nvSpPr>
        <p:spPr>
          <a:xfrm>
            <a:off x="1707515" y="1826260"/>
            <a:ext cx="1668780" cy="932180"/>
          </a:xfrm>
          <a:prstGeom prst="borderCallout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4400">
                <a:solidFill>
                  <a:srgbClr val="FF0000"/>
                </a:solidFill>
              </a:rPr>
              <a:t>荷兰</a:t>
            </a:r>
            <a:endParaRPr lang="zh-CN" altLang="zh-CN" sz="440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1460" y="2758440"/>
            <a:ext cx="935990" cy="886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2700655" y="2758440"/>
            <a:ext cx="279400" cy="59817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277415_4277415_1277060581453_m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22225"/>
            <a:ext cx="9145905" cy="6798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48175" y="212725"/>
            <a:ext cx="481139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楷体" panose="02010609060101010101" charset="-122"/>
                <a:ea typeface="楷体" panose="02010609060101010101" charset="-122"/>
              </a:rPr>
              <a:t>牧场之国</a:t>
            </a:r>
            <a:endParaRPr lang="zh-CN" altLang="en-US" sz="8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2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db68cc84c4b71d66672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0" y="2540"/>
            <a:ext cx="9241790" cy="6824345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1380839231109242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5715"/>
            <a:ext cx="9113520" cy="681482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0157049853998a2a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14605"/>
            <a:ext cx="9204960" cy="682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zoom dir="in"/>
      </p:transition>
    </mc:Choice>
    <mc:Fallback>
      <p:transition>
        <p:zoom dir="in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005281447147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0"/>
            <a:ext cx="9107170" cy="6847205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荷兰-牧场-4"/>
          <p:cNvPicPr>
            <a:picLocks noChangeAspect="1"/>
          </p:cNvPicPr>
          <p:nvPr/>
        </p:nvPicPr>
        <p:blipFill>
          <a:blip r:embed="rId1">
            <a:lum bright="-6000"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矩形 3076"/>
          <p:cNvSpPr/>
          <p:nvPr/>
        </p:nvSpPr>
        <p:spPr>
          <a:xfrm>
            <a:off x="1922145" y="823278"/>
            <a:ext cx="5486400" cy="1360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7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22  </a:t>
            </a:r>
            <a:r>
              <a:rPr lang="zh-CN" altLang="en-US" sz="72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牧场之国</a:t>
            </a:r>
            <a:endParaRPr lang="zh-CN" altLang="en-US" sz="72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36315" y="6018530"/>
            <a:ext cx="53879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>
                <a:solidFill>
                  <a:srgbClr val="FFC000"/>
                </a:solidFill>
              </a:rPr>
              <a:t>  </a:t>
            </a:r>
            <a:r>
              <a:rPr lang="zh-CN" altLang="zh-CN" sz="2800">
                <a:solidFill>
                  <a:srgbClr val="FFC000"/>
                </a:solidFill>
              </a:rPr>
              <a:t>王莽街道后沟小学      王锦</a:t>
            </a:r>
            <a:endParaRPr lang="zh-CN" altLang="zh-CN" sz="280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trips dir="l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ctrTitle"/>
          </p:nvPr>
        </p:nvSpPr>
        <p:spPr>
          <a:xfrm>
            <a:off x="179388" y="549275"/>
            <a:ext cx="3505200" cy="762000"/>
          </a:xfrm>
        </p:spPr>
        <p:txBody>
          <a:bodyPr anchor="ctr"/>
          <a:p>
            <a:pPr defTabSz="914400"/>
            <a:r>
              <a:rPr lang="zh-CN" altLang="en-US" sz="4400" b="1" i="1" kern="1200" baseline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阅读要求：</a:t>
            </a:r>
            <a:endParaRPr lang="zh-CN" altLang="en-US" sz="4400" b="1" i="1" kern="1200" baseline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914400" y="1341755"/>
            <a:ext cx="7831455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用自己喜欢的方式读课文，借助字典读准字音，读通课文。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说说牧场之国荷兰给你留下了怎样的印象？你是从课文的哪些地方感受到的？请带着你的感受读一读。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 sz="36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323850" y="296545"/>
            <a:ext cx="3025140" cy="10223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5645" y="296545"/>
            <a:ext cx="2835910" cy="990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1" u="none" strike="noStrike" kern="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我会读</a:t>
            </a:r>
            <a:endParaRPr kumimoji="1" lang="zh-CN" altLang="en-US" sz="4400" b="1" i="1" u="none" strike="noStrike" kern="0" cap="none" spc="0" normalizeH="0" baseline="0" noProof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0" y="1484313"/>
            <a:ext cx="9144000" cy="4119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牧场    镶嵌  骏马     毛毡 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吆喝    公爵  牲畜     牛犊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呼噜    圈里  哞哞声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Text Box 6"/>
          <p:cNvSpPr txBox="1"/>
          <p:nvPr/>
        </p:nvSpPr>
        <p:spPr>
          <a:xfrm>
            <a:off x="5795963" y="2595563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chù</a:t>
            </a: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Text Box 18"/>
          <p:cNvSpPr txBox="1"/>
          <p:nvPr/>
        </p:nvSpPr>
        <p:spPr>
          <a:xfrm>
            <a:off x="1547813" y="2565400"/>
            <a:ext cx="18002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</a:t>
            </a: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323850" y="4594225"/>
            <a:ext cx="8470900" cy="25796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膘肥体壮      辽阔无垠</a:t>
            </a:r>
            <a:r>
              <a:rPr lang="en-US" altLang="zh-CN" sz="4800" dirty="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0"/>
              </a:spcBef>
            </a:pP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仪态端庄      悠然自得  </a:t>
            </a:r>
            <a:endParaRPr lang="zh-CN" altLang="en-US" sz="4800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00000"/>
              </a:lnSpc>
              <a:spcBef>
                <a:spcPct val="0"/>
              </a:spcBef>
            </a:pPr>
            <a:endParaRPr lang="en-US" altLang="zh-CN" sz="4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40" name="Text Box 20"/>
          <p:cNvSpPr txBox="1"/>
          <p:nvPr/>
        </p:nvSpPr>
        <p:spPr>
          <a:xfrm>
            <a:off x="7385050" y="4754563"/>
            <a:ext cx="1219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yín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3" name="Text Box 21"/>
          <p:cNvSpPr txBox="1"/>
          <p:nvPr/>
        </p:nvSpPr>
        <p:spPr>
          <a:xfrm>
            <a:off x="1547813" y="3644900"/>
            <a:ext cx="180022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9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3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9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 build="allAtOnce"/>
      <p:bldP spid="51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683260" y="404495"/>
            <a:ext cx="2699385" cy="10223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81000" y="2667000"/>
            <a:ext cx="2133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模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46" name="AutoShape 7"/>
          <p:cNvSpPr/>
          <p:nvPr/>
        </p:nvSpPr>
        <p:spPr>
          <a:xfrm>
            <a:off x="1143000" y="2438400"/>
            <a:ext cx="457200" cy="1371600"/>
          </a:xfrm>
          <a:prstGeom prst="leftBrace">
            <a:avLst>
              <a:gd name="adj1" fmla="val 25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lnSpc>
                <a:spcPct val="100000"/>
              </a:lnSpc>
              <a:spcBef>
                <a:spcPct val="0"/>
              </a:spcBef>
            </a:pP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1547813" y="2146300"/>
            <a:ext cx="25146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模样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1" lang="en-US" altLang="zh-CN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1547813" y="3443288"/>
            <a:ext cx="3240088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模型</a:t>
            </a: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4648200" y="2743200"/>
            <a:ext cx="2133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圈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150" name="AutoShape 11"/>
          <p:cNvSpPr/>
          <p:nvPr/>
        </p:nvSpPr>
        <p:spPr>
          <a:xfrm>
            <a:off x="5410200" y="2514600"/>
            <a:ext cx="457200" cy="1371600"/>
          </a:xfrm>
          <a:prstGeom prst="leftBrace">
            <a:avLst>
              <a:gd name="adj1" fmla="val 25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>
              <a:lnSpc>
                <a:spcPct val="100000"/>
              </a:lnSpc>
              <a:spcBef>
                <a:spcPct val="0"/>
              </a:spcBef>
            </a:pP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5867400" y="2133600"/>
            <a:ext cx="30480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ju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羊圈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1" lang="en-US" altLang="zh-CN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867400" y="3429000"/>
            <a:ext cx="39608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qu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</a:t>
            </a:r>
            <a:r>
              <a:rPr kumimoji="1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圆圈</a:t>
            </a: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125" y="534670"/>
            <a:ext cx="3681730" cy="762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solidFill>
                  <a:schemeClr val="accent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多音字</a:t>
            </a:r>
            <a:endParaRPr lang="zh-CN" altLang="en-US" sz="4400" b="1">
              <a:solidFill>
                <a:schemeClr val="accent4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 bldLvl="0" animBg="1"/>
      <p:bldP spid="53257" grpId="0" bldLvl="0" animBg="1"/>
      <p:bldP spid="53260" grpId="0" bldLvl="0" animBg="1"/>
      <p:bldP spid="5326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33020"/>
            <a:ext cx="9143365" cy="6853555"/>
          </a:xfrm>
          <a:prstGeom prst="rect">
            <a:avLst/>
          </a:prstGeom>
        </p:spPr>
      </p:pic>
      <p:sp>
        <p:nvSpPr>
          <p:cNvPr id="8193" name="Rectangle 3"/>
          <p:cNvSpPr>
            <a:spLocks noGrp="1"/>
          </p:cNvSpPr>
          <p:nvPr>
            <p:ph idx="1"/>
          </p:nvPr>
        </p:nvSpPr>
        <p:spPr>
          <a:xfrm>
            <a:off x="0" y="809625"/>
            <a:ext cx="8964613" cy="6048375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130000"/>
              </a:lnSpc>
              <a:buNone/>
            </a:pPr>
            <a:r>
              <a:rPr lang="en-US" altLang="zh-CN" sz="48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牛群吃草时非常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专注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，有时站立不动，仿佛正在思考着什么。牛犊的模样像贵夫人</a:t>
            </a: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仪态端庄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。老牛好似牛群的家长</a:t>
            </a:r>
            <a:r>
              <a:rPr lang="en-US" altLang="zh-CN" sz="5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无比尊严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5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31913" y="1125538"/>
            <a:ext cx="6264275" cy="790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8000" b="1" i="0" u="none" strike="noStrike" kern="1200" cap="none" spc="0" normalizeH="0" baseline="0" noProof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8195" name="Rectangle 5">
            <a:hlinkClick r:id="rId3" action="ppaction://hlinksldjump"/>
          </p:cNvPr>
          <p:cNvSpPr/>
          <p:nvPr/>
        </p:nvSpPr>
        <p:spPr>
          <a:xfrm>
            <a:off x="0" y="4941888"/>
            <a:ext cx="9144000" cy="1916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indent="0"/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652201_09395750412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-17780"/>
            <a:ext cx="9126855" cy="6878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690" y="391795"/>
            <a:ext cx="56603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</a:t>
            </a:r>
            <a:r>
              <a:rPr lang="zh-CN" altLang="en-US" sz="3200" b="1"/>
              <a:t>荷兰，真正的国名是尼德兰，意为</a:t>
            </a:r>
            <a:r>
              <a:rPr lang="en-US" altLang="zh-CN" sz="3200" b="1"/>
              <a:t>“</a:t>
            </a:r>
            <a:r>
              <a:rPr lang="zh-CN" altLang="en-US" sz="3200" b="1"/>
              <a:t>低洼之国</a:t>
            </a:r>
            <a:r>
              <a:rPr lang="en-US" altLang="zh-CN" sz="3200" b="1"/>
              <a:t>”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ransition>
    <p:strips dir="l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-11430"/>
            <a:ext cx="9116695" cy="6903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95" y="1152525"/>
            <a:ext cx="883856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/>
              <a:t>       </a:t>
            </a:r>
            <a:r>
              <a:rPr lang="zh-CN" altLang="en-US" sz="6000"/>
              <a:t>极目远眺，四周</a:t>
            </a:r>
            <a:r>
              <a:rPr lang="zh-CN" altLang="en-US" sz="6000">
                <a:solidFill>
                  <a:srgbClr val="FF0000"/>
                </a:solidFill>
              </a:rPr>
              <a:t>全是</a:t>
            </a:r>
            <a:r>
              <a:rPr lang="zh-CN" altLang="en-US" sz="6000"/>
              <a:t>丝绒般的碧绿草原和黑白两色的花牛。这就是真正的荷兰。</a:t>
            </a:r>
            <a:endParaRPr lang="zh-CN" altLang="en-US" sz="6000"/>
          </a:p>
        </p:txBody>
      </p:sp>
      <p:cxnSp>
        <p:nvCxnSpPr>
          <p:cNvPr id="5" name="直接连接符 4"/>
          <p:cNvCxnSpPr/>
          <p:nvPr/>
        </p:nvCxnSpPr>
        <p:spPr>
          <a:xfrm>
            <a:off x="193675" y="3027045"/>
            <a:ext cx="216027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41500" y="5306060"/>
            <a:ext cx="635254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碧绿草原牛（成群</a:t>
            </a:r>
            <a:r>
              <a:rPr lang="zh-CN" altLang="en-US" sz="5400"/>
              <a:t>）</a:t>
            </a:r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" y="12065"/>
            <a:ext cx="9110980" cy="6833870"/>
          </a:xfrm>
          <a:prstGeom prst="rect">
            <a:avLst/>
          </a:prstGeom>
        </p:spPr>
      </p:pic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619125" y="1419860"/>
            <a:ext cx="8229600" cy="2362200"/>
          </a:xfrm>
        </p:spPr>
        <p:txBody>
          <a:bodyPr/>
          <a:p>
            <a:pPr algn="l" defTabSz="914400"/>
            <a:r>
              <a:rPr lang="en-US" altLang="zh-CN" sz="2400" b="1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4800" b="1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碧绿色的低地</a:t>
            </a:r>
            <a:r>
              <a:rPr lang="zh-CN" altLang="en-US" sz="4800" b="1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镶嵌</a:t>
            </a:r>
            <a:r>
              <a:rPr lang="zh-CN" altLang="en-US" sz="4800" b="1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在一条条运河之间，成群的骏马，匹匹</a:t>
            </a:r>
            <a:r>
              <a:rPr lang="zh-CN" altLang="en-US" sz="4800" b="1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膘肥体壮</a:t>
            </a:r>
            <a:r>
              <a:rPr lang="zh-CN" altLang="en-US" sz="4800" b="1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4800" b="1" kern="1200" baseline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0045" y="4524375"/>
            <a:ext cx="588391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骏马飞驰任（自由）</a:t>
            </a:r>
            <a:endParaRPr lang="zh-CN" altLang="en-US" sz="540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5080"/>
            <a:ext cx="9129395" cy="6847840"/>
          </a:xfrm>
          <a:prstGeom prst="rect">
            <a:avLst/>
          </a:prstGeom>
        </p:spPr>
      </p:pic>
      <p:sp>
        <p:nvSpPr>
          <p:cNvPr id="8195" name="副标题 8194"/>
          <p:cNvSpPr>
            <a:spLocks noGrp="1"/>
          </p:cNvSpPr>
          <p:nvPr>
            <p:ph type="subTitle" idx="1"/>
          </p:nvPr>
        </p:nvSpPr>
        <p:spPr>
          <a:xfrm>
            <a:off x="533400" y="1828800"/>
            <a:ext cx="8229600" cy="2362200"/>
          </a:xfrm>
        </p:spPr>
        <p:txBody>
          <a:bodyPr/>
          <a:p>
            <a:pPr algn="l" defTabSz="914400"/>
            <a:r>
              <a:rPr lang="en-US" altLang="zh-CN" sz="2400" b="1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辽阔无垠的原野似乎归它们所有，它们是这个</a:t>
            </a:r>
            <a:r>
              <a:rPr lang="zh-CN" altLang="en-US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自由王国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的主人和公爵。</a:t>
            </a:r>
            <a:endParaRPr lang="zh-CN" altLang="en-US" sz="4800" b="1" kern="1200" baseline="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21590"/>
            <a:ext cx="9168130" cy="6845300"/>
          </a:xfrm>
          <a:prstGeom prst="rect">
            <a:avLst/>
          </a:prstGeom>
        </p:spPr>
      </p:pic>
      <p:sp>
        <p:nvSpPr>
          <p:cNvPr id="9219" name="副标题 9218"/>
          <p:cNvSpPr>
            <a:spLocks noGrp="1"/>
          </p:cNvSpPr>
          <p:nvPr>
            <p:ph type="subTitle" idx="1"/>
          </p:nvPr>
        </p:nvSpPr>
        <p:spPr>
          <a:xfrm>
            <a:off x="521335" y="545465"/>
            <a:ext cx="8382000" cy="5029200"/>
          </a:xfrm>
        </p:spPr>
        <p:txBody>
          <a:bodyPr/>
          <a:p>
            <a:pPr algn="l" defTabSz="914400"/>
            <a:r>
              <a:rPr lang="en-US" altLang="zh-CN" sz="2400" b="1" kern="1200" baseline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黑色的猪群，不停地</a:t>
            </a:r>
            <a:r>
              <a:rPr lang="zh-CN" altLang="en-US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呼噜</a:t>
            </a:r>
            <a:r>
              <a:rPr lang="en-US" altLang="zh-CN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(l</a:t>
            </a:r>
            <a:r>
              <a:rPr lang="en-US" altLang="zh-CN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ū</a:t>
            </a:r>
            <a:r>
              <a:rPr lang="zh-CN" altLang="en-US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着，像是对什么表示</a:t>
            </a:r>
            <a:r>
              <a:rPr lang="zh-CN" altLang="en-US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赞许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。成千上万的小鸡，成群结队的长毛山羊，在见不到一个人影的绿草地上，安闲地欣赏着这属于它们</a:t>
            </a:r>
            <a:r>
              <a:rPr lang="zh-CN" altLang="en-US" sz="4800" b="1" kern="1200" baseline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自己的王国</a:t>
            </a:r>
            <a:r>
              <a:rPr lang="zh-CN" altLang="en-US" sz="4800" b="1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4800" b="1" kern="1200" baseline="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914400"/>
            <a:endParaRPr lang="zh-CN" altLang="en-US" sz="4800" b="1" kern="1200" baseline="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7549515" y="2032635"/>
            <a:ext cx="1144905" cy="18415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1794510" y="5382895"/>
            <a:ext cx="58356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羊闲猪乐鸡安闲</a:t>
            </a:r>
            <a:endParaRPr lang="zh-CN" altLang="en-US" sz="540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2e101a7g978342a850b3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" y="3175"/>
            <a:ext cx="9105265" cy="68510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49070" y="1081405"/>
            <a:ext cx="7689215" cy="3893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30000"/>
              </a:lnSpc>
              <a:buNone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最后一抹晚霞也渐渐消失了，整个天地都暗了下来。狗不叫了，圈里的牛也不再发出哞哞声，马也忘记了踢马房的挡板。沉睡的牲畜，无声的低地，漆黑的夜晚，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远处的几座灯塔在闪烁着微弱的光芒。这就是真正的荷兰。</a:t>
            </a: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8530" y="5248910"/>
            <a:ext cx="61702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sym typeface="+mn-ea"/>
              </a:rPr>
              <a:t>牲畜归圈夜悠悠</a:t>
            </a:r>
            <a:endParaRPr lang="zh-CN" altLang="en-US" sz="540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eLtg7QOcK76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10795"/>
            <a:ext cx="9126855" cy="68491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952500" y="989965"/>
            <a:ext cx="8305800" cy="762000"/>
          </a:xfrm>
        </p:spPr>
        <p:txBody>
          <a:bodyPr anchor="ctr"/>
          <a:p>
            <a:pPr defTabSz="914400"/>
            <a:r>
              <a:rPr lang="zh-CN" altLang="en-US" sz="4800" b="1" kern="1200" baseline="0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四次写</a:t>
            </a:r>
            <a:r>
              <a:rPr lang="zh-CN" altLang="en-US" sz="4800" b="1" kern="1200" baseline="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4800" b="1" kern="1200" baseline="0" dirty="0"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这就是真正的荷兰</a:t>
            </a:r>
            <a:r>
              <a:rPr lang="zh-CN" altLang="en-US" sz="4800" b="1" kern="1200" baseline="0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4800" b="1" kern="1200" baseline="0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952500" y="2214563"/>
            <a:ext cx="7580313" cy="366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真正的荷兰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：牧场上一片碧草，上面有黑白两色花牛，他们在吃草，悠闲自得。</a:t>
            </a:r>
            <a:endParaRPr lang="zh-CN" altLang="en-US" sz="36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真正的荷兰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：碧绿色的低地上有成群的骏马，它们膘肥体壮，是辽阔原野的主人。</a:t>
            </a:r>
            <a:endParaRPr lang="zh-CN" altLang="en-US" sz="36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26626" name="文本框 26625"/>
          <p:cNvSpPr txBox="1"/>
          <p:nvPr/>
        </p:nvSpPr>
        <p:spPr>
          <a:xfrm>
            <a:off x="1042988" y="549275"/>
            <a:ext cx="7416800" cy="3662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真正的荷兰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：在绿色的草地上，绵羊悠然自得，猪群不停地呼噜，小鸡、长毛山羊安闲自在。</a:t>
            </a:r>
            <a:endParaRPr lang="zh-CN" altLang="en-US" sz="3600" b="1" dirty="0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真正的荷兰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：傍晚，有人驾驶船默默挤奶，船只行驶舒缓平稳</a:t>
            </a:r>
            <a:r>
              <a:rPr lang="en-US" altLang="zh-CN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一片静谧，一幅沉寂的静夜图。</a:t>
            </a:r>
            <a:endParaRPr lang="zh-CN" altLang="en-US" sz="3600" b="1">
              <a:solidFill>
                <a:srgbClr val="0066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971233" y="4535170"/>
            <a:ext cx="7559675" cy="1457325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既是介绍荷兰特点，又是对荷兰独特风光的赞叹。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8520" y="405765"/>
            <a:ext cx="7658100" cy="6431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让我们与作者一起来表达对牧场之国这份深深的喜爱与赞叹！</a:t>
            </a:r>
            <a:endParaRPr lang="zh-CN" altLang="en-US" sz="3200"/>
          </a:p>
          <a:p>
            <a:r>
              <a:rPr lang="zh-CN" altLang="en-US" sz="3200"/>
              <a:t>　</a:t>
            </a:r>
            <a:endParaRPr lang="zh-CN" altLang="en-US" sz="3200"/>
          </a:p>
          <a:p>
            <a:r>
              <a:rPr lang="zh-CN" altLang="en-US" sz="3200"/>
              <a:t>师：在牧场之国，碧绿草原牛成群。</a:t>
            </a:r>
            <a:endParaRPr lang="zh-CN" altLang="en-US" sz="3200"/>
          </a:p>
          <a:p>
            <a:r>
              <a:rPr lang="zh-CN" altLang="en-US" sz="3200"/>
              <a:t>生：</a:t>
            </a:r>
            <a:r>
              <a:rPr lang="zh-CN" altLang="en-US" sz="3200">
                <a:solidFill>
                  <a:srgbClr val="C00000"/>
                </a:solidFill>
              </a:rPr>
              <a:t>这就是真正的荷兰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</a:rPr>
              <a:t>。</a:t>
            </a:r>
            <a:endParaRPr lang="zh-CN" altLang="en-US" sz="320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200"/>
              <a:t>师：在牧场之国，骏马飞驰任自由。</a:t>
            </a:r>
            <a:endParaRPr lang="zh-CN" altLang="en-US" sz="3200"/>
          </a:p>
          <a:p>
            <a:r>
              <a:rPr lang="zh-CN" altLang="en-US" sz="3200"/>
              <a:t>生：</a:t>
            </a:r>
            <a:r>
              <a:rPr lang="zh-CN" altLang="en-US" sz="3200">
                <a:solidFill>
                  <a:srgbClr val="C00000"/>
                </a:solidFill>
              </a:rPr>
              <a:t>这就是真正的荷兰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/>
              <a:t>师：在牧场之国，羊闲猪乐鸡安闲。</a:t>
            </a:r>
            <a:endParaRPr lang="zh-CN" altLang="en-US" sz="3200"/>
          </a:p>
          <a:p>
            <a:r>
              <a:rPr lang="zh-CN" altLang="en-US" sz="3200"/>
              <a:t>生：</a:t>
            </a:r>
            <a:r>
              <a:rPr lang="zh-CN" altLang="en-US" sz="3200">
                <a:solidFill>
                  <a:srgbClr val="C00000"/>
                </a:solidFill>
              </a:rPr>
              <a:t>这就是真正的荷兰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/>
              <a:t>师：在牧场之国，牲畜归圈夜悠悠。</a:t>
            </a:r>
            <a:endParaRPr lang="zh-CN" altLang="en-US" sz="3200"/>
          </a:p>
          <a:p>
            <a:r>
              <a:rPr lang="zh-CN" altLang="en-US" sz="3200"/>
              <a:t>生：</a:t>
            </a:r>
            <a:r>
              <a:rPr lang="zh-CN" altLang="en-US" sz="3200">
                <a:solidFill>
                  <a:srgbClr val="C00000"/>
                </a:solidFill>
              </a:rPr>
              <a:t>这就是真正的荷兰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/>
              <a:t>师：被称为牧场之国的荷兰。</a:t>
            </a:r>
            <a:endParaRPr lang="zh-CN" altLang="en-US" sz="3200"/>
          </a:p>
          <a:p>
            <a:r>
              <a:rPr lang="zh-CN" altLang="en-US" sz="3200"/>
              <a:t>生：</a:t>
            </a:r>
            <a:r>
              <a:rPr lang="zh-CN" altLang="en-US" sz="3200">
                <a:solidFill>
                  <a:srgbClr val="C00000"/>
                </a:solidFill>
              </a:rPr>
              <a:t>这就是真正的荷兰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5100141407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9145270" cy="6859270"/>
          </a:xfrm>
          <a:prstGeom prst="rect">
            <a:avLst/>
          </a:prstGeom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5530" y="1109980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作业：</a:t>
            </a:r>
            <a:endParaRPr kumimoji="1" lang="zh-CN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643063"/>
            <a:ext cx="8501063" cy="47863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1" lang="zh-CN" altLang="en-US" sz="6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</a:t>
            </a:r>
            <a:r>
              <a:rPr kumimoji="1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摘抄课文中你喜欢的词语和句子。读一读，背一背。          </a:t>
            </a:r>
            <a:endParaRPr kumimoji="1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41988" name="yg.mp3">
            <a:hlinkClick r:id="" action="ppaction://media"/>
          </p:cNvPr>
          <p:cNvPicPr>
            <a:picLocks noGrp="1" noRot="1" noChangeAspect="1"/>
          </p:cNvPicPr>
          <p:nvPr>
            <p:ph type="media" sz="half" idx="2"/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813" y="6381750"/>
            <a:ext cx="304800" cy="3048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8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eb5e3b6gw1ethl6muf8sj20m80go45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-16510"/>
            <a:ext cx="9170035" cy="687260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013000001747191215918167778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6045" y="-71755"/>
            <a:ext cx="9356725" cy="7002145"/>
          </a:xfrm>
          <a:prstGeom prst="rect">
            <a:avLst/>
          </a:prstGeom>
        </p:spPr>
      </p:pic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00712_152719_31_6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1905"/>
            <a:ext cx="9107805" cy="682371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eqJEaBRj6i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19685"/>
            <a:ext cx="9152255" cy="6851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77535" y="109220"/>
            <a:ext cx="543242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花</a:t>
            </a:r>
            <a:r>
              <a:rPr lang="zh-CN" altLang="en-US" sz="8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之国</a:t>
            </a:r>
            <a:endParaRPr lang="zh-CN" altLang="en-US" sz="8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c6b4ffagdf225daf69bd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07170" cy="6828790"/>
          </a:xfrm>
          <a:prstGeom prst="rect">
            <a:avLst/>
          </a:prstGeom>
        </p:spPr>
      </p:pic>
    </p:spTree>
  </p:cSld>
  <p:clrMapOvr>
    <a:masterClrMapping/>
  </p:clrMapOvr>
  <p:transition>
    <p:wheel spokes="4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304090918216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4605"/>
            <a:ext cx="9145270" cy="6829425"/>
          </a:xfrm>
          <a:prstGeom prst="rect">
            <a:avLst/>
          </a:prstGeom>
        </p:spPr>
      </p:pic>
    </p:spTree>
  </p:cSld>
  <p:clrMapOvr>
    <a:masterClrMapping/>
  </p:clrMapOvr>
  <p:transition>
    <p:wheel spokes="4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1402</Words>
  <Application>WPS 演示</Application>
  <PresentationFormat/>
  <Paragraphs>139</Paragraphs>
  <Slides>39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楷体</vt:lpstr>
      <vt:lpstr>微软雅黑</vt:lpstr>
      <vt:lpstr>隶书</vt:lpstr>
      <vt:lpstr>黑体</vt:lpstr>
      <vt:lpstr>楷体_GB2312</vt:lpstr>
      <vt:lpstr>新宋体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阅读要求：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四次写“这就是真正的荷兰”</vt:lpstr>
      <vt:lpstr>PowerPoint 演示文稿</vt:lpstr>
      <vt:lpstr>PowerPoint 演示文稿</vt:lpstr>
      <vt:lpstr>作业：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wangjin</cp:lastModifiedBy>
  <cp:revision>25</cp:revision>
  <dcterms:created xsi:type="dcterms:W3CDTF">2017-03-20T09:14:00Z</dcterms:created>
  <dcterms:modified xsi:type="dcterms:W3CDTF">2017-03-23T02:11:46Z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