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65"/>
  </p:handoutMasterIdLst>
  <p:sldIdLst>
    <p:sldId id="1458" r:id="rId3"/>
    <p:sldId id="523" r:id="rId5"/>
    <p:sldId id="580" r:id="rId6"/>
    <p:sldId id="1424" r:id="rId7"/>
    <p:sldId id="1426" r:id="rId8"/>
    <p:sldId id="1425" r:id="rId9"/>
    <p:sldId id="1430" r:id="rId10"/>
    <p:sldId id="1431" r:id="rId11"/>
    <p:sldId id="1433" r:id="rId12"/>
    <p:sldId id="1434" r:id="rId13"/>
    <p:sldId id="1432" r:id="rId14"/>
    <p:sldId id="1427" r:id="rId15"/>
    <p:sldId id="1435" r:id="rId16"/>
    <p:sldId id="1436" r:id="rId17"/>
    <p:sldId id="1438" r:id="rId18"/>
    <p:sldId id="1439" r:id="rId19"/>
    <p:sldId id="1428" r:id="rId20"/>
    <p:sldId id="1421" r:id="rId21"/>
    <p:sldId id="1413" r:id="rId22"/>
    <p:sldId id="1440" r:id="rId23"/>
    <p:sldId id="1442" r:id="rId24"/>
    <p:sldId id="1437" r:id="rId25"/>
    <p:sldId id="1441" r:id="rId26"/>
    <p:sldId id="1443" r:id="rId27"/>
    <p:sldId id="1414" r:id="rId28"/>
    <p:sldId id="1422" r:id="rId29"/>
    <p:sldId id="1444" r:id="rId30"/>
    <p:sldId id="1415" r:id="rId31"/>
    <p:sldId id="1416" r:id="rId32"/>
    <p:sldId id="1420" r:id="rId33"/>
    <p:sldId id="1445" r:id="rId34"/>
    <p:sldId id="1419" r:id="rId35"/>
    <p:sldId id="1417" r:id="rId36"/>
    <p:sldId id="1308" r:id="rId37"/>
    <p:sldId id="1309" r:id="rId38"/>
    <p:sldId id="1446" r:id="rId39"/>
    <p:sldId id="1447" r:id="rId40"/>
    <p:sldId id="1448" r:id="rId41"/>
    <p:sldId id="1449" r:id="rId42"/>
    <p:sldId id="1450" r:id="rId43"/>
    <p:sldId id="1451" r:id="rId44"/>
    <p:sldId id="1452" r:id="rId45"/>
    <p:sldId id="1455" r:id="rId46"/>
    <p:sldId id="1456" r:id="rId47"/>
    <p:sldId id="1210" r:id="rId48"/>
    <p:sldId id="1211" r:id="rId49"/>
    <p:sldId id="1212" r:id="rId50"/>
    <p:sldId id="1297" r:id="rId51"/>
    <p:sldId id="1217" r:id="rId52"/>
    <p:sldId id="1218" r:id="rId53"/>
    <p:sldId id="1287" r:id="rId54"/>
    <p:sldId id="1289" r:id="rId55"/>
    <p:sldId id="1302" r:id="rId56"/>
    <p:sldId id="1376" r:id="rId57"/>
    <p:sldId id="1291" r:id="rId58"/>
    <p:sldId id="1457" r:id="rId59"/>
    <p:sldId id="682" r:id="rId60"/>
    <p:sldId id="795" r:id="rId61"/>
    <p:sldId id="534" r:id="rId62"/>
    <p:sldId id="1298" r:id="rId63"/>
    <p:sldId id="561" r:id="rId64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FF0000"/>
    <a:srgbClr val="0000FF"/>
    <a:srgbClr val="E72424"/>
    <a:srgbClr val="FFFFFF"/>
    <a:srgbClr val="A38302"/>
    <a:srgbClr val="FF6600"/>
    <a:srgbClr val="0066FF"/>
    <a:srgbClr val="D60093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074" autoAdjust="0"/>
  </p:normalViewPr>
  <p:slideViewPr>
    <p:cSldViewPr>
      <p:cViewPr>
        <p:scale>
          <a:sx n="90" d="100"/>
          <a:sy n="90" d="100"/>
        </p:scale>
        <p:origin x="-1014" y="-45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handoutMaster" Target="handoutMasters/handoutMaster1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9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57521"/>
            <a:ext cx="5491163" cy="485666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574766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325755"/>
            <a:ext cx="0" cy="1043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2" Type="http://schemas.openxmlformats.org/officeDocument/2006/relationships/theme" Target="../theme/theme1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27.xml"/><Relationship Id="rId5" Type="http://schemas.openxmlformats.org/officeDocument/2006/relationships/hyperlink" Target="&#20845;&#19979;&#29983;&#23383;&#35270;&#39057;1&#21271;&#20140;&#30340;&#26149;&#33410;.mp4" TargetMode="Externa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19971;&#24425;-&#35838;&#25991;&#26391;&#35835;-&#20116;&#19978;-6%20&#23558;&#30456;&#21644;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8.xml"/><Relationship Id="rId1" Type="http://schemas.openxmlformats.org/officeDocument/2006/relationships/hyperlink" Target="&#20845;&#19979;&#29983;&#23383;&#35270;&#39057;1&#21271;&#20140;&#30340;&#26149;&#33410;.mp4" TargetMode="Externa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36.xml"/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9.xml"/><Relationship Id="rId1" Type="http://schemas.openxmlformats.org/officeDocument/2006/relationships/hyperlink" Target="&#20845;&#19979;&#29983;&#23383;&#35270;&#39057;1&#21271;&#20140;&#30340;&#26149;&#33410;.mp4" TargetMode="Externa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0.xml"/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31.xml"/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4.xml"/><Relationship Id="rId1" Type="http://schemas.openxmlformats.org/officeDocument/2006/relationships/hyperlink" Target="&#20845;&#19979;&#29983;&#23383;&#35270;&#39057;1&#21271;&#20140;&#30340;&#26149;&#33410;.mp4" TargetMode="Externa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35.xml"/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image" Target="../media/image12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hyperlink" Target="&#29983;&#23383;&#35270;&#39057;/&#29486;.mp4" TargetMode="External"/><Relationship Id="rId8" Type="http://schemas.openxmlformats.org/officeDocument/2006/relationships/hyperlink" Target="&#29983;&#23383;&#35270;&#39057;/&#23467;.mp4" TargetMode="External"/><Relationship Id="rId7" Type="http://schemas.openxmlformats.org/officeDocument/2006/relationships/hyperlink" Target="&#29983;&#23383;&#35270;&#39057;/&#35758;.mp4" TargetMode="External"/><Relationship Id="rId6" Type="http://schemas.openxmlformats.org/officeDocument/2006/relationships/hyperlink" Target="&#29983;&#23383;&#35270;&#39057;/&#33251;.mp4" TargetMode="External"/><Relationship Id="rId5" Type="http://schemas.openxmlformats.org/officeDocument/2006/relationships/image" Target="../media/image14.png"/><Relationship Id="rId4" Type="http://schemas.openxmlformats.org/officeDocument/2006/relationships/hyperlink" Target="&#29983;&#23383;&#35270;&#39057;/&#21484;.mp4" TargetMode="External"/><Relationship Id="rId3" Type="http://schemas.openxmlformats.org/officeDocument/2006/relationships/image" Target="../media/image8.png"/><Relationship Id="rId2" Type="http://schemas.openxmlformats.org/officeDocument/2006/relationships/hyperlink" Target="&#29983;&#23383;&#35270;&#39057;-1&#12298;&#22823;&#38738;&#26641;&#19979;&#30340;&#23567;&#23398;&#12299;.mp4" TargetMode="External"/><Relationship Id="rId14" Type="http://schemas.openxmlformats.org/officeDocument/2006/relationships/notesSlide" Target="../notesSlides/notesSlide28.xml"/><Relationship Id="rId13" Type="http://schemas.openxmlformats.org/officeDocument/2006/relationships/slideLayout" Target="../slideLayouts/slideLayout37.xml"/><Relationship Id="rId12" Type="http://schemas.openxmlformats.org/officeDocument/2006/relationships/hyperlink" Target="&#29983;&#23383;&#35270;&#39057;/&#32570;.mp4" TargetMode="External"/><Relationship Id="rId11" Type="http://schemas.openxmlformats.org/officeDocument/2006/relationships/hyperlink" Target="&#29983;&#23383;&#35270;&#39057;/&#20856;.mp4" TargetMode="External"/><Relationship Id="rId10" Type="http://schemas.openxmlformats.org/officeDocument/2006/relationships/hyperlink" Target="&#29983;&#23383;&#35270;&#39057;/&#35834;.mp4" TargetMode="External"/><Relationship Id="rId1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hyperlink" Target="&#29983;&#23383;&#35270;&#39057;/&#32618;.mp4" TargetMode="External"/><Relationship Id="rId8" Type="http://schemas.openxmlformats.org/officeDocument/2006/relationships/hyperlink" Target="&#29983;&#23383;&#35270;&#39057;/&#33606;.mp4" TargetMode="External"/><Relationship Id="rId7" Type="http://schemas.openxmlformats.org/officeDocument/2006/relationships/hyperlink" Target="&#29983;&#23383;&#35270;&#39057;/&#25298;.mp4" TargetMode="External"/><Relationship Id="rId6" Type="http://schemas.openxmlformats.org/officeDocument/2006/relationships/hyperlink" Target="&#29983;&#23383;&#35270;&#39057;/&#24623;.mp4" TargetMode="External"/><Relationship Id="rId5" Type="http://schemas.openxmlformats.org/officeDocument/2006/relationships/image" Target="../media/image14.png"/><Relationship Id="rId4" Type="http://schemas.openxmlformats.org/officeDocument/2006/relationships/hyperlink" Target="&#29983;&#23383;&#35270;&#39057;/&#25220;.mp4" TargetMode="External"/><Relationship Id="rId3" Type="http://schemas.openxmlformats.org/officeDocument/2006/relationships/image" Target="../media/image8.png"/><Relationship Id="rId2" Type="http://schemas.openxmlformats.org/officeDocument/2006/relationships/hyperlink" Target="&#29983;&#23383;&#35270;&#39057;-1&#12298;&#22823;&#38738;&#26641;&#19979;&#30340;&#23567;&#23398;&#12299;.mp4" TargetMode="External"/><Relationship Id="rId11" Type="http://schemas.openxmlformats.org/officeDocument/2006/relationships/notesSlide" Target="../notesSlides/notesSlide29.xml"/><Relationship Id="rId10" Type="http://schemas.openxmlformats.org/officeDocument/2006/relationships/slideLayout" Target="../slideLayouts/slideLayout38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hyperlink" Target="&#38142;&#25509;1&#65306;&#23558;&#30456;&#21644;&#22909;.mp4" TargetMode="Externa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14.png"/><Relationship Id="rId2" Type="http://schemas.openxmlformats.org/officeDocument/2006/relationships/hyperlink" Target="&#29983;&#23383;&#35270;&#39057;/&#33251;.mp4" TargetMode="External"/><Relationship Id="rId1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40.xml"/><Relationship Id="rId3" Type="http://schemas.openxmlformats.org/officeDocument/2006/relationships/hyperlink" Target="&#29983;&#23383;&#35270;&#39057;/&#25298;.mp4" TargetMode="External"/><Relationship Id="rId2" Type="http://schemas.openxmlformats.org/officeDocument/2006/relationships/image" Target="../media/image14.png"/><Relationship Id="rId1" Type="http://schemas.openxmlformats.org/officeDocument/2006/relationships/hyperlink" Target="&#29983;&#23383;&#35270;&#39057;/&#20856;.mp4" TargetMode="Externa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41.xml"/><Relationship Id="rId2" Type="http://schemas.openxmlformats.org/officeDocument/2006/relationships/image" Target="../media/image14.png"/><Relationship Id="rId1" Type="http://schemas.openxmlformats.org/officeDocument/2006/relationships/hyperlink" Target="&#29983;&#23383;&#35270;&#39057;/&#29486;.mp4" TargetMode="Externa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44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hyperlink" Target="&#19971;&#24425;-&#23383;&#35789;&#21548;&#20889;-&#20116;&#19978;%206%20&#23558;&#30456;&#21644;.mp4" TargetMode="External"/><Relationship Id="rId1" Type="http://schemas.openxmlformats.org/officeDocument/2006/relationships/image" Target="../media/image2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2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53.xml"/><Relationship Id="rId1" Type="http://schemas.openxmlformats.org/officeDocument/2006/relationships/image" Target="../media/image2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54.xml"/><Relationship Id="rId1" Type="http://schemas.openxmlformats.org/officeDocument/2006/relationships/image" Target="../media/image23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2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58.xml"/><Relationship Id="rId1" Type="http://schemas.openxmlformats.org/officeDocument/2006/relationships/image" Target="../media/image2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59.xml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77936" y="1221600"/>
            <a:ext cx="4204001" cy="2008242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你听过“负荆请罪”的故事吗？你知道廉颇、蔺相如吗？今天我们就一起来学习发生廉颇和蔺相如两人身上的故事。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43558"/>
            <a:ext cx="2538412" cy="3090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4268" y="843559"/>
            <a:ext cx="8620230" cy="339323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）蔺相如半夜自己带着和氏璧，偷偷回到了赵国。（    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）赵王让大将军廉颇随行，一起到渑池会见秦王。（    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(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6)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渑池会上，赵王逼着秦王为他击缶，不然蔺相如就要和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秦王拼命。（      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(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7)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渑池会后，赵王封蔺相如为上卿，职位跟廉颇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样高。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      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74379" y="897565"/>
            <a:ext cx="523220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16310" y="1428479"/>
            <a:ext cx="523220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5767" y="2518757"/>
            <a:ext cx="523220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7605" y="3597865"/>
            <a:ext cx="523220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8304" y="789553"/>
            <a:ext cx="7627392" cy="339323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(8)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蔺相如升官后，廉颇觉得蔺相如没有什么能力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很不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服气。（      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(9)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蔺相如很怕廉颇，认为自己打不过廉颇，所以要避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开他。（      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(10)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廉颇听了蔺相如的话，觉得很惭愧，穿着战袍背着荆条去请罪。（      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49743" y="1383619"/>
            <a:ext cx="523220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49743" y="2486171"/>
            <a:ext cx="523220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3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0678" y="3607010"/>
            <a:ext cx="523220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3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9532" y="519523"/>
            <a:ext cx="2562240" cy="4847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68579" tIns="34289" rIns="68579" bIns="34289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交流阅读体会。</a:t>
            </a:r>
            <a:endParaRPr lang="zh-CN" altLang="en-US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89802" y="1004271"/>
            <a:ext cx="5454606" cy="3012251"/>
            <a:chOff x="3719736" y="1339027"/>
            <a:chExt cx="7272808" cy="4016334"/>
          </a:xfrm>
        </p:grpSpPr>
        <p:sp>
          <p:nvSpPr>
            <p:cNvPr id="4" name="矩形 3"/>
            <p:cNvSpPr/>
            <p:nvPr/>
          </p:nvSpPr>
          <p:spPr>
            <a:xfrm>
              <a:off x="3896792" y="1354267"/>
              <a:ext cx="6984776" cy="4001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我有意识地让自己看一整句话，而不是一个字一个字地阅读。比如读“蔺相如在渑池会上又立了功”一句时，我一眼看过去，看见了一整句话，就比读成“蔺相</a:t>
              </a:r>
              <a:r>
                <a:rPr lang="zh-CN" altLang="en-US" sz="21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如”</a:t>
              </a:r>
              <a:r>
                <a:rPr lang="en-US" altLang="zh-CN" sz="21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在渑池会上”“又立了功”要快很多。</a:t>
              </a:r>
              <a:endPara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3719736" y="1339027"/>
              <a:ext cx="7272808" cy="3818164"/>
            </a:xfrm>
            <a:prstGeom prst="wedgeRoundRectCallout">
              <a:avLst>
                <a:gd name="adj1" fmla="val -59702"/>
                <a:gd name="adj2" fmla="val 39096"/>
                <a:gd name="adj3" fmla="val 16667"/>
              </a:avLst>
            </a:prstGeom>
            <a:noFill/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88" t="68848" r="73242"/>
          <a:stretch>
            <a:fillRect/>
          </a:stretch>
        </p:blipFill>
        <p:spPr bwMode="auto">
          <a:xfrm flipH="1">
            <a:off x="690622" y="2139702"/>
            <a:ext cx="1768091" cy="227882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07604" y="1301956"/>
            <a:ext cx="5454606" cy="2079884"/>
            <a:chOff x="3719736" y="1339027"/>
            <a:chExt cx="7272808" cy="2773179"/>
          </a:xfrm>
        </p:grpSpPr>
        <p:sp>
          <p:nvSpPr>
            <p:cNvPr id="4" name="矩形 3"/>
            <p:cNvSpPr/>
            <p:nvPr/>
          </p:nvSpPr>
          <p:spPr>
            <a:xfrm>
              <a:off x="3863752" y="1339027"/>
              <a:ext cx="6984776" cy="27084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我发现阅读“有一回，赵王得了一件无价之宝，叫和氏璧”一句时，按照逗号的间隔拆开来读，感觉比较慢，如果眼晴扫过一整句话，就快多了。</a:t>
              </a:r>
              <a:endPara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3719736" y="1339027"/>
              <a:ext cx="7272808" cy="2773179"/>
            </a:xfrm>
            <a:prstGeom prst="wedgeRoundRectCallout">
              <a:avLst>
                <a:gd name="adj1" fmla="val 57645"/>
                <a:gd name="adj2" fmla="val -3731"/>
                <a:gd name="adj3" fmla="val 16667"/>
              </a:avLst>
            </a:prstGeom>
            <a:noFill/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805" t="68848" r="22363"/>
          <a:stretch>
            <a:fillRect/>
          </a:stretch>
        </p:blipFill>
        <p:spPr bwMode="auto">
          <a:xfrm>
            <a:off x="6894259" y="1977684"/>
            <a:ext cx="2035983" cy="227882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789802" y="1433228"/>
            <a:ext cx="4482498" cy="1300541"/>
            <a:chOff x="3719736" y="1339027"/>
            <a:chExt cx="7272808" cy="1477035"/>
          </a:xfrm>
        </p:grpSpPr>
        <p:sp>
          <p:nvSpPr>
            <p:cNvPr id="4" name="矩形 3"/>
            <p:cNvSpPr/>
            <p:nvPr/>
          </p:nvSpPr>
          <p:spPr>
            <a:xfrm>
              <a:off x="3863751" y="1441610"/>
              <a:ext cx="6984775" cy="11199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我发现我还不能完全做到连词成句地读，还要多练习。</a:t>
              </a:r>
              <a:endPara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3719736" y="1339027"/>
              <a:ext cx="7272808" cy="1477035"/>
            </a:xfrm>
            <a:prstGeom prst="wedgeRoundRectCallout">
              <a:avLst>
                <a:gd name="adj1" fmla="val -60416"/>
                <a:gd name="adj2" fmla="val 36509"/>
                <a:gd name="adj3" fmla="val 16667"/>
              </a:avLst>
            </a:prstGeom>
            <a:noFill/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560" t="68848" r="49805"/>
          <a:stretch>
            <a:fillRect/>
          </a:stretch>
        </p:blipFill>
        <p:spPr bwMode="auto">
          <a:xfrm rot="21420000" flipH="1">
            <a:off x="756339" y="1971189"/>
            <a:ext cx="1875248" cy="227882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789802" y="1275607"/>
            <a:ext cx="5292588" cy="2989169"/>
            <a:chOff x="3719736" y="1339027"/>
            <a:chExt cx="7272808" cy="3985558"/>
          </a:xfrm>
        </p:grpSpPr>
        <p:sp>
          <p:nvSpPr>
            <p:cNvPr id="4" name="矩形 3"/>
            <p:cNvSpPr/>
            <p:nvPr/>
          </p:nvSpPr>
          <p:spPr>
            <a:xfrm>
              <a:off x="3896792" y="1354267"/>
              <a:ext cx="6984776" cy="3970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读课文的时候，遇到不懂的词语我就暂时忽略，不回读。比如我只知道“渑池</a:t>
              </a:r>
              <a:r>
                <a:rPr lang="en-US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是地名，</a:t>
              </a:r>
              <a:r>
                <a:rPr lang="en-US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缶”“瑟</a:t>
              </a:r>
              <a:r>
                <a:rPr lang="en-US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是两种乐器，虽然不明白词语的具体意思，但是不影响理解课文，所以我就没管它们，继续读下去，这样就能提高阅读的速度。</a:t>
              </a:r>
              <a:endPara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3719736" y="1339027"/>
              <a:ext cx="7272808" cy="3985558"/>
            </a:xfrm>
            <a:prstGeom prst="wedgeRoundRectCallout">
              <a:avLst>
                <a:gd name="adj1" fmla="val -57586"/>
                <a:gd name="adj2" fmla="val -3211"/>
                <a:gd name="adj3" fmla="val 16667"/>
              </a:avLst>
            </a:prstGeom>
            <a:noFill/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88" t="68848" r="73242"/>
          <a:stretch>
            <a:fillRect/>
          </a:stretch>
        </p:blipFill>
        <p:spPr bwMode="auto">
          <a:xfrm flipH="1">
            <a:off x="690622" y="2139702"/>
            <a:ext cx="1768091" cy="2278822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629564" y="573528"/>
            <a:ext cx="5332229" cy="4847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68579" tIns="34289" rIns="68579" bIns="34289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你还有哪些提高阅读速度的方法？</a:t>
            </a:r>
            <a:endParaRPr lang="zh-CN" altLang="en-US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21550" y="735547"/>
            <a:ext cx="5940660" cy="2492990"/>
            <a:chOff x="3647728" y="1339027"/>
            <a:chExt cx="7344816" cy="3323987"/>
          </a:xfrm>
        </p:grpSpPr>
        <p:sp>
          <p:nvSpPr>
            <p:cNvPr id="4" name="矩形 3"/>
            <p:cNvSpPr/>
            <p:nvPr/>
          </p:nvSpPr>
          <p:spPr>
            <a:xfrm>
              <a:off x="3863752" y="1339027"/>
              <a:ext cx="6984776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    一边阅读一边思考，也能提高阅读</a:t>
              </a:r>
              <a:r>
                <a:rPr lang="zh-CN" altLang="en-US" sz="21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速度。</a:t>
              </a:r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例如读到“如果秦王真的拿十五座城来换，我就把璧交给他；如果他不肯交出十五座城，我一定把璧完好无缺地送回来”一句时，我就明白了蔺相如已经做好了两手准备来对付秦王。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3647728" y="1339027"/>
              <a:ext cx="7344816" cy="3312368"/>
            </a:xfrm>
            <a:prstGeom prst="wedgeRoundRectCallout">
              <a:avLst>
                <a:gd name="adj1" fmla="val 57645"/>
                <a:gd name="adj2" fmla="val -3731"/>
                <a:gd name="adj3" fmla="val 16667"/>
              </a:avLst>
            </a:prstGeom>
            <a:noFill/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805" t="68848" r="22363"/>
          <a:stretch>
            <a:fillRect/>
          </a:stretch>
        </p:blipFill>
        <p:spPr bwMode="auto">
          <a:xfrm>
            <a:off x="6894259" y="1977684"/>
            <a:ext cx="2035983" cy="227882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95752" y="1108265"/>
            <a:ext cx="4752499" cy="2409825"/>
            <a:chOff x="1187624" y="1014750"/>
            <a:chExt cx="6336665" cy="3213100"/>
          </a:xfrm>
        </p:grpSpPr>
        <p:sp>
          <p:nvSpPr>
            <p:cNvPr id="6" name="圆角矩形 5"/>
            <p:cNvSpPr/>
            <p:nvPr/>
          </p:nvSpPr>
          <p:spPr>
            <a:xfrm>
              <a:off x="1187624" y="1131590"/>
              <a:ext cx="6336665" cy="309626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4624" y="1014750"/>
              <a:ext cx="772160" cy="72517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367624" y="1739921"/>
              <a:ext cx="5976664" cy="1969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1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0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同学们</a:t>
              </a:r>
              <a:r>
                <a:rPr lang="zh-CN" altLang="en-US" sz="3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平时要多练习</a:t>
              </a:r>
              <a:r>
                <a:rPr lang="en-US" altLang="zh-CN" sz="3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,</a:t>
              </a:r>
              <a:r>
                <a:rPr lang="zh-CN" altLang="en-US" sz="3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有意识地运用学过的方法，逐渐提高阅读的速度。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1918465" y="1866898"/>
            <a:ext cx="59248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和氏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璧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大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臣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蔺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相如   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逼     允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8" y="307552"/>
            <a:ext cx="4033837" cy="561023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489080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3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3" y="374307"/>
            <a:ext cx="366860" cy="456339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79512" y="1117713"/>
            <a:ext cx="8784976" cy="3686285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30062" y="865685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776052" y="865685"/>
            <a:ext cx="1121491" cy="438582"/>
            <a:chOff x="6520102" y="843558"/>
            <a:chExt cx="1121491" cy="438582"/>
          </a:xfrm>
        </p:grpSpPr>
        <p:sp>
          <p:nvSpPr>
            <p:cNvPr id="29" name="TextBox 11">
              <a:hlinkClick r:id="rId5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871836" y="1330983"/>
            <a:ext cx="5932169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jiàn</a:t>
            </a:r>
            <a:r>
              <a:rPr lang="en-US" altLang="zh-CN" sz="33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ɡ</a:t>
            </a:r>
            <a:r>
              <a:rPr lang="en-US" altLang="zh-CN" sz="3200" dirty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 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bì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chén</a:t>
            </a:r>
            <a:endParaRPr lang="en-US" altLang="zh-CN" sz="32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  <a:p>
            <a:endParaRPr lang="en-US" altLang="zh-CN" sz="3200" dirty="0" err="1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  <a:p>
            <a:endParaRPr lang="en-US" altLang="zh-CN" sz="3200" dirty="0" err="1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  <a:p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lìn</a:t>
            </a:r>
            <a:r>
              <a:rPr lang="en-US" altLang="zh-CN" sz="3200" dirty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 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qi</a:t>
            </a:r>
            <a:r>
              <a:rPr lang="en-US" altLang="zh-CN" sz="3200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  <a:sym typeface="+mn-ea"/>
              </a:rPr>
              <a:t>ǎ</a:t>
            </a:r>
            <a:r>
              <a:rPr lang="en-US" altLang="zh-CN" sz="3200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n</a:t>
            </a:r>
            <a:r>
              <a:rPr lang="en-US" altLang="zh-CN" sz="3300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ɡ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nuò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</a:t>
            </a:r>
            <a:endParaRPr lang="zh-CN" altLang="en-US" sz="32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1080846" y="1275606"/>
            <a:ext cx="71466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划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归     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颇     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抵御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推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辞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侮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辱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击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缶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上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卿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战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袍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罪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2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33399" y="865685"/>
            <a:ext cx="8784976" cy="3686285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83949" y="613657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829939" y="613657"/>
            <a:ext cx="1121491" cy="438582"/>
            <a:chOff x="6520102" y="843558"/>
            <a:chExt cx="1121491" cy="438582"/>
          </a:xfrm>
        </p:grpSpPr>
        <p:sp>
          <p:nvSpPr>
            <p:cNvPr id="37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098731" y="1275606"/>
            <a:ext cx="712879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huà</a:t>
            </a:r>
            <a:r>
              <a:rPr lang="en-US" altLang="zh-CN" sz="3200" dirty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</a:t>
            </a:r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lián</a:t>
            </a:r>
            <a:r>
              <a:rPr lang="en-US" altLang="zh-CN" sz="3200" dirty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  </a:t>
            </a:r>
            <a:r>
              <a:rPr lang="en-US" altLang="zh-CN" sz="3200" dirty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dǐ </a:t>
            </a:r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yù</a:t>
            </a:r>
            <a:r>
              <a:rPr lang="en-US" altLang="zh-CN" sz="3200" dirty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cí</a:t>
            </a:r>
            <a:endParaRPr lang="en-US" altLang="zh-CN" sz="32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  <a:p>
            <a:endParaRPr lang="en-US" altLang="zh-CN" sz="32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  <a:p>
            <a:endParaRPr lang="en-US" altLang="zh-CN" sz="32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</a:t>
            </a:r>
            <a:r>
              <a:rPr lang="en-US" altLang="zh-CN" sz="3200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rǔ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fǒu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  </a:t>
            </a:r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qīng</a:t>
            </a:r>
            <a:r>
              <a:rPr lang="en-US" altLang="zh-CN" sz="3200" dirty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 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</a:t>
            </a:r>
            <a:r>
              <a:rPr lang="en-US" altLang="zh-CN" sz="3200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  <a:sym typeface="+mn-ea"/>
              </a:rPr>
              <a:t>páo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  <a:sym typeface="+mn-ea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  <a:sym typeface="+mn-ea"/>
              </a:rPr>
              <a:t>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  <a:sym typeface="+mn-ea"/>
              </a:rPr>
              <a:t>zuì</a:t>
            </a:r>
            <a:r>
              <a:rPr lang="en-US" altLang="zh-CN" sz="3200" dirty="0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</a:t>
            </a:r>
            <a:endParaRPr lang="zh-CN" altLang="en-US" sz="32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320" y="4388202"/>
            <a:ext cx="1222187" cy="283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320" y="4682186"/>
            <a:ext cx="1222187" cy="283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0">
            <a:hlinkClick r:id="rId3" action="ppaction://hlinksldjump"/>
          </p:cNvPr>
          <p:cNvSpPr txBox="1"/>
          <p:nvPr/>
        </p:nvSpPr>
        <p:spPr>
          <a:xfrm>
            <a:off x="7383404" y="4380149"/>
            <a:ext cx="923615" cy="29908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kumimoji="1" lang="zh-CN" altLang="en-US" sz="1500" dirty="0">
                <a:solidFill>
                  <a:schemeClr val="bg1"/>
                </a:solidFill>
              </a:rPr>
              <a:t>第一课时</a:t>
            </a:r>
            <a:endParaRPr kumimoji="1"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18" name="文本框 14">
            <a:hlinkClick r:id="rId4" action="ppaction://hlinksldjump"/>
          </p:cNvPr>
          <p:cNvSpPr txBox="1"/>
          <p:nvPr/>
        </p:nvSpPr>
        <p:spPr>
          <a:xfrm>
            <a:off x="7383404" y="4674134"/>
            <a:ext cx="923615" cy="29908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kumimoji="1" lang="zh-CN" altLang="en-US" sz="1500" dirty="0">
                <a:solidFill>
                  <a:schemeClr val="bg1"/>
                </a:solidFill>
              </a:rPr>
              <a:t>第二课时</a:t>
            </a:r>
            <a:endParaRPr kumimoji="1" lang="zh-CN" altLang="en-US" sz="15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7145" y="82867"/>
            <a:ext cx="2078831" cy="277178"/>
            <a:chOff x="-57" y="174"/>
            <a:chExt cx="4365" cy="582"/>
          </a:xfrm>
        </p:grpSpPr>
        <p:sp>
          <p:nvSpPr>
            <p:cNvPr id="2" name="矩形 1"/>
            <p:cNvSpPr/>
            <p:nvPr/>
          </p:nvSpPr>
          <p:spPr>
            <a:xfrm flipH="1">
              <a:off x="-57" y="251"/>
              <a:ext cx="4365" cy="397"/>
            </a:xfrm>
            <a:prstGeom prst="rect">
              <a:avLst/>
            </a:prstGeom>
            <a:gradFill flip="none" rotWithShape="1">
              <a:gsLst>
                <a:gs pos="40000">
                  <a:sysClr val="window" lastClr="FFFFFF"/>
                </a:gs>
                <a:gs pos="99000">
                  <a:sysClr val="window" lastClr="FFFFFF">
                    <a:alpha val="0"/>
                  </a:sysClr>
                </a:gs>
                <a:gs pos="77000">
                  <a:sysClr val="window" lastClr="FFFFFF">
                    <a:alpha val="59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254" y="174"/>
              <a:ext cx="3417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9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语文  五年级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7"/>
          <p:cNvSpPr txBox="1"/>
          <p:nvPr/>
        </p:nvSpPr>
        <p:spPr>
          <a:xfrm>
            <a:off x="2568316" y="1602496"/>
            <a:ext cx="3834426" cy="992579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  </a:t>
            </a:r>
            <a:r>
              <a:rPr lang="zh-CN" altLang="en-US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将相和</a:t>
            </a:r>
            <a:endParaRPr lang="zh-CN" altLang="en-US" sz="6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73430" y="1212456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蔺</a:t>
            </a:r>
            <a:endParaRPr lang="zh-CN" altLang="en-US" sz="3000" dirty="0"/>
          </a:p>
        </p:txBody>
      </p:sp>
      <p:sp>
        <p:nvSpPr>
          <p:cNvPr id="8" name="矩形 7"/>
          <p:cNvSpPr/>
          <p:nvPr/>
        </p:nvSpPr>
        <p:spPr>
          <a:xfrm>
            <a:off x="1958577" y="812896"/>
            <a:ext cx="463108" cy="43858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lìn</a:t>
            </a:r>
            <a:endParaRPr lang="zh-CN" altLang="en-US" sz="1100" dirty="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9" name="线形标注 2 8"/>
          <p:cNvSpPr/>
          <p:nvPr/>
        </p:nvSpPr>
        <p:spPr>
          <a:xfrm>
            <a:off x="3707904" y="573528"/>
            <a:ext cx="3942438" cy="508326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88310"/>
              <a:gd name="adj6" fmla="val -28280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不要读成后鼻音“</a:t>
            </a: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itchFamily="34" charset="0"/>
              </a:rPr>
              <a:t>lìng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73430" y="2512263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诺</a:t>
            </a:r>
            <a:endParaRPr lang="zh-CN" altLang="en-US" sz="3000" dirty="0"/>
          </a:p>
        </p:txBody>
      </p:sp>
      <p:sp>
        <p:nvSpPr>
          <p:cNvPr id="13" name="矩形 12"/>
          <p:cNvSpPr/>
          <p:nvPr/>
        </p:nvSpPr>
        <p:spPr>
          <a:xfrm>
            <a:off x="1850976" y="2112703"/>
            <a:ext cx="678311" cy="43858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nuò</a:t>
            </a:r>
            <a:endParaRPr lang="zh-CN" altLang="en-US" sz="1100" dirty="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14" name="线形标注 2 13"/>
          <p:cNvSpPr/>
          <p:nvPr/>
        </p:nvSpPr>
        <p:spPr>
          <a:xfrm>
            <a:off x="3653898" y="1858538"/>
            <a:ext cx="3942438" cy="508326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88310"/>
              <a:gd name="adj6" fmla="val -28280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不要读成 “</a:t>
            </a: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itchFamily="34" charset="0"/>
              </a:rPr>
              <a:t>ruò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11779" y="3696405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</a:t>
            </a:r>
            <a:endParaRPr lang="zh-CN" altLang="en-US" sz="3000" dirty="0"/>
          </a:p>
        </p:txBody>
      </p:sp>
      <p:sp>
        <p:nvSpPr>
          <p:cNvPr id="17" name="矩形 16"/>
          <p:cNvSpPr/>
          <p:nvPr/>
        </p:nvSpPr>
        <p:spPr>
          <a:xfrm>
            <a:off x="3611779" y="2796158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廉</a:t>
            </a:r>
            <a:endParaRPr lang="zh-CN" altLang="en-US" sz="3000" dirty="0"/>
          </a:p>
        </p:txBody>
      </p:sp>
      <p:cxnSp>
        <p:nvCxnSpPr>
          <p:cNvPr id="19" name="直接连接符 18"/>
          <p:cNvCxnSpPr>
            <a:stCxn id="17" idx="3"/>
          </p:cNvCxnSpPr>
          <p:nvPr/>
        </p:nvCxnSpPr>
        <p:spPr>
          <a:xfrm>
            <a:off x="4445181" y="3246281"/>
            <a:ext cx="754841" cy="4501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443311" y="3802102"/>
            <a:ext cx="754841" cy="3386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5262423" y="3273829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兼</a:t>
            </a:r>
            <a:endParaRPr lang="zh-CN" altLang="en-US" sz="3000" dirty="0"/>
          </a:p>
        </p:txBody>
      </p:sp>
      <p:sp>
        <p:nvSpPr>
          <p:cNvPr id="16" name="矩形 15"/>
          <p:cNvSpPr/>
          <p:nvPr/>
        </p:nvSpPr>
        <p:spPr>
          <a:xfrm>
            <a:off x="164115" y="478453"/>
            <a:ext cx="8784976" cy="4118199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14665" y="226424"/>
            <a:ext cx="1583505" cy="56311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60655" y="226425"/>
            <a:ext cx="1121491" cy="489970"/>
            <a:chOff x="6520102" y="843558"/>
            <a:chExt cx="1121491" cy="438582"/>
          </a:xfrm>
        </p:grpSpPr>
        <p:sp>
          <p:nvSpPr>
            <p:cNvPr id="23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5" grpId="0"/>
      <p:bldP spid="17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5712" y="239167"/>
            <a:ext cx="3225883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结合意思记忆字形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9683" y="2031691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璧</a:t>
            </a:r>
            <a:endParaRPr lang="zh-CN" altLang="en-US" sz="3000" dirty="0"/>
          </a:p>
        </p:txBody>
      </p:sp>
      <p:sp>
        <p:nvSpPr>
          <p:cNvPr id="4" name="矩形 3"/>
          <p:cNvSpPr/>
          <p:nvPr/>
        </p:nvSpPr>
        <p:spPr>
          <a:xfrm>
            <a:off x="1894830" y="1632131"/>
            <a:ext cx="390973" cy="43858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bì</a:t>
            </a:r>
            <a:endParaRPr lang="zh-CN" altLang="en-US" sz="1100" dirty="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21850" y="1766233"/>
            <a:ext cx="4572000" cy="715580"/>
          </a:xfrm>
          <a:prstGeom prst="rect">
            <a:avLst/>
          </a:prstGeom>
        </p:spPr>
        <p:txBody>
          <a:bodyPr lIns="68579" tIns="34289" rIns="68579" bIns="34289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    是“古代的一种玉器，扁平圆形，中间有小孔”，所以是玉字底。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852" y="2787774"/>
            <a:ext cx="1724861" cy="156617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1873" y="1203598"/>
            <a:ext cx="8602530" cy="3686285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82863" y="951570"/>
            <a:ext cx="1550619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19258" y="951570"/>
            <a:ext cx="1098200" cy="438582"/>
            <a:chOff x="6520102" y="843558"/>
            <a:chExt cx="1121491" cy="438582"/>
          </a:xfrm>
        </p:grpSpPr>
        <p:sp>
          <p:nvSpPr>
            <p:cNvPr id="11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3628" y="239167"/>
            <a:ext cx="3225883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结合意思记忆字形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5707" y="1938664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袍</a:t>
            </a:r>
            <a:endParaRPr lang="zh-CN" altLang="en-US" sz="3000" dirty="0"/>
          </a:p>
        </p:txBody>
      </p:sp>
      <p:sp>
        <p:nvSpPr>
          <p:cNvPr id="7" name="矩形 6"/>
          <p:cNvSpPr/>
          <p:nvPr/>
        </p:nvSpPr>
        <p:spPr>
          <a:xfrm>
            <a:off x="2110854" y="1539104"/>
            <a:ext cx="671098" cy="43858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páo</a:t>
            </a:r>
            <a:endParaRPr lang="zh-CN" altLang="en-US" sz="1100" dirty="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45886" y="1856170"/>
            <a:ext cx="4572000" cy="715580"/>
          </a:xfrm>
          <a:prstGeom prst="rect">
            <a:avLst/>
          </a:prstGeom>
        </p:spPr>
        <p:txBody>
          <a:bodyPr lIns="68579" tIns="34289" rIns="68579" bIns="34289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    是中国传统服装的一种，指“直腰、过膝大衣”，所以是衣字旁。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181" y="2571750"/>
            <a:ext cx="1530879" cy="194421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25707" y="3026454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3000" dirty="0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324076" y="2402450"/>
            <a:ext cx="694205" cy="4364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330688" y="2928083"/>
            <a:ext cx="694205" cy="5256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32018" y="2402452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endParaRPr lang="zh-CN" altLang="en-US" sz="3000" dirty="0"/>
          </a:p>
        </p:txBody>
      </p:sp>
      <p:sp>
        <p:nvSpPr>
          <p:cNvPr id="12" name="矩形 11"/>
          <p:cNvSpPr/>
          <p:nvPr/>
        </p:nvSpPr>
        <p:spPr>
          <a:xfrm>
            <a:off x="179512" y="1117713"/>
            <a:ext cx="8712968" cy="3686285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0062" y="865685"/>
            <a:ext cx="157052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76053" y="865685"/>
            <a:ext cx="1112298" cy="438582"/>
            <a:chOff x="6520102" y="843558"/>
            <a:chExt cx="1121491" cy="438582"/>
          </a:xfrm>
        </p:grpSpPr>
        <p:sp>
          <p:nvSpPr>
            <p:cNvPr id="17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06497" y="1518090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御</a:t>
            </a:r>
            <a:endParaRPr lang="zh-CN" altLang="en-US" sz="3000" dirty="0"/>
          </a:p>
        </p:txBody>
      </p:sp>
      <p:sp>
        <p:nvSpPr>
          <p:cNvPr id="3" name="矩形 2"/>
          <p:cNvSpPr/>
          <p:nvPr/>
        </p:nvSpPr>
        <p:spPr>
          <a:xfrm>
            <a:off x="1704499" y="437970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抵</a:t>
            </a:r>
            <a:endParaRPr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2566627" y="978029"/>
            <a:ext cx="754841" cy="4501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564756" y="1533850"/>
            <a:ext cx="754841" cy="3386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350194" y="1081903"/>
            <a:ext cx="1193275" cy="700192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4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抵挡</a:t>
            </a:r>
            <a:endParaRPr lang="zh-CN" altLang="en-US" sz="2100" dirty="0"/>
          </a:p>
        </p:txBody>
      </p:sp>
      <p:sp>
        <p:nvSpPr>
          <p:cNvPr id="7" name="矩形 6"/>
          <p:cNvSpPr/>
          <p:nvPr/>
        </p:nvSpPr>
        <p:spPr>
          <a:xfrm>
            <a:off x="1712785" y="3621486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辞</a:t>
            </a:r>
            <a:endParaRPr lang="zh-CN" altLang="en-US" sz="5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0787" y="2541366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</a:t>
            </a: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2572915" y="3081425"/>
            <a:ext cx="754841" cy="4501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571044" y="3637246"/>
            <a:ext cx="754841" cy="3386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383869" y="3259995"/>
            <a:ext cx="2775440" cy="700192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4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躲避、推托</a:t>
            </a:r>
            <a:endParaRPr lang="zh-CN" altLang="en-US" sz="2100" dirty="0"/>
          </a:p>
        </p:txBody>
      </p:sp>
      <p:sp>
        <p:nvSpPr>
          <p:cNvPr id="12" name="矩形 11"/>
          <p:cNvSpPr/>
          <p:nvPr/>
        </p:nvSpPr>
        <p:spPr>
          <a:xfrm>
            <a:off x="5369926" y="1518090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辱</a:t>
            </a:r>
            <a:endParaRPr lang="zh-CN" altLang="en-US" sz="5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67928" y="437970"/>
            <a:ext cx="833402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侮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6230057" y="978029"/>
            <a:ext cx="754841" cy="4501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228187" y="1533850"/>
            <a:ext cx="754841" cy="3386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013625" y="1197321"/>
            <a:ext cx="1411685" cy="57708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使羞耻</a:t>
            </a:r>
            <a:endParaRPr lang="zh-CN" altLang="en-US" sz="15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5677" y="2571751"/>
            <a:ext cx="1528303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</a:t>
            </a:r>
            <a:endParaRPr lang="zh-CN" altLang="en-US" sz="3000" dirty="0"/>
          </a:p>
        </p:txBody>
      </p:sp>
      <p:sp>
        <p:nvSpPr>
          <p:cNvPr id="3" name="矩形 2"/>
          <p:cNvSpPr/>
          <p:nvPr/>
        </p:nvSpPr>
        <p:spPr>
          <a:xfrm>
            <a:off x="1653679" y="1491631"/>
            <a:ext cx="1528303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擅长</a:t>
            </a:r>
            <a:endParaRPr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3183852" y="2015930"/>
            <a:ext cx="754841" cy="4501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181982" y="2571751"/>
            <a:ext cx="754841" cy="3386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139953" y="1602255"/>
            <a:ext cx="4357603" cy="1962076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4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都指“在某方面有</a:t>
            </a:r>
            <a:endParaRPr lang="en-US" altLang="zh-CN" sz="41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特长”，但是不能</a:t>
            </a:r>
            <a:endParaRPr lang="en-US" altLang="zh-CN" sz="41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写成“善长”。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2943" y="1397138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削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520915" y="1560913"/>
            <a:ext cx="1375617" cy="561500"/>
          </a:xfrm>
          <a:prstGeom prst="rect">
            <a:avLst/>
          </a:prstGeom>
          <a:solidFill>
            <a:srgbClr val="FDFEC3"/>
          </a:solidFill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铅笔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83956" y="1122333"/>
            <a:ext cx="788345" cy="438581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xiāo</a:t>
            </a:r>
            <a:r>
              <a:rPr lang="en-US" altLang="zh-CN" sz="2400" b="1" dirty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334" y="1547697"/>
            <a:ext cx="4674597" cy="5615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秦国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弱了赵国的势力。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3" y="320925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9" y="226626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4" tIns="25718" rIns="51434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9773" y="1093104"/>
            <a:ext cx="847712" cy="484748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en-US" altLang="zh-CN" sz="2700" b="1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xuē</a:t>
            </a:r>
            <a:endParaRPr lang="en-US" altLang="en-US" sz="27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47803" y="2696459"/>
            <a:ext cx="5343488" cy="5610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战国时候，秦国最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2943" y="2977306"/>
            <a:ext cx="614114" cy="810101"/>
            <a:chOff x="912943" y="3087053"/>
            <a:chExt cx="614114" cy="810101"/>
          </a:xfrm>
        </p:grpSpPr>
        <p:sp>
          <p:nvSpPr>
            <p:cNvPr id="7" name="椭圆 6"/>
            <p:cNvSpPr/>
            <p:nvPr/>
          </p:nvSpPr>
          <p:spPr>
            <a:xfrm>
              <a:off x="933096" y="308705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强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5004050" y="2211712"/>
            <a:ext cx="1815809" cy="484748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en-US" sz="2700" b="1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qián</a:t>
            </a:r>
            <a:r>
              <a:rPr lang="en-US" altLang="zh-CN" sz="27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ɡ</a:t>
            </a:r>
            <a:endParaRPr lang="zh-CN" altLang="en-US" sz="27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90935" y="3746425"/>
            <a:ext cx="3645163" cy="484748"/>
          </a:xfrm>
          <a:prstGeom prst="rect">
            <a:avLst/>
          </a:prstGeom>
          <a:solidFill>
            <a:srgbClr val="FDFEC3"/>
          </a:solidFill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迫    倔 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763689" y="3291832"/>
            <a:ext cx="1011335" cy="484748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700" b="1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qiǎn</a:t>
            </a:r>
            <a:r>
              <a:rPr lang="en-US" altLang="zh-CN" sz="27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ɡ</a:t>
            </a:r>
            <a:endParaRPr lang="en-US" sz="27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562314" y="3302659"/>
            <a:ext cx="957233" cy="484748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700" b="1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jiàn</a:t>
            </a:r>
            <a:r>
              <a:rPr lang="en-US" altLang="zh-CN" sz="27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ɡ</a:t>
            </a:r>
            <a:endParaRPr lang="zh-CN" altLang="en-US" sz="27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79512" y="967373"/>
            <a:ext cx="8784976" cy="3686285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30062" y="715345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776052" y="715345"/>
            <a:ext cx="1121491" cy="438582"/>
            <a:chOff x="6520102" y="843558"/>
            <a:chExt cx="1121491" cy="438582"/>
          </a:xfrm>
        </p:grpSpPr>
        <p:sp>
          <p:nvSpPr>
            <p:cNvPr id="57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51" grpId="0" animBg="1"/>
      <p:bldP spid="52" grpId="0"/>
      <p:bldP spid="5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581150" y="1110630"/>
            <a:ext cx="6717264" cy="4847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秦王把允诺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划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归赵国的十五座城指给他看。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21028" y="1233769"/>
            <a:ext cx="614114" cy="810101"/>
            <a:chOff x="912943" y="3087053"/>
            <a:chExt cx="614114" cy="810101"/>
          </a:xfrm>
        </p:grpSpPr>
        <p:sp>
          <p:nvSpPr>
            <p:cNvPr id="7" name="椭圆 6"/>
            <p:cNvSpPr/>
            <p:nvPr/>
          </p:nvSpPr>
          <p:spPr>
            <a:xfrm>
              <a:off x="933096" y="308705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划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4559619" y="1535297"/>
            <a:ext cx="880586" cy="49958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en-US" sz="2700" b="1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huá</a:t>
            </a:r>
            <a:endParaRPr lang="zh-CN" altLang="en-US" sz="27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81151" y="1982643"/>
            <a:ext cx="5644515" cy="900244"/>
          </a:xfrm>
          <a:prstGeom prst="rect">
            <a:avLst/>
          </a:prstGeom>
          <a:solidFill>
            <a:srgbClr val="FDFEC3"/>
          </a:solidFill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夜幕降临，赵老爷子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划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船离开了小岛。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167844" y="637475"/>
            <a:ext cx="736420" cy="484748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700" b="1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huà</a:t>
            </a:r>
            <a:endParaRPr lang="zh-CN" altLang="en-US" sz="27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59618" y="2643678"/>
            <a:ext cx="2143125" cy="14287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2754" y="607420"/>
            <a:ext cx="8784976" cy="3686285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43304" y="355392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789294" y="355392"/>
            <a:ext cx="1121491" cy="438582"/>
            <a:chOff x="6520102" y="843558"/>
            <a:chExt cx="1121491" cy="438582"/>
          </a:xfrm>
        </p:grpSpPr>
        <p:sp>
          <p:nvSpPr>
            <p:cNvPr id="14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9563" y="573528"/>
            <a:ext cx="3947234" cy="4847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68579" tIns="34289" rIns="68579" bIns="34289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请快速地记住下列词语。</a:t>
            </a:r>
            <a:endParaRPr lang="zh-CN" altLang="en-US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640" y="1706129"/>
            <a:ext cx="7056276" cy="16446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和氏璧   大臣    蔺相如   允诺    击缶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廉颇     抵御    侮辱     战袍    胆怯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将相     强逼    划归     拒绝    负荆请罪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2021506" y="1095076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召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3317650" y="1095076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臣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613794" y="109507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2027793" y="316143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宫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3251929" y="3161438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献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4746930" y="3204569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诺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5971065" y="3204569"/>
            <a:ext cx="56681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典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"/>
          <p:cNvGrpSpPr/>
          <p:nvPr/>
        </p:nvGrpSpPr>
        <p:grpSpPr>
          <a:xfrm>
            <a:off x="4674921" y="3203826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5899058" y="3203826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3251928" y="3161439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2027793" y="3155903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541787" y="1089541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3317650" y="1089541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2021506" y="1094333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2" name="矩形 111"/>
          <p:cNvSpPr/>
          <p:nvPr/>
        </p:nvSpPr>
        <p:spPr>
          <a:xfrm>
            <a:off x="2005553" y="574104"/>
            <a:ext cx="7128792" cy="577081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en-US" altLang="zh-CN" sz="32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zhào</a:t>
            </a:r>
            <a:r>
              <a:rPr lang="en-US" altLang="zh-CN" sz="3200" dirty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</a:t>
            </a:r>
            <a:r>
              <a:rPr lang="en-US" altLang="zh-CN" sz="3200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</a:t>
            </a:r>
            <a:r>
              <a:rPr lang="en-US" altLang="zh-CN" sz="32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chén</a:t>
            </a:r>
            <a:r>
              <a:rPr lang="en-US" altLang="zh-CN" sz="3200" dirty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</a:t>
            </a:r>
            <a:r>
              <a:rPr lang="en-US" altLang="zh-CN" sz="3200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</a:t>
            </a:r>
            <a:r>
              <a:rPr lang="en-US" altLang="zh-CN" sz="3200" dirty="0" err="1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yì</a:t>
            </a:r>
            <a:r>
              <a:rPr lang="en-US" altLang="zh-CN" sz="3200" dirty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 </a:t>
            </a:r>
            <a:r>
              <a:rPr lang="en-US" altLang="zh-CN" sz="3200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</a:t>
            </a:r>
            <a:r>
              <a:rPr lang="en-US" altLang="zh-CN" sz="32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quē</a:t>
            </a:r>
            <a:r>
              <a:rPr lang="en-US" altLang="zh-CN" sz="3200" dirty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</a:t>
            </a:r>
            <a:endParaRPr lang="zh-CN" altLang="en-US" sz="3200" dirty="0"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907704" y="2642743"/>
            <a:ext cx="5470568" cy="5770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en-US" altLang="zh-CN" sz="3200" dirty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</a:t>
            </a:r>
            <a:r>
              <a:rPr lang="en-US" altLang="zh-CN" sz="33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ɡ</a:t>
            </a:r>
            <a:r>
              <a:rPr lang="en-US" altLang="zh-CN" sz="32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ōn</a:t>
            </a:r>
            <a:r>
              <a:rPr lang="en-US" altLang="zh-CN" sz="33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ɡ</a:t>
            </a:r>
            <a:r>
              <a:rPr lang="en-US" altLang="zh-CN" sz="3200" dirty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</a:t>
            </a:r>
            <a:r>
              <a:rPr lang="en-US" altLang="zh-CN" sz="32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xiàn</a:t>
            </a:r>
            <a:r>
              <a:rPr lang="en-US" altLang="zh-CN" sz="3200" dirty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</a:t>
            </a:r>
            <a:r>
              <a:rPr lang="en-US" altLang="zh-CN" sz="3200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</a:t>
            </a:r>
            <a:r>
              <a:rPr lang="en-US" altLang="zh-CN" sz="3200" dirty="0" err="1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nuò</a:t>
            </a:r>
            <a:r>
              <a:rPr lang="en-US" altLang="zh-CN" sz="3200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</a:t>
            </a:r>
            <a:r>
              <a:rPr lang="en-US" altLang="zh-CN" sz="3200" dirty="0" err="1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diǎn</a:t>
            </a:r>
            <a:r>
              <a:rPr lang="en-US" altLang="zh-CN" sz="3200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</a:t>
            </a:r>
            <a:endParaRPr lang="zh-CN" altLang="en-US" sz="3200" dirty="0"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17890" y="2981884"/>
            <a:ext cx="2116455" cy="1408271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07504" y="582390"/>
            <a:ext cx="8784976" cy="4437632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51520" y="287653"/>
            <a:ext cx="2231577" cy="53073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539552" y="298141"/>
            <a:ext cx="1609767" cy="472337"/>
            <a:chOff x="760801" y="872000"/>
            <a:chExt cx="1609767" cy="472337"/>
          </a:xfrm>
        </p:grpSpPr>
        <p:grpSp>
          <p:nvGrpSpPr>
            <p:cNvPr id="47" name="组合 46"/>
            <p:cNvGrpSpPr/>
            <p:nvPr/>
          </p:nvGrpSpPr>
          <p:grpSpPr>
            <a:xfrm>
              <a:off x="760801" y="892145"/>
              <a:ext cx="1159241" cy="438582"/>
              <a:chOff x="467544" y="1449056"/>
              <a:chExt cx="1159241" cy="438582"/>
            </a:xfrm>
          </p:grpSpPr>
          <p:sp>
            <p:nvSpPr>
              <p:cNvPr id="49" name="TextBox 11">
                <a:hlinkClick r:id="rId2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44905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547664" y="150211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467544" y="150211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872000"/>
              <a:ext cx="335134" cy="472337"/>
            </a:xfrm>
            <a:prstGeom prst="rect">
              <a:avLst/>
            </a:prstGeom>
          </p:spPr>
        </p:pic>
      </p:grpSp>
      <p:pic>
        <p:nvPicPr>
          <p:cNvPr id="52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540" y="2176056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575" y="2166918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754" y="2158878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750" y="4211887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09" y="4247954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302" y="4290341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006" y="4288514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文本框 64"/>
          <p:cNvSpPr txBox="1"/>
          <p:nvPr/>
        </p:nvSpPr>
        <p:spPr>
          <a:xfrm>
            <a:off x="5991108" y="1065117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缺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7"/>
          <p:cNvGrpSpPr/>
          <p:nvPr/>
        </p:nvGrpSpPr>
        <p:grpSpPr>
          <a:xfrm>
            <a:off x="5919101" y="1059582"/>
            <a:ext cx="1029163" cy="1085656"/>
            <a:chOff x="2437" y="2032"/>
            <a:chExt cx="1244" cy="1264"/>
          </a:xfrm>
        </p:grpSpPr>
        <p:sp>
          <p:nvSpPr>
            <p:cNvPr id="6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pic>
        <p:nvPicPr>
          <p:cNvPr id="64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068" y="2128919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2287552" y="3114199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583696" y="3114199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07833" y="3114199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罪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4807833" y="3108664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" name="组合 7"/>
          <p:cNvGrpSpPr/>
          <p:nvPr/>
        </p:nvGrpSpPr>
        <p:grpSpPr>
          <a:xfrm>
            <a:off x="3511689" y="3108664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2287552" y="3108664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" name="矩形 21"/>
          <p:cNvSpPr/>
          <p:nvPr/>
        </p:nvSpPr>
        <p:spPr>
          <a:xfrm>
            <a:off x="2380612" y="2614936"/>
            <a:ext cx="3467935" cy="530913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800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</a:t>
            </a:r>
            <a:r>
              <a:rPr lang="en-US" altLang="zh-CN" sz="2800" dirty="0" err="1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jù</a:t>
            </a:r>
            <a:r>
              <a:rPr lang="en-US" altLang="zh-CN" sz="2800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  </a:t>
            </a:r>
            <a:r>
              <a:rPr lang="en-US" altLang="zh-CN" sz="2800" dirty="0" err="1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jīn</a:t>
            </a:r>
            <a:r>
              <a:rPr lang="en-US" altLang="zh-CN" sz="3000" dirty="0" err="1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ɡ</a:t>
            </a:r>
            <a:r>
              <a:rPr lang="en-US" altLang="zh-CN" sz="2800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   </a:t>
            </a:r>
            <a:r>
              <a:rPr lang="en-US" altLang="zh-CN" sz="2800" dirty="0" err="1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zuì</a:t>
            </a:r>
            <a:r>
              <a:rPr lang="en-US" altLang="zh-CN" sz="2800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</a:t>
            </a:r>
            <a:endParaRPr lang="zh-CN" altLang="en-US" sz="2800" dirty="0"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5375" y="4198144"/>
            <a:ext cx="1212533" cy="815340"/>
          </a:xfrm>
          <a:prstGeom prst="rect">
            <a:avLst/>
          </a:prstGeom>
        </p:spPr>
      </p:pic>
      <p:sp>
        <p:nvSpPr>
          <p:cNvPr id="12310" name="文本框 64"/>
          <p:cNvSpPr txBox="1"/>
          <p:nvPr/>
        </p:nvSpPr>
        <p:spPr>
          <a:xfrm>
            <a:off x="3499068" y="1056205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抄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4795212" y="1056205"/>
            <a:ext cx="85429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怯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组合 7"/>
          <p:cNvGrpSpPr/>
          <p:nvPr/>
        </p:nvGrpSpPr>
        <p:grpSpPr>
          <a:xfrm>
            <a:off x="3499068" y="1055461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4723204" y="1055461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3" name="矩形 112"/>
          <p:cNvSpPr/>
          <p:nvPr/>
        </p:nvSpPr>
        <p:spPr>
          <a:xfrm>
            <a:off x="3134473" y="523325"/>
            <a:ext cx="3705225" cy="56102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en-US" altLang="zh-CN" sz="3200" dirty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</a:t>
            </a:r>
            <a:r>
              <a:rPr lang="en-US" altLang="zh-CN" sz="3200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</a:t>
            </a:r>
            <a:r>
              <a:rPr lang="en-US" altLang="zh-CN" sz="3200" dirty="0" err="1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chāo</a:t>
            </a:r>
            <a:r>
              <a:rPr lang="en-US" altLang="zh-CN" sz="3200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   </a:t>
            </a:r>
            <a:r>
              <a:rPr lang="en-US" altLang="zh-CN" sz="3200" dirty="0" err="1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qiè</a:t>
            </a:r>
            <a:r>
              <a:rPr lang="en-US" altLang="zh-CN" sz="3200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</a:t>
            </a:r>
            <a:endParaRPr lang="zh-CN" altLang="en-US" sz="3200" dirty="0"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0146" y="523325"/>
            <a:ext cx="8784976" cy="4490159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70020" y="282470"/>
            <a:ext cx="2231577" cy="56798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688141" y="302958"/>
            <a:ext cx="1609767" cy="496262"/>
            <a:chOff x="760801" y="909595"/>
            <a:chExt cx="1609767" cy="496262"/>
          </a:xfrm>
        </p:grpSpPr>
        <p:grpSp>
          <p:nvGrpSpPr>
            <p:cNvPr id="33" name="组合 32"/>
            <p:cNvGrpSpPr/>
            <p:nvPr/>
          </p:nvGrpSpPr>
          <p:grpSpPr>
            <a:xfrm>
              <a:off x="760801" y="909595"/>
              <a:ext cx="1150274" cy="438582"/>
              <a:chOff x="467544" y="1466506"/>
              <a:chExt cx="1150274" cy="438582"/>
            </a:xfrm>
          </p:grpSpPr>
          <p:sp>
            <p:nvSpPr>
              <p:cNvPr id="35" name="TextBox 11">
                <a:hlinkClick r:id="rId2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496327" y="146650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pic>
        <p:nvPicPr>
          <p:cNvPr id="38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035" y="2143586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266" y="2143586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175" y="4195179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449" y="4195178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101" y="4178001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867979" y="994411"/>
            <a:ext cx="2797016" cy="2527458"/>
            <a:chOff x="5866" y="1708"/>
            <a:chExt cx="5873" cy="5307"/>
          </a:xfrm>
        </p:grpSpPr>
        <p:pic>
          <p:nvPicPr>
            <p:cNvPr id="2" name="图片 1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66" y="1708"/>
              <a:ext cx="5873" cy="4376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127" y="6369"/>
              <a:ext cx="4135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点击图片，欣赏动画</a:t>
              </a:r>
              <a:endPara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094477" y="994411"/>
            <a:ext cx="6948011" cy="2977739"/>
          </a:xfrm>
          <a:prstGeom prst="rect">
            <a:avLst/>
          </a:prstGeom>
          <a:solidFill>
            <a:schemeClr val="accent1"/>
          </a:solidFill>
          <a:ln w="38100" cap="rnd">
            <a:solidFill>
              <a:srgbClr val="FF0000"/>
            </a:solidFill>
            <a:prstDash val="sysDot"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r>
              <a:rPr lang="en-US" altLang="zh-CN" sz="2700" dirty="0"/>
              <a:t>      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en-US" altLang="zh-CN" sz="27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通过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搭石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一课，我们知道了，阅读中集中注意力、不回读可以提高阅读速度。今天我们继续学习，提高阅读速度的方法，要求尽量做到连词成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句地读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，不要一个字一个字的读。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593" y="316706"/>
            <a:ext cx="1222058" cy="323373"/>
            <a:chOff x="252" y="787"/>
            <a:chExt cx="2566" cy="67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" y="844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文本框 11"/>
            <p:cNvSpPr txBox="1"/>
            <p:nvPr/>
          </p:nvSpPr>
          <p:spPr>
            <a:xfrm>
              <a:off x="252" y="787"/>
              <a:ext cx="2150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500" dirty="0">
                  <a:solidFill>
                    <a:schemeClr val="bg1"/>
                  </a:solidFill>
                </a:rPr>
                <a:t>第一课时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996638" y="1641193"/>
          <a:ext cx="1482090" cy="1528286"/>
        </p:xfrm>
        <a:graphic>
          <a:graphicData uri="http://schemas.openxmlformats.org/drawingml/2006/table">
            <a:tbl>
              <a:tblPr/>
              <a:tblGrid>
                <a:gridCol w="741045"/>
                <a:gridCol w="741045"/>
              </a:tblGrid>
              <a:tr h="7791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1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034475" y="1542483"/>
            <a:ext cx="1420517" cy="16687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臣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960959" y="659219"/>
            <a:ext cx="1656184" cy="89916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 err="1">
                <a:latin typeface="黑体" panose="02010609060101010101" pitchFamily="49" charset="-122"/>
                <a:ea typeface="黑体" panose="02010609060101010101" pitchFamily="49" charset="-122"/>
              </a:rPr>
              <a:t>chén</a:t>
            </a:r>
            <a:endParaRPr lang="en-US" altLang="zh-CN" sz="5400" dirty="0" err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617144" y="659221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16372"/>
              <a:gd name="adj6" fmla="val -2252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不要写成“口”。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32448" y="1851670"/>
            <a:ext cx="1240878" cy="49958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大臣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3" y="1779662"/>
            <a:ext cx="3221606" cy="931069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君主制国家的中央主要官员。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721" y="3501647"/>
            <a:ext cx="4954835" cy="867312"/>
          </a:xfrm>
          <a:prstGeom prst="rect">
            <a:avLst/>
          </a:prstGeom>
        </p:spPr>
      </p:pic>
      <p:pic>
        <p:nvPicPr>
          <p:cNvPr id="9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903" y="2175479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2"/>
          <p:cNvGraphicFramePr>
            <a:graphicFrameLocks noGrp="1"/>
          </p:cNvGraphicFramePr>
          <p:nvPr/>
        </p:nvGraphicFramePr>
        <p:xfrm>
          <a:off x="1439652" y="1043464"/>
          <a:ext cx="1296144" cy="1150244"/>
        </p:xfrm>
        <a:graphic>
          <a:graphicData uri="http://schemas.openxmlformats.org/drawingml/2006/table">
            <a:tbl>
              <a:tblPr/>
              <a:tblGrid>
                <a:gridCol w="648072"/>
                <a:gridCol w="648072"/>
              </a:tblGrid>
              <a:tr h="5864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63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3"/>
          <p:cNvSpPr txBox="1"/>
          <p:nvPr/>
        </p:nvSpPr>
        <p:spPr>
          <a:xfrm>
            <a:off x="1477489" y="843558"/>
            <a:ext cx="1420517" cy="1408078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7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典</a:t>
            </a:r>
            <a:endParaRPr lang="zh-CN" altLang="en-US" sz="87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1539579" y="303498"/>
            <a:ext cx="1296335" cy="700192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1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diǎn</a:t>
            </a:r>
            <a:endParaRPr lang="en-US" altLang="zh-CN" sz="4100" dirty="0">
              <a:solidFill>
                <a:prstClr val="black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graphicFrame>
        <p:nvGraphicFramePr>
          <p:cNvPr id="8" name="Group 12"/>
          <p:cNvGraphicFramePr>
            <a:graphicFrameLocks noGrp="1"/>
          </p:cNvGraphicFramePr>
          <p:nvPr/>
        </p:nvGraphicFramePr>
        <p:xfrm>
          <a:off x="1458252" y="3309982"/>
          <a:ext cx="1296144" cy="1150244"/>
        </p:xfrm>
        <a:graphic>
          <a:graphicData uri="http://schemas.openxmlformats.org/drawingml/2006/table">
            <a:tbl>
              <a:tblPr/>
              <a:tblGrid>
                <a:gridCol w="648072"/>
                <a:gridCol w="648072"/>
              </a:tblGrid>
              <a:tr h="5864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63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23"/>
          <p:cNvSpPr txBox="1"/>
          <p:nvPr/>
        </p:nvSpPr>
        <p:spPr>
          <a:xfrm>
            <a:off x="1496089" y="3110076"/>
            <a:ext cx="1420517" cy="1408078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7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</a:t>
            </a:r>
            <a:endParaRPr lang="zh-CN" altLang="en-US" sz="87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1621544" y="2571750"/>
            <a:ext cx="1006241" cy="700192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1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jù</a:t>
            </a:r>
            <a:endParaRPr lang="en-US" altLang="zh-CN" sz="4100" dirty="0">
              <a:solidFill>
                <a:prstClr val="black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329862" y="1275607"/>
            <a:ext cx="4536504" cy="50033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竖、横折、横、竖、竖、横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线形标注 2 11"/>
          <p:cNvSpPr/>
          <p:nvPr/>
        </p:nvSpPr>
        <p:spPr>
          <a:xfrm>
            <a:off x="3329862" y="2918000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229656"/>
              <a:gd name="adj6" fmla="val -2867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最后一笔是竖折。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80" y="1419622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80" y="3673073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8"/>
          <a:ext cx="1482090" cy="1528286"/>
        </p:xfrm>
        <a:graphic>
          <a:graphicData uri="http://schemas.openxmlformats.org/drawingml/2006/table">
            <a:tbl>
              <a:tblPr/>
              <a:tblGrid>
                <a:gridCol w="741045"/>
                <a:gridCol w="741045"/>
              </a:tblGrid>
              <a:tr h="7791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1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7" y="2112076"/>
            <a:ext cx="1420517" cy="16687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献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23728" y="1228812"/>
            <a:ext cx="1728192" cy="89916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xiàn</a:t>
            </a:r>
            <a:endParaRPr lang="zh-CN" altLang="en-US" sz="5000" dirty="0">
              <a:solidFill>
                <a:prstClr val="black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47964" y="2891781"/>
            <a:ext cx="4104456" cy="61459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巧记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：南边有只犬。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1760" y="2931791"/>
            <a:ext cx="360040" cy="576064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线形标注 2 3"/>
          <p:cNvSpPr/>
          <p:nvPr/>
        </p:nvSpPr>
        <p:spPr>
          <a:xfrm>
            <a:off x="4463974" y="1312593"/>
            <a:ext cx="334838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27995"/>
              <a:gd name="adj6" fmla="val -4568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不要少写一“横”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3" y="554510"/>
            <a:ext cx="1454771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7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</p:grpSp>
      <p:pic>
        <p:nvPicPr>
          <p:cNvPr id="4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743222"/>
            <a:ext cx="510056" cy="51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437" y="1359214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419746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41962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59214"/>
            <a:ext cx="3115462" cy="3156753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133947" y="1851671"/>
            <a:ext cx="180020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919657" y="1851671"/>
            <a:ext cx="1876479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独体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660232" y="1851671"/>
            <a:ext cx="1728192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31226" y="123687"/>
            <a:ext cx="193668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41781" y="195575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885499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841645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4"/>
          <p:cNvSpPr txBox="1"/>
          <p:nvPr/>
        </p:nvSpPr>
        <p:spPr>
          <a:xfrm>
            <a:off x="114606" y="736686"/>
            <a:ext cx="608488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召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2058483" y="736686"/>
            <a:ext cx="608489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宫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618663" y="736822"/>
            <a:ext cx="608488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臣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667368" y="736789"/>
            <a:ext cx="608489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献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4"/>
          <p:cNvSpPr txBox="1"/>
          <p:nvPr/>
        </p:nvSpPr>
        <p:spPr>
          <a:xfrm>
            <a:off x="3275763" y="736789"/>
            <a:ext cx="608489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诺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4"/>
          <p:cNvSpPr txBox="1"/>
          <p:nvPr/>
        </p:nvSpPr>
        <p:spPr>
          <a:xfrm>
            <a:off x="3876022" y="736686"/>
            <a:ext cx="608489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典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4"/>
          <p:cNvSpPr txBox="1"/>
          <p:nvPr/>
        </p:nvSpPr>
        <p:spPr>
          <a:xfrm>
            <a:off x="1155199" y="736789"/>
            <a:ext cx="608489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议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文本框 64"/>
          <p:cNvSpPr txBox="1"/>
          <p:nvPr/>
        </p:nvSpPr>
        <p:spPr>
          <a:xfrm>
            <a:off x="6171046" y="736582"/>
            <a:ext cx="608489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荆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文本框 64"/>
          <p:cNvSpPr txBox="1"/>
          <p:nvPr/>
        </p:nvSpPr>
        <p:spPr>
          <a:xfrm>
            <a:off x="6667098" y="736582"/>
            <a:ext cx="608488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罪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64"/>
          <p:cNvSpPr txBox="1"/>
          <p:nvPr/>
        </p:nvSpPr>
        <p:spPr>
          <a:xfrm>
            <a:off x="5648228" y="736582"/>
            <a:ext cx="608489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拒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64"/>
          <p:cNvSpPr txBox="1"/>
          <p:nvPr/>
        </p:nvSpPr>
        <p:spPr>
          <a:xfrm>
            <a:off x="5187414" y="736582"/>
            <a:ext cx="608488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怯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4578967" y="736686"/>
            <a:ext cx="608489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抄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1619672" y="745540"/>
            <a:ext cx="608489" cy="530913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缺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94263E-6 L 0.72205 0.3189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94" y="159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4263E-6 L 0.40694 0.3189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47" y="159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65417 0.337130 " pathEditMode="relative" rAng="0" ptsTypes="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0" y="1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65417 0.337130 " pathEditMode="relative" rAng="0" ptsTypes="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0" y="1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600833 0.326667 " pathEditMode="relative" rAng="0" ptsTypes="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00" y="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29896 0.346481 " pathEditMode="relative" ptsTypes="">
                                      <p:cBhvr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29896 0.346481 " pathEditMode="relative" ptsTypes="">
                                      <p:cBhvr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19375 0.473611 " pathEditMode="relative" rAng="0" ptsTypes="">
                                      <p:cBhvr>
                                        <p:cTn id="3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0" y="1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37083 0.525000 " pathEditMode="relative" ptsTypes="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37083 0.525000 " pathEditMode="relative" ptsTypes="">
                                      <p:cBhvr>
                                        <p:cTn id="4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37083 0.525000 " pathEditMode="relative" ptsTypes="">
                                      <p:cBhvr>
                                        <p:cTn id="4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37083 0.525000 " pathEditMode="relative" ptsTypes="">
                                      <p:cBhvr>
                                        <p:cTn id="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02708 0.473611 " pathEditMode="relative" rAng="0" ptsTypes="">
                                      <p:cBhvr>
                                        <p:cTn id="5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" y="2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9" grpId="0"/>
      <p:bldP spid="71" grpId="0"/>
      <p:bldP spid="68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557578" y="1117283"/>
            <a:ext cx="3861911" cy="48387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判断下列说法的对错。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5659" y="2746534"/>
            <a:ext cx="7179469" cy="48474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）蔺相如帮助秦王拿回了</a:t>
            </a: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和氏璧（      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45659" y="1760220"/>
            <a:ext cx="7323296" cy="89916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）这篇文章是根据《史记》中的</a:t>
            </a: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故事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改编的。                       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（      ）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   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5659" y="3398044"/>
            <a:ext cx="7179469" cy="48474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3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）廉颇既战功卓著又能言善辩。 </a:t>
            </a: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（      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1956147" y="2196852"/>
            <a:ext cx="702077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7704469" y="2733768"/>
            <a:ext cx="702077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7704469" y="3435846"/>
            <a:ext cx="702077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542" y="319565"/>
            <a:ext cx="1802130" cy="438627"/>
            <a:chOff x="354" y="648"/>
            <a:chExt cx="3784" cy="921"/>
          </a:xfrm>
        </p:grpSpPr>
        <p:sp>
          <p:nvSpPr>
            <p:cNvPr id="17" name="文本框 14"/>
            <p:cNvSpPr txBox="1"/>
            <p:nvPr/>
          </p:nvSpPr>
          <p:spPr>
            <a:xfrm>
              <a:off x="983" y="648"/>
              <a:ext cx="3155" cy="92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" y="731"/>
              <a:ext cx="578" cy="7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493777" y="1329613"/>
            <a:ext cx="6534726" cy="2145983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近义词我会找。</a:t>
            </a:r>
            <a:endParaRPr lang="en-US" altLang="zh-CN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商议</a:t>
            </a: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（      ）诚意</a:t>
            </a: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（      ）</a:t>
            </a:r>
            <a:endParaRPr lang="en-US" altLang="zh-CN" sz="27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7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抵御</a:t>
            </a: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（      ）记录</a:t>
            </a: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（      ）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24"/>
          <p:cNvSpPr txBox="1"/>
          <p:nvPr/>
        </p:nvSpPr>
        <p:spPr>
          <a:xfrm>
            <a:off x="3275975" y="2085696"/>
            <a:ext cx="1890210" cy="48387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商量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6408323" y="2139702"/>
            <a:ext cx="1890210" cy="48387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诚心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3329981" y="2949792"/>
            <a:ext cx="1890210" cy="48387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抵抗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6300311" y="3003798"/>
            <a:ext cx="1890210" cy="48387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记载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Picture 2" descr="https://timgsa.baidu.com/timg?image&amp;quality=80&amp;size=b9999_10000&amp;sec=1532803281329&amp;di=5382a18056b87184218510be80af7c19&amp;imgtype=0&amp;src=http%3A%2F%2Fbpic.ooopic.com%2F16%2F62%2F38%2F16623812-92f968d0be184fd506952f0c72c615ca-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033" t="62438" r="4394"/>
          <a:stretch>
            <a:fillRect/>
          </a:stretch>
        </p:blipFill>
        <p:spPr bwMode="auto">
          <a:xfrm>
            <a:off x="7793375" y="2895787"/>
            <a:ext cx="1350150" cy="1848836"/>
          </a:xfrm>
          <a:prstGeom prst="rect">
            <a:avLst/>
          </a:prstGeom>
          <a:noFill/>
        </p:spPr>
      </p:pic>
      <p:sp>
        <p:nvSpPr>
          <p:cNvPr id="8" name="TextBox 11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5955375" y="415592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字词听写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746" y="4205361"/>
            <a:ext cx="351070" cy="3801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468704" y="4139337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1698" y="401955"/>
            <a:ext cx="1222058" cy="323374"/>
            <a:chOff x="506" y="844"/>
            <a:chExt cx="2566" cy="67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" y="861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文本框 11"/>
            <p:cNvSpPr txBox="1"/>
            <p:nvPr/>
          </p:nvSpPr>
          <p:spPr>
            <a:xfrm>
              <a:off x="525" y="844"/>
              <a:ext cx="2118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500" dirty="0">
                  <a:solidFill>
                    <a:schemeClr val="bg1"/>
                  </a:solidFill>
                </a:rPr>
                <a:t>第二课时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85647" y="1325254"/>
            <a:ext cx="6372708" cy="2596646"/>
            <a:chOff x="1847529" y="1767006"/>
            <a:chExt cx="8496944" cy="3462194"/>
          </a:xfrm>
        </p:grpSpPr>
        <p:sp>
          <p:nvSpPr>
            <p:cNvPr id="5" name="矩形 4"/>
            <p:cNvSpPr/>
            <p:nvPr/>
          </p:nvSpPr>
          <p:spPr>
            <a:xfrm>
              <a:off x="1986240" y="1767006"/>
              <a:ext cx="8219519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    在上节课的阅读检测中，我发现大家对课文的主要内容有了大体的了解，但是有些同学对细节的关注还不够，印象不深。下面我们按照上节课所学的提高阅读速度的方法，再次快速默读课文，然后简要复述课文的内容。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47529" y="1772816"/>
              <a:ext cx="8496944" cy="3456384"/>
            </a:xfrm>
            <a:prstGeom prst="roundRect">
              <a:avLst/>
            </a:prstGeom>
            <a:noFill/>
            <a:ln w="28575">
              <a:solidFill>
                <a:srgbClr val="92D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9562" y="1005576"/>
            <a:ext cx="8100900" cy="346248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    战国时期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赵王得到一块和氏璧。秦王也想得到这块无价之宝，就假意说要用十五座城池交换。蔺相如奉命出使秦国，他不辱使命将和氏璧带回赵国。过了几年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蔺相如陪同赵王到渑池与秦王会见，其间，蔺相如不畏强暴，据理力争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使赵王免受侮辱。为奖励蔺相如的汗马之功，赵王封蔺相如为上卿，位列老将廉颇之上。廉颇对此不服，蔺相如处处主动避让。后来廉颇终于醒悟，脱下战袍向蔺相如负荆请罪。最后廉颇和蔺相如和好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同心协力保卫国家。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5588" y="355759"/>
            <a:ext cx="2215991" cy="4847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68579" tIns="34289" rIns="68579" bIns="34289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课文主要内容</a:t>
            </a:r>
            <a:endParaRPr lang="zh-CN" altLang="en-US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81790" y="1113589"/>
            <a:ext cx="5724636" cy="17312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根据事情的起因、经过和结果，利用表格，把“完璧归赵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“渑池之会”“负荆请罪”三个故事的内容整理出来。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87" y="1721358"/>
            <a:ext cx="1567815" cy="22469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97514" y="519523"/>
          <a:ext cx="8802979" cy="4237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32"/>
                <a:gridCol w="2538282"/>
                <a:gridCol w="2875820"/>
                <a:gridCol w="2200745"/>
              </a:tblGrid>
              <a:tr h="517550"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02630"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40159">
                <a:tc>
                  <a:txBody>
                    <a:bodyPr/>
                    <a:lstStyle/>
                    <a:p>
                      <a:endParaRPr lang="zh-CN" altLang="en-US" sz="140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7634"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98293" y="539733"/>
            <a:ext cx="754052" cy="43858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故事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7460" y="1393196"/>
            <a:ext cx="1215718" cy="3924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完璧归赵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6942" y="2643641"/>
            <a:ext cx="1215718" cy="3924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渑池会面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6942" y="3705877"/>
            <a:ext cx="1215718" cy="3924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负荆请罪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55505" y="978314"/>
            <a:ext cx="2622430" cy="1177245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赵王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得到一块和氏璧，秦王想据为己有。赵王无奈，派蔺相如带着和氏璧到秦国去。</a:t>
            </a:r>
            <a:endParaRPr lang="zh-CN" altLang="en-US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9535" y="539735"/>
            <a:ext cx="754052" cy="43858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起因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66067" y="539734"/>
            <a:ext cx="754052" cy="43858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经过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88941" y="539734"/>
            <a:ext cx="754052" cy="43858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结果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30556" y="1052668"/>
            <a:ext cx="2963703" cy="900244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蔺相如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识破秦王没有诚意</a:t>
            </a:r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，偷偷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让人把和氏璧送回</a:t>
            </a:r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赵国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。秦王无奈。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94259" y="1329667"/>
            <a:ext cx="2070229" cy="62324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赵王</a:t>
            </a:r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封蔺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</a:t>
            </a:r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如为上大夫。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83177" y="2228758"/>
            <a:ext cx="2622430" cy="90024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秦王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约赵王在渑池会面。秦王要赵王鼓瑟，之后名人记录了下来。</a:t>
            </a:r>
            <a:endParaRPr lang="zh-CN" altLang="en-US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23062" y="2090258"/>
            <a:ext cx="2950306" cy="1454242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蔺相如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也要求秦王为赵王击缶，秦王不肯。蔺相如要和秦王拼命，秦王只好照办，蔺相如也叫人记录了下来。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43910" y="2332017"/>
            <a:ext cx="2120578" cy="900244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赵王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封蔺相如为</a:t>
            </a:r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上卿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，位列廉颇之上。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80975" y="3786668"/>
            <a:ext cx="2622430" cy="623248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廉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颇对蔺相如职位比自己高很不满意。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30556" y="3705877"/>
            <a:ext cx="2622430" cy="90024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蔺相如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以国家利益为重，不与廉颇计较，处处避让廉颇。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18495" y="3705876"/>
            <a:ext cx="2060923" cy="90024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廉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颇番然醒悟，到蔺相如门上负荆请罪。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575" y="465517"/>
            <a:ext cx="2908489" cy="4847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68579" tIns="34289" rIns="68579" bIns="34289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“词句快读”游戏</a:t>
            </a:r>
            <a:endParaRPr lang="zh-CN" altLang="en-US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7575" y="1275607"/>
            <a:ext cx="7755969" cy="131574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游戏规则：</a:t>
            </a:r>
            <a:endParaRPr lang="en-US" altLang="zh-CN" sz="27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快速出示词语，同学们迅速记住词语并说出词语。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61611" y="2675547"/>
            <a:ext cx="869013" cy="59509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汛期</a:t>
            </a:r>
            <a:endParaRPr lang="en-US" altLang="zh-CN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5827" y="2675547"/>
            <a:ext cx="869013" cy="59509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访问</a:t>
            </a:r>
            <a:endParaRPr lang="en-US" altLang="zh-CN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50043" y="2675547"/>
            <a:ext cx="869013" cy="59509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隔开</a:t>
            </a:r>
            <a:endParaRPr lang="en-US" altLang="zh-CN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86222" y="2655518"/>
            <a:ext cx="869013" cy="59509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懒惰</a:t>
            </a:r>
            <a:endParaRPr lang="en-US" altLang="zh-CN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5246" y="3526244"/>
            <a:ext cx="869013" cy="59509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稳当</a:t>
            </a:r>
            <a:endParaRPr lang="en-US" altLang="zh-CN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5502" y="3526244"/>
            <a:ext cx="869013" cy="59509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平衡</a:t>
            </a:r>
            <a:endParaRPr lang="en-US" altLang="zh-CN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65374" y="3526244"/>
            <a:ext cx="869013" cy="59509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协助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627535"/>
            <a:ext cx="4639732" cy="4847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68579" tIns="34289" rIns="68579" bIns="34289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根据表格提示，复述课文内容</a:t>
            </a:r>
            <a:endParaRPr lang="zh-CN" altLang="en-US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7" y="1491631"/>
            <a:ext cx="6399827" cy="1841592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提示：</a:t>
            </a:r>
            <a:endParaRPr lang="en-US" altLang="zh-CN" sz="27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有没有说清楚故事的起因、经过和结果；</a:t>
            </a:r>
            <a:endParaRPr lang="en-US" altLang="zh-CN" sz="27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有没有抓住故事的主要情节讲。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55684" y="1002915"/>
            <a:ext cx="5832634" cy="3137672"/>
            <a:chOff x="1187624" y="1014750"/>
            <a:chExt cx="6336665" cy="4183562"/>
          </a:xfrm>
        </p:grpSpPr>
        <p:sp>
          <p:nvSpPr>
            <p:cNvPr id="4" name="圆角矩形 3"/>
            <p:cNvSpPr/>
            <p:nvPr/>
          </p:nvSpPr>
          <p:spPr>
            <a:xfrm>
              <a:off x="1187624" y="1131589"/>
              <a:ext cx="6336665" cy="40667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4624" y="1014750"/>
              <a:ext cx="772160" cy="72517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67624" y="1521711"/>
              <a:ext cx="5976664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</a:t>
              </a:r>
              <a:r>
                <a:rPr lang="zh-CN" altLang="en-US" sz="27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课文的三个故事，存在内在的逻辑关系，前两个故事的结果是最后一个故事的起因。讲故事时不能颠倒顺序。</a:t>
              </a:r>
              <a:endPara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3778" y="1221601"/>
            <a:ext cx="4806534" cy="17312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课文的三个小故事分别叙述了谁和谁的矛盾冲突？你是怎么看待这些矛盾的？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67" y="1888807"/>
            <a:ext cx="1567815" cy="22469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51820" y="789553"/>
            <a:ext cx="4482498" cy="2056625"/>
            <a:chOff x="3719736" y="1339027"/>
            <a:chExt cx="7272808" cy="2335726"/>
          </a:xfrm>
        </p:grpSpPr>
        <p:sp>
          <p:nvSpPr>
            <p:cNvPr id="4" name="矩形 3"/>
            <p:cNvSpPr/>
            <p:nvPr/>
          </p:nvSpPr>
          <p:spPr>
            <a:xfrm>
              <a:off x="3863751" y="1366500"/>
              <a:ext cx="6984775" cy="2306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表面上看，三个故事写的是廉颇与蔺相如之间的个人矛盾，实际上写的是秦国与赵国的矛盾，是国家与国家之间的矛盾。</a:t>
              </a:r>
              <a:endPara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3719736" y="1339027"/>
              <a:ext cx="7272808" cy="2335726"/>
            </a:xfrm>
            <a:prstGeom prst="wedgeRoundRectCallout">
              <a:avLst>
                <a:gd name="adj1" fmla="val -60416"/>
                <a:gd name="adj2" fmla="val 36509"/>
                <a:gd name="adj3" fmla="val 16667"/>
              </a:avLst>
            </a:prstGeom>
            <a:noFill/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560" t="68848" r="49805"/>
          <a:stretch>
            <a:fillRect/>
          </a:stretch>
        </p:blipFill>
        <p:spPr bwMode="auto">
          <a:xfrm rot="21420000" flipH="1">
            <a:off x="756339" y="1971189"/>
            <a:ext cx="1875248" cy="227882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3778" y="1221601"/>
            <a:ext cx="4806534" cy="17312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蔺相如面对这两种不同的矛盾时，分别采取了怎样的解决办法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蔺相如给你留下了怎样的印象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67" y="1888807"/>
            <a:ext cx="1567815" cy="22469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1242" y="1167596"/>
            <a:ext cx="4752528" cy="1915001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：“我愿意带着和氏璧到秦国去。如果秦王真的拿十五座城来换，我就把璧交给他；如果……就没有动兵的理由。”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690" y="3057806"/>
            <a:ext cx="4698521" cy="807244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行动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：当满朝文武为难时，蔺相如挺身而出。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233053" y="1768072"/>
            <a:ext cx="1296144" cy="567716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机智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下箭头 9"/>
          <p:cNvSpPr/>
          <p:nvPr/>
        </p:nvSpPr>
        <p:spPr bwMode="auto">
          <a:xfrm rot="16045345">
            <a:off x="5541353" y="1677356"/>
            <a:ext cx="432197" cy="515541"/>
          </a:xfrm>
          <a:prstGeom prst="down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233053" y="3214693"/>
            <a:ext cx="1296144" cy="567716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勇敢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下箭头 11"/>
          <p:cNvSpPr/>
          <p:nvPr/>
        </p:nvSpPr>
        <p:spPr bwMode="auto">
          <a:xfrm rot="16200000">
            <a:off x="5433341" y="3189524"/>
            <a:ext cx="432197" cy="515541"/>
          </a:xfrm>
          <a:prstGeom prst="down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839616" y="1607338"/>
            <a:ext cx="589364" cy="321471"/>
          </a:xfrm>
          <a:prstGeom prst="roundRect">
            <a:avLst/>
          </a:prstGeom>
          <a:solidFill>
            <a:srgbClr val="E72424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759249" y="1964360"/>
            <a:ext cx="375050" cy="321471"/>
          </a:xfrm>
          <a:prstGeom prst="roundRect">
            <a:avLst/>
          </a:prstGeom>
          <a:solidFill>
            <a:srgbClr val="E72424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982756" y="1981823"/>
            <a:ext cx="589364" cy="321471"/>
          </a:xfrm>
          <a:prstGeom prst="roundRect">
            <a:avLst/>
          </a:prstGeom>
          <a:solidFill>
            <a:srgbClr val="E72424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53732" y="2357437"/>
            <a:ext cx="375050" cy="321471"/>
          </a:xfrm>
          <a:prstGeom prst="roundRect">
            <a:avLst/>
          </a:prstGeom>
          <a:solidFill>
            <a:srgbClr val="E72424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653395" y="3543579"/>
            <a:ext cx="1285884" cy="321471"/>
          </a:xfrm>
          <a:prstGeom prst="roundRect">
            <a:avLst/>
          </a:prstGeom>
          <a:solidFill>
            <a:srgbClr val="00B050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51343" y="459638"/>
            <a:ext cx="1831271" cy="57708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lIns="68579" tIns="34289" rIns="68579" bIns="34289">
            <a:spAutoFit/>
          </a:bodyPr>
          <a:lstStyle/>
          <a:p>
            <a:r>
              <a:rPr lang="zh-CN" altLang="en-US" sz="33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完璧归赵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5707" y="789552"/>
            <a:ext cx="5238581" cy="899160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：“这块璧有点小毛病，让我指给您看。” 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5705" y="1761661"/>
            <a:ext cx="5670630" cy="1315745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行动：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当蔺相如觉察到秦王没有诚意换璧时，就上前一步，故意指点璧上有毛病，把和氏璧要回手中。 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948383" y="1653649"/>
            <a:ext cx="1296144" cy="567716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机智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右大括号 6"/>
          <p:cNvSpPr/>
          <p:nvPr/>
        </p:nvSpPr>
        <p:spPr>
          <a:xfrm>
            <a:off x="6300311" y="897564"/>
            <a:ext cx="378042" cy="205222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1"/>
          <p:cNvSpPr txBox="1"/>
          <p:nvPr/>
        </p:nvSpPr>
        <p:spPr>
          <a:xfrm>
            <a:off x="683687" y="3111811"/>
            <a:ext cx="781176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蔺相如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充分看透了秦王的心理，即对和氏璧的好奇和喜爱的心理，蔺相如顺其心理，做法又合情合理，利令智昏的秦王怎能不上当。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53534" y="880957"/>
            <a:ext cx="1125149" cy="375050"/>
          </a:xfrm>
          <a:prstGeom prst="roundRect">
            <a:avLst/>
          </a:prstGeom>
          <a:solidFill>
            <a:srgbClr val="0000FF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圆角矩形 9"/>
          <p:cNvSpPr/>
          <p:nvPr/>
        </p:nvSpPr>
        <p:spPr>
          <a:xfrm>
            <a:off x="5059596" y="2250280"/>
            <a:ext cx="696521" cy="321471"/>
          </a:xfrm>
          <a:prstGeom prst="roundRect">
            <a:avLst/>
          </a:prstGeom>
          <a:solidFill>
            <a:srgbClr val="7030A0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9841" y="519589"/>
            <a:ext cx="5028724" cy="1545908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：“我看您并不想交付十五座城。现在璧在我手里，您要是强逼我，我的脑袋和璧就一块儿撞碎在这柱子上！”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92299" y="1437624"/>
            <a:ext cx="1529904" cy="484746"/>
          </a:xfrm>
          <a:prstGeom prst="rect">
            <a:avLst/>
          </a:prstGeom>
          <a:solidFill>
            <a:schemeClr val="accent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68579" tIns="34289" rIns="68579" bIns="34289" rtlCol="0">
            <a:spAutoFit/>
          </a:bodyPr>
          <a:lstStyle/>
          <a:p>
            <a:pPr algn="l"/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不畏强暴</a:t>
            </a:r>
            <a:endParaRPr lang="en-US" altLang="zh-CN" sz="27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695" y="2247715"/>
            <a:ext cx="4569619" cy="1176338"/>
          </a:xfrm>
          <a:prstGeom prst="rect">
            <a:avLst/>
          </a:prstGeom>
        </p:spPr>
        <p:txBody>
          <a:bodyPr lIns="68579" tIns="34289" rIns="68579" bIns="34289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行动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：捧着璧，往后退了几步，靠着柱子站定。举起和氏璧就要向柱子上撞。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92299" y="2193708"/>
            <a:ext cx="1529904" cy="4847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机智勇敢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右大括号 8"/>
          <p:cNvSpPr/>
          <p:nvPr/>
        </p:nvSpPr>
        <p:spPr>
          <a:xfrm>
            <a:off x="5657958" y="692018"/>
            <a:ext cx="432048" cy="253828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425905" y="1297306"/>
            <a:ext cx="1584008" cy="375285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2941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447103" y="2621519"/>
            <a:ext cx="642942" cy="428628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2941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animBg="1"/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李老师电脑文件\声律启蒙\史记故事彩图\31完璧归赵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726" y="1263526"/>
            <a:ext cx="2291105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形标注 2"/>
          <p:cNvSpPr/>
          <p:nvPr/>
        </p:nvSpPr>
        <p:spPr>
          <a:xfrm>
            <a:off x="4914559" y="1300837"/>
            <a:ext cx="2785999" cy="1500195"/>
          </a:xfrm>
          <a:prstGeom prst="wedgeEllipseCallout">
            <a:avLst>
              <a:gd name="adj1" fmla="val -90736"/>
              <a:gd name="adj2" fmla="val 57614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您要强逼我，我就和玉同归于尽。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899593" y="901066"/>
            <a:ext cx="2785999" cy="1500195"/>
          </a:xfrm>
          <a:prstGeom prst="wedgeEllipseCallout">
            <a:avLst>
              <a:gd name="adj1" fmla="val 9852"/>
              <a:gd name="adj2" fmla="val 101650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别，有话好商量！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62501" y="370999"/>
            <a:ext cx="4861560" cy="53006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l"/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说一说：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看图复述这个故事。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5544228" y="2949794"/>
            <a:ext cx="3383273" cy="1499711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3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提示：要讲清楚这个故事的起因，经过，结果。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0477" y="1497337"/>
            <a:ext cx="4747736" cy="1176338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语言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“请您为赵王击缶。”“您现在离我只有五步远。您不答应，我就跟您拼了！”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0477" y="2793483"/>
            <a:ext cx="4569619" cy="807244"/>
          </a:xfrm>
          <a:prstGeom prst="rect">
            <a:avLst/>
          </a:prstGeom>
        </p:spPr>
        <p:txBody>
          <a:bodyPr lIns="68579" tIns="34289" rIns="68579" bIns="34289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行动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他走到秦王面前，逼秦王为赵王击缶，叫人记录下来。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6354198" y="2122170"/>
            <a:ext cx="2225607" cy="900244"/>
          </a:xfrm>
          <a:prstGeom prst="rect">
            <a:avLst/>
          </a:prstGeom>
          <a:solidFill>
            <a:schemeClr val="accent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68579" tIns="34289" rIns="68579" bIns="34289" rtlCol="0">
            <a:spAutoFit/>
          </a:bodyPr>
          <a:lstStyle/>
          <a:p>
            <a:pPr algn="l"/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大义凛然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不顾个人安危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5785033" y="1295580"/>
            <a:ext cx="431959" cy="232267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4"/>
          <p:cNvSpPr/>
          <p:nvPr/>
        </p:nvSpPr>
        <p:spPr>
          <a:xfrm>
            <a:off x="3963372" y="2302256"/>
            <a:ext cx="589364" cy="321471"/>
          </a:xfrm>
          <a:prstGeom prst="roundRect">
            <a:avLst/>
          </a:prstGeom>
          <a:solidFill>
            <a:srgbClr val="E72424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6"/>
          <p:cNvSpPr/>
          <p:nvPr/>
        </p:nvSpPr>
        <p:spPr>
          <a:xfrm>
            <a:off x="5162030" y="2861678"/>
            <a:ext cx="297839" cy="321471"/>
          </a:xfrm>
          <a:prstGeom prst="roundRect">
            <a:avLst/>
          </a:prstGeom>
          <a:solidFill>
            <a:srgbClr val="00B050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51343" y="459638"/>
            <a:ext cx="1831271" cy="57708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lIns="68579" tIns="34289" rIns="68579" bIns="34289">
            <a:spAutoFit/>
          </a:bodyPr>
          <a:lstStyle/>
          <a:p>
            <a:r>
              <a:rPr lang="zh-CN" altLang="en-US" sz="33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渑池会面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575" y="465517"/>
            <a:ext cx="2908489" cy="4847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68579" tIns="34289" rIns="68579" bIns="34289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“词句快读”游戏</a:t>
            </a:r>
            <a:endParaRPr lang="zh-CN" altLang="en-US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7574" y="1141223"/>
            <a:ext cx="7755970" cy="131574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游戏规则：</a:t>
            </a:r>
            <a:endParaRPr lang="en-US" altLang="zh-CN" sz="27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快速出示句子，同学们迅速记住句子并说出句子。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7574" y="2456966"/>
            <a:ext cx="7290810" cy="11772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1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每当上工、下工，一行人走搭石的时候，动作是那么协调有序！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7574" y="3547650"/>
            <a:ext cx="7146794" cy="62324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2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一排排搭石联结着乡亲们美好的情感。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0157" y="627534"/>
            <a:ext cx="6061710" cy="807244"/>
          </a:xfrm>
          <a:prstGeom prst="rect">
            <a:avLst/>
          </a:prstGeom>
          <a:noFill/>
          <a:ln w="25400">
            <a:solidFill>
              <a:schemeClr val="accent3"/>
            </a:solidFill>
            <a:prstDash val="dash"/>
          </a:ln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思考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蔺相如为什么逼秦王击缶？表现了蔺相如什么性格特点？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277753" y="1815667"/>
            <a:ext cx="6426714" cy="233076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因为秦王让赵王为他击缶，并且让人记录下来，这实际上是秦王侮辱赵王，贬低了赵国的地位。蔺相如为了维护国家的荣誉，为了维护赵王与赵国的尊严，逼秦王为赵王击缶。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表现了蔺相如为了国家的荣誉、不畏强暴、机智勇敢的高尚品质。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3569" y="1545636"/>
            <a:ext cx="4683919" cy="1268730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语言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秦王我都不怕，会怕将军吗？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……我所以避着廉将军，为的是我们赵国呀！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9" y="3057805"/>
            <a:ext cx="4569619" cy="1546575"/>
          </a:xfrm>
          <a:prstGeom prst="rect">
            <a:avLst/>
          </a:prstGeom>
        </p:spPr>
        <p:txBody>
          <a:bodyPr lIns="68579" tIns="34289" rIns="68579" bIns="34289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行动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请病假不上朝，免得跟廉颇见面；看见廉颇骑着高头大马过来了，赶紧叫车夫把车往回赶。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60132" y="2571750"/>
            <a:ext cx="2700300" cy="89916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以国家利益为重、顾大局、识大体。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右大括号 7"/>
          <p:cNvSpPr/>
          <p:nvPr/>
        </p:nvSpPr>
        <p:spPr>
          <a:xfrm>
            <a:off x="5220072" y="1761660"/>
            <a:ext cx="378042" cy="248427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4"/>
          <p:cNvSpPr/>
          <p:nvPr/>
        </p:nvSpPr>
        <p:spPr>
          <a:xfrm>
            <a:off x="2353131" y="1610786"/>
            <a:ext cx="2650918" cy="321471"/>
          </a:xfrm>
          <a:prstGeom prst="roundRect">
            <a:avLst/>
          </a:prstGeom>
          <a:solidFill>
            <a:srgbClr val="E72424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14"/>
          <p:cNvSpPr/>
          <p:nvPr/>
        </p:nvSpPr>
        <p:spPr>
          <a:xfrm>
            <a:off x="755576" y="2056667"/>
            <a:ext cx="1692187" cy="321471"/>
          </a:xfrm>
          <a:prstGeom prst="roundRect">
            <a:avLst/>
          </a:prstGeom>
          <a:solidFill>
            <a:srgbClr val="E72424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16"/>
          <p:cNvSpPr/>
          <p:nvPr/>
        </p:nvSpPr>
        <p:spPr>
          <a:xfrm>
            <a:off x="2547463" y="3838376"/>
            <a:ext cx="567869" cy="321471"/>
          </a:xfrm>
          <a:prstGeom prst="roundRect">
            <a:avLst/>
          </a:prstGeom>
          <a:solidFill>
            <a:srgbClr val="00B050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51343" y="459638"/>
            <a:ext cx="1831271" cy="57708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lIns="68579" tIns="34289" rIns="68579" bIns="34289">
            <a:spAutoFit/>
          </a:bodyPr>
          <a:lstStyle/>
          <a:p>
            <a:r>
              <a:rPr lang="zh-CN" altLang="en-US" sz="33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负荆请罪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2733" y="811530"/>
            <a:ext cx="7178993" cy="483870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想一想：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这段话包含几层意思？有什么作用？   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4175" y="1636872"/>
            <a:ext cx="6976586" cy="25612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  <a:bevelB prst="relaxedInset"/>
          </a:sp3d>
        </p:spPr>
        <p:txBody>
          <a:bodyPr wrap="square" lIns="68579" tIns="34289" rIns="68579" bIns="34289" rtlCol="0">
            <a:spAutoFit/>
          </a:bodyPr>
          <a:lstStyle/>
          <a:p>
            <a:pPr algn="l"/>
            <a:r>
              <a:rPr lang="zh-CN" altLang="en-US" sz="2700" dirty="0">
                <a:sym typeface="+mn-ea"/>
              </a:rPr>
              <a:t>        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包含两层意思。一层意思是说蔺相如回避廉颇并不是怕他，而是为了国家的利益。另一层意思是说将相和与不和对国家安危的重大影响：将相和，国家则安；将相不和，国家则危。表现了蔺相如以国家利益为重、顾大局、识大体胸怀宽广的品质。 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0631" y="843559"/>
            <a:ext cx="7722740" cy="29777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总结：</a:t>
            </a:r>
            <a:endParaRPr lang="en-US" altLang="zh-CN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在反映对敌斗争的前两个故事中，蔺相如或是不畏强暴，拼死斗争</a:t>
            </a:r>
            <a:r>
              <a: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或是不卑不亢、据理力争，可见这是一位有勇有谋、誓死保卫自己国家利益的勇士。而面对老将军廉颇，蔺相如却退避三舍，不与廉颇直接对抗，这一切，都源于他以国家利益为重的情怀。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89803" y="1263440"/>
            <a:ext cx="4770596" cy="1315745"/>
          </a:xfrm>
          <a:prstGeom prst="rect">
            <a:avLst/>
          </a:prstGeom>
          <a:noFill/>
          <a:ln w="25400">
            <a:noFill/>
            <a:prstDash val="dash"/>
          </a:ln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找出并归纳描写廉颇言行的句子，想一想：这些句子反映了廉颇的哪些性格特点？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42" y="1830230"/>
            <a:ext cx="1325880" cy="18997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61611" y="681541"/>
            <a:ext cx="4423845" cy="1961198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语言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“我廉颇攻无不克，战无不胜，立下许多大功。他蔺相如有什么能耐，就靠一张嘴，反而爬到我头上去了。我碰见他，得给他个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下不了台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606" y="2679762"/>
            <a:ext cx="4428491" cy="852964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行动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脱下战袍，背上荆条，到蔺相如门上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请罪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08205" y="1113588"/>
            <a:ext cx="1512168" cy="8072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居功自傲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性格直率 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1640" y="4009628"/>
            <a:ext cx="6226703" cy="484746"/>
          </a:xfrm>
          <a:prstGeom prst="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  <a:bevelB prst="relaxedInset"/>
          </a:sp3d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以国家利益为重、勇于认错、知错就改 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下箭头 8"/>
          <p:cNvSpPr/>
          <p:nvPr/>
        </p:nvSpPr>
        <p:spPr bwMode="auto">
          <a:xfrm rot="16045345">
            <a:off x="5703252" y="1245308"/>
            <a:ext cx="432197" cy="515541"/>
          </a:xfrm>
          <a:prstGeom prst="down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下箭头 9"/>
          <p:cNvSpPr/>
          <p:nvPr/>
        </p:nvSpPr>
        <p:spPr bwMode="auto">
          <a:xfrm>
            <a:off x="2809754" y="3476440"/>
            <a:ext cx="378043" cy="508092"/>
          </a:xfrm>
          <a:prstGeom prst="down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圆角矩形 14"/>
          <p:cNvSpPr/>
          <p:nvPr/>
        </p:nvSpPr>
        <p:spPr>
          <a:xfrm>
            <a:off x="2350703" y="2237864"/>
            <a:ext cx="1296144" cy="321471"/>
          </a:xfrm>
          <a:prstGeom prst="roundRect">
            <a:avLst/>
          </a:prstGeom>
          <a:solidFill>
            <a:srgbClr val="E72424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6"/>
          <p:cNvSpPr/>
          <p:nvPr/>
        </p:nvSpPr>
        <p:spPr>
          <a:xfrm>
            <a:off x="3491880" y="3143955"/>
            <a:ext cx="677316" cy="321471"/>
          </a:xfrm>
          <a:prstGeom prst="roundRect">
            <a:avLst/>
          </a:prstGeom>
          <a:solidFill>
            <a:srgbClr val="00B050">
              <a:alpha val="52941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animBg="1"/>
      <p:bldP spid="12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3154" y="897565"/>
            <a:ext cx="6777694" cy="214674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总结</a:t>
            </a:r>
            <a:r>
              <a:rPr lang="en-US" altLang="zh-CN" sz="27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sz="27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7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7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蔺相如以国家利益为重，不与廉颇冲突；廉颇之所以负荆请罪，也是认识到自己“不应该”不顾国家利益。这是“将相和”的真正原因，也是他们共有的可贵品质。</a:t>
            </a:r>
            <a:endParaRPr lang="zh-CN" altLang="en-US" sz="27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13893" y="951570"/>
            <a:ext cx="7638927" cy="29703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6"/>
          <p:cNvSpPr txBox="1"/>
          <p:nvPr/>
        </p:nvSpPr>
        <p:spPr>
          <a:xfrm>
            <a:off x="1007723" y="1869673"/>
            <a:ext cx="594066" cy="1314926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700" b="1" noProof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将相和</a:t>
            </a:r>
            <a:endParaRPr lang="zh-CN" altLang="en-US" sz="2700" b="1" noProof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文本框 8"/>
          <p:cNvSpPr txBox="1">
            <a:spLocks noChangeArrowheads="1"/>
          </p:cNvSpPr>
          <p:nvPr/>
        </p:nvSpPr>
        <p:spPr bwMode="auto">
          <a:xfrm>
            <a:off x="1817813" y="1536670"/>
            <a:ext cx="4698522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7030A0"/>
                </a:solidFill>
                <a:latin typeface="宋体" panose="02010600030101010101" pitchFamily="2" charset="-122"/>
              </a:rPr>
              <a:t>蔺相如：智勇双全 不畏强暴</a:t>
            </a:r>
            <a:endParaRPr lang="zh-CN" altLang="en-US" sz="2700" b="1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62" name="文本框 19"/>
          <p:cNvSpPr txBox="1">
            <a:spLocks noChangeArrowheads="1"/>
          </p:cNvSpPr>
          <p:nvPr/>
        </p:nvSpPr>
        <p:spPr bwMode="auto">
          <a:xfrm>
            <a:off x="6570342" y="2247714"/>
            <a:ext cx="1775687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7030A0"/>
                </a:solidFill>
                <a:latin typeface="宋体" panose="02010600030101010101" pitchFamily="2" charset="-122"/>
              </a:rPr>
              <a:t>以国为重</a:t>
            </a:r>
            <a:endParaRPr lang="en-US" altLang="zh-CN" sz="2700" b="1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601789" y="1758796"/>
            <a:ext cx="216024" cy="1566174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6" name="左大括号 65"/>
          <p:cNvSpPr/>
          <p:nvPr/>
        </p:nvSpPr>
        <p:spPr>
          <a:xfrm flipH="1">
            <a:off x="6084287" y="1599643"/>
            <a:ext cx="486054" cy="1731057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16"/>
          <p:cNvSpPr txBox="1">
            <a:spLocks noChangeArrowheads="1"/>
          </p:cNvSpPr>
          <p:nvPr/>
        </p:nvSpPr>
        <p:spPr bwMode="auto">
          <a:xfrm>
            <a:off x="1871819" y="3057804"/>
            <a:ext cx="5130570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7030A0"/>
                </a:solidFill>
                <a:latin typeface="宋体" panose="02010600030101010101" pitchFamily="2" charset="-122"/>
              </a:rPr>
              <a:t>廉颇：威震朝野 知错就改</a:t>
            </a:r>
            <a:endParaRPr lang="zh-CN" altLang="en-US" sz="2700" b="1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4542" y="308611"/>
            <a:ext cx="1988820" cy="438627"/>
            <a:chOff x="302" y="648"/>
            <a:chExt cx="4176" cy="921"/>
          </a:xfrm>
        </p:grpSpPr>
        <p:sp>
          <p:nvSpPr>
            <p:cNvPr id="16" name="文本框 14"/>
            <p:cNvSpPr txBox="1"/>
            <p:nvPr/>
          </p:nvSpPr>
          <p:spPr>
            <a:xfrm>
              <a:off x="983" y="648"/>
              <a:ext cx="3495" cy="92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" y="754"/>
              <a:ext cx="578" cy="7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62" grpId="0"/>
      <p:bldP spid="66" grpId="0" animBg="1"/>
      <p:bldP spid="2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86981" y="1108916"/>
            <a:ext cx="6769855" cy="23769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9" tIns="34289" rIns="68579" bIns="34289">
            <a:spAutoFit/>
          </a:bodyPr>
          <a:lstStyle/>
          <a:p>
            <a:r>
              <a:rPr kumimoji="1"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</a:t>
            </a:r>
            <a:r>
              <a:rPr kumimoji="1"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故事发生在</a:t>
            </a:r>
            <a:r>
              <a:rPr kumimoji="1"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kumimoji="1"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时候</a:t>
            </a:r>
            <a:r>
              <a:rPr kumimoji="1"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主要讲 </a:t>
            </a:r>
            <a:r>
              <a:rPr kumimoji="1"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kumimoji="1"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_________,_________</a:t>
            </a:r>
            <a:r>
              <a:rPr kumimoji="1"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三个故事。写出了将相之间由不和到和好的经过，赞扬了蔺相如和廉颇的高贵品质和爱国情怀。</a:t>
            </a:r>
            <a:endParaRPr kumimoji="1"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628925" y="1026803"/>
            <a:ext cx="899160" cy="5300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79" tIns="34289" rIns="68579" bIns="34289">
            <a:spAutoFit/>
          </a:bodyPr>
          <a:lstStyle/>
          <a:p>
            <a:pPr algn="l"/>
            <a:r>
              <a:rPr kumimoji="1" lang="zh-CN" altLang="en-US" sz="3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战国</a:t>
            </a:r>
            <a:endParaRPr kumimoji="1" lang="zh-CN" altLang="en-US" sz="30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316253" y="1500483"/>
            <a:ext cx="1661160" cy="5300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79" tIns="34289" rIns="68579" bIns="34289">
            <a:spAutoFit/>
          </a:bodyPr>
          <a:lstStyle/>
          <a:p>
            <a:pPr algn="l"/>
            <a:r>
              <a:rPr kumimoji="1" lang="zh-CN" altLang="en-US" sz="3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完璧归赵</a:t>
            </a:r>
            <a:endParaRPr kumimoji="1" lang="zh-CN" altLang="en-US" sz="30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417345" y="1556680"/>
            <a:ext cx="1661160" cy="5300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79" tIns="34289" rIns="68579" bIns="34289">
            <a:spAutoFit/>
          </a:bodyPr>
          <a:lstStyle/>
          <a:p>
            <a:pPr algn="l"/>
            <a:r>
              <a:rPr kumimoji="1" lang="zh-CN" altLang="en-US" sz="3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渑池之会</a:t>
            </a:r>
            <a:endParaRPr kumimoji="1" lang="zh-CN" altLang="en-US" sz="30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5356836" y="1556869"/>
            <a:ext cx="1661160" cy="5300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79" tIns="34289" rIns="68579" bIns="34289">
            <a:spAutoFit/>
          </a:bodyPr>
          <a:lstStyle/>
          <a:p>
            <a:pPr algn="l"/>
            <a:r>
              <a:rPr kumimoji="1" lang="zh-CN" altLang="en-US" sz="3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负荆请罪</a:t>
            </a:r>
            <a:endParaRPr kumimoji="1" lang="zh-CN" altLang="en-US" sz="30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5495" y="308611"/>
            <a:ext cx="1860709" cy="438627"/>
            <a:chOff x="283" y="648"/>
            <a:chExt cx="3907" cy="921"/>
          </a:xfrm>
        </p:grpSpPr>
        <p:sp>
          <p:nvSpPr>
            <p:cNvPr id="16" name="文本框 14"/>
            <p:cNvSpPr txBox="1"/>
            <p:nvPr/>
          </p:nvSpPr>
          <p:spPr>
            <a:xfrm>
              <a:off x="983" y="648"/>
              <a:ext cx="3207" cy="92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" y="731"/>
              <a:ext cx="578" cy="7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5481" y="690590"/>
            <a:ext cx="8586954" cy="481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   一、按要求写句子。</a:t>
            </a:r>
            <a:endParaRPr kumimoji="1" lang="en-US" altLang="zh-CN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45705" y="1167595"/>
            <a:ext cx="7776864" cy="25612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kumimoji="1"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秦王真的拿</a:t>
            </a:r>
            <a:r>
              <a:rPr kumimoji="1"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kumimoji="1"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座城来换。我把玉交给他。（用关联词合成一句话。）</a:t>
            </a:r>
            <a:endParaRPr kumimoji="1" lang="en-US" altLang="zh-CN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kumimoji="1" lang="en-US" altLang="zh-CN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kumimoji="1"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秦王我都不怕，会怕廉将军吗？（改为陈述句）</a:t>
            </a:r>
            <a:endParaRPr kumimoji="1"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169741" y="3597864"/>
            <a:ext cx="5616624" cy="483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9" tIns="34289" rIns="68579" bIns="34289">
            <a:spAutoFit/>
          </a:bodyPr>
          <a:lstStyle/>
          <a:p>
            <a:r>
              <a:rPr kumimoji="1"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秦王我都不怕，更不会怕廉将军。</a:t>
            </a:r>
            <a:endParaRPr kumimoji="1"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115735" y="2409732"/>
            <a:ext cx="7614846" cy="483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9" tIns="34289" rIns="68579" bIns="34289">
            <a:spAutoFit/>
          </a:bodyPr>
          <a:lstStyle/>
          <a:p>
            <a:r>
              <a:rPr kumimoji="1"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如果秦王真的拿</a:t>
            </a:r>
            <a:r>
              <a:rPr kumimoji="1"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kumimoji="1"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座城来换，我就把玉交给他。</a:t>
            </a:r>
            <a:endParaRPr kumimoji="1"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69910" y="2894649"/>
            <a:ext cx="7182326" cy="14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07508" y="4138136"/>
            <a:ext cx="7344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35495" y="308611"/>
            <a:ext cx="1781651" cy="438627"/>
            <a:chOff x="283" y="648"/>
            <a:chExt cx="3741" cy="921"/>
          </a:xfrm>
        </p:grpSpPr>
        <p:sp>
          <p:nvSpPr>
            <p:cNvPr id="3" name="文本框 14"/>
            <p:cNvSpPr txBox="1"/>
            <p:nvPr/>
          </p:nvSpPr>
          <p:spPr>
            <a:xfrm>
              <a:off x="983" y="648"/>
              <a:ext cx="3041" cy="92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课堂练习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" y="731"/>
              <a:ext cx="578" cy="7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575" y="465517"/>
            <a:ext cx="4985981" cy="4847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68579" tIns="34289" rIns="68579" bIns="34289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记录阅读时间，检测阅读效果。</a:t>
            </a:r>
            <a:endParaRPr lang="zh-CN" altLang="en-US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5030" y="1461373"/>
            <a:ext cx="5678477" cy="43858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读“阅读提示”，明确记录时间的要求。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23628" y="2355727"/>
            <a:ext cx="6426714" cy="109068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较快的速度默读课文，记下所用的时间。尽量连词成句的读，不要一个字一个字的读。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1092396" y="815561"/>
            <a:ext cx="6083618" cy="931022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、从蔺相如的言谈中，你认为他是一个什么样的人？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260" y="1913968"/>
            <a:ext cx="6193051" cy="13149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他是一个有勇有谋、深谋远虑的人。此去秦国，他已有应对的计策，并且对圆满完成任务有十足的把握。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434214" y="915566"/>
            <a:ext cx="6306138" cy="13619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kumimoji="1"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三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、请你设计一段“负荆请罪”情节中廉颇和蔺相如的对话。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520905" y="2499742"/>
            <a:ext cx="5997893" cy="9915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9" tIns="34289" rIns="68579" bIns="34289">
            <a:spAutoFit/>
          </a:bodyPr>
          <a:lstStyle/>
          <a:p>
            <a:r>
              <a:rPr kumimoji="1"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提示</a:t>
            </a:r>
            <a:r>
              <a:rPr kumimoji="1"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kumimoji="1"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语言要符合人物的身份、性格特征和当时的场合等。</a:t>
            </a:r>
            <a:endParaRPr kumimoji="1"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25028" y="1461371"/>
            <a:ext cx="7627392" cy="1090681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将相和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的故事发生在（      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A.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春秋时代   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战国时代   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秦朝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7574" y="2841781"/>
            <a:ext cx="7627392" cy="1090681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）渑池会上，蔺相如要求秦王（     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A.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击否       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鼓瑟       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唱歌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5586" y="976624"/>
            <a:ext cx="5346594" cy="484748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/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根据课文内容，选择正确的答案。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1550" y="482629"/>
            <a:ext cx="1749886" cy="461665"/>
            <a:chOff x="673314" y="1203598"/>
            <a:chExt cx="2020178" cy="615555"/>
          </a:xfrm>
        </p:grpSpPr>
        <p:sp>
          <p:nvSpPr>
            <p:cNvPr id="8" name="矩形 7"/>
            <p:cNvSpPr/>
            <p:nvPr/>
          </p:nvSpPr>
          <p:spPr>
            <a:xfrm>
              <a:off x="673314" y="1203598"/>
              <a:ext cx="1999026" cy="615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完成检测题</a:t>
              </a:r>
              <a:endPara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683568" y="1203598"/>
              <a:ext cx="2009924" cy="523220"/>
            </a:xfrm>
            <a:prstGeom prst="roundRect">
              <a:avLst/>
            </a:prstGeom>
            <a:grpFill/>
            <a:ln>
              <a:solidFill>
                <a:srgbClr val="92D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490103" y="1506814"/>
            <a:ext cx="330860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06127" y="2899489"/>
            <a:ext cx="330860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1550" y="1113589"/>
            <a:ext cx="7627392" cy="283923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）“秦王我都不怕，还会怕廉将军吗？”这句话是（       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A.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蔺相如对廉颇说的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B.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蔺相如对手下人说的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C.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蔺相如对赵王说的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7635" y="1707655"/>
            <a:ext cx="330860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3538" y="1437625"/>
            <a:ext cx="8275464" cy="283923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）战国的时候，秦国最强，常常侵犯别的国家。（     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）秦王要拿十座城来和赵国换和氏璧，不换的话，就要攻打赵国。（     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）蔺相如答应赵王说，如果秦王不讲信用，他就拿着和氏璧，和秦王同归于尽。（     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5194" y="598791"/>
            <a:ext cx="5825029" cy="484748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/>
            <a:r>
              <a:rPr lang="zh-CN" altLang="en-US" sz="2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根据课文内容，判断下面说法的正误。</a:t>
            </a:r>
            <a:endParaRPr lang="zh-CN" altLang="en-US" sz="27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04349" y="1437625"/>
            <a:ext cx="523220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87725" y="2591787"/>
            <a:ext cx="523220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3929" y="3745949"/>
            <a:ext cx="523220" cy="5309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5073</Words>
  <Application>WPS 演示</Application>
  <PresentationFormat>全屏显示(16:9)</PresentationFormat>
  <Paragraphs>581</Paragraphs>
  <Slides>61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7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幼圆</vt:lpstr>
      <vt:lpstr>汉语拼音</vt:lpstr>
      <vt:lpstr>Segoe Print</vt:lpstr>
      <vt:lpstr>华文楷体</vt:lpstr>
      <vt:lpstr>Xingkai SC</vt:lpstr>
      <vt:lpstr>Arial Black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 http://www.lspjy.com/</Company>
  <LinksUpToDate>false</LinksUpToDate>
  <SharedDoc>false</SharedDoc>
  <HyperlinksChanged>false</HyperlinksChanged>
  <AppVersion>14.0000</AppVersion>
  <Manager>绿色圃中小学教育网 http://www.lspjy.com/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</cp:revision>
  <dcterms:created xsi:type="dcterms:W3CDTF">2017-03-17T02:28:00Z</dcterms:created>
  <dcterms:modified xsi:type="dcterms:W3CDTF">2020-07-05T14:21:05Z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