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20" r:id="rId2"/>
    <p:sldId id="272" r:id="rId3"/>
    <p:sldId id="321" r:id="rId4"/>
    <p:sldId id="322" r:id="rId5"/>
    <p:sldId id="325" r:id="rId6"/>
    <p:sldId id="326" r:id="rId7"/>
    <p:sldId id="283" r:id="rId8"/>
    <p:sldId id="330" r:id="rId9"/>
    <p:sldId id="331" r:id="rId10"/>
    <p:sldId id="295" r:id="rId11"/>
    <p:sldId id="287" r:id="rId12"/>
    <p:sldId id="323" r:id="rId13"/>
    <p:sldId id="324" r:id="rId14"/>
    <p:sldId id="289" r:id="rId15"/>
    <p:sldId id="328" r:id="rId16"/>
    <p:sldId id="329" r:id="rId17"/>
    <p:sldId id="327" r:id="rId18"/>
    <p:sldId id="309" r:id="rId19"/>
    <p:sldId id="312" r:id="rId20"/>
    <p:sldId id="314" r:id="rId21"/>
    <p:sldId id="332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7E50B6-A849-4E8B-8C33-D5D35EDC1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5A6FB-5721-401F-BC6C-656C214C32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9121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5A6FB-5721-401F-BC6C-656C214C32F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431C-A894-42AA-8094-3C22A3242A3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0653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3.jpeg"/><Relationship Id="rId4" Type="http://schemas.openxmlformats.org/officeDocument/2006/relationships/tags" Target="../tags/tag4.xml"/><Relationship Id="rId9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"/>
            <a:ext cx="9144000" cy="6889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35562" t="19409" r="23781" b="19662"/>
          <a:stretch>
            <a:fillRect/>
          </a:stretch>
        </p:blipFill>
        <p:spPr>
          <a:xfrm>
            <a:off x="7341075" y="4352082"/>
            <a:ext cx="2024162" cy="28437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末尾幻灯片">
    <p:bg>
      <p:bgPr>
        <a:blipFill dpi="0" rotWithShape="1">
          <a:blip r:embed="rId10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3826350" y="4204272"/>
            <a:ext cx="1491300" cy="3691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143000" y="2470166"/>
            <a:ext cx="6858000" cy="108931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1143000" y="3624072"/>
            <a:ext cx="6858000" cy="503237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>
          <a:xfrm>
            <a:off x="2425304" y="1924050"/>
            <a:ext cx="4293394" cy="503238"/>
          </a:xfrm>
        </p:spPr>
        <p:txBody>
          <a:bodyPr lIns="90000" tIns="46800" rIns="90000" bIns="46800" anchor="b"/>
          <a:lstStyle>
            <a:lvl1pPr marL="0" indent="0" algn="ctr">
              <a:buNone/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6" hasCustomPrompt="1"/>
            <p:custDataLst>
              <p:tags r:id="rId8"/>
            </p:custDataLst>
          </p:nvPr>
        </p:nvSpPr>
        <p:spPr>
          <a:xfrm>
            <a:off x="3826669" y="4203700"/>
            <a:ext cx="1490663" cy="3698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文本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C2A6C-32B0-48A1-997D-6B8C3B1858BB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79E75-53F4-4B6D-8CB2-95F30B792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 advClick="0" advTm="2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7319;&#34183;\&#21476;&#31581;-&#39640;&#23665;&#27969;&#27700;.mp3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37319;&#34183;\&#21476;&#31581;-&#39640;&#23665;&#27969;&#27700;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subview/17988/9154690.htm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hyperlink" Target="http://baike.baidu.com/view/354624.htm" TargetMode="External"/><Relationship Id="rId4" Type="http://schemas.openxmlformats.org/officeDocument/2006/relationships/hyperlink" Target="http://baike.baidu.com/subview/7750/6317254.ht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&#37319;&#34183;\&#26391;&#35835;2.wmv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/>
              <a:t>《论语》</a:t>
            </a:r>
          </a:p>
        </p:txBody>
      </p:sp>
      <p:pic>
        <p:nvPicPr>
          <p:cNvPr id="8" name="图片 7" descr="E:\稻壳\有料\孔子讲学.jpg孔子讲学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1322705"/>
            <a:ext cx="9144000" cy="3810000"/>
          </a:xfrm>
          <a:prstGeom prst="rect">
            <a:avLst/>
          </a:prstGeom>
          <a:noFill/>
          <a:effectLst/>
        </p:spPr>
      </p:pic>
      <p:sp>
        <p:nvSpPr>
          <p:cNvPr id="10" name="矩形 9"/>
          <p:cNvSpPr/>
          <p:nvPr/>
        </p:nvSpPr>
        <p:spPr>
          <a:xfrm>
            <a:off x="1928794" y="2357430"/>
            <a:ext cx="80724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060575" algn="l"/>
              </a:tabLst>
            </a:pPr>
            <a:r>
              <a:rPr lang="zh-CN" altLang="en-US" sz="8000" spc="1200" dirty="0" smtClean="0">
                <a:solidFill>
                  <a:srgbClr val="FF00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《采薇》节选</a:t>
            </a:r>
            <a:endParaRPr lang="zh-CN" altLang="en-US" sz="8000" spc="1200" dirty="0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pic>
        <p:nvPicPr>
          <p:cNvPr id="5" name="图片 4" descr="QQ图片20191126081448"/>
          <p:cNvPicPr>
            <a:picLocks noChangeAspect="1"/>
          </p:cNvPicPr>
          <p:nvPr/>
        </p:nvPicPr>
        <p:blipFill>
          <a:blip r:embed="rId6"/>
          <a:srcRect l="37282" r="19525"/>
          <a:stretch>
            <a:fillRect/>
          </a:stretch>
        </p:blipFill>
        <p:spPr>
          <a:xfrm>
            <a:off x="109538" y="1617980"/>
            <a:ext cx="2747950" cy="3219450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2000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47ee63a396394d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9370"/>
            <a:ext cx="9141619" cy="69361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85918" y="3214686"/>
            <a:ext cx="5846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昔我往矣，杨柳依依。今我来思，雨雪霏霏。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57422" y="1714488"/>
            <a:ext cx="4660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汉仪粗宋简" panose="02010609000101010101" charset="-122"/>
                <a:ea typeface="汉仪粗宋简" panose="02010609000101010101" charset="-122"/>
              </a:rPr>
              <a:t>诗经 </a:t>
            </a:r>
            <a:r>
              <a:rPr lang="zh-CN" altLang="en-US" sz="3200" dirty="0">
                <a:latin typeface="汉仪粗宋简" panose="02010609000101010101" charset="-122"/>
                <a:ea typeface="汉仪粗宋简" panose="02010609000101010101" charset="-122"/>
                <a:cs typeface="方正粗宋_GBK" panose="03000509000000000000" charset="-122"/>
              </a:rPr>
              <a:t>● </a:t>
            </a:r>
            <a:r>
              <a:rPr lang="zh-CN" altLang="en-US" sz="4800" dirty="0">
                <a:latin typeface="汉仪粗宋简" panose="02010609000101010101" charset="-122"/>
                <a:ea typeface="汉仪粗宋简" panose="02010609000101010101" charset="-122"/>
              </a:rPr>
              <a:t>采薇</a:t>
            </a:r>
            <a:r>
              <a:rPr lang="zh-CN" altLang="en-US" sz="3200" dirty="0">
                <a:latin typeface="汉仪粗宋简" panose="02010609000101010101" charset="-122"/>
                <a:ea typeface="汉仪粗宋简" panose="02010609000101010101" charset="-122"/>
              </a:rPr>
              <a:t>（节选）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采薇\33bcd57ccb5f4c3ebeebef0d19642396_th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4567" y="0"/>
            <a:ext cx="9178567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4429132"/>
            <a:ext cx="8358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</a:rPr>
              <a:t>昔我往矣，杨柳依依。</a:t>
            </a:r>
          </a:p>
          <a:p>
            <a:endParaRPr lang="zh-CN" altLang="en-US" dirty="0"/>
          </a:p>
        </p:txBody>
      </p:sp>
      <p:pic>
        <p:nvPicPr>
          <p:cNvPr id="5" name="古筝-高山流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5857892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1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2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采薇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67200"/>
            <a:ext cx="8643998" cy="2376510"/>
          </a:xfrm>
          <a:prstGeom prst="rect">
            <a:avLst/>
          </a:prstGeom>
          <a:noFill/>
        </p:spPr>
      </p:pic>
      <p:sp>
        <p:nvSpPr>
          <p:cNvPr id="4" name="文本框 17412"/>
          <p:cNvSpPr txBox="1">
            <a:spLocks noChangeArrowheads="1"/>
          </p:cNvSpPr>
          <p:nvPr/>
        </p:nvSpPr>
        <p:spPr bwMode="auto">
          <a:xfrm>
            <a:off x="428596" y="0"/>
            <a:ext cx="50403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/>
              <a:t>写作背景：</a:t>
            </a:r>
          </a:p>
        </p:txBody>
      </p:sp>
      <p:sp>
        <p:nvSpPr>
          <p:cNvPr id="5" name="文本框 17413"/>
          <p:cNvSpPr txBox="1">
            <a:spLocks noChangeArrowheads="1"/>
          </p:cNvSpPr>
          <p:nvPr/>
        </p:nvSpPr>
        <p:spPr bwMode="auto">
          <a:xfrm>
            <a:off x="571472" y="785794"/>
            <a:ext cx="8218487" cy="291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dirty="0"/>
              <a:t>     </a:t>
            </a:r>
            <a:r>
              <a:rPr lang="zh-CN" altLang="en-US" sz="3600" b="1" dirty="0"/>
              <a:t>西周时期，周宣王执政的前夕，玁狁乘周王朝政治动乱和遭遇大旱灾的机会，侵扰我国北方边境</a:t>
            </a:r>
            <a:r>
              <a:rPr lang="zh-CN" altLang="en-US" sz="3600" b="1" dirty="0" smtClean="0"/>
              <a:t>。周宣王曾出兵征讨，这首诗反映的大约就是这次战争的情况。</a:t>
            </a:r>
            <a:endParaRPr lang="zh-CN" altLang="en-US" sz="3600" b="1" dirty="0"/>
          </a:p>
        </p:txBody>
      </p:sp>
    </p:spTree>
  </p:cSld>
  <p:clrMapOvr>
    <a:masterClrMapping/>
  </p:clrMapOvr>
  <p:transition spd="med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1260814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1970"/>
            <a:ext cx="9060656" cy="63360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2"/>
          <p:cNvSpPr txBox="1"/>
          <p:nvPr/>
        </p:nvSpPr>
        <p:spPr>
          <a:xfrm>
            <a:off x="428596" y="214290"/>
            <a:ext cx="5881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今我来思，雨雪霏霏。</a:t>
            </a:r>
          </a:p>
          <a:p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</a:p>
        </p:txBody>
      </p:sp>
    </p:spTree>
  </p:cSld>
  <p:clrMapOvr>
    <a:masterClrMapping/>
  </p:clrMapOvr>
  <p:transition spd="med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43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3314" name="图片 14340" descr="20111217224159_cr2L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内容占位符 14338"/>
          <p:cNvSpPr>
            <a:spLocks noGrp="1" noChangeArrowheads="1"/>
          </p:cNvSpPr>
          <p:nvPr>
            <p:ph idx="1"/>
          </p:nvPr>
        </p:nvSpPr>
        <p:spPr>
          <a:xfrm>
            <a:off x="357158" y="2500307"/>
            <a:ext cx="8686800" cy="142876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7200" b="1" dirty="0" smtClean="0">
                <a:solidFill>
                  <a:srgbClr val="FFFF00"/>
                </a:solidFill>
              </a:rPr>
              <a:t>今我来思，雨雪霏霏。</a:t>
            </a:r>
            <a:endParaRPr lang="zh-CN" altLang="en-US" sz="7200" dirty="0" smtClean="0">
              <a:solidFill>
                <a:schemeClr val="bg1"/>
              </a:solidFill>
            </a:endParaRPr>
          </a:p>
        </p:txBody>
      </p:sp>
      <p:sp>
        <p:nvSpPr>
          <p:cNvPr id="13316" name="文本框 14341"/>
          <p:cNvSpPr txBox="1">
            <a:spLocks noChangeArrowheads="1"/>
          </p:cNvSpPr>
          <p:nvPr/>
        </p:nvSpPr>
        <p:spPr bwMode="auto">
          <a:xfrm>
            <a:off x="228600" y="2971800"/>
            <a:ext cx="845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8" name="古筝-高山流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000768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1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2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dministrator\Desktop\QQ图片20191126081448.pngQQ图片2019112608144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71736" y="3929066"/>
            <a:ext cx="6117921" cy="24904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2143116"/>
            <a:ext cx="77540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读诗文</a:t>
            </a:r>
            <a:r>
              <a:rPr lang="en-US" altLang="zh-CN" sz="4000" b="1" dirty="0" smtClean="0"/>
              <a:t>—</a:t>
            </a:r>
            <a:r>
              <a:rPr lang="zh-CN" altLang="en-US" sz="4000" b="1" dirty="0" smtClean="0"/>
              <a:t>解诗意</a:t>
            </a:r>
            <a:r>
              <a:rPr lang="en-US" altLang="zh-CN" sz="4000" b="1" dirty="0" smtClean="0"/>
              <a:t>—</a:t>
            </a:r>
            <a:r>
              <a:rPr lang="zh-CN" altLang="en-US" sz="4000" b="1" dirty="0" smtClean="0"/>
              <a:t>想诗境</a:t>
            </a:r>
            <a:r>
              <a:rPr lang="en-US" altLang="zh-CN" sz="4000" b="1" dirty="0" smtClean="0"/>
              <a:t>—</a:t>
            </a:r>
            <a:r>
              <a:rPr lang="zh-CN" altLang="en-US" sz="4000" b="1" dirty="0" smtClean="0"/>
              <a:t>悟诗情</a:t>
            </a:r>
            <a:endParaRPr lang="zh-CN" altLang="en-US" sz="4000" b="1" dirty="0"/>
          </a:p>
        </p:txBody>
      </p:sp>
    </p:spTree>
    <p:custDataLst>
      <p:tags r:id="rId1"/>
    </p:custDataLst>
  </p:cSld>
  <p:clrMapOvr>
    <a:masterClrMapping/>
  </p:clrMapOvr>
  <p:transition spd="med" advClick="0" advTm="2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采薇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9473" cy="61436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642918"/>
            <a:ext cx="6648936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/>
              <a:t>诗经</a:t>
            </a:r>
            <a:r>
              <a:rPr lang="zh-CN" altLang="zh-CN" sz="4400" dirty="0" smtClean="0">
                <a:latin typeface="宋体" pitchFamily="2" charset="-122"/>
              </a:rPr>
              <a:t>·</a:t>
            </a:r>
            <a:r>
              <a:rPr lang="zh-CN" altLang="en-US" sz="4400" b="1" dirty="0" smtClean="0"/>
              <a:t>南山有台（节选）</a:t>
            </a:r>
          </a:p>
          <a:p>
            <a:endParaRPr lang="en-US" altLang="zh-CN" sz="2400" dirty="0" smtClean="0"/>
          </a:p>
          <a:p>
            <a:r>
              <a:rPr lang="zh-CN" altLang="en-US" sz="4000" dirty="0" smtClean="0"/>
              <a:t>南山有桑，北山有杨。</a:t>
            </a:r>
            <a:endParaRPr lang="en-US" altLang="zh-CN" sz="4000" dirty="0" smtClean="0"/>
          </a:p>
          <a:p>
            <a:r>
              <a:rPr lang="zh-CN" altLang="en-US" sz="4000" dirty="0" smtClean="0"/>
              <a:t>乐只君子，邦家之光。</a:t>
            </a:r>
            <a:endParaRPr lang="en-US" altLang="zh-CN" sz="4000" dirty="0" smtClean="0"/>
          </a:p>
          <a:p>
            <a:r>
              <a:rPr lang="zh-CN" altLang="en-US" sz="4000" dirty="0" smtClean="0"/>
              <a:t>乐只君子，万寿无疆。</a:t>
            </a: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4286256"/>
            <a:ext cx="322556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注释：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）邦家：国家。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）基：根本。</a:t>
            </a:r>
            <a:b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）光：荣耀。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 advClick="0" advTm="21000"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7" y="285728"/>
            <a:ext cx="3000395" cy="848360"/>
          </a:xfrm>
        </p:spPr>
        <p:txBody>
          <a:bodyPr/>
          <a:lstStyle/>
          <a:p>
            <a:r>
              <a:rPr lang="zh-CN" altLang="en-US" sz="3600" b="1" dirty="0">
                <a:solidFill>
                  <a:schemeClr val="accent6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作业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1500174"/>
            <a:ext cx="4143404" cy="274256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chemeClr val="accent6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①背诵全文</a:t>
            </a:r>
            <a:r>
              <a:rPr lang="zh-CN" altLang="en-US" sz="3200" b="1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lang="en-US" altLang="zh-CN" sz="3200" b="1" dirty="0" smtClean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3200" b="1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chemeClr val="accent6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②</a:t>
            </a:r>
            <a:r>
              <a:rPr lang="zh-CN" altLang="en-US" sz="3200" b="1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寻找《诗经》中其它感兴趣的诗歌，</a:t>
            </a:r>
            <a:r>
              <a:rPr lang="zh-CN" altLang="en-US" sz="3200" b="1" dirty="0">
                <a:solidFill>
                  <a:schemeClr val="accent6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读一读</a:t>
            </a:r>
            <a:r>
              <a:rPr lang="zh-CN" altLang="en-US" sz="3200" b="1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，</a:t>
            </a:r>
            <a:r>
              <a:rPr lang="zh-CN" altLang="en-US" sz="3200" b="1" dirty="0">
                <a:solidFill>
                  <a:schemeClr val="accent6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想一想</a:t>
            </a:r>
            <a:r>
              <a:rPr lang="zh-CN" altLang="en-US" sz="3200" b="1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</a:p>
        </p:txBody>
      </p:sp>
      <p:pic>
        <p:nvPicPr>
          <p:cNvPr id="4" name="图片 3" descr="C:\Users\Administrator\AppData\Roaming\Kingsoft\office6\onlineicons\3477372.svg347737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14348" y="285728"/>
            <a:ext cx="685324" cy="914400"/>
          </a:xfrm>
          <a:prstGeom prst="rect">
            <a:avLst/>
          </a:prstGeom>
        </p:spPr>
      </p:pic>
      <p:pic>
        <p:nvPicPr>
          <p:cNvPr id="6" name="图片 5" descr="C:\Users\Administrator\Desktop\QQ图片20191126081448.pngQQ图片2019112608144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214942" y="2285992"/>
            <a:ext cx="3833808" cy="260001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采薇\13.jpg"/>
          <p:cNvPicPr>
            <a:picLocks noChangeAspect="1" noChangeArrowheads="1"/>
          </p:cNvPicPr>
          <p:nvPr/>
        </p:nvPicPr>
        <p:blipFill>
          <a:blip r:embed="rId2"/>
          <a:srcRect r="7011" b="16250"/>
          <a:stretch>
            <a:fillRect/>
          </a:stretch>
        </p:blipFill>
        <p:spPr bwMode="auto">
          <a:xfrm>
            <a:off x="-19725" y="785794"/>
            <a:ext cx="9163725" cy="514353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1000"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采薇\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5169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1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428740" y="-1214450"/>
            <a:ext cx="6286520" cy="9144000"/>
          </a:xfrm>
          <a:prstGeom prst="rect">
            <a:avLst/>
          </a:prstGeom>
        </p:spPr>
      </p:pic>
    </p:spTree>
  </p:cSld>
  <p:clrMapOvr>
    <a:masterClrMapping/>
  </p:clrMapOvr>
  <p:transition spd="med" advClick="0" advTm="1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采薇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7393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1000"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谢谢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3813334" y="4204335"/>
            <a:ext cx="1527334" cy="368300"/>
          </a:xfrm>
          <a:prstGeom prst="rect">
            <a:avLst/>
          </a:prstGeom>
          <a:solidFill>
            <a:schemeClr val="bg2">
              <a:alpha val="96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13" name="图片 12" descr="QQ图片201911261013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2362" y="3683635"/>
            <a:ext cx="1849279" cy="1028700"/>
          </a:xfrm>
          <a:prstGeom prst="rect">
            <a:avLst/>
          </a:prstGeom>
          <a:effectLst>
            <a:softEdge rad="19050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00100" y="714356"/>
            <a:ext cx="6786610" cy="70788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 中国诗歌的发展轨迹</a:t>
            </a:r>
            <a:endParaRPr lang="zh-CN" altLang="en-US" sz="4000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0"/>
            <a:ext cx="798167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诗经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》—《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楚辞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汉乐府诗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建安诗歌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魏晋南北朝诗歌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唐诗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宋词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元曲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明清诗歌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现代诗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采薇\0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51054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357158" y="857232"/>
            <a:ext cx="835821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     </a:t>
            </a:r>
            <a:r>
              <a:rPr lang="en-US" altLang="zh-CN" sz="3600" b="1" dirty="0" smtClean="0"/>
              <a:t> 《</a:t>
            </a:r>
            <a:r>
              <a:rPr lang="zh-CN" altLang="en-US" sz="3600" b="1" dirty="0" smtClean="0"/>
              <a:t>诗经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是中国古代诗歌开端，最早的一部诗歌总集，收集了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西周初年至春秋中叶</a:t>
            </a:r>
            <a:r>
              <a:rPr lang="zh-CN" altLang="en-US" sz="3600" b="1" dirty="0" smtClean="0"/>
              <a:t>的诗歌，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共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305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篇</a:t>
            </a:r>
            <a:r>
              <a:rPr lang="zh-CN" altLang="en-US" sz="3600" b="1" dirty="0" smtClean="0"/>
              <a:t>，反映了周初至周晚期约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五百年间</a:t>
            </a:r>
            <a:r>
              <a:rPr lang="zh-CN" altLang="en-US" sz="3600" b="1" dirty="0" smtClean="0"/>
              <a:t>的社会面貌。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     《</a:t>
            </a:r>
            <a:r>
              <a:rPr lang="zh-CN" altLang="en-US" sz="3600" b="1" dirty="0" smtClean="0"/>
              <a:t>诗经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在先秦时期称为</a:t>
            </a:r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诗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，或取其整数称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诗三百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3600" b="1" dirty="0" smtClean="0"/>
              <a:t>。西汉时被尊为儒家经典，始称</a:t>
            </a:r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诗经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，并沿用至今。诗经在内容上分为</a:t>
            </a:r>
            <a:r>
              <a:rPr lang="en-US" altLang="zh-CN" sz="3600" b="1" dirty="0" smtClean="0"/>
              <a:t>《</a:t>
            </a:r>
            <a:r>
              <a:rPr lang="en-US" sz="3600" b="1" dirty="0" smtClean="0">
                <a:solidFill>
                  <a:srgbClr val="FF0000"/>
                </a:solidFill>
                <a:ea typeface="黑体" pitchFamily="49" charset="-122"/>
                <a:hlinkClick r:id="rId3"/>
              </a:rPr>
              <a:t>风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、</a:t>
            </a:r>
            <a:r>
              <a:rPr lang="en-US" altLang="zh-CN" sz="3600" b="1" dirty="0" smtClean="0"/>
              <a:t>《</a:t>
            </a:r>
            <a:r>
              <a:rPr lang="en-US" sz="3600" b="1" dirty="0" smtClean="0">
                <a:ea typeface="黑体" pitchFamily="49" charset="-122"/>
                <a:hlinkClick r:id="rId4"/>
              </a:rPr>
              <a:t>雅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、</a:t>
            </a:r>
            <a:r>
              <a:rPr lang="en-US" altLang="zh-CN" sz="3600" b="1" dirty="0" smtClean="0"/>
              <a:t>《</a:t>
            </a:r>
            <a:r>
              <a:rPr lang="en-US" sz="3600" b="1" dirty="0" smtClean="0">
                <a:ea typeface="黑体" pitchFamily="49" charset="-122"/>
                <a:hlinkClick r:id="rId5"/>
              </a:rPr>
              <a:t>颂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三个部分。</a:t>
            </a:r>
            <a:endParaRPr lang="zh-CN" altLang="en-US" sz="3600" b="1" dirty="0"/>
          </a:p>
        </p:txBody>
      </p:sp>
    </p:spTree>
    <p:custDataLst>
      <p:tags r:id="rId1"/>
    </p:custDataLst>
  </p:cSld>
  <p:clrMapOvr>
    <a:masterClrMapping/>
  </p:clrMapOvr>
  <p:transition spd="med" advClick="0" advTm="2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1260814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4" y="521970"/>
            <a:ext cx="9060656" cy="63360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2"/>
          <p:cNvSpPr txBox="1"/>
          <p:nvPr/>
        </p:nvSpPr>
        <p:spPr>
          <a:xfrm>
            <a:off x="571472" y="2000240"/>
            <a:ext cx="60245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昔我往矣，杨柳依依。</a:t>
            </a:r>
          </a:p>
          <a:p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今我来思，雨雪霏霏。</a:t>
            </a:r>
          </a:p>
          <a:p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86050" y="928670"/>
            <a:ext cx="249983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采薇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43306" y="3071810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yù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910" y="1643050"/>
            <a:ext cx="715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xī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7752" y="300037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fēi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" name="文本框 10247"/>
          <p:cNvSpPr txBox="1">
            <a:spLocks noChangeArrowheads="1"/>
          </p:cNvSpPr>
          <p:nvPr/>
        </p:nvSpPr>
        <p:spPr bwMode="auto">
          <a:xfrm>
            <a:off x="2571736" y="1571612"/>
            <a:ext cx="7858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0000"/>
                </a:solidFill>
              </a:rPr>
              <a:t>yǐ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0" name="文本框 10246"/>
          <p:cNvSpPr txBox="1">
            <a:spLocks noChangeArrowheads="1"/>
          </p:cNvSpPr>
          <p:nvPr/>
        </p:nvSpPr>
        <p:spPr bwMode="auto">
          <a:xfrm>
            <a:off x="3286116" y="428604"/>
            <a:ext cx="1722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0000"/>
                </a:solidFill>
              </a:rPr>
              <a:t>w</a:t>
            </a:r>
            <a:r>
              <a:rPr lang="en-US" altLang="en-US" sz="3200" b="1" dirty="0" err="1">
                <a:solidFill>
                  <a:srgbClr val="FF0000"/>
                </a:solidFill>
              </a:rPr>
              <a:t>ē</a:t>
            </a:r>
            <a:r>
              <a:rPr lang="en-US" altLang="zh-CN" sz="3200" b="1" dirty="0" err="1">
                <a:solidFill>
                  <a:srgbClr val="FF0000"/>
                </a:solidFill>
              </a:rPr>
              <a:t>i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朗读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519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1260814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4" y="521970"/>
            <a:ext cx="9060656" cy="63360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文本框 10244"/>
          <p:cNvSpPr txBox="1">
            <a:spLocks noChangeArrowheads="1"/>
          </p:cNvSpPr>
          <p:nvPr/>
        </p:nvSpPr>
        <p:spPr bwMode="auto">
          <a:xfrm>
            <a:off x="642910" y="2428868"/>
            <a:ext cx="8027988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</a:rPr>
              <a:t>昔我</a:t>
            </a: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6000" dirty="0">
                <a:solidFill>
                  <a:srgbClr val="FF0000"/>
                </a:solidFill>
              </a:rPr>
              <a:t>往矣，杨柳</a:t>
            </a: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6000" dirty="0">
                <a:solidFill>
                  <a:srgbClr val="FF0000"/>
                </a:solidFill>
              </a:rPr>
              <a:t>依依。</a:t>
            </a:r>
          </a:p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</a:rPr>
              <a:t>今我</a:t>
            </a: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6000" dirty="0">
                <a:solidFill>
                  <a:srgbClr val="FF0000"/>
                </a:solidFill>
              </a:rPr>
              <a:t>来思，雨雪</a:t>
            </a: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6000" dirty="0">
                <a:solidFill>
                  <a:srgbClr val="FF0000"/>
                </a:solidFill>
              </a:rPr>
              <a:t>霏霏。</a:t>
            </a:r>
          </a:p>
        </p:txBody>
      </p:sp>
      <p:sp>
        <p:nvSpPr>
          <p:cNvPr id="12" name="文本框 10243"/>
          <p:cNvSpPr txBox="1">
            <a:spLocks noChangeArrowheads="1"/>
          </p:cNvSpPr>
          <p:nvPr/>
        </p:nvSpPr>
        <p:spPr bwMode="auto">
          <a:xfrm>
            <a:off x="1285852" y="642918"/>
            <a:ext cx="68405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宋体" pitchFamily="2" charset="-122"/>
              </a:rPr>
              <a:t>  </a:t>
            </a:r>
            <a:r>
              <a:rPr lang="zh-CN" altLang="en-US" sz="4800" b="1" dirty="0">
                <a:latin typeface="宋体" pitchFamily="2" charset="-122"/>
              </a:rPr>
              <a:t>诗经</a:t>
            </a:r>
            <a:r>
              <a:rPr lang="en-US" altLang="zh-CN" sz="4800" b="1" dirty="0">
                <a:latin typeface="宋体" pitchFamily="2" charset="-122"/>
              </a:rPr>
              <a:t>·</a:t>
            </a:r>
            <a:r>
              <a:rPr lang="zh-CN" altLang="en-US" sz="4800" b="1" dirty="0">
                <a:latin typeface="宋体" pitchFamily="2" charset="-122"/>
              </a:rPr>
              <a:t>采薇（节选）</a:t>
            </a:r>
          </a:p>
        </p:txBody>
      </p:sp>
    </p:spTree>
  </p:cSld>
  <p:clrMapOvr>
    <a:masterClrMapping/>
  </p:clrMapOvr>
  <p:transition spd="med" advClick="0" advTm="2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dministrator\Desktop\QQ图片20191126081448.pngQQ图片2019112608144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8662" y="3929066"/>
            <a:ext cx="7760995" cy="2490470"/>
          </a:xfrm>
          <a:prstGeom prst="rect">
            <a:avLst/>
          </a:prstGeom>
        </p:spPr>
      </p:pic>
      <p:sp>
        <p:nvSpPr>
          <p:cNvPr id="5" name="Rectangle 3"/>
          <p:cNvSpPr txBox="1">
            <a:spLocks noRot="1" noChangeArrowheads="1"/>
          </p:cNvSpPr>
          <p:nvPr/>
        </p:nvSpPr>
        <p:spPr bwMode="auto">
          <a:xfrm>
            <a:off x="571472" y="428604"/>
            <a:ext cx="814387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注释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①昔：从前。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②矣：语气助词。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③依依：形容树枝柔弱，随风摇摆的样子。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④思：语气助词。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⑤霏霏：雪花飞舞的样子。</a:t>
            </a:r>
          </a:p>
        </p:txBody>
      </p:sp>
    </p:spTree>
    <p:custDataLst>
      <p:tags r:id="rId1"/>
    </p:custDataLst>
  </p:cSld>
  <p:clrMapOvr>
    <a:masterClrMapping/>
  </p:clrMapOvr>
  <p:transition spd="med" advClick="0" advTm="2000"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SLIDE_ITEM_CNT" val="0"/>
  <p:tag name="KSO_WM_SLIDE_LAYOUT" val="a_b"/>
  <p:tag name="KSO_WM_SLIDE_LAYOUT_CNT" val="1_3"/>
  <p:tag name="KSO_WM_SLIDE_TYPE" val="endPage"/>
  <p:tag name="KSO_WM_BEAUTIFY_FLAG" val="#wm#"/>
  <p:tag name="KSO_WM_COMBINE_RELATE_SLIDE_ID" val="background20177552_11"/>
  <p:tag name="KSO_WM_TEMPLATE_CATEGORY" val="custom"/>
  <p:tag name="KSO_WM_TEMPLATE_INDEX" val="20180799"/>
  <p:tag name="KSO_WM_SLIDE_ID" val="custom20180799_33"/>
  <p:tag name="KSO_WM_SLIDE_INDEX" val="33"/>
  <p:tag name="KSO_WM_TEMPLATE_SUBCATEGORY" val="0"/>
  <p:tag name="KSO_WM_SLIDE_SUBTYPE" val="pureTxt"/>
  <p:tag name="KSO_WM_TEMPLATE_MASTER_TYPE" val="1"/>
  <p:tag name="KSO_WM_TEMPLATE_COLOR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LAYERLEVEL" val="1"/>
  <p:tag name="KSO_WM_UNIT_VALUE" val="13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感谢您的观看"/>
  <p:tag name="KSO_WM_TEMPLATE_CATEGORY" val="custom"/>
  <p:tag name="KSO_WM_TEMPLATE_INDEX" val="20180799"/>
  <p:tag name="KSO_WM_UNIT_ID" val="custom20180799_33*a*1"/>
  <p:tag name="KSO_WM_UNIT_NOCLEAR" val="1"/>
  <p:tag name="KSO_WM_UNIT_DIAGRAM_ISNUMVISUAL" val="0"/>
  <p:tag name="KSO_WM_UNIT_DIAGRAM_ISREFERUNIT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413</Words>
  <Application>Microsoft Office PowerPoint</Application>
  <PresentationFormat>全屏显示(4:3)</PresentationFormat>
  <Paragraphs>57</Paragraphs>
  <Slides>21</Slides>
  <Notes>3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《论语》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作业</vt:lpstr>
      <vt:lpstr>幻灯片 18</vt:lpstr>
      <vt:lpstr>幻灯片 19</vt:lpstr>
      <vt:lpstr>幻灯片 20</vt:lpstr>
      <vt:lpstr>谢谢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USER-</dc:creator>
  <cp:lastModifiedBy>Administrator</cp:lastModifiedBy>
  <cp:revision>49</cp:revision>
  <dcterms:created xsi:type="dcterms:W3CDTF">2018-04-13T13:50:15Z</dcterms:created>
  <dcterms:modified xsi:type="dcterms:W3CDTF">2020-11-18T07:09:09Z</dcterms:modified>
</cp:coreProperties>
</file>