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media/image26.jpg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07"/>
  </p:notesMasterIdLst>
  <p:handoutMasterIdLst>
    <p:handoutMasterId r:id="rId108"/>
  </p:handoutMasterIdLst>
  <p:sldIdLst>
    <p:sldId id="523" r:id="rId2"/>
    <p:sldId id="1901" r:id="rId3"/>
    <p:sldId id="1809" r:id="rId4"/>
    <p:sldId id="1889" r:id="rId5"/>
    <p:sldId id="1874" r:id="rId6"/>
    <p:sldId id="1810" r:id="rId7"/>
    <p:sldId id="1835" r:id="rId8"/>
    <p:sldId id="1836" r:id="rId9"/>
    <p:sldId id="1816" r:id="rId10"/>
    <p:sldId id="1818" r:id="rId11"/>
    <p:sldId id="1837" r:id="rId12"/>
    <p:sldId id="1878" r:id="rId13"/>
    <p:sldId id="1875" r:id="rId14"/>
    <p:sldId id="1880" r:id="rId15"/>
    <p:sldId id="1888" r:id="rId16"/>
    <p:sldId id="1839" r:id="rId17"/>
    <p:sldId id="1821" r:id="rId18"/>
    <p:sldId id="1840" r:id="rId19"/>
    <p:sldId id="1881" r:id="rId20"/>
    <p:sldId id="1842" r:id="rId21"/>
    <p:sldId id="1841" r:id="rId22"/>
    <p:sldId id="1876" r:id="rId23"/>
    <p:sldId id="1825" r:id="rId24"/>
    <p:sldId id="1826" r:id="rId25"/>
    <p:sldId id="1827" r:id="rId26"/>
    <p:sldId id="1843" r:id="rId27"/>
    <p:sldId id="1845" r:id="rId28"/>
    <p:sldId id="1846" r:id="rId29"/>
    <p:sldId id="1879" r:id="rId30"/>
    <p:sldId id="1829" r:id="rId31"/>
    <p:sldId id="1830" r:id="rId32"/>
    <p:sldId id="1831" r:id="rId33"/>
    <p:sldId id="1832" r:id="rId34"/>
    <p:sldId id="1902" r:id="rId35"/>
    <p:sldId id="1903" r:id="rId36"/>
    <p:sldId id="1300" r:id="rId37"/>
    <p:sldId id="1898" r:id="rId38"/>
    <p:sldId id="1877" r:id="rId39"/>
    <p:sldId id="1850" r:id="rId40"/>
    <p:sldId id="1301" r:id="rId41"/>
    <p:sldId id="1547" r:id="rId42"/>
    <p:sldId id="1851" r:id="rId43"/>
    <p:sldId id="1738" r:id="rId44"/>
    <p:sldId id="1760" r:id="rId45"/>
    <p:sldId id="1487" r:id="rId46"/>
    <p:sldId id="1854" r:id="rId47"/>
    <p:sldId id="1855" r:id="rId48"/>
    <p:sldId id="1662" r:id="rId49"/>
    <p:sldId id="1489" r:id="rId50"/>
    <p:sldId id="1882" r:id="rId51"/>
    <p:sldId id="1856" r:id="rId52"/>
    <p:sldId id="1883" r:id="rId53"/>
    <p:sldId id="1857" r:id="rId54"/>
    <p:sldId id="1904" r:id="rId55"/>
    <p:sldId id="1545" r:id="rId56"/>
    <p:sldId id="1777" r:id="rId57"/>
    <p:sldId id="1546" r:id="rId58"/>
    <p:sldId id="1766" r:id="rId59"/>
    <p:sldId id="1859" r:id="rId60"/>
    <p:sldId id="1763" r:id="rId61"/>
    <p:sldId id="1764" r:id="rId62"/>
    <p:sldId id="1765" r:id="rId63"/>
    <p:sldId id="1860" r:id="rId64"/>
    <p:sldId id="1496" r:id="rId65"/>
    <p:sldId id="1497" r:id="rId66"/>
    <p:sldId id="1778" r:id="rId67"/>
    <p:sldId id="1795" r:id="rId68"/>
    <p:sldId id="1796" r:id="rId69"/>
    <p:sldId id="1797" r:id="rId70"/>
    <p:sldId id="1905" r:id="rId71"/>
    <p:sldId id="1407" r:id="rId72"/>
    <p:sldId id="1899" r:id="rId73"/>
    <p:sldId id="1787" r:id="rId74"/>
    <p:sldId id="1408" r:id="rId75"/>
    <p:sldId id="1865" r:id="rId76"/>
    <p:sldId id="1754" r:id="rId77"/>
    <p:sldId id="1750" r:id="rId78"/>
    <p:sldId id="1753" r:id="rId79"/>
    <p:sldId id="1808" r:id="rId80"/>
    <p:sldId id="1863" r:id="rId81"/>
    <p:sldId id="1867" r:id="rId82"/>
    <p:sldId id="1868" r:id="rId83"/>
    <p:sldId id="1735" r:id="rId84"/>
    <p:sldId id="1517" r:id="rId85"/>
    <p:sldId id="1869" r:id="rId86"/>
    <p:sldId id="1736" r:id="rId87"/>
    <p:sldId id="1518" r:id="rId88"/>
    <p:sldId id="1884" r:id="rId89"/>
    <p:sldId id="1885" r:id="rId90"/>
    <p:sldId id="1737" r:id="rId91"/>
    <p:sldId id="1870" r:id="rId92"/>
    <p:sldId id="1886" r:id="rId93"/>
    <p:sldId id="1871" r:id="rId94"/>
    <p:sldId id="1872" r:id="rId95"/>
    <p:sldId id="1788" r:id="rId96"/>
    <p:sldId id="1873" r:id="rId97"/>
    <p:sldId id="1789" r:id="rId98"/>
    <p:sldId id="1790" r:id="rId99"/>
    <p:sldId id="1791" r:id="rId100"/>
    <p:sldId id="1520" r:id="rId101"/>
    <p:sldId id="1521" r:id="rId102"/>
    <p:sldId id="1522" r:id="rId103"/>
    <p:sldId id="1805" r:id="rId104"/>
    <p:sldId id="1806" r:id="rId105"/>
    <p:sldId id="1807" r:id="rId10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325">
          <p15:clr>
            <a:srgbClr val="A4A3A4"/>
          </p15:clr>
        </p15:guide>
        <p15:guide id="2" pos="208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B050"/>
    <a:srgbClr val="0066FF"/>
    <a:srgbClr val="FFFF21"/>
    <a:srgbClr val="FF00FF"/>
    <a:srgbClr val="CC9900"/>
    <a:srgbClr val="A38302"/>
    <a:srgbClr val="FFFFFF"/>
    <a:srgbClr val="FEF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705" autoAdjust="0"/>
  </p:normalViewPr>
  <p:slideViewPr>
    <p:cSldViewPr>
      <p:cViewPr>
        <p:scale>
          <a:sx n="100" d="100"/>
          <a:sy n="100" d="100"/>
        </p:scale>
        <p:origin x="-72" y="-21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7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325"/>
        <p:guide pos="208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2021-2-21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191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2021-2-21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070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742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085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298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69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2422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1843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1843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2112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3785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534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211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6804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182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78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FF43D1-8E61-4C38-A4E5-732F564AABB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1909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9566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60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2876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2437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2511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0469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4739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679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6097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6087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782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FF43D1-8E61-4C38-A4E5-732F564AABB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79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194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572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095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3277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9911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416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380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956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956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677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42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956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5720ABE-D448-574E-AED4-4A2EA0C5252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FDDFD90-1429-7244-B887-4B2B69E9159A}"/>
              </a:ext>
            </a:extLst>
          </p:cNvPr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8" name="文本框 10">
            <a:extLst>
              <a:ext uri="{FF2B5EF4-FFF2-40B4-BE49-F238E27FC236}">
                <a16:creationId xmlns="" xmlns:a16="http://schemas.microsoft.com/office/drawing/2014/main" id="{5362E6FF-7BB4-7848-B66B-4CD6CB94CD42}"/>
              </a:ext>
            </a:extLst>
          </p:cNvPr>
          <p:cNvSpPr txBox="1"/>
          <p:nvPr userDrawn="1"/>
        </p:nvSpPr>
        <p:spPr>
          <a:xfrm>
            <a:off x="193237" y="51470"/>
            <a:ext cx="1351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0" dirty="0" smtClean="0"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1400" b="0" dirty="0" smtClean="0">
                <a:latin typeface="黑体" pitchFamily="49" charset="-122"/>
                <a:ea typeface="黑体" pitchFamily="49" charset="-122"/>
              </a:rPr>
              <a:t>古诗词三首</a:t>
            </a:r>
            <a:endParaRPr kumimoji="1" lang="zh-CN" altLang="en-US" sz="1400" b="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680520"/>
            <a:ext cx="9361040" cy="555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5" r:id="rId3"/>
    <p:sldLayoutId id="2147483656" r:id="rId4"/>
    <p:sldLayoutId id="2147483658" r:id="rId5"/>
  </p:sldLayoutIdLst>
  <p:timing>
    <p:tnLst>
      <p:par>
        <p:cTn id="1" dur="indefinite" restart="never" nodeType="tmRoot"/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7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slide" Target="slide34.x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19971;&#24425;&#22235;&#19979;&#23383;&#35789;&#21548;&#20889;1&#21476;&#35799;&#35789;&#19977;&#39318;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5.wdp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microsoft.com/office/2007/relationships/hdphoto" Target="../media/hdphoto6.wdp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microsoft.com/office/2007/relationships/hdphoto" Target="../media/hdphoto4.wdp"/><Relationship Id="rId7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5.wdp"/><Relationship Id="rId4" Type="http://schemas.openxmlformats.org/officeDocument/2006/relationships/image" Target="../media/image21.png"/><Relationship Id="rId9" Type="http://schemas.openxmlformats.org/officeDocument/2006/relationships/image" Target="../media/image2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7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openxmlformats.org/officeDocument/2006/relationships/notesSlide" Target="../notesSlides/notes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7.wdp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31729;.mp4" TargetMode="External"/><Relationship Id="rId3" Type="http://schemas.openxmlformats.org/officeDocument/2006/relationships/hyperlink" Target="&#29983;&#23383;&#35270;&#39057;-1&#12298;&#22823;&#38738;&#26641;&#19979;&#30340;&#23567;&#23398;&#12299;.mp4" TargetMode="External"/><Relationship Id="rId7" Type="http://schemas.openxmlformats.org/officeDocument/2006/relationships/hyperlink" Target="&#29983;&#23383;&#35270;&#39057;/&#31232;.mp4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11" Type="http://schemas.openxmlformats.org/officeDocument/2006/relationships/hyperlink" Target="&#29983;&#23383;&#35270;&#39057;/&#34678;.mp4" TargetMode="External"/><Relationship Id="rId5" Type="http://schemas.openxmlformats.org/officeDocument/2006/relationships/hyperlink" Target="&#29983;&#23383;&#35270;&#39057;/&#26434;.mp4" TargetMode="External"/><Relationship Id="rId10" Type="http://schemas.openxmlformats.org/officeDocument/2006/relationships/hyperlink" Target="&#29983;&#23383;&#35270;&#39057;/&#34579;.mp4" TargetMode="External"/><Relationship Id="rId4" Type="http://schemas.openxmlformats.org/officeDocument/2006/relationships/image" Target="../media/image10.png"/><Relationship Id="rId9" Type="http://schemas.openxmlformats.org/officeDocument/2006/relationships/hyperlink" Target="&#29983;&#23383;&#35270;&#39057;/&#34619;.mp4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/&#26434;.mp4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hyperlink" Target="&#29983;&#23383;&#35270;&#39057;/&#31729;.mp4" TargetMode="Externa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microsoft.com/office/2007/relationships/hdphoto" Target="../media/hdphoto9.wdp"/><Relationship Id="rId5" Type="http://schemas.openxmlformats.org/officeDocument/2006/relationships/image" Target="../media/image33.png"/><Relationship Id="rId10" Type="http://schemas.openxmlformats.org/officeDocument/2006/relationships/image" Target="../media/image31.png"/><Relationship Id="rId4" Type="http://schemas.microsoft.com/office/2007/relationships/hdphoto" Target="../media/hdphoto8.wdp"/><Relationship Id="rId9" Type="http://schemas.openxmlformats.org/officeDocument/2006/relationships/hyperlink" Target="&#29983;&#23383;&#35270;&#39057;/&#34579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1&#12298;&#22823;&#38738;&#26641;&#19979;&#30340;&#23567;&#23398;&#12299;.mp4" TargetMode="External"/><Relationship Id="rId7" Type="http://schemas.openxmlformats.org/officeDocument/2006/relationships/hyperlink" Target="&#29983;&#23383;&#35270;&#39057;/&#24464;.mp4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hyperlink" Target="&#29983;&#23383;&#35270;&#39057;/&#23487;.mp4" TargetMode="Externa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2235;&#19979;&#35838;&#25991;&#26391;&#35835;1&#21476;&#35799;&#35789;&#19977;&#39318;%20&#23487;&#26032;&#24066;&#24464;&#20844;&#24215;.mp4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1&#12298;&#22823;&#38738;&#26641;&#19979;&#30340;&#23567;&#23398;&#12299;.mp4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hyperlink" Target="&#29983;&#23383;&#35270;&#39057;/&#30095;.mp4" TargetMode="External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tif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9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2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2235;&#19979;&#35838;&#25991;&#26391;&#35835;1&#21476;&#35799;&#35789;&#19977;&#39318;%20&#22235;&#26102;&#30000;&#22253;&#26434;&#20852;&#65288;&#20854;&#20108;&#21313;&#20116;&#65289;.mp4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2235;&#19979;&#35838;&#25991;&#26391;&#35835;1&#21476;&#35799;&#35789;&#19977;&#39318;%20&#28165;&#24179;&#20048;&#183;&#26449;&#23621;.mp4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32705;.mp4" TargetMode="External"/><Relationship Id="rId3" Type="http://schemas.openxmlformats.org/officeDocument/2006/relationships/hyperlink" Target="&#29983;&#23383;&#35270;&#39057;-1&#12298;&#22823;&#38738;&#26641;&#19979;&#30340;&#23567;&#23398;&#12299;.mp4" TargetMode="External"/><Relationship Id="rId7" Type="http://schemas.openxmlformats.org/officeDocument/2006/relationships/hyperlink" Target="&#29983;&#23383;&#35270;&#39057;/&#27280;.mp4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hyperlink" Target="&#29983;&#23383;&#35270;&#39057;/&#33541;.mp4" TargetMode="External"/><Relationship Id="rId10" Type="http://schemas.openxmlformats.org/officeDocument/2006/relationships/hyperlink" Target="&#29983;&#23383;&#35270;&#39057;/&#21093;.mp4" TargetMode="External"/><Relationship Id="rId4" Type="http://schemas.openxmlformats.org/officeDocument/2006/relationships/image" Target="../media/image10.png"/><Relationship Id="rId9" Type="http://schemas.openxmlformats.org/officeDocument/2006/relationships/hyperlink" Target="&#29983;&#23383;&#35270;&#39057;/&#36182;.mp4" TargetMode="Externa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/&#27280;.mp4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5" Type="http://schemas.openxmlformats.org/officeDocument/2006/relationships/hyperlink" Target="&#29983;&#23383;&#35270;&#39057;/&#32705;.mp4" TargetMode="External"/><Relationship Id="rId4" Type="http://schemas.openxmlformats.org/officeDocument/2006/relationships/image" Target="../media/image3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tiff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&#21556;&#38899;.mp3" TargetMode="Externa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tiff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jp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9.pn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34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71.png"/><Relationship Id="rId4" Type="http://schemas.openxmlformats.org/officeDocument/2006/relationships/notesSlide" Target="../notesSlides/notesSlide3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tif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8" b="13942"/>
          <a:stretch/>
        </p:blipFill>
        <p:spPr bwMode="auto">
          <a:xfrm>
            <a:off x="-36512" y="-164553"/>
            <a:ext cx="9180512" cy="5308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2540" y="85760"/>
            <a:ext cx="298767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8425" y="51470"/>
            <a:ext cx="1800493" cy="307777"/>
          </a:xfrm>
          <a:prstGeom prst="rect">
            <a:avLst/>
          </a:prstGeom>
          <a:noFill/>
          <a:effectLst/>
        </p:spPr>
        <p:txBody>
          <a:bodyPr wrap="none" rtlCol="0" anchor="t">
            <a:spAutoFit/>
          </a:bodyPr>
          <a:lstStyle/>
          <a:p>
            <a:r>
              <a:rPr kumimoji="1"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语文  </a:t>
            </a:r>
            <a:r>
              <a: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四年级  </a:t>
            </a:r>
            <a:r>
              <a:rPr kumimoji="1"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下册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48"/>
          <p:cNvSpPr txBox="1"/>
          <p:nvPr/>
        </p:nvSpPr>
        <p:spPr>
          <a:xfrm>
            <a:off x="998671" y="1241197"/>
            <a:ext cx="7042187" cy="1300356"/>
          </a:xfrm>
          <a:prstGeom prst="rect">
            <a:avLst/>
          </a:prstGeom>
          <a:solidFill>
            <a:schemeClr val="bg1">
              <a:alpha val="4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0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1 </a:t>
            </a:r>
            <a:r>
              <a:rPr lang="zh-CN" altLang="en-US" sz="80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古</a:t>
            </a:r>
            <a:r>
              <a:rPr lang="zh-CN" altLang="en-US" sz="8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诗词三首</a:t>
            </a:r>
            <a:endParaRPr lang="zh-CN" altLang="en-US" sz="8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067" y="3759245"/>
            <a:ext cx="1629583" cy="37863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067" y="4151223"/>
            <a:ext cx="1629583" cy="37863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文本框 15">
            <a:hlinkClick r:id="rId5" action="ppaction://hlinksldjump"/>
          </p:cNvPr>
          <p:cNvSpPr txBox="1"/>
          <p:nvPr/>
        </p:nvSpPr>
        <p:spPr>
          <a:xfrm>
            <a:off x="7290250" y="3737714"/>
            <a:ext cx="1231486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1" name="文本框 14">
            <a:hlinkClick r:id="rId6" action="ppaction://hlinksldjump"/>
          </p:cNvPr>
          <p:cNvSpPr txBox="1"/>
          <p:nvPr/>
        </p:nvSpPr>
        <p:spPr>
          <a:xfrm>
            <a:off x="7288980" y="4140487"/>
            <a:ext cx="1231486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</a:rPr>
              <a:t>第二课时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132" y="4546645"/>
            <a:ext cx="1629583" cy="37863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5" name="文本框 5">
            <a:hlinkClick r:id="rId7" action="ppaction://hlinksldjump"/>
          </p:cNvPr>
          <p:cNvSpPr txBox="1"/>
          <p:nvPr/>
        </p:nvSpPr>
        <p:spPr>
          <a:xfrm>
            <a:off x="7301045" y="4526384"/>
            <a:ext cx="1231486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solidFill>
                  <a:schemeClr val="bg1"/>
                </a:solidFill>
              </a:rPr>
              <a:t>第三课时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267744" y="1431109"/>
            <a:ext cx="6336704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有感情地朗读古诗，结合注释，说说每句诗的意思，再说说你头脑中出现的画面吧！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04" y="1431109"/>
            <a:ext cx="1931348" cy="276775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36194" y="411510"/>
            <a:ext cx="2319582" cy="561692"/>
            <a:chOff x="236194" y="411510"/>
            <a:chExt cx="2319582" cy="561692"/>
          </a:xfrm>
        </p:grpSpPr>
        <p:sp>
          <p:nvSpPr>
            <p:cNvPr id="7" name="文本框 14">
              <a:extLst>
                <a:ext uri="{FF2B5EF4-FFF2-40B4-BE49-F238E27FC236}">
                  <a16:creationId xmlns="" xmlns:a16="http://schemas.microsoft.com/office/drawing/2014/main" id="{5484379D-3776-7748-BF08-F82CF795CA5C}"/>
                </a:ext>
              </a:extLst>
            </p:cNvPr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YouYuan" panose="02010509060101010101" pitchFamily="49" charset="-122"/>
                  <a:ea typeface="YouYuan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0E56DA78-629F-0143-BFBE-341A78A97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217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64171" y="1419622"/>
            <a:ext cx="630942" cy="2667590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l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清平乐·村居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2051720" y="1298327"/>
            <a:ext cx="5184576" cy="621447"/>
          </a:xfrm>
          <a:prstGeom prst="round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茅檐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   青草     溪水 </a:t>
            </a:r>
            <a:endParaRPr lang="zh-CN" altLang="en-US" sz="3200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051720" y="2284095"/>
            <a:ext cx="5628436" cy="621447"/>
          </a:xfrm>
          <a:prstGeom prst="round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翁媪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    吴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音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    相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媚好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1665809" y="1470726"/>
            <a:ext cx="252028" cy="2536935"/>
          </a:xfrm>
          <a:prstGeom prst="leftBrace">
            <a:avLst>
              <a:gd name="adj1" fmla="val 8333"/>
              <a:gd name="adj2" fmla="val 50000"/>
            </a:avLst>
          </a:prstGeom>
          <a:ln w="25400"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7"/>
          <p:cNvSpPr txBox="1"/>
          <p:nvPr/>
        </p:nvSpPr>
        <p:spPr>
          <a:xfrm>
            <a:off x="8172400" y="1648906"/>
            <a:ext cx="433070" cy="206210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自然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温馨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1979712" y="3462471"/>
            <a:ext cx="6025048" cy="621447"/>
          </a:xfrm>
          <a:prstGeom prst="round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大儿</a:t>
            </a:r>
            <a:r>
              <a:rPr lang="zh-CN" altLang="en-US" sz="32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锄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豆 中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儿</a:t>
            </a:r>
            <a:r>
              <a:rPr lang="zh-CN" altLang="en-US" sz="32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织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笼 小儿</a:t>
            </a:r>
            <a:r>
              <a:rPr lang="zh-CN" altLang="en-US" sz="32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sym typeface="+mn-ea"/>
              </a:rPr>
              <a:t>剥莲蓬</a:t>
            </a:r>
          </a:p>
        </p:txBody>
      </p:sp>
      <p:sp>
        <p:nvSpPr>
          <p:cNvPr id="21" name="左大括号 20"/>
          <p:cNvSpPr/>
          <p:nvPr/>
        </p:nvSpPr>
        <p:spPr>
          <a:xfrm flipH="1">
            <a:off x="8004760" y="1568393"/>
            <a:ext cx="167640" cy="2445360"/>
          </a:xfrm>
          <a:prstGeom prst="leftBrace">
            <a:avLst>
              <a:gd name="adj1" fmla="val 8333"/>
              <a:gd name="adj2" fmla="val 50000"/>
            </a:avLst>
          </a:prstGeom>
          <a:ln w="25400"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767937" y="483265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22" y="535942"/>
            <a:ext cx="366860" cy="456338"/>
          </a:xfrm>
          <a:prstGeom prst="rect">
            <a:avLst/>
          </a:prstGeom>
        </p:spPr>
      </p:pic>
      <p:sp>
        <p:nvSpPr>
          <p:cNvPr id="18" name="文本框 2"/>
          <p:cNvSpPr txBox="1"/>
          <p:nvPr/>
        </p:nvSpPr>
        <p:spPr>
          <a:xfrm>
            <a:off x="755576" y="1203598"/>
            <a:ext cx="7776864" cy="3693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《清平乐·村居》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首词描绘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了一个农村五口之家的环境和生活画面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，展现了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的农家生活，表达了作者对幸福和谐、安居乐业的乡村生活的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2267744" y="2645499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悠闲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2" name="文本框 14"/>
          <p:cNvSpPr txBox="1"/>
          <p:nvPr/>
        </p:nvSpPr>
        <p:spPr>
          <a:xfrm>
            <a:off x="971600" y="4083918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喜爱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2483768" y="4083918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赞美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7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42560" y="920525"/>
            <a:ext cx="8133896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西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江月</a:t>
            </a:r>
            <a:r>
              <a:rPr lang="en-US" altLang="zh-CN" sz="3600" b="1" dirty="0"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夜行黄沙道中</a:t>
            </a:r>
            <a:endParaRPr lang="en-US" altLang="zh-CN" sz="3600" b="1" dirty="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600" b="1" dirty="0">
                <a:latin typeface="+mn-ea"/>
              </a:rPr>
              <a:t>[</a:t>
            </a:r>
            <a:r>
              <a:rPr lang="zh-CN" altLang="en-US" sz="3600" b="1" dirty="0">
                <a:latin typeface="+mn-ea"/>
              </a:rPr>
              <a:t>宋</a:t>
            </a:r>
            <a:r>
              <a:rPr lang="en-US" altLang="zh-CN" sz="3600" b="1" dirty="0">
                <a:latin typeface="+mn-ea"/>
              </a:rPr>
              <a:t>]</a:t>
            </a:r>
            <a:r>
              <a:rPr lang="zh-CN" altLang="en-US" sz="3600" b="1" dirty="0" smtClean="0">
                <a:latin typeface="+mn-ea"/>
              </a:rPr>
              <a:t>辛弃疾</a:t>
            </a:r>
            <a:endParaRPr lang="en-US" altLang="zh-CN" sz="3600" b="1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明月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别枝惊鹊，清风半夜鸣蝉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稻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花香里说丰年，听取蛙声一片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七八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个星天外，两三点雨山前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旧时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茅店社林边，路转溪桥忽见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1043608" y="977953"/>
            <a:ext cx="7920880" cy="41319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一、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读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拼音，写同音字。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bō</a:t>
            </a:r>
            <a:r>
              <a:rPr lang="zh-CN" altLang="en-US" sz="3600" b="1" dirty="0" smtClean="0">
                <a:latin typeface="汉语拼音" pitchFamily="34" charset="0"/>
                <a:ea typeface="楷体" pitchFamily="49" charset="-122"/>
                <a:cs typeface="汉语拼音" pitchFamily="34" charset="0"/>
                <a:sym typeface="Wingdings" pitchFamily="2" charset="2"/>
              </a:rPr>
              <a:t>：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  <a:sym typeface="Wingdings" pitchFamily="2" charset="2"/>
              </a:rPr>
              <a:t>（  ）莲蓬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   广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（  ）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   （  ）浪    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（  ）弄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yán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：屋（  ）    语（  ）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（  ）格    边（  ）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18" name="文本框 13"/>
          <p:cNvSpPr txBox="1"/>
          <p:nvPr/>
        </p:nvSpPr>
        <p:spPr>
          <a:xfrm>
            <a:off x="2729501" y="1842959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剥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13"/>
          <p:cNvSpPr txBox="1"/>
          <p:nvPr/>
        </p:nvSpPr>
        <p:spPr>
          <a:xfrm>
            <a:off x="6113877" y="1842959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播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文本框 13"/>
          <p:cNvSpPr txBox="1"/>
          <p:nvPr/>
        </p:nvSpPr>
        <p:spPr>
          <a:xfrm>
            <a:off x="2873517" y="2635047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波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文本框 13"/>
          <p:cNvSpPr txBox="1"/>
          <p:nvPr/>
        </p:nvSpPr>
        <p:spPr>
          <a:xfrm>
            <a:off x="5609821" y="2635047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拨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文本框 13"/>
          <p:cNvSpPr txBox="1"/>
          <p:nvPr/>
        </p:nvSpPr>
        <p:spPr>
          <a:xfrm>
            <a:off x="3233557" y="3499143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檐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3"/>
          <p:cNvSpPr txBox="1"/>
          <p:nvPr/>
        </p:nvSpPr>
        <p:spPr>
          <a:xfrm>
            <a:off x="5969861" y="3479979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言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框 13"/>
          <p:cNvSpPr txBox="1"/>
          <p:nvPr/>
        </p:nvSpPr>
        <p:spPr>
          <a:xfrm>
            <a:off x="2873517" y="4291231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严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41869" y="429994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沿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899850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8" grpId="0"/>
      <p:bldP spid="9" grpId="0"/>
      <p:bldP spid="10" grpId="0"/>
      <p:bldP spid="11" grpId="0"/>
      <p:bldP spid="13" grpId="0"/>
      <p:bldP spid="14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95537" y="505467"/>
            <a:ext cx="842493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    二、请你写出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清平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乐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村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居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中采用白描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手法，描写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三个儿子的不同形象的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诗句吧！</a:t>
            </a:r>
            <a:endParaRPr lang="zh-CN" altLang="en-US" sz="32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13"/>
          <p:cNvSpPr txBox="1"/>
          <p:nvPr/>
        </p:nvSpPr>
        <p:spPr>
          <a:xfrm>
            <a:off x="539552" y="2104276"/>
            <a:ext cx="82089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大儿锄豆溪东，中儿正织鸡笼。</a:t>
            </a:r>
            <a:endParaRPr lang="en-US" altLang="zh-CN" sz="4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最喜小儿亡赖，溪头卧剥莲蓬。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74342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51520" y="1678964"/>
            <a:ext cx="9145016" cy="25730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1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绕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池闲步看鱼游，正值儿童弄钓舟。 </a:t>
            </a:r>
            <a:r>
              <a:rPr lang="zh-CN" altLang="en-US" sz="31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斗蟋蟀</a:t>
            </a:r>
          </a:p>
          <a:p>
            <a:pPr>
              <a:lnSpc>
                <a:spcPct val="130000"/>
              </a:lnSpc>
            </a:pPr>
            <a:r>
              <a:rPr lang="zh-CN" altLang="en-US" sz="31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童子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柳阴</a:t>
            </a:r>
            <a:r>
              <a:rPr lang="zh-CN" altLang="en-US" sz="31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眠</a:t>
            </a:r>
            <a:r>
              <a:rPr lang="zh-CN" altLang="en-US" sz="31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正着，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一牛吃过柳阴西。    </a:t>
            </a:r>
            <a:r>
              <a:rPr lang="zh-CN" altLang="en-US" sz="31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放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风筝</a:t>
            </a:r>
          </a:p>
          <a:p>
            <a:pPr>
              <a:lnSpc>
                <a:spcPct val="130000"/>
              </a:lnSpc>
            </a:pPr>
            <a:r>
              <a:rPr lang="zh-CN" altLang="en-US" sz="31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有儿童挑促织，夜深篱落一灯明。    </a:t>
            </a:r>
            <a:r>
              <a:rPr lang="zh-CN" altLang="en-US" sz="31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钓鱼 </a:t>
            </a:r>
            <a:endParaRPr lang="zh-CN" altLang="en-US" sz="3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1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结伴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儿童裤褶红，手提线索骂天公。    </a:t>
            </a:r>
            <a:r>
              <a:rPr lang="zh-CN" altLang="en-US" sz="31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睡觉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11560" y="526836"/>
            <a:ext cx="8002215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    三、读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读下面几句诗，猜一猜是描写什么儿童生活的什么场景，连一连。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444208" y="2283718"/>
            <a:ext cx="1291743" cy="92796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444208" y="2859782"/>
            <a:ext cx="1258259" cy="100481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506137" y="2131562"/>
            <a:ext cx="1196330" cy="119297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506137" y="2747700"/>
            <a:ext cx="1196330" cy="121908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1">
            <a:hlinkClick r:id="rId2" action="ppaction://hlinkfile"/>
            <a:extLst>
              <a:ext uri="{FF2B5EF4-FFF2-40B4-BE49-F238E27FC236}">
                <a16:creationId xmlns="" xmlns:a16="http://schemas.microsoft.com/office/drawing/2014/main" id="{49A3FD07-BF8B-914C-839E-9D5D86242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8015" y="4297010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F5E3399-5C01-7A44-9303-9647FCE037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4346445"/>
            <a:ext cx="351070" cy="38016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A3B92EE-8477-F041-B1B2-3DE342038E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4280421"/>
            <a:ext cx="335134" cy="47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76481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851967" y="1615209"/>
            <a:ext cx="3890809" cy="162448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梅子金黄杏子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肥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麦花雪白菜花稀</a:t>
            </a:r>
            <a:r>
              <a:rPr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 bwMode="auto">
          <a:xfrm>
            <a:off x="2900207" y="1779662"/>
            <a:ext cx="1000829" cy="628236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9" name="圆角矩形 18"/>
          <p:cNvSpPr/>
          <p:nvPr/>
        </p:nvSpPr>
        <p:spPr bwMode="auto">
          <a:xfrm>
            <a:off x="4769012" y="1779662"/>
            <a:ext cx="945770" cy="628236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0" name="圆角矩形 19"/>
          <p:cNvSpPr/>
          <p:nvPr/>
        </p:nvSpPr>
        <p:spPr bwMode="auto">
          <a:xfrm>
            <a:off x="2900208" y="2591586"/>
            <a:ext cx="1000829" cy="628236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1" name="圆角矩形 20"/>
          <p:cNvSpPr/>
          <p:nvPr/>
        </p:nvSpPr>
        <p:spPr bwMode="auto">
          <a:xfrm>
            <a:off x="4778359" y="2591586"/>
            <a:ext cx="945769" cy="628236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748085"/>
            <a:ext cx="2664296" cy="1998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文本框 5"/>
          <p:cNvSpPr txBox="1"/>
          <p:nvPr/>
        </p:nvSpPr>
        <p:spPr>
          <a:xfrm>
            <a:off x="2837545" y="4065334"/>
            <a:ext cx="1420582" cy="83099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cs typeface="楷体" panose="02010609060101010101" pitchFamily="49" charset="-122"/>
                <a:sym typeface="+mn-ea"/>
              </a:rPr>
              <a:t>荞麦花</a:t>
            </a:r>
            <a:endParaRPr lang="zh-CN" altLang="en-US" sz="3200" b="1" dirty="0">
              <a:latin typeface="+mn-ea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9" name="文本框 5"/>
          <p:cNvSpPr txBox="1"/>
          <p:nvPr/>
        </p:nvSpPr>
        <p:spPr>
          <a:xfrm>
            <a:off x="5220072" y="4065334"/>
            <a:ext cx="1420582" cy="83099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+mn-ea"/>
                <a:cs typeface="楷体" panose="02010609060101010101" pitchFamily="49" charset="-122"/>
                <a:sym typeface="+mn-ea"/>
              </a:rPr>
              <a:t>油菜花</a:t>
            </a:r>
            <a:endParaRPr lang="zh-CN" altLang="en-US" sz="3200" b="1" dirty="0">
              <a:latin typeface="+mn-ea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90" y="572502"/>
            <a:ext cx="2641774" cy="1902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776" y="572504"/>
            <a:ext cx="2437736" cy="1902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627784" y="601414"/>
            <a:ext cx="3926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两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句写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了哪些景物？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775" y="2748085"/>
            <a:ext cx="2437737" cy="1998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80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1440" y="1353092"/>
            <a:ext cx="4301177" cy="179472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梅子金黄杏子肥，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麦花雪白菜花稀</a:t>
            </a:r>
            <a:r>
              <a:rPr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53459" y="3200658"/>
            <a:ext cx="1783031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稀稀落落。</a:t>
            </a:r>
            <a:endParaRPr lang="zh-CN" altLang="en-US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32040" y="1059582"/>
            <a:ext cx="3816424" cy="26545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    大意：初夏时节，金黄的梅子挂满枝头，杏子也变得鲜亮饱满，格外诱人；田里麦花已雪白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</a:rPr>
              <a:t>，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油菜花却谢了，显得稀稀落落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1245746" y="915566"/>
            <a:ext cx="3572990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个大饱满，汁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多</a:t>
            </a:r>
            <a:r>
              <a:rPr lang="zh-CN" altLang="en-US" sz="28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鲜美。</a:t>
            </a:r>
            <a:endParaRPr lang="zh-CN" altLang="en-US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274668" y="1517713"/>
            <a:ext cx="1117360" cy="7200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 bwMode="auto">
          <a:xfrm>
            <a:off x="3305783" y="1529972"/>
            <a:ext cx="696590" cy="7200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 bwMode="auto">
          <a:xfrm>
            <a:off x="1245746" y="2408959"/>
            <a:ext cx="1117360" cy="7200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 bwMode="auto">
          <a:xfrm>
            <a:off x="3305783" y="2408959"/>
            <a:ext cx="696590" cy="7200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9552" y="3795886"/>
            <a:ext cx="525658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宋体"/>
              </a:rPr>
              <a:t>静景：有花有果，有形有色</a:t>
            </a:r>
          </a:p>
        </p:txBody>
      </p:sp>
      <p:sp>
        <p:nvSpPr>
          <p:cNvPr id="15" name="矩形 14"/>
          <p:cNvSpPr/>
          <p:nvPr/>
        </p:nvSpPr>
        <p:spPr>
          <a:xfrm>
            <a:off x="6015562" y="3795886"/>
            <a:ext cx="100471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宋体"/>
              </a:rPr>
              <a:t>喜爱</a:t>
            </a:r>
          </a:p>
        </p:txBody>
      </p:sp>
      <p:sp>
        <p:nvSpPr>
          <p:cNvPr id="12" name="矩形 11"/>
          <p:cNvSpPr/>
          <p:nvPr/>
        </p:nvSpPr>
        <p:spPr>
          <a:xfrm>
            <a:off x="899592" y="4424794"/>
            <a:ext cx="7473796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理解了诗意后，试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着根据关键词想象画面吧！</a:t>
            </a:r>
            <a:endParaRPr lang="zh-CN" altLang="en-US" sz="2800" b="1" dirty="0">
              <a:solidFill>
                <a:schemeClr val="tx1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30720" y="361568"/>
            <a:ext cx="64115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smtClean="0">
                <a:latin typeface="黑体" pitchFamily="49" charset="-122"/>
                <a:ea typeface="黑体" pitchFamily="49" charset="-122"/>
              </a:rPr>
              <a:t>诗人</a:t>
            </a:r>
            <a:r>
              <a:rPr lang="zh-CN" altLang="en-US" sz="3000">
                <a:latin typeface="黑体" pitchFamily="49" charset="-122"/>
                <a:ea typeface="黑体" pitchFamily="49" charset="-122"/>
              </a:rPr>
              <a:t>是</a:t>
            </a:r>
            <a:r>
              <a:rPr lang="zh-CN" altLang="en-US" sz="3000" smtClean="0">
                <a:latin typeface="黑体" pitchFamily="49" charset="-122"/>
                <a:ea typeface="黑体" pitchFamily="49" charset="-122"/>
              </a:rPr>
              <a:t>怎样将景物的美写出来的呢？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917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10" grpId="0" animBg="1"/>
      <p:bldP spid="22" grpId="0" animBg="1"/>
      <p:bldP spid="25" grpId="0" animBg="1"/>
      <p:bldP spid="30" grpId="0" animBg="1"/>
      <p:bldP spid="32" grpId="0" animBg="1"/>
      <p:bldP spid="2" grpId="0" animBg="1"/>
      <p:bldP spid="15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715766"/>
            <a:ext cx="4464496" cy="2427734"/>
          </a:xfrm>
          <a:prstGeom prst="rect">
            <a:avLst/>
          </a:prstGeom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592"/>
          <a:stretch/>
        </p:blipFill>
        <p:spPr bwMode="auto">
          <a:xfrm>
            <a:off x="-31600" y="-20538"/>
            <a:ext cx="4459584" cy="262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2"/>
          <a:stretch/>
        </p:blipFill>
        <p:spPr bwMode="auto">
          <a:xfrm>
            <a:off x="4562999" y="-20538"/>
            <a:ext cx="4581001" cy="262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23"/>
          <a:stretch/>
        </p:blipFill>
        <p:spPr bwMode="auto">
          <a:xfrm>
            <a:off x="4562999" y="2715766"/>
            <a:ext cx="458100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9"/>
          <p:cNvSpPr txBox="1"/>
          <p:nvPr/>
        </p:nvSpPr>
        <p:spPr>
          <a:xfrm>
            <a:off x="2753798" y="1779662"/>
            <a:ext cx="3546394" cy="1213602"/>
          </a:xfrm>
          <a:prstGeom prst="rect">
            <a:avLst/>
          </a:prstGeom>
          <a:solidFill>
            <a:srgbClr val="FFFFFF">
              <a:alpha val="77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梅子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金黄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杏子肥，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麦花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雪白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菜花稀。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538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723878"/>
            <a:ext cx="8424935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               金黄色的梅子和肥硕的杏子挂满果树，仿佛肉嘟嘟的娃娃在冲我欢笑。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2201" y="450184"/>
            <a:ext cx="815347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你能用自己的话说一说你想象到的画面</a:t>
            </a:r>
            <a:r>
              <a:rPr lang="zh-CN" altLang="en-US" sz="28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吗？</a:t>
            </a:r>
            <a:endParaRPr lang="zh-CN" altLang="en-US" sz="2400" kern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395536" y="3723878"/>
            <a:ext cx="3888432" cy="610936"/>
          </a:xfrm>
          <a:prstGeom prst="rect">
            <a:avLst/>
          </a:prstGeom>
          <a:solidFill>
            <a:srgbClr val="FFFFFF">
              <a:alpha val="92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来到果园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我看到了：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592"/>
          <a:stretch/>
        </p:blipFill>
        <p:spPr bwMode="auto">
          <a:xfrm>
            <a:off x="-31600" y="1031007"/>
            <a:ext cx="4459584" cy="262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2"/>
          <a:stretch/>
        </p:blipFill>
        <p:spPr bwMode="auto">
          <a:xfrm>
            <a:off x="4562999" y="1031007"/>
            <a:ext cx="4581001" cy="262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114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95536" y="3147814"/>
            <a:ext cx="835292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                一望无际的荞麦花仿佛被一片白雪覆盖，旁边的油菜花地里，金黄色的油菜花因为花已凋落显得稀稀落落。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395536" y="3147814"/>
            <a:ext cx="4167463" cy="610936"/>
          </a:xfrm>
          <a:prstGeom prst="rect">
            <a:avLst/>
          </a:prstGeom>
          <a:solidFill>
            <a:srgbClr val="FFFFFF">
              <a:alpha val="92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来到田野，我看到了：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627534"/>
            <a:ext cx="4464496" cy="2427734"/>
          </a:xfrm>
          <a:prstGeom prst="rect">
            <a:avLst/>
          </a:prstGeom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23"/>
          <a:stretch/>
        </p:blipFill>
        <p:spPr bwMode="auto">
          <a:xfrm>
            <a:off x="4562999" y="627534"/>
            <a:ext cx="458100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94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718216" y="1275606"/>
            <a:ext cx="7488832" cy="93102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幅画面是不是很美呢？快来对着美景，带着对这幅美景的喜爱之情朗读一下吧！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850943" cy="697101"/>
          </a:xfrm>
          <a:prstGeom prst="rect">
            <a:avLst/>
          </a:prstGeom>
        </p:spPr>
      </p:pic>
      <p:sp>
        <p:nvSpPr>
          <p:cNvPr id="4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295465" y="555526"/>
            <a:ext cx="176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584" y="2571750"/>
            <a:ext cx="4817344" cy="179472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梅子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金黄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杏子肥，</a:t>
            </a:r>
            <a:endParaRPr lang="en-US" altLang="zh-CN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麦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雪白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菜花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稀</a:t>
            </a:r>
            <a:r>
              <a:rPr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386862"/>
            <a:ext cx="3061718" cy="216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3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123728" y="1419622"/>
            <a:ext cx="5976664" cy="22529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齐读后两句诗，看看这两句诗是什么意思，描写了怎样的画面。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48796"/>
            <a:ext cx="2002679" cy="286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9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11560" y="1365617"/>
            <a:ext cx="3786614" cy="87139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日长篱落无人过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537523"/>
            <a:ext cx="1728192" cy="954107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白天</a:t>
            </a:r>
            <a:r>
              <a:rPr lang="zh-CN" altLang="en-US" sz="28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渐渐变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长</a:t>
            </a:r>
            <a:r>
              <a:rPr lang="zh-CN" altLang="en-US" sz="28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了。</a:t>
            </a:r>
            <a:endParaRPr lang="zh-CN" altLang="en-US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1979712" y="842397"/>
            <a:ext cx="1080120" cy="52322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l"/>
            <a:r>
              <a:rPr lang="zh-CN" altLang="en-US" smtClean="0"/>
              <a:t>篱笆。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 bwMode="auto">
          <a:xfrm>
            <a:off x="755575" y="1581640"/>
            <a:ext cx="939747" cy="76395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 bwMode="auto">
          <a:xfrm>
            <a:off x="1695323" y="1491630"/>
            <a:ext cx="1024443" cy="78032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6"/>
          <p:cNvSpPr txBox="1"/>
          <p:nvPr/>
        </p:nvSpPr>
        <p:spPr>
          <a:xfrm>
            <a:off x="5129093" y="508594"/>
            <a:ext cx="3763387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怎样理解“日长”呢？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6588575" y="2059079"/>
            <a:ext cx="1080120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 smtClean="0">
                <a:latin typeface="+mn-ea"/>
                <a:cs typeface="黑体" panose="02010609060101010101" pitchFamily="49" charset="-122"/>
              </a:rPr>
              <a:t>初夏</a:t>
            </a:r>
            <a:endParaRPr lang="zh-CN" altLang="en-US" sz="2800" b="1" dirty="0">
              <a:latin typeface="+mn-ea"/>
              <a:cs typeface="黑体" panose="02010609060101010101" pitchFamily="49" charset="-122"/>
            </a:endParaRPr>
          </a:p>
        </p:txBody>
      </p:sp>
      <p:sp>
        <p:nvSpPr>
          <p:cNvPr id="23" name="文本框 6"/>
          <p:cNvSpPr txBox="1"/>
          <p:nvPr/>
        </p:nvSpPr>
        <p:spPr>
          <a:xfrm>
            <a:off x="6157749" y="2834425"/>
            <a:ext cx="2592288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 smtClean="0">
                <a:latin typeface="+mn-ea"/>
                <a:cs typeface="黑体" panose="02010609060101010101" pitchFamily="49" charset="-122"/>
              </a:rPr>
              <a:t>联系生活比较</a:t>
            </a:r>
            <a:endParaRPr lang="zh-CN" altLang="en-US" sz="2800" b="1" dirty="0">
              <a:latin typeface="+mn-ea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49286" y="1203598"/>
            <a:ext cx="403122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联系上下文的景物</a:t>
            </a:r>
            <a:r>
              <a:rPr lang="zh-CN" altLang="en-US" sz="2800" b="1" dirty="0" smtClean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特征</a:t>
            </a:r>
            <a:endParaRPr lang="zh-CN" altLang="en-US" sz="2800" b="1" dirty="0">
              <a:solidFill>
                <a:prstClr val="black"/>
              </a:solidFill>
              <a:latin typeface="+mn-ea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85741" y="3848730"/>
            <a:ext cx="24466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/>
                <a:cs typeface="黑体" panose="02010609060101010101" pitchFamily="49" charset="-122"/>
              </a:rPr>
              <a:t>初夏白天</a:t>
            </a:r>
            <a:r>
              <a:rPr lang="zh-CN" altLang="en-US" sz="2800" b="1" smtClean="0">
                <a:solidFill>
                  <a:prstClr val="black"/>
                </a:solidFill>
                <a:latin typeface="宋体"/>
                <a:cs typeface="黑体" panose="02010609060101010101" pitchFamily="49" charset="-122"/>
              </a:rPr>
              <a:t>变长</a:t>
            </a:r>
            <a:endParaRPr lang="zh-CN" altLang="en-US" dirty="0"/>
          </a:p>
        </p:txBody>
      </p:sp>
      <p:sp>
        <p:nvSpPr>
          <p:cNvPr id="5" name="下箭头 4"/>
          <p:cNvSpPr/>
          <p:nvPr/>
        </p:nvSpPr>
        <p:spPr bwMode="auto">
          <a:xfrm>
            <a:off x="6877829" y="1788277"/>
            <a:ext cx="287421" cy="351425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下箭头 24"/>
          <p:cNvSpPr/>
          <p:nvPr/>
        </p:nvSpPr>
        <p:spPr bwMode="auto">
          <a:xfrm>
            <a:off x="6877829" y="2642738"/>
            <a:ext cx="287421" cy="351425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下箭头 25"/>
          <p:cNvSpPr/>
          <p:nvPr/>
        </p:nvSpPr>
        <p:spPr bwMode="auto">
          <a:xfrm>
            <a:off x="6877829" y="3444461"/>
            <a:ext cx="287421" cy="351425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 bwMode="auto">
          <a:xfrm>
            <a:off x="2699792" y="1491630"/>
            <a:ext cx="1770390" cy="806167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6"/>
          <p:cNvSpPr txBox="1"/>
          <p:nvPr/>
        </p:nvSpPr>
        <p:spPr>
          <a:xfrm>
            <a:off x="1475656" y="2229713"/>
            <a:ext cx="4104456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怎样理解“无人过”呢？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0" name="文本框 6"/>
          <p:cNvSpPr txBox="1"/>
          <p:nvPr/>
        </p:nvSpPr>
        <p:spPr>
          <a:xfrm>
            <a:off x="175345" y="3160668"/>
            <a:ext cx="3456384" cy="15142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smtClean="0">
                <a:latin typeface="+mn-ea"/>
                <a:cs typeface="黑体" panose="02010609060101010101" pitchFamily="49" charset="-122"/>
              </a:rPr>
              <a:t>    初夏</a:t>
            </a:r>
            <a:r>
              <a:rPr lang="zh-CN" altLang="en-US" sz="2800" b="1" dirty="0" smtClean="0">
                <a:latin typeface="+mn-ea"/>
                <a:cs typeface="黑体" panose="02010609060101010101" pitchFamily="49" charset="-122"/>
              </a:rPr>
              <a:t>白日变长，庄稼蓬勃生长</a:t>
            </a:r>
            <a:r>
              <a:rPr lang="zh-CN" altLang="en-US" sz="2800" b="1" smtClean="0">
                <a:latin typeface="+mn-ea"/>
                <a:cs typeface="黑体" panose="02010609060101010101" pitchFamily="49" charset="-122"/>
              </a:rPr>
              <a:t>，农民们</a:t>
            </a:r>
            <a:r>
              <a:rPr lang="zh-CN" altLang="en-US" sz="2800" b="1">
                <a:latin typeface="+mn-ea"/>
                <a:cs typeface="黑体" panose="02010609060101010101" pitchFamily="49" charset="-122"/>
              </a:rPr>
              <a:t>也</a:t>
            </a:r>
            <a:r>
              <a:rPr lang="zh-CN" altLang="en-US" sz="2800" b="1" smtClean="0">
                <a:latin typeface="+mn-ea"/>
                <a:cs typeface="黑体" panose="02010609060101010101" pitchFamily="49" charset="-122"/>
              </a:rPr>
              <a:t>是忙碌的时候。</a:t>
            </a:r>
            <a:endParaRPr lang="zh-CN" altLang="en-US" sz="2800" b="1" dirty="0">
              <a:latin typeface="+mn-ea"/>
              <a:cs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779912" y="3430212"/>
            <a:ext cx="2088232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prstClr val="black"/>
                </a:solidFill>
                <a:latin typeface="宋体"/>
              </a:rPr>
              <a:t>侧面反映农事繁忙。</a:t>
            </a:r>
            <a:endParaRPr lang="zh-CN" altLang="en-US" sz="2800" b="1" dirty="0">
              <a:solidFill>
                <a:prstClr val="black"/>
              </a:solidFill>
              <a:latin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8616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2" grpId="0" animBg="1"/>
      <p:bldP spid="13" grpId="0" animBg="1"/>
      <p:bldP spid="20" grpId="0"/>
      <p:bldP spid="22" grpId="0"/>
      <p:bldP spid="23" grpId="0"/>
      <p:bldP spid="3" grpId="0"/>
      <p:bldP spid="4" grpId="0"/>
      <p:bldP spid="5" grpId="0" animBg="1"/>
      <p:bldP spid="25" grpId="0" animBg="1"/>
      <p:bldP spid="26" grpId="0" animBg="1"/>
      <p:bldP spid="27" grpId="0" animBg="1"/>
      <p:bldP spid="28" grpId="0"/>
      <p:bldP spid="30" grpId="0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9143" y="1297833"/>
            <a:ext cx="4711546" cy="949299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惟有蜻蜓蛱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蝶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飞。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7427" y="555526"/>
            <a:ext cx="4042674" cy="265457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+mn-ea"/>
              </a:rPr>
              <a:t>    大意：白天变长了，路边的篱笆在夏日映照下，没有行人经过，一切都是那样安静，只有蜻蜓和蝴蝶绕着篱笆飞来飞去。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634725" y="2377953"/>
            <a:ext cx="2577235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 smtClean="0"/>
              <a:t>蝴蝶的</a:t>
            </a:r>
            <a:r>
              <a:rPr lang="zh-CN" altLang="en-US" sz="3200" smtClean="0"/>
              <a:t>一种。</a:t>
            </a:r>
            <a:endParaRPr lang="zh-CN" altLang="en-US" sz="3200" dirty="0"/>
          </a:p>
        </p:txBody>
      </p:sp>
      <p:sp>
        <p:nvSpPr>
          <p:cNvPr id="18" name="椭圆 17"/>
          <p:cNvSpPr/>
          <p:nvPr/>
        </p:nvSpPr>
        <p:spPr bwMode="auto">
          <a:xfrm>
            <a:off x="2517589" y="1511324"/>
            <a:ext cx="1281428" cy="70730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723471" y="3524853"/>
            <a:ext cx="1857929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/>
              </a:rPr>
              <a:t>动静结合</a:t>
            </a:r>
            <a:endParaRPr lang="zh-CN" altLang="en-US" sz="3200" b="1" dirty="0">
              <a:solidFill>
                <a:prstClr val="black"/>
              </a:solidFill>
              <a:latin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7504" y="3524853"/>
            <a:ext cx="113461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宋体"/>
              </a:rPr>
              <a:t>喜爱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590527"/>
            <a:ext cx="4493245" cy="94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日长篱落无人过，</a:t>
            </a:r>
            <a:endParaRPr lang="en-US" altLang="zh-CN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5642" y="4299942"/>
            <a:ext cx="7758246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试着结合前两句诗，根据关键词想象画面吧！</a:t>
            </a:r>
            <a:endParaRPr lang="zh-CN" altLang="en-US" sz="2800" b="1" dirty="0">
              <a:solidFill>
                <a:schemeClr val="tx1"/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680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7" grpId="0" animBg="1"/>
      <p:bldP spid="18" grpId="0" animBg="1"/>
      <p:bldP spid="2" grpId="0" animBg="1"/>
      <p:bldP spid="14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323528" y="1059582"/>
            <a:ext cx="8064896" cy="3046988"/>
          </a:xfrm>
          <a:prstGeom prst="rect">
            <a:avLst/>
          </a:prstGeom>
          <a:solidFill>
            <a:schemeClr val="bg1">
              <a:alpha val="52000"/>
            </a:schemeClr>
          </a:solidFill>
          <a:effectLst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你去过乡村吗？那一道道独特的风景，那一幅幅和谐的画卷，定会给你别样的感受。今天我们就一起来学习一首描写乡村美景的古诗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——《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四时田园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杂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兴</a:t>
            </a:r>
            <a:r>
              <a:rPr lang="en-US" altLang="zh-CN" sz="3200" b="1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（其二十五）。</a:t>
            </a:r>
            <a:endParaRPr lang="zh-CN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0049" y="372770"/>
            <a:ext cx="1629583" cy="398780"/>
            <a:chOff x="160049" y="525491"/>
            <a:chExt cx="1629583" cy="39878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文本框 11"/>
            <p:cNvSpPr txBox="1"/>
            <p:nvPr/>
          </p:nvSpPr>
          <p:spPr>
            <a:xfrm>
              <a:off x="172162" y="525491"/>
              <a:ext cx="1231486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337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715766"/>
            <a:ext cx="4464496" cy="2427734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592"/>
          <a:stretch/>
        </p:blipFill>
        <p:spPr bwMode="auto">
          <a:xfrm>
            <a:off x="-31600" y="-20538"/>
            <a:ext cx="4459584" cy="262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2"/>
          <a:stretch/>
        </p:blipFill>
        <p:spPr bwMode="auto">
          <a:xfrm>
            <a:off x="4562999" y="-20538"/>
            <a:ext cx="4581001" cy="262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23"/>
          <a:stretch/>
        </p:blipFill>
        <p:spPr bwMode="auto">
          <a:xfrm>
            <a:off x="4562999" y="2715766"/>
            <a:ext cx="458100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9"/>
          <p:cNvSpPr txBox="1"/>
          <p:nvPr/>
        </p:nvSpPr>
        <p:spPr>
          <a:xfrm>
            <a:off x="2742210" y="2145804"/>
            <a:ext cx="3479877" cy="1213602"/>
          </a:xfrm>
          <a:prstGeom prst="rect">
            <a:avLst/>
          </a:prstGeom>
          <a:solidFill>
            <a:srgbClr val="FFFFFF">
              <a:alpha val="86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日长篱落无人过，</a:t>
            </a: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惟有蜻蜓蛱蝶飞。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42130"/>
            <a:ext cx="2889498" cy="68317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30079">
            <a:off x="6381516" y="3793017"/>
            <a:ext cx="1036466" cy="92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0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718216" y="1203598"/>
            <a:ext cx="7488832" cy="1361911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淳朴的乡村，蜻蜓和蛱蝶在那里悠闲地飞着，好一幅和谐的画面，让我们想象着画面，一起读读这两句诗吧！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850943" cy="697101"/>
          </a:xfrm>
          <a:prstGeom prst="rect">
            <a:avLst/>
          </a:prstGeom>
        </p:spPr>
      </p:pic>
      <p:sp>
        <p:nvSpPr>
          <p:cNvPr id="4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295465" y="555526"/>
            <a:ext cx="1620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1303" y="2652494"/>
            <a:ext cx="5279009" cy="196496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长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篱落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无人过，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惟有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蜻蜓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蛱蝶飞。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3276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1803944" y="1563638"/>
            <a:ext cx="7232551" cy="330090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夏天白天变（  ）了，农民们在不远处的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田野里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辛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勤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地（    ）、（    ）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来到村口，篱笆的影子随着太阳的升高变得越来越（  ），（      ）经过。只有（    ）和（    ）绕着篱笆（    ）地飞舞着。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0258" y="447922"/>
            <a:ext cx="6768752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读完这两句诗后，说说你眼前浮现出了怎样的</a:t>
            </a:r>
            <a:r>
              <a:rPr lang="zh-CN" altLang="en-US" sz="28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情景。</a:t>
            </a:r>
            <a:r>
              <a:rPr lang="zh-CN" altLang="en-US" sz="2400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400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z="2400" kern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ker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4716016" y="2283718"/>
            <a:ext cx="93610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播种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4716016" y="1649278"/>
            <a:ext cx="1008112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2915816" y="3596453"/>
            <a:ext cx="93610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4283968" y="3583781"/>
            <a:ext cx="169230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56" y="1228867"/>
            <a:ext cx="1590282" cy="2278987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7884368" y="3599101"/>
            <a:ext cx="86409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6516216" y="2283717"/>
            <a:ext cx="93610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锄草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2483768" y="4222000"/>
            <a:ext cx="86409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5364088" y="4222001"/>
            <a:ext cx="86409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632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9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6497"/>
            <a:ext cx="850943" cy="697101"/>
          </a:xfrm>
          <a:prstGeom prst="rect">
            <a:avLst/>
          </a:prstGeom>
        </p:spPr>
      </p:pic>
      <p:sp>
        <p:nvSpPr>
          <p:cNvPr id="7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295465" y="650513"/>
            <a:ext cx="1620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056" y="2203925"/>
            <a:ext cx="8028384" cy="2456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四时田园杂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兴（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其二十五）</a:t>
            </a:r>
          </a:p>
          <a:p>
            <a:pPr algn="ctr">
              <a:lnSpc>
                <a:spcPct val="120000"/>
              </a:lnSpc>
            </a:pPr>
            <a:r>
              <a:rPr lang="en-US" altLang="zh-CN" sz="3200" b="1" dirty="0">
                <a:latin typeface="+mn-ea"/>
                <a:cs typeface="楷体" panose="02010609060101010101" pitchFamily="49" charset="-122"/>
                <a:sym typeface="+mn-ea"/>
              </a:rPr>
              <a:t>[</a:t>
            </a:r>
            <a:r>
              <a:rPr lang="zh-CN" altLang="en-US" sz="3200" b="1" dirty="0">
                <a:latin typeface="+mn-ea"/>
                <a:cs typeface="楷体" panose="02010609060101010101" pitchFamily="49" charset="-122"/>
                <a:sym typeface="+mn-ea"/>
              </a:rPr>
              <a:t>宋</a:t>
            </a:r>
            <a:r>
              <a:rPr lang="en-US" altLang="zh-CN" sz="3200" b="1" dirty="0">
                <a:latin typeface="+mn-ea"/>
                <a:cs typeface="楷体" panose="02010609060101010101" pitchFamily="49" charset="-122"/>
                <a:sym typeface="+mn-ea"/>
              </a:rPr>
              <a:t>]</a:t>
            </a:r>
            <a:r>
              <a:rPr lang="zh-CN" altLang="en-US" sz="3200" b="1" dirty="0" smtClean="0">
                <a:latin typeface="+mn-ea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latin typeface="+mn-ea"/>
                <a:cs typeface="楷体" panose="02010609060101010101" pitchFamily="49" charset="-122"/>
                <a:sym typeface="+mn-ea"/>
              </a:rPr>
              <a:t>范成大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梅子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金黄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杏子肥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，麦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花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雪白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菜花稀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日长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篱落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无人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过，惟有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蜻蜓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蛱蝶飞。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7056628" y="2900360"/>
            <a:ext cx="1453313" cy="45358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伴读音乐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" name="四时田园杂兴（其二十五） 伴读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0523" y="2822353"/>
            <a:ext cx="609600" cy="609600"/>
          </a:xfrm>
          <a:prstGeom prst="rect">
            <a:avLst/>
          </a:prstGeom>
        </p:spPr>
      </p:pic>
      <p:sp>
        <p:nvSpPr>
          <p:cNvPr id="11" name="文本框 3"/>
          <p:cNvSpPr txBox="1"/>
          <p:nvPr/>
        </p:nvSpPr>
        <p:spPr>
          <a:xfrm>
            <a:off x="179512" y="1272901"/>
            <a:ext cx="8712968" cy="93102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诗中的初夏乡村景色有形有色，有动有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静，怪不得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作者这么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喜爱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它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让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我们来齐读这幅独特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风景画吧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197807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5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014" y="1563638"/>
            <a:ext cx="5466033" cy="3292826"/>
          </a:xfrm>
          <a:prstGeom prst="rect">
            <a:avLst/>
          </a:prstGeom>
        </p:spPr>
      </p:pic>
      <p:sp>
        <p:nvSpPr>
          <p:cNvPr id="29" name="文本框 3"/>
          <p:cNvSpPr txBox="1"/>
          <p:nvPr/>
        </p:nvSpPr>
        <p:spPr>
          <a:xfrm>
            <a:off x="539552" y="411510"/>
            <a:ext cx="7920880" cy="103470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先来听一听这首古诗的唱读版，再一起试着唱一唱吧！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1688112"/>
            <a:ext cx="524094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四时田园杂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兴（其二十五</a:t>
            </a:r>
            <a:r>
              <a:rPr lang="zh-CN" altLang="en-US" sz="3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）</a:t>
            </a:r>
          </a:p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[</a:t>
            </a:r>
            <a:r>
              <a:rPr lang="zh-CN" altLang="en-US" sz="3200" b="1" dirty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宋</a:t>
            </a:r>
            <a:r>
              <a:rPr lang="en-US" altLang="zh-CN" sz="3200" b="1" dirty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]</a:t>
            </a:r>
            <a:r>
              <a:rPr lang="zh-CN" altLang="en-US" sz="3200" b="1" dirty="0" smtClean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范成大</a:t>
            </a: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梅子</a:t>
            </a:r>
            <a:r>
              <a:rPr lang="en-US" altLang="zh-CN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金黄</a:t>
            </a:r>
            <a:r>
              <a:rPr lang="en-US" altLang="zh-CN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杏子肥，</a:t>
            </a: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麦花</a:t>
            </a:r>
            <a:r>
              <a:rPr lang="en-US" altLang="zh-CN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雪白</a:t>
            </a:r>
            <a:r>
              <a:rPr lang="en-US" altLang="zh-CN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菜花稀。</a:t>
            </a: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日长</a:t>
            </a:r>
            <a:r>
              <a:rPr lang="en-US" altLang="zh-CN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篱落</a:t>
            </a:r>
            <a:r>
              <a:rPr lang="en-US" altLang="zh-CN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无人过，</a:t>
            </a: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惟有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蜻蜓</a:t>
            </a:r>
            <a:r>
              <a:rPr lang="en-US" altLang="zh-CN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蛱蝶飞。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7079127" y="3273628"/>
            <a:ext cx="1453313" cy="45358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古诗唱读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四时田园杂兴（其二十五） 唱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96336" y="26004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1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39793" y="1347614"/>
            <a:ext cx="5256584" cy="356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  四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时田园杂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兴（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其二十五）</a:t>
            </a:r>
          </a:p>
          <a:p>
            <a:pPr>
              <a:lnSpc>
                <a:spcPct val="120000"/>
              </a:lnSpc>
            </a:pPr>
            <a:r>
              <a:rPr lang="en-US" altLang="zh-CN" sz="3200" b="1" smtClean="0">
                <a:latin typeface="+mn-ea"/>
                <a:cs typeface="楷体" panose="02010609060101010101" pitchFamily="49" charset="-122"/>
                <a:sym typeface="+mn-ea"/>
              </a:rPr>
              <a:t>    [</a:t>
            </a:r>
            <a:r>
              <a:rPr lang="zh-CN" altLang="en-US" sz="3200" b="1" dirty="0">
                <a:latin typeface="+mn-ea"/>
                <a:cs typeface="楷体" panose="02010609060101010101" pitchFamily="49" charset="-122"/>
                <a:sym typeface="+mn-ea"/>
              </a:rPr>
              <a:t>宋</a:t>
            </a:r>
            <a:r>
              <a:rPr lang="en-US" altLang="zh-CN" sz="3200" b="1" dirty="0">
                <a:latin typeface="+mn-ea"/>
                <a:cs typeface="楷体" panose="02010609060101010101" pitchFamily="49" charset="-122"/>
                <a:sym typeface="+mn-ea"/>
              </a:rPr>
              <a:t>]</a:t>
            </a:r>
            <a:r>
              <a:rPr lang="zh-CN" altLang="en-US" sz="3200" b="1" dirty="0" smtClean="0">
                <a:latin typeface="+mn-ea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>
                <a:latin typeface="+mn-ea"/>
                <a:cs typeface="楷体" panose="02010609060101010101" pitchFamily="49" charset="-122"/>
                <a:sym typeface="+mn-ea"/>
              </a:rPr>
              <a:t>范成大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梅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子（    ）杏子（  ），</a:t>
            </a:r>
            <a:endParaRPr lang="zh-CN" altLang="en-US" sz="3200" b="1" dirty="0"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麦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花（    ）菜花（  ）。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日长篱落（       ），</a:t>
            </a:r>
            <a:endParaRPr lang="zh-CN" altLang="en-US" sz="3200" b="1" dirty="0"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惟有（    ）（    ）飞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5263929" y="2499742"/>
            <a:ext cx="1273810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金黄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5337780" y="4227934"/>
            <a:ext cx="1216993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蜻蜓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6166125" y="3594234"/>
            <a:ext cx="1875919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无人过</a:t>
            </a:r>
          </a:p>
        </p:txBody>
      </p:sp>
      <p:sp>
        <p:nvSpPr>
          <p:cNvPr id="11" name="文本框 3"/>
          <p:cNvSpPr txBox="1"/>
          <p:nvPr/>
        </p:nvSpPr>
        <p:spPr>
          <a:xfrm>
            <a:off x="7725632" y="2499742"/>
            <a:ext cx="778657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323528" y="555526"/>
            <a:ext cx="7669360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边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看图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边填空，相信你一定能很快背诵这首诗！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5302029" y="3018170"/>
            <a:ext cx="1330052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"/>
          <p:cNvSpPr txBox="1"/>
          <p:nvPr/>
        </p:nvSpPr>
        <p:spPr>
          <a:xfrm>
            <a:off x="7741490" y="3018170"/>
            <a:ext cx="690791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稀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6927256" y="4227934"/>
            <a:ext cx="1216993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蛱蝶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40281"/>
            <a:ext cx="3784800" cy="26756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7190481" y="947504"/>
            <a:ext cx="1918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（课后第</a:t>
            </a:r>
            <a:r>
              <a: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题）</a:t>
            </a:r>
            <a:endParaRPr lang="zh-CN" altLang="en-US" sz="20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123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1" grpId="0"/>
      <p:bldP spid="2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4818748" y="1116692"/>
            <a:ext cx="3929716" cy="2257662"/>
          </a:xfrm>
          <a:prstGeom prst="cloudCallout">
            <a:avLst>
              <a:gd name="adj1" fmla="val -66067"/>
              <a:gd name="adj2" fmla="val -47141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6056" y="1362130"/>
            <a:ext cx="35433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读了这首诗，你能体会到诗人的心情是怎样的吗？</a:t>
            </a:r>
            <a:endParaRPr lang="zh-CN" altLang="en-US" sz="32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5772" y="4041140"/>
            <a:ext cx="1426106" cy="61670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悠闲</a:t>
            </a:r>
          </a:p>
        </p:txBody>
      </p:sp>
      <p:sp>
        <p:nvSpPr>
          <p:cNvPr id="24" name="矩形 23"/>
          <p:cNvSpPr/>
          <p:nvPr/>
        </p:nvSpPr>
        <p:spPr>
          <a:xfrm>
            <a:off x="1763688" y="4043274"/>
            <a:ext cx="1426106" cy="61670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愉悦</a:t>
            </a:r>
          </a:p>
        </p:txBody>
      </p:sp>
      <p:sp>
        <p:nvSpPr>
          <p:cNvPr id="28" name="文本框 7"/>
          <p:cNvSpPr txBox="1"/>
          <p:nvPr/>
        </p:nvSpPr>
        <p:spPr>
          <a:xfrm>
            <a:off x="4139952" y="3962549"/>
            <a:ext cx="47351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/>
              <a:t>寄情</a:t>
            </a:r>
            <a:r>
              <a:rPr lang="zh-CN" altLang="en-US" smtClean="0"/>
              <a:t>田园：田园诗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72029"/>
            <a:ext cx="3784800" cy="2675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894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11934" y="1608787"/>
            <a:ext cx="85175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zá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09810" y="1608787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xī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30090" y="1608787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qīng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70250" y="1608787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tíng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1" name="组合 7"/>
          <p:cNvGrpSpPr/>
          <p:nvPr/>
        </p:nvGrpSpPr>
        <p:grpSpPr>
          <a:xfrm>
            <a:off x="803936" y="2139702"/>
            <a:ext cx="1029163" cy="1085656"/>
            <a:chOff x="2437" y="2032"/>
            <a:chExt cx="1244" cy="1264"/>
          </a:xfrm>
        </p:grpSpPr>
        <p:sp>
          <p:nvSpPr>
            <p:cNvPr id="2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6" name="组合 7"/>
          <p:cNvGrpSpPr/>
          <p:nvPr/>
        </p:nvGrpSpPr>
        <p:grpSpPr>
          <a:xfrm>
            <a:off x="2255605" y="2139702"/>
            <a:ext cx="1029163" cy="1085656"/>
            <a:chOff x="2437" y="2032"/>
            <a:chExt cx="1244" cy="1264"/>
          </a:xfrm>
        </p:grpSpPr>
        <p:sp>
          <p:nvSpPr>
            <p:cNvPr id="2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2" name="组合 7"/>
          <p:cNvGrpSpPr/>
          <p:nvPr/>
        </p:nvGrpSpPr>
        <p:grpSpPr>
          <a:xfrm>
            <a:off x="4983130" y="2139702"/>
            <a:ext cx="1029163" cy="1085656"/>
            <a:chOff x="2437" y="2032"/>
            <a:chExt cx="1244" cy="1264"/>
          </a:xfrm>
        </p:grpSpPr>
        <p:sp>
          <p:nvSpPr>
            <p:cNvPr id="3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1" name="组合 7"/>
          <p:cNvGrpSpPr/>
          <p:nvPr/>
        </p:nvGrpSpPr>
        <p:grpSpPr>
          <a:xfrm>
            <a:off x="6439393" y="2139702"/>
            <a:ext cx="1029163" cy="1085656"/>
            <a:chOff x="2437" y="2032"/>
            <a:chExt cx="1244" cy="1264"/>
          </a:xfrm>
        </p:grpSpPr>
        <p:sp>
          <p:nvSpPr>
            <p:cNvPr id="4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5" name="文本框 64"/>
          <p:cNvSpPr txBox="1"/>
          <p:nvPr/>
        </p:nvSpPr>
        <p:spPr>
          <a:xfrm>
            <a:off x="827584" y="2067694"/>
            <a:ext cx="1031660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杂</a:t>
            </a:r>
            <a:endParaRPr lang="en-US" altLang="zh-CN" sz="6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64"/>
          <p:cNvSpPr txBox="1"/>
          <p:nvPr/>
        </p:nvSpPr>
        <p:spPr>
          <a:xfrm>
            <a:off x="2247234" y="2134910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稀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5022188" y="2134910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蜻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64"/>
          <p:cNvSpPr txBox="1"/>
          <p:nvPr/>
        </p:nvSpPr>
        <p:spPr>
          <a:xfrm>
            <a:off x="6448864" y="213970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蜓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线形标注 2 48"/>
          <p:cNvSpPr/>
          <p:nvPr/>
        </p:nvSpPr>
        <p:spPr bwMode="auto">
          <a:xfrm>
            <a:off x="434328" y="4075385"/>
            <a:ext cx="1764119" cy="496667"/>
          </a:xfrm>
          <a:prstGeom prst="borderCallout2">
            <a:avLst>
              <a:gd name="adj1" fmla="val -175991"/>
              <a:gd name="adj2" fmla="val 49763"/>
              <a:gd name="adj3" fmla="val -3413"/>
              <a:gd name="adj4" fmla="val 52786"/>
              <a:gd name="adj5" fmla="val -172234"/>
              <a:gd name="adj6" fmla="val 211711"/>
            </a:avLst>
          </a:prstGeom>
          <a:solidFill>
            <a:srgbClr val="92D050">
              <a:alpha val="81000"/>
            </a:srgbClr>
          </a:solidFill>
          <a:ln w="158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上下结构</a:t>
            </a:r>
          </a:p>
        </p:txBody>
      </p:sp>
      <p:sp>
        <p:nvSpPr>
          <p:cNvPr id="60" name="矩形 59"/>
          <p:cNvSpPr/>
          <p:nvPr/>
        </p:nvSpPr>
        <p:spPr>
          <a:xfrm>
            <a:off x="3936949" y="1608787"/>
            <a:ext cx="49103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lí</a:t>
            </a:r>
            <a:endParaRPr lang="zh-CN" altLang="en-US" sz="30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62" name="组合 7"/>
          <p:cNvGrpSpPr/>
          <p:nvPr/>
        </p:nvGrpSpPr>
        <p:grpSpPr>
          <a:xfrm>
            <a:off x="3649460" y="2139702"/>
            <a:ext cx="1029163" cy="1085656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6" name="文本框 64"/>
          <p:cNvSpPr txBox="1"/>
          <p:nvPr/>
        </p:nvSpPr>
        <p:spPr>
          <a:xfrm>
            <a:off x="3658219" y="2067694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946469" y="1639565"/>
            <a:ext cx="72998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dié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67" name="组合 7"/>
          <p:cNvGrpSpPr/>
          <p:nvPr/>
        </p:nvGrpSpPr>
        <p:grpSpPr>
          <a:xfrm>
            <a:off x="7836448" y="2139702"/>
            <a:ext cx="1029163" cy="1085656"/>
            <a:chOff x="2437" y="2032"/>
            <a:chExt cx="1244" cy="1264"/>
          </a:xfrm>
        </p:grpSpPr>
        <p:sp>
          <p:nvSpPr>
            <p:cNvPr id="6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1" name="文本框 64"/>
          <p:cNvSpPr txBox="1"/>
          <p:nvPr/>
        </p:nvSpPr>
        <p:spPr>
          <a:xfrm>
            <a:off x="7879179" y="213970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蝶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3237493" y="3208195"/>
            <a:ext cx="5067028" cy="1391001"/>
            <a:chOff x="2735873" y="3386641"/>
            <a:chExt cx="5067028" cy="1391001"/>
          </a:xfrm>
        </p:grpSpPr>
        <p:sp>
          <p:nvSpPr>
            <p:cNvPr id="51" name="线形标注 2 50"/>
            <p:cNvSpPr/>
            <p:nvPr/>
          </p:nvSpPr>
          <p:spPr bwMode="auto">
            <a:xfrm>
              <a:off x="2735873" y="4280975"/>
              <a:ext cx="1764119" cy="496667"/>
            </a:xfrm>
            <a:prstGeom prst="borderCallout2">
              <a:avLst>
                <a:gd name="adj1" fmla="val -177806"/>
                <a:gd name="adj2" fmla="val -24303"/>
                <a:gd name="adj3" fmla="val -1272"/>
                <a:gd name="adj4" fmla="val 53389"/>
                <a:gd name="adj5" fmla="val -187029"/>
                <a:gd name="adj6" fmla="val 129777"/>
              </a:avLst>
            </a:prstGeom>
            <a:solidFill>
              <a:srgbClr val="92D050">
                <a:alpha val="81000"/>
              </a:srgbClr>
            </a:solidFill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 smtClean="0">
                  <a:solidFill>
                    <a:schemeClr val="tx1"/>
                  </a:solidFill>
                </a:rPr>
                <a:t>左右结构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直接连接符 7"/>
            <p:cNvCxnSpPr>
              <a:stCxn id="51" idx="3"/>
              <a:endCxn id="42" idx="2"/>
            </p:cNvCxnSpPr>
            <p:nvPr/>
          </p:nvCxnSpPr>
          <p:spPr>
            <a:xfrm flipV="1">
              <a:off x="3617933" y="3387485"/>
              <a:ext cx="2834835" cy="893490"/>
            </a:xfrm>
            <a:prstGeom prst="line">
              <a:avLst/>
            </a:pr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endCxn id="90" idx="0"/>
            </p:cNvCxnSpPr>
            <p:nvPr/>
          </p:nvCxnSpPr>
          <p:spPr>
            <a:xfrm flipV="1">
              <a:off x="3617933" y="3386641"/>
              <a:ext cx="4184968" cy="901482"/>
            </a:xfrm>
            <a:prstGeom prst="line">
              <a:avLst/>
            </a:pr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5498125" y="3209039"/>
            <a:ext cx="2185525" cy="1390157"/>
            <a:chOff x="5297975" y="3360060"/>
            <a:chExt cx="2185525" cy="1390157"/>
          </a:xfrm>
        </p:grpSpPr>
        <p:cxnSp>
          <p:nvCxnSpPr>
            <p:cNvPr id="74" name="直接连接符 73"/>
            <p:cNvCxnSpPr>
              <a:stCxn id="53" idx="3"/>
              <a:endCxn id="38" idx="2"/>
            </p:cNvCxnSpPr>
            <p:nvPr/>
          </p:nvCxnSpPr>
          <p:spPr>
            <a:xfrm flipH="1" flipV="1">
              <a:off x="5297975" y="3360060"/>
              <a:ext cx="1465445" cy="893490"/>
            </a:xfrm>
            <a:prstGeom prst="line">
              <a:avLst/>
            </a:prstGeom>
            <a:ln w="158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线形标注 2 52"/>
            <p:cNvSpPr/>
            <p:nvPr/>
          </p:nvSpPr>
          <p:spPr bwMode="auto">
            <a:xfrm>
              <a:off x="6043340" y="4253550"/>
              <a:ext cx="1440160" cy="496667"/>
            </a:xfrm>
            <a:prstGeom prst="borderCallout2">
              <a:avLst>
                <a:gd name="adj1" fmla="val -176993"/>
                <a:gd name="adj2" fmla="val 149106"/>
                <a:gd name="adj3" fmla="val -1496"/>
                <a:gd name="adj4" fmla="val 48156"/>
                <a:gd name="adj5" fmla="val -178038"/>
                <a:gd name="adj6" fmla="val 52664"/>
              </a:avLst>
            </a:prstGeom>
            <a:solidFill>
              <a:srgbClr val="92D050">
                <a:alpha val="81000"/>
              </a:srgbClr>
            </a:solidFill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1"/>
                  </a:solidFill>
                </a:rPr>
                <a:t>虫字旁</a:t>
              </a:r>
            </a:p>
          </p:txBody>
        </p:sp>
      </p:grpSp>
      <p:sp>
        <p:nvSpPr>
          <p:cNvPr id="72" name="矩形 71"/>
          <p:cNvSpPr/>
          <p:nvPr/>
        </p:nvSpPr>
        <p:spPr>
          <a:xfrm>
            <a:off x="179511" y="1419622"/>
            <a:ext cx="8813839" cy="3312368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55" name="文本框 3"/>
          <p:cNvSpPr txBox="1"/>
          <p:nvPr/>
        </p:nvSpPr>
        <p:spPr>
          <a:xfrm>
            <a:off x="107504" y="353874"/>
            <a:ext cx="8741830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    最后，我们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一起来学习本诗中的会写字吧！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91070" y="987574"/>
            <a:ext cx="2231577" cy="621459"/>
            <a:chOff x="395536" y="915566"/>
            <a:chExt cx="2231577" cy="621459"/>
          </a:xfrm>
        </p:grpSpPr>
        <p:sp>
          <p:nvSpPr>
            <p:cNvPr id="57" name="椭圆 56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78" name="TextBox 11">
                  <a:hlinkClick r:id="rId3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0" name="矩形 79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pic>
        <p:nvPicPr>
          <p:cNvPr id="85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140" y="320819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683" y="320819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171" y="320819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449" y="320819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383" y="320819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210" y="3208195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75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011905"/>
              </p:ext>
            </p:extLst>
          </p:nvPr>
        </p:nvGraphicFramePr>
        <p:xfrm>
          <a:off x="2154694" y="243862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54694" y="2305269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12013" y="1658985"/>
            <a:ext cx="1035851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zá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="" xmlns:a16="http://schemas.microsoft.com/office/drawing/2014/main" id="{8FE0BFC7-B61D-5A47-A831-C6B4E031A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1245" y="411510"/>
            <a:ext cx="368701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41E85033-E8C0-9343-9B46-5C9FD264E333}"/>
              </a:ext>
            </a:extLst>
          </p:cNvPr>
          <p:cNvGrpSpPr/>
          <p:nvPr/>
        </p:nvGrpSpPr>
        <p:grpSpPr>
          <a:xfrm>
            <a:off x="2771800" y="484535"/>
            <a:ext cx="456833" cy="456366"/>
            <a:chOff x="631825" y="5181600"/>
            <a:chExt cx="1554163" cy="1552575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9B30D802-19E3-6A45-9C32-26CEF49CC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42765D81-EE69-414F-B4DF-F1CB5278348F}"/>
                </a:ext>
              </a:extLst>
            </p:cNvPr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48DDAF00-5010-4D4D-814D-604C701FE49E}"/>
                </a:ext>
              </a:extLst>
            </p:cNvPr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0A106DC2-2737-3C4D-BD9B-250E930A2313}"/>
                </a:ext>
              </a:extLst>
            </p:cNvPr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9535B714-72F2-AD42-AE7C-F16244161E45}"/>
                </a:ext>
              </a:extLst>
            </p:cNvPr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751FB210-F2D6-F346-901C-C4551F6FD566}"/>
                </a:ext>
              </a:extLst>
            </p:cNvPr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="" xmlns:a16="http://schemas.microsoft.com/office/drawing/2014/main" id="{49906E3E-7773-C04F-934C-BDF75303F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39E4B783-960D-F045-8C54-54A7530F9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04E61CE1-192F-B641-8C2D-A0F725180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="" xmlns:a16="http://schemas.microsoft.com/office/drawing/2014/main" id="{406042AE-8660-B044-83C3-34306D8F4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0">
              <a:extLst>
                <a:ext uri="{FF2B5EF4-FFF2-40B4-BE49-F238E27FC236}">
                  <a16:creationId xmlns="" xmlns:a16="http://schemas.microsoft.com/office/drawing/2014/main" id="{1EA32813-1F5F-6B4A-93EC-26B9AC8AE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1">
              <a:extLst>
                <a:ext uri="{FF2B5EF4-FFF2-40B4-BE49-F238E27FC236}">
                  <a16:creationId xmlns="" xmlns:a16="http://schemas.microsoft.com/office/drawing/2014/main" id="{8153D62C-B881-1744-921F-61870E7E3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2">
              <a:extLst>
                <a:ext uri="{FF2B5EF4-FFF2-40B4-BE49-F238E27FC236}">
                  <a16:creationId xmlns="" xmlns:a16="http://schemas.microsoft.com/office/drawing/2014/main" id="{E10DA7BB-C4F6-1F45-A5E3-74D772C8C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3">
              <a:extLst>
                <a:ext uri="{FF2B5EF4-FFF2-40B4-BE49-F238E27FC236}">
                  <a16:creationId xmlns="" xmlns:a16="http://schemas.microsoft.com/office/drawing/2014/main" id="{A86D8FA8-1228-8B47-B415-B4B1FC786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4">
              <a:extLst>
                <a:ext uri="{FF2B5EF4-FFF2-40B4-BE49-F238E27FC236}">
                  <a16:creationId xmlns="" xmlns:a16="http://schemas.microsoft.com/office/drawing/2014/main" id="{82289460-1D79-2C42-9F11-F67B2A786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="" xmlns:a16="http://schemas.microsoft.com/office/drawing/2014/main" id="{4024BD79-9059-B944-AE8F-80B3518DB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6">
              <a:extLst>
                <a:ext uri="{FF2B5EF4-FFF2-40B4-BE49-F238E27FC236}">
                  <a16:creationId xmlns="" xmlns:a16="http://schemas.microsoft.com/office/drawing/2014/main" id="{8B49C1D7-1F25-264C-8A43-A8128C0EE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7">
              <a:extLst>
                <a:ext uri="{FF2B5EF4-FFF2-40B4-BE49-F238E27FC236}">
                  <a16:creationId xmlns="" xmlns:a16="http://schemas.microsoft.com/office/drawing/2014/main" id="{782FD89F-DF09-7943-A17D-A8E3D35F8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8">
              <a:extLst>
                <a:ext uri="{FF2B5EF4-FFF2-40B4-BE49-F238E27FC236}">
                  <a16:creationId xmlns="" xmlns:a16="http://schemas.microsoft.com/office/drawing/2014/main" id="{C2D2BE2B-1EC7-064B-A229-9BB045DA1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9">
              <a:extLst>
                <a:ext uri="{FF2B5EF4-FFF2-40B4-BE49-F238E27FC236}">
                  <a16:creationId xmlns="" xmlns:a16="http://schemas.microsoft.com/office/drawing/2014/main" id="{A3D0AA8D-C0D2-5245-BC02-391AEF43C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0">
              <a:extLst>
                <a:ext uri="{FF2B5EF4-FFF2-40B4-BE49-F238E27FC236}">
                  <a16:creationId xmlns="" xmlns:a16="http://schemas.microsoft.com/office/drawing/2014/main" id="{618D25E3-9D00-1342-B38A-07863043B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1">
              <a:extLst>
                <a:ext uri="{FF2B5EF4-FFF2-40B4-BE49-F238E27FC236}">
                  <a16:creationId xmlns="" xmlns:a16="http://schemas.microsoft.com/office/drawing/2014/main" id="{3F94CBDD-CE78-174C-851C-99DCA3FE9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2">
              <a:extLst>
                <a:ext uri="{FF2B5EF4-FFF2-40B4-BE49-F238E27FC236}">
                  <a16:creationId xmlns="" xmlns:a16="http://schemas.microsoft.com/office/drawing/2014/main" id="{BFA21128-5DC5-0F49-A229-E265A0971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3">
              <a:extLst>
                <a:ext uri="{FF2B5EF4-FFF2-40B4-BE49-F238E27FC236}">
                  <a16:creationId xmlns="" xmlns:a16="http://schemas.microsoft.com/office/drawing/2014/main" id="{E895F796-DD04-A94A-BA15-3244291E7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4">
              <a:extLst>
                <a:ext uri="{FF2B5EF4-FFF2-40B4-BE49-F238E27FC236}">
                  <a16:creationId xmlns="" xmlns:a16="http://schemas.microsoft.com/office/drawing/2014/main" id="{297390B9-9FE5-094B-BCC8-0507677D5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5">
              <a:extLst>
                <a:ext uri="{FF2B5EF4-FFF2-40B4-BE49-F238E27FC236}">
                  <a16:creationId xmlns="" xmlns:a16="http://schemas.microsoft.com/office/drawing/2014/main" id="{F61888FE-0143-5649-AE95-CE63A593A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6">
              <a:extLst>
                <a:ext uri="{FF2B5EF4-FFF2-40B4-BE49-F238E27FC236}">
                  <a16:creationId xmlns="" xmlns:a16="http://schemas.microsoft.com/office/drawing/2014/main" id="{A0A523CB-76FB-7143-98D2-341378AE6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7">
              <a:extLst>
                <a:ext uri="{FF2B5EF4-FFF2-40B4-BE49-F238E27FC236}">
                  <a16:creationId xmlns="" xmlns:a16="http://schemas.microsoft.com/office/drawing/2014/main" id="{81D96A4B-12B1-9346-AD78-6B4701674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8">
              <a:extLst>
                <a:ext uri="{FF2B5EF4-FFF2-40B4-BE49-F238E27FC236}">
                  <a16:creationId xmlns="" xmlns:a16="http://schemas.microsoft.com/office/drawing/2014/main" id="{A84FE305-594D-A541-816F-D7D6A91B9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9">
              <a:extLst>
                <a:ext uri="{FF2B5EF4-FFF2-40B4-BE49-F238E27FC236}">
                  <a16:creationId xmlns="" xmlns:a16="http://schemas.microsoft.com/office/drawing/2014/main" id="{2D42DD71-FF50-CA41-991F-40BA09C86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40">
              <a:extLst>
                <a:ext uri="{FF2B5EF4-FFF2-40B4-BE49-F238E27FC236}">
                  <a16:creationId xmlns="" xmlns:a16="http://schemas.microsoft.com/office/drawing/2014/main" id="{C057316A-2842-EA49-AE84-97C616769143}"/>
                </a:ext>
              </a:extLst>
            </p:cNvPr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="" xmlns:a16="http://schemas.microsoft.com/office/drawing/2014/main" id="{B3745C81-0F3C-574B-B1EE-BC6F8661A403}"/>
                </a:ext>
              </a:extLst>
            </p:cNvPr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8" name="线形标注 2 47"/>
          <p:cNvSpPr/>
          <p:nvPr/>
        </p:nvSpPr>
        <p:spPr>
          <a:xfrm>
            <a:off x="395536" y="1073954"/>
            <a:ext cx="2371561" cy="599681"/>
          </a:xfrm>
          <a:prstGeom prst="borderCallout2">
            <a:avLst>
              <a:gd name="adj1" fmla="val 102934"/>
              <a:gd name="adj2" fmla="val 51174"/>
              <a:gd name="adj3" fmla="val 263601"/>
              <a:gd name="adj4" fmla="val 58328"/>
              <a:gd name="adj5" fmla="val 356737"/>
              <a:gd name="adj6" fmla="val 103505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竖钩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要出头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4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140007"/>
              </p:ext>
            </p:extLst>
          </p:nvPr>
        </p:nvGraphicFramePr>
        <p:xfrm>
          <a:off x="4860032" y="243862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5" name="TextBox 23"/>
          <p:cNvSpPr txBox="1"/>
          <p:nvPr/>
        </p:nvSpPr>
        <p:spPr>
          <a:xfrm>
            <a:off x="4897867" y="2305269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4"/>
          <p:cNvSpPr txBox="1"/>
          <p:nvPr/>
        </p:nvSpPr>
        <p:spPr>
          <a:xfrm>
            <a:off x="5341233" y="1658985"/>
            <a:ext cx="79208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lí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8" name="线形标注 2 57"/>
          <p:cNvSpPr/>
          <p:nvPr/>
        </p:nvSpPr>
        <p:spPr>
          <a:xfrm>
            <a:off x="5442814" y="1073955"/>
            <a:ext cx="3473688" cy="599680"/>
          </a:xfrm>
          <a:prstGeom prst="borderCallout2">
            <a:avLst>
              <a:gd name="adj1" fmla="val 102828"/>
              <a:gd name="adj2" fmla="val 51813"/>
              <a:gd name="adj3" fmla="val 299074"/>
              <a:gd name="adj4" fmla="val 33755"/>
              <a:gd name="adj5" fmla="val 390368"/>
              <a:gd name="adj6" fmla="val 4436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spc="17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第十五</a:t>
            </a:r>
            <a:r>
              <a:rPr lang="zh-CN" altLang="en-US" sz="3200" b="1" spc="17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笔是</a:t>
            </a:r>
            <a:r>
              <a:rPr lang="zh-CN" altLang="en-US" sz="3200" b="1" spc="17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撇折。</a:t>
            </a:r>
            <a:endParaRPr lang="zh-CN" altLang="en-US" sz="3200" b="1" spc="17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691680" y="4242306"/>
            <a:ext cx="561662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上下结构：上面的偏旁写紧凑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9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196" y="3969052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814" y="396698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55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58" grpId="0" animBg="1"/>
      <p:bldP spid="5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818225"/>
              </p:ext>
            </p:extLst>
          </p:nvPr>
        </p:nvGraphicFramePr>
        <p:xfrm>
          <a:off x="1286775" y="241126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9" name="TextBox 23"/>
          <p:cNvSpPr txBox="1"/>
          <p:nvPr/>
        </p:nvSpPr>
        <p:spPr>
          <a:xfrm>
            <a:off x="1295128" y="2254292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蜓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1295128" y="1563638"/>
            <a:ext cx="187790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tíng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52" name="线形标注 2 51"/>
          <p:cNvSpPr/>
          <p:nvPr/>
        </p:nvSpPr>
        <p:spPr>
          <a:xfrm>
            <a:off x="1835696" y="1106816"/>
            <a:ext cx="3528392" cy="528830"/>
          </a:xfrm>
          <a:prstGeom prst="borderCallout2">
            <a:avLst>
              <a:gd name="adj1" fmla="val 101916"/>
              <a:gd name="adj2" fmla="val 48759"/>
              <a:gd name="adj3" fmla="val 392825"/>
              <a:gd name="adj4" fmla="val 37367"/>
              <a:gd name="adj5" fmla="val 447807"/>
              <a:gd name="adj6" fmla="val 10505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捺画要托住“壬”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4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41721"/>
              </p:ext>
            </p:extLst>
          </p:nvPr>
        </p:nvGraphicFramePr>
        <p:xfrm>
          <a:off x="4197907" y="238586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5" name="TextBox 23"/>
          <p:cNvSpPr txBox="1"/>
          <p:nvPr/>
        </p:nvSpPr>
        <p:spPr>
          <a:xfrm>
            <a:off x="4206260" y="2228887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24"/>
          <p:cNvSpPr txBox="1"/>
          <p:nvPr/>
        </p:nvSpPr>
        <p:spPr>
          <a:xfrm>
            <a:off x="4206260" y="1563638"/>
            <a:ext cx="1420517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tíng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graphicFrame>
        <p:nvGraphicFramePr>
          <p:cNvPr id="57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910505"/>
              </p:ext>
            </p:extLst>
          </p:nvPr>
        </p:nvGraphicFramePr>
        <p:xfrm>
          <a:off x="6862203" y="238586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8" name="TextBox 23"/>
          <p:cNvSpPr txBox="1"/>
          <p:nvPr/>
        </p:nvSpPr>
        <p:spPr>
          <a:xfrm>
            <a:off x="6870556" y="2228887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挺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6870556" y="1563638"/>
            <a:ext cx="187790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tǐng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87624" y="487437"/>
            <a:ext cx="711612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给“蜓”换换偏旁，你想到了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哪些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字？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1" name="线形标注 2 60"/>
          <p:cNvSpPr/>
          <p:nvPr/>
        </p:nvSpPr>
        <p:spPr>
          <a:xfrm>
            <a:off x="755576" y="4275168"/>
            <a:ext cx="3096344" cy="528830"/>
          </a:xfrm>
          <a:prstGeom prst="borderCallout2">
            <a:avLst>
              <a:gd name="adj1" fmla="val -5692"/>
              <a:gd name="adj2" fmla="val 81954"/>
              <a:gd name="adj3" fmla="val -22646"/>
              <a:gd name="adj4" fmla="val 70894"/>
              <a:gd name="adj5" fmla="val -215582"/>
              <a:gd name="adj6" fmla="val 54472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中间一横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略长。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31" b="100000" l="0" r="100000">
                        <a14:backgroundMark x1="8171" y1="24521" x2="45136" y2="18774"/>
                        <a14:backgroundMark x1="8171" y1="14176" x2="8171" y2="14176"/>
                        <a14:backgroundMark x1="12451" y1="13410" x2="50584" y2="9579"/>
                        <a14:backgroundMark x1="9728" y1="33716" x2="5058" y2="82759"/>
                        <a14:backgroundMark x1="18677" y1="41762" x2="18677" y2="41762"/>
                        <a14:backgroundMark x1="21012" y1="58238" x2="21012" y2="58238"/>
                        <a14:backgroundMark x1="34630" y1="87356" x2="62646" y2="94253"/>
                        <a14:backgroundMark x1="36187" y1="89655" x2="389" y2="97701"/>
                        <a14:backgroundMark x1="22568" y1="40230" x2="22568" y2="40230"/>
                        <a14:backgroundMark x1="14786" y1="55172" x2="14786" y2="55172"/>
                        <a14:backgroundMark x1="10506" y1="69349" x2="10506" y2="69349"/>
                        <a14:backgroundMark x1="14008" y1="59004" x2="14008" y2="59004"/>
                        <a14:backgroundMark x1="33074" y1="46360" x2="33074" y2="46360"/>
                        <a14:backgroundMark x1="35409" y1="41762" x2="35409" y2="41762"/>
                        <a14:backgroundMark x1="37743" y1="65134" x2="37743" y2="65134"/>
                        <a14:backgroundMark x1="35409" y1="63602" x2="35409" y2="63602"/>
                        <a14:backgroundMark x1="12451" y1="36015" x2="23346" y2="38697"/>
                        <a14:backgroundMark x1="14786" y1="47893" x2="14786" y2="47893"/>
                        <a14:backgroundMark x1="18677" y1="72414" x2="18677" y2="724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219" y="2540698"/>
            <a:ext cx="1191726" cy="1210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5897" y1="39906" x2="35897" y2="39906"/>
                        <a14:backgroundMark x1="65201" y1="14554" x2="24542" y2="24413"/>
                        <a14:backgroundMark x1="23810" y1="27230" x2="6227" y2="88263"/>
                        <a14:backgroundMark x1="20147" y1="75117" x2="20147" y2="75117"/>
                        <a14:backgroundMark x1="24542" y1="56808" x2="24542" y2="56808"/>
                        <a14:backgroundMark x1="36264" y1="29108" x2="72527" y2="19718"/>
                        <a14:backgroundMark x1="80220" y1="12207" x2="86081" y2="83568"/>
                        <a14:backgroundMark x1="55678" y1="35211" x2="66300" y2="77934"/>
                        <a14:backgroundMark x1="43956" y1="44601" x2="54212" y2="77934"/>
                        <a14:backgroundMark x1="16484" y1="64319" x2="16484" y2="64319"/>
                        <a14:backgroundMark x1="20147" y1="49296" x2="14286" y2="79343"/>
                        <a14:backgroundMark x1="27473" y1="45540" x2="20879" y2="59155"/>
                        <a14:backgroundMark x1="35897" y1="80282" x2="35897" y2="80282"/>
                        <a14:backgroundMark x1="33333" y1="79812" x2="35897" y2="86385"/>
                        <a14:backgroundMark x1="7692" y1="44131" x2="7692" y2="44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555924"/>
            <a:ext cx="1512168" cy="1179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036" b="100000" l="0" r="100000">
                        <a14:backgroundMark x1="61809" y1="24215" x2="61809" y2="24215"/>
                        <a14:backgroundMark x1="42714" y1="41256" x2="42714" y2="41256"/>
                        <a14:backgroundMark x1="42714" y1="41704" x2="42714" y2="41704"/>
                        <a14:backgroundMark x1="73367" y1="39462" x2="89950" y2="62780"/>
                        <a14:backgroundMark x1="44221" y1="41256" x2="51759" y2="68610"/>
                        <a14:backgroundMark x1="36181" y1="49776" x2="36181" y2="49776"/>
                        <a14:backgroundMark x1="35678" y1="43498" x2="78392" y2="57848"/>
                        <a14:backgroundMark x1="33668" y1="54709" x2="33668" y2="54709"/>
                        <a14:backgroundMark x1="46734" y1="38117" x2="34673" y2="43946"/>
                        <a14:backgroundMark x1="32663" y1="52018" x2="32663" y2="52018"/>
                        <a14:backgroundMark x1="10050" y1="43498" x2="10050" y2="43498"/>
                        <a14:backgroundMark x1="16080" y1="43049" x2="16080" y2="43049"/>
                        <a14:backgroundMark x1="18090" y1="40359" x2="5025" y2="582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487873"/>
            <a:ext cx="1102983" cy="1236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905" y="3939902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38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55" grpId="0"/>
      <p:bldP spid="56" grpId="0"/>
      <p:bldP spid="58" grpId="0"/>
      <p:bldP spid="59" grpId="0"/>
      <p:bldP spid="60" grpId="0"/>
      <p:bldP spid="6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8405"/>
            <a:ext cx="9133333" cy="5161905"/>
          </a:xfrm>
          <a:prstGeom prst="rect">
            <a:avLst/>
          </a:prstGeom>
        </p:spPr>
      </p:pic>
      <p:sp>
        <p:nvSpPr>
          <p:cNvPr id="14" name="TextBox 48"/>
          <p:cNvSpPr txBox="1"/>
          <p:nvPr/>
        </p:nvSpPr>
        <p:spPr>
          <a:xfrm>
            <a:off x="611560" y="1599496"/>
            <a:ext cx="8136904" cy="9002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5400" b="1">
                <a:ln w="0"/>
                <a:solidFill>
                  <a:srgbClr val="FF0000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itchFamily="49" charset="-122"/>
                <a:ea typeface="黑体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</a:rPr>
              <a:t>四时田园杂</a:t>
            </a:r>
            <a:r>
              <a:rPr lang="zh-CN" altLang="en-US" dirty="0" smtClean="0">
                <a:solidFill>
                  <a:schemeClr val="tx1"/>
                </a:solidFill>
              </a:rPr>
              <a:t>兴（其二十五）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14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1" name="文本框 18"/>
          <p:cNvSpPr txBox="1"/>
          <p:nvPr/>
        </p:nvSpPr>
        <p:spPr>
          <a:xfrm>
            <a:off x="4949085" y="2582734"/>
            <a:ext cx="681918" cy="500137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665467" y="1309308"/>
            <a:ext cx="828091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    这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sym typeface="+mn-ea"/>
              </a:rPr>
              <a:t>首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诗用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、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，写出了夏季南方农村景物的特点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sym typeface="+mn-ea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同时写出了农民的忙碌，表达了对乡村景色的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  <a:sym typeface="+mn-ea"/>
              </a:rPr>
              <a:t>  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之情。</a:t>
            </a:r>
            <a:endParaRPr lang="zh-CN" altLang="en-US" sz="32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3273760" y="1410911"/>
            <a:ext cx="1532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梅子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黄  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1" name="文本框 13"/>
          <p:cNvSpPr txBox="1"/>
          <p:nvPr/>
        </p:nvSpPr>
        <p:spPr>
          <a:xfrm>
            <a:off x="1187624" y="3606898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喜爱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004" y="2130991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菜花稀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960855" y="1410911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杏子肥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32240" y="1384933"/>
            <a:ext cx="16273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麦花白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03364" y="322067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22" y="411510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835152" y="1131590"/>
            <a:ext cx="4481264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四时田园杂兴（其一）</a:t>
            </a:r>
          </a:p>
          <a:p>
            <a:pPr algn="ctr">
              <a:lnSpc>
                <a:spcPct val="120000"/>
              </a:lnSpc>
            </a:pPr>
            <a:r>
              <a:rPr lang="en-US" altLang="zh-CN" sz="3200" b="1" dirty="0" smtClean="0">
                <a:latin typeface="+mn-ea"/>
              </a:rPr>
              <a:t>[</a:t>
            </a:r>
            <a:r>
              <a:rPr lang="zh-CN" altLang="en-US" sz="3200" b="1" dirty="0" smtClean="0">
                <a:latin typeface="+mn-ea"/>
              </a:rPr>
              <a:t>宋</a:t>
            </a:r>
            <a:r>
              <a:rPr lang="en-US" altLang="zh-CN" sz="3200" b="1" dirty="0" smtClean="0">
                <a:latin typeface="+mn-ea"/>
              </a:rPr>
              <a:t>]</a:t>
            </a:r>
            <a:r>
              <a:rPr lang="zh-CN" altLang="en-US" sz="3200" b="1" dirty="0" smtClean="0">
                <a:latin typeface="+mn-ea"/>
              </a:rPr>
              <a:t>范成大</a:t>
            </a:r>
            <a:endParaRPr lang="en-US" altLang="zh-CN" sz="3200" b="1" dirty="0" smtClean="0"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昼出耘田夜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绩麻，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村庄儿女各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当家。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童孙未解供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耕织，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也傍桑阴学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种瓜。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63638"/>
            <a:ext cx="2436887" cy="2904137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506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67544" y="1120180"/>
            <a:ext cx="7992888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    一、</a:t>
            </a: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四时田园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杂兴</a:t>
            </a:r>
            <a:r>
              <a:rPr lang="en-US" altLang="zh-CN" sz="3200" b="1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（其二十五）一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诗中，哪两句诗表现出了夏季南方农村景物的特点？请你写一写。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95736" y="2859782"/>
            <a:ext cx="511256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梅子金黄杏子肥，</a:t>
            </a:r>
            <a:endParaRPr lang="en-US" altLang="zh-CN" sz="4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麦花雪白菜花稀。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1621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394321" y="631825"/>
            <a:ext cx="49778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二、根据课文内容填空。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9552" y="1540986"/>
            <a:ext cx="79928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代诗人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四时田园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杂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兴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（其二十五）的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”描绘了昼长人稀、蜓飞蝶舞的画面。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1488009" y="1522402"/>
            <a:ext cx="5637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宋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13"/>
          <p:cNvSpPr txBox="1"/>
          <p:nvPr/>
        </p:nvSpPr>
        <p:spPr>
          <a:xfrm>
            <a:off x="3203848" y="1491853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范成大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3"/>
          <p:cNvSpPr txBox="1"/>
          <p:nvPr/>
        </p:nvSpPr>
        <p:spPr>
          <a:xfrm>
            <a:off x="3851920" y="2244809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日长篱落无人过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2059" y="3064480"/>
            <a:ext cx="31487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惟有蜻蜓蛱蝶飞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672060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8" b="13942"/>
          <a:stretch/>
        </p:blipFill>
        <p:spPr bwMode="auto">
          <a:xfrm>
            <a:off x="-36512" y="-164553"/>
            <a:ext cx="9180512" cy="5308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文本框 6"/>
          <p:cNvSpPr txBox="1"/>
          <p:nvPr/>
        </p:nvSpPr>
        <p:spPr>
          <a:xfrm>
            <a:off x="755576" y="3743316"/>
            <a:ext cx="7880338" cy="1384995"/>
          </a:xfrm>
          <a:prstGeom prst="rect">
            <a:avLst/>
          </a:prstGeom>
          <a:noFill/>
          <a:effectLst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上节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课范成大为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我们描绘了一幅淳朴、自然的田园风光，请同学们想象画面，背诵古诗吧！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0049" y="372770"/>
            <a:ext cx="1629583" cy="398780"/>
            <a:chOff x="160049" y="525491"/>
            <a:chExt cx="1629583" cy="3987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文本框 11"/>
            <p:cNvSpPr txBox="1"/>
            <p:nvPr/>
          </p:nvSpPr>
          <p:spPr>
            <a:xfrm>
              <a:off x="172162" y="525491"/>
              <a:ext cx="1231486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 smtClean="0">
                  <a:solidFill>
                    <a:schemeClr val="bg1"/>
                  </a:solidFill>
                </a:rPr>
                <a:t>第二课时</a:t>
              </a:r>
              <a:endParaRPr kumimoji="1"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937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43999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文本框 6"/>
          <p:cNvSpPr txBox="1"/>
          <p:nvPr/>
        </p:nvSpPr>
        <p:spPr>
          <a:xfrm>
            <a:off x="20283" y="-20538"/>
            <a:ext cx="9123717" cy="1384995"/>
          </a:xfrm>
          <a:prstGeom prst="rect">
            <a:avLst/>
          </a:prstGeom>
          <a:solidFill>
            <a:schemeClr val="bg1">
              <a:alpha val="63000"/>
            </a:schemeClr>
          </a:solidFill>
          <a:effectLst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诗人范成大眼中的夏季乡村美景真是让人心情愉悦！你知道春天的乡村景色是怎样的吗？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" y="3779043"/>
            <a:ext cx="9144000" cy="1384995"/>
          </a:xfrm>
          <a:prstGeom prst="rect">
            <a:avLst/>
          </a:prstGeom>
          <a:solidFill>
            <a:schemeClr val="bg1">
              <a:alpha val="63000"/>
            </a:schemeClr>
          </a:solidFill>
          <a:effectLst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800" b="1" dirty="0" smtClean="0">
                <a:latin typeface="黑体" pitchFamily="49" charset="-122"/>
                <a:ea typeface="黑体" pitchFamily="49" charset="-122"/>
              </a:rPr>
              <a:t>诗人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杨万里被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初春的乡村美景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陶醉了，于是他有感而发，写下了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宿新市徐公店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  <a:endParaRPr lang="zh-CN" altLang="zh-CN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46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95"/>
          <a:stretch/>
        </p:blipFill>
        <p:spPr bwMode="auto">
          <a:xfrm>
            <a:off x="0" y="-92546"/>
            <a:ext cx="9190265" cy="523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48"/>
          <p:cNvSpPr txBox="1"/>
          <p:nvPr/>
        </p:nvSpPr>
        <p:spPr>
          <a:xfrm>
            <a:off x="1187624" y="479306"/>
            <a:ext cx="7056784" cy="13003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0" b="1" spc="660" dirty="0" smtClean="0">
                <a:ln w="0"/>
                <a:solidFill>
                  <a:schemeClr val="tx1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itchFamily="49" charset="-122"/>
                <a:ea typeface="黑体" pitchFamily="49" charset="-122"/>
              </a:rPr>
              <a:t>宿新市徐公店</a:t>
            </a:r>
            <a:endParaRPr lang="zh-CN" altLang="en-US" sz="8000" b="1" spc="660" dirty="0">
              <a:ln w="0"/>
              <a:solidFill>
                <a:schemeClr val="tx1"/>
              </a:solidFill>
              <a:effectLst>
                <a:glow rad="139700">
                  <a:schemeClr val="bg1">
                    <a:alpha val="91000"/>
                  </a:schemeClr>
                </a:glo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297936"/>
            <a:ext cx="7416824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kern="0" smtClean="0">
                <a:latin typeface="+mn-ea"/>
              </a:rPr>
              <a:t>    1.</a:t>
            </a:r>
            <a:r>
              <a:rPr lang="zh-CN" altLang="en-US" sz="2800" b="1" kern="0" smtClean="0">
                <a:latin typeface="+mn-ea"/>
              </a:rPr>
              <a:t>会认“徐、疏”</a:t>
            </a:r>
            <a:r>
              <a:rPr lang="en-US" altLang="zh-CN" sz="2800" b="1" kern="0" smtClean="0">
                <a:latin typeface="+mn-ea"/>
              </a:rPr>
              <a:t>2</a:t>
            </a:r>
            <a:r>
              <a:rPr lang="zh-CN" altLang="en-US" sz="2800" b="1" kern="0" smtClean="0">
                <a:latin typeface="+mn-ea"/>
              </a:rPr>
              <a:t>个字，会写“宿、徐、疏”</a:t>
            </a:r>
            <a:r>
              <a:rPr lang="en-US" altLang="zh-CN" sz="2800" b="1" kern="0" smtClean="0">
                <a:latin typeface="+mn-ea"/>
              </a:rPr>
              <a:t>3</a:t>
            </a:r>
            <a:r>
              <a:rPr lang="zh-CN" altLang="en-US" sz="2800" b="1" kern="0" smtClean="0">
                <a:latin typeface="+mn-ea"/>
              </a:rPr>
              <a:t>个字。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555526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827584" y="2474903"/>
            <a:ext cx="7416824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kern="0" smtClean="0">
                <a:latin typeface="+mn-ea"/>
              </a:rPr>
              <a:t>    2.</a:t>
            </a:r>
            <a:r>
              <a:rPr lang="zh-CN" altLang="en-US" sz="2800" b="1" kern="0">
                <a:latin typeface="+mn-ea"/>
              </a:rPr>
              <a:t>有</a:t>
            </a:r>
            <a:r>
              <a:rPr lang="zh-CN" altLang="en-US" sz="2800" b="1" kern="0" smtClean="0">
                <a:latin typeface="+mn-ea"/>
              </a:rPr>
              <a:t>感情地朗读</a:t>
            </a:r>
            <a:r>
              <a:rPr lang="en-US" altLang="zh-CN" sz="2800" b="1" kern="0" smtClean="0">
                <a:latin typeface="+mn-ea"/>
              </a:rPr>
              <a:t>《</a:t>
            </a:r>
            <a:r>
              <a:rPr lang="zh-CN" altLang="en-US" sz="2800" b="1" kern="0" smtClean="0">
                <a:latin typeface="+mn-ea"/>
              </a:rPr>
              <a:t>宿新市徐公店</a:t>
            </a:r>
            <a:r>
              <a:rPr lang="en-US" altLang="zh-CN" sz="2800" b="1" kern="0" smtClean="0">
                <a:latin typeface="+mn-ea"/>
              </a:rPr>
              <a:t>》</a:t>
            </a:r>
            <a:r>
              <a:rPr lang="zh-CN" altLang="en-US" sz="2800" b="1" kern="0" smtClean="0">
                <a:latin typeface="+mn-ea"/>
              </a:rPr>
              <a:t>，体会诗人对乡村生活的喜爱之情。背诵、默写这首诗。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584" y="3651870"/>
            <a:ext cx="7416824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kern="0" smtClean="0">
                <a:latin typeface="+mn-ea"/>
              </a:rPr>
              <a:t>    3.</a:t>
            </a:r>
            <a:r>
              <a:rPr lang="zh-CN" altLang="en-US" sz="2800" b="1" kern="0" smtClean="0">
                <a:latin typeface="+mn-ea"/>
              </a:rPr>
              <a:t>能想象并说出这首诗描绘的情景，感受乡村生活的怡然闲适。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2208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87624" y="962734"/>
            <a:ext cx="7466565" cy="16158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6600" b="1" dirty="0" smtClean="0">
                <a:ln w="0"/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宿  新市  徐</a:t>
            </a:r>
            <a:r>
              <a:rPr lang="zh-CN" altLang="en-US" sz="6600" b="1" dirty="0">
                <a:ln w="0"/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公</a:t>
            </a:r>
            <a:r>
              <a:rPr lang="zh-CN" altLang="en-US" sz="6600" b="1" dirty="0" smtClean="0">
                <a:ln w="0"/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店</a:t>
            </a:r>
            <a:endParaRPr lang="en-US" altLang="zh-CN" sz="66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568" y="2211710"/>
            <a:ext cx="2376264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+mn-ea"/>
              </a:rPr>
              <a:t>住宿，住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在</a:t>
            </a:r>
            <a:endParaRPr lang="en-US" altLang="zh-CN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9872" y="2211710"/>
            <a:ext cx="122932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地名</a:t>
            </a:r>
            <a:endParaRPr lang="en-US" altLang="zh-CN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43878" y="2211710"/>
            <a:ext cx="356057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姓徐的人开的客店</a:t>
            </a:r>
            <a:endParaRPr lang="en-US" altLang="zh-CN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43608" y="3363838"/>
            <a:ext cx="7344816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chemeClr val="tx1"/>
                </a:solidFill>
                <a:latin typeface="+mn-ea"/>
                <a:sym typeface="Wingdings" pitchFamily="2" charset="2"/>
              </a:rPr>
              <a:t>（</a:t>
            </a:r>
            <a:r>
              <a:rPr lang="zh-CN" altLang="en-US" sz="3600" b="1" dirty="0" smtClean="0">
                <a:solidFill>
                  <a:schemeClr val="tx1"/>
                </a:solidFill>
                <a:latin typeface="+mn-ea"/>
                <a:sym typeface="Wingdings" pitchFamily="2" charset="2"/>
              </a:rPr>
              <a:t>诗人）</a:t>
            </a:r>
            <a:r>
              <a:rPr lang="zh-CN" altLang="en-US" sz="3600" b="1" dirty="0" smtClean="0">
                <a:solidFill>
                  <a:schemeClr val="tx1"/>
                </a:solidFill>
                <a:latin typeface="+mn-ea"/>
              </a:rPr>
              <a:t>住在新市徐公开的客店里。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73075" y="915566"/>
            <a:ext cx="77685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xú</a:t>
            </a:r>
            <a:endParaRPr lang="zh-CN" altLang="en-US" sz="32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5616" y="267494"/>
            <a:ext cx="7364834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你</a:t>
            </a:r>
            <a:r>
              <a:rPr lang="zh-CN" altLang="en-US" sz="32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知道</a:t>
            </a:r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这首诗的题目是什么意思吗？</a:t>
            </a:r>
            <a:endParaRPr lang="en-US" altLang="zh-CN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61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6" grpId="0"/>
      <p:bldP spid="17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矩形 176"/>
          <p:cNvSpPr/>
          <p:nvPr/>
        </p:nvSpPr>
        <p:spPr>
          <a:xfrm>
            <a:off x="1544752" y="1621269"/>
            <a:ext cx="716543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sù</a:t>
            </a:r>
            <a:endParaRPr lang="zh-CN" altLang="en-US" sz="44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5676084" y="1681376"/>
            <a:ext cx="858741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4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xú</a:t>
            </a:r>
            <a:endParaRPr lang="zh-CN" altLang="en-US" sz="44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24" name="文本框 64"/>
          <p:cNvSpPr txBox="1"/>
          <p:nvPr/>
        </p:nvSpPr>
        <p:spPr>
          <a:xfrm>
            <a:off x="1242101" y="2313857"/>
            <a:ext cx="1019194" cy="142346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8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宿</a:t>
            </a:r>
            <a:endParaRPr lang="en-US" altLang="zh-CN" sz="88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" name="文本框 64"/>
          <p:cNvSpPr txBox="1"/>
          <p:nvPr/>
        </p:nvSpPr>
        <p:spPr>
          <a:xfrm>
            <a:off x="5447621" y="2418988"/>
            <a:ext cx="1051827" cy="142346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8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徐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9511" y="1106864"/>
            <a:ext cx="8712969" cy="3625126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28" name="组合 7"/>
          <p:cNvGrpSpPr/>
          <p:nvPr/>
        </p:nvGrpSpPr>
        <p:grpSpPr>
          <a:xfrm>
            <a:off x="1189085" y="2404258"/>
            <a:ext cx="1449351" cy="1438197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2" name="组合 7"/>
          <p:cNvGrpSpPr/>
          <p:nvPr/>
        </p:nvGrpSpPr>
        <p:grpSpPr>
          <a:xfrm>
            <a:off x="5356878" y="2402522"/>
            <a:ext cx="1449351" cy="1441072"/>
            <a:chOff x="2437" y="2032"/>
            <a:chExt cx="1244" cy="1264"/>
          </a:xfrm>
        </p:grpSpPr>
        <p:sp>
          <p:nvSpPr>
            <p:cNvPr id="3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7" name="组合 36"/>
          <p:cNvGrpSpPr/>
          <p:nvPr/>
        </p:nvGrpSpPr>
        <p:grpSpPr>
          <a:xfrm>
            <a:off x="355574" y="834846"/>
            <a:ext cx="2231577" cy="621459"/>
            <a:chOff x="395536" y="915566"/>
            <a:chExt cx="2231577" cy="621459"/>
          </a:xfrm>
        </p:grpSpPr>
        <p:sp>
          <p:nvSpPr>
            <p:cNvPr id="38" name="椭圆 37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42" name="TextBox 11">
                  <a:hlinkClick r:id="rId3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sp>
        <p:nvSpPr>
          <p:cNvPr id="48" name="线形标注 2 47"/>
          <p:cNvSpPr/>
          <p:nvPr/>
        </p:nvSpPr>
        <p:spPr>
          <a:xfrm>
            <a:off x="2843808" y="1711217"/>
            <a:ext cx="1944216" cy="971824"/>
          </a:xfrm>
          <a:prstGeom prst="borderCallout2">
            <a:avLst>
              <a:gd name="adj1" fmla="val 46549"/>
              <a:gd name="adj2" fmla="val -3474"/>
              <a:gd name="adj3" fmla="val 53997"/>
              <a:gd name="adj4" fmla="val -13830"/>
              <a:gd name="adj5" fmla="val 100312"/>
              <a:gd name="adj6" fmla="val -48211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不要丢了第一</a:t>
            </a:r>
            <a:r>
              <a:rPr lang="zh-CN" altLang="en-US" sz="2800" b="1" smtClean="0">
                <a:solidFill>
                  <a:schemeClr val="tx1"/>
                </a:solidFill>
                <a:latin typeface="+mn-ea"/>
              </a:rPr>
              <a:t>笔点。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线形标注 2 48"/>
          <p:cNvSpPr/>
          <p:nvPr/>
        </p:nvSpPr>
        <p:spPr>
          <a:xfrm>
            <a:off x="6806229" y="1545695"/>
            <a:ext cx="1798219" cy="650095"/>
          </a:xfrm>
          <a:prstGeom prst="borderCallout2">
            <a:avLst>
              <a:gd name="adj1" fmla="val 218170"/>
              <a:gd name="adj2" fmla="val -57727"/>
              <a:gd name="adj3" fmla="val 70792"/>
              <a:gd name="adj4" fmla="val -3289"/>
              <a:gd name="adj5" fmla="val 219010"/>
              <a:gd name="adj6" fmla="val -30886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+mn-ea"/>
              </a:rPr>
              <a:t>左窄</a:t>
            </a:r>
            <a:r>
              <a:rPr lang="zh-CN" altLang="en-US" sz="2800" b="1">
                <a:solidFill>
                  <a:schemeClr val="tx1"/>
                </a:solidFill>
                <a:latin typeface="+mn-ea"/>
              </a:rPr>
              <a:t>右</a:t>
            </a:r>
            <a:r>
              <a:rPr lang="zh-CN" altLang="en-US" sz="2800" b="1" smtClean="0">
                <a:solidFill>
                  <a:schemeClr val="tx1"/>
                </a:solidFill>
                <a:latin typeface="+mn-ea"/>
              </a:rPr>
              <a:t>宽。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7822" y="4147214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prstClr val="black"/>
                </a:solidFill>
              </a:rPr>
              <a:t>上下结构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115710" y="4147214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prstClr val="black"/>
                </a:solidFill>
              </a:rPr>
              <a:t>左右结构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34" name="文本框 3"/>
          <p:cNvSpPr txBox="1"/>
          <p:nvPr/>
        </p:nvSpPr>
        <p:spPr>
          <a:xfrm>
            <a:off x="2555776" y="483518"/>
            <a:ext cx="612926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我们一起来写一写诗题中的会写字吧！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5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737" y="3856067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534" y="381632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93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  <p:bldP spid="178" grpId="0"/>
      <p:bldP spid="48" grpId="0" bldLvl="0" animBg="1"/>
      <p:bldP spid="49" grpId="0" bldLvl="0" animBg="1"/>
      <p:bldP spid="3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243433"/>
            <a:ext cx="7776864" cy="982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kern="0" smtClean="0">
                <a:latin typeface="+mn-ea"/>
              </a:rPr>
              <a:t>    1.</a:t>
            </a:r>
            <a:r>
              <a:rPr lang="zh-CN" altLang="en-US" sz="2800" b="1" kern="0" smtClean="0">
                <a:latin typeface="+mn-ea"/>
              </a:rPr>
              <a:t>会认“杂、篱”</a:t>
            </a:r>
            <a:r>
              <a:rPr lang="en-US" altLang="zh-CN" sz="2800" b="1" kern="0" smtClean="0">
                <a:latin typeface="+mn-ea"/>
              </a:rPr>
              <a:t>2</a:t>
            </a:r>
            <a:r>
              <a:rPr lang="zh-CN" altLang="en-US" sz="2800" b="1" kern="0" smtClean="0">
                <a:latin typeface="+mn-ea"/>
              </a:rPr>
              <a:t>个字，会写“杂、稀”等</a:t>
            </a:r>
            <a:r>
              <a:rPr lang="en-US" altLang="zh-CN" sz="2800" b="1" kern="0" smtClean="0">
                <a:latin typeface="+mn-ea"/>
              </a:rPr>
              <a:t>6</a:t>
            </a:r>
            <a:r>
              <a:rPr lang="zh-CN" altLang="en-US" sz="2800" b="1" kern="0" smtClean="0">
                <a:latin typeface="+mn-ea"/>
              </a:rPr>
              <a:t>个生字。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555526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827584" y="2237635"/>
            <a:ext cx="7776864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kern="0" smtClean="0">
                <a:latin typeface="+mn-ea"/>
              </a:rPr>
              <a:t>    2.</a:t>
            </a:r>
            <a:r>
              <a:rPr lang="zh-CN" altLang="en-US" sz="2800" b="1" kern="0">
                <a:latin typeface="+mn-ea"/>
              </a:rPr>
              <a:t>有</a:t>
            </a:r>
            <a:r>
              <a:rPr lang="zh-CN" altLang="en-US" sz="2800" b="1" kern="0" smtClean="0">
                <a:latin typeface="+mn-ea"/>
              </a:rPr>
              <a:t>感情地朗读</a:t>
            </a:r>
            <a:r>
              <a:rPr lang="en-US" altLang="zh-CN" sz="2800" b="1" kern="0" smtClean="0">
                <a:latin typeface="+mn-ea"/>
              </a:rPr>
              <a:t>《</a:t>
            </a:r>
            <a:r>
              <a:rPr lang="zh-CN" altLang="en-US" sz="2800" b="1" kern="0" smtClean="0">
                <a:latin typeface="+mn-ea"/>
              </a:rPr>
              <a:t>四时田园杂兴</a:t>
            </a:r>
            <a:r>
              <a:rPr lang="en-US" altLang="zh-CN" sz="2800" b="1" kern="0" smtClean="0">
                <a:latin typeface="+mn-ea"/>
              </a:rPr>
              <a:t>》</a:t>
            </a:r>
            <a:r>
              <a:rPr lang="zh-CN" altLang="en-US" sz="2800" b="1" kern="0" smtClean="0">
                <a:latin typeface="+mn-ea"/>
              </a:rPr>
              <a:t>（其二十五），体会诗人对乡村生活的喜爱之情，背诵这首诗。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584" y="3763713"/>
            <a:ext cx="7992888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kern="0" smtClean="0">
                <a:latin typeface="+mn-ea"/>
              </a:rPr>
              <a:t>    3.</a:t>
            </a:r>
            <a:r>
              <a:rPr lang="zh-CN" altLang="en-US" sz="2800" b="1" kern="0" smtClean="0">
                <a:latin typeface="+mn-ea"/>
              </a:rPr>
              <a:t>能想象并说出诗歌表现的情景，感受乡村生活的恬静安详。</a:t>
            </a:r>
            <a:endParaRPr lang="zh-CN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609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63888" y="771550"/>
            <a:ext cx="5040560" cy="38779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杨万里，</a:t>
            </a:r>
            <a:r>
              <a:rPr lang="zh-CN" altLang="en-US" sz="3200" b="1" dirty="0" smtClean="0">
                <a:latin typeface="+mn-ea"/>
              </a:rPr>
              <a:t>字</a:t>
            </a:r>
            <a:r>
              <a:rPr lang="zh-CN" altLang="en-US" sz="3200" b="1" dirty="0">
                <a:latin typeface="+mn-ea"/>
              </a:rPr>
              <a:t>廷秀，号诚斋。</a:t>
            </a:r>
            <a:r>
              <a:rPr lang="zh-CN" altLang="en-US" sz="3200" b="1" u="sng" dirty="0">
                <a:uFill>
                  <a:solidFill>
                    <a:srgbClr val="FF0000"/>
                  </a:solidFill>
                </a:uFill>
                <a:latin typeface="+mn-ea"/>
              </a:rPr>
              <a:t>南宋</a:t>
            </a:r>
            <a:r>
              <a:rPr lang="zh-CN" altLang="en-US" sz="3200" b="1">
                <a:latin typeface="+mn-ea"/>
              </a:rPr>
              <a:t>诗人</a:t>
            </a:r>
            <a:r>
              <a:rPr lang="zh-CN" altLang="en-US" sz="3200" b="1" smtClean="0">
                <a:latin typeface="+mn-ea"/>
              </a:rPr>
              <a:t>。他</a:t>
            </a:r>
            <a:r>
              <a:rPr lang="zh-CN" altLang="en-US" sz="3200" b="1" dirty="0">
                <a:latin typeface="+mn-ea"/>
              </a:rPr>
              <a:t>与范成大、陆游、尤袤合称</a:t>
            </a:r>
            <a:r>
              <a:rPr lang="zh-CN" altLang="en-US" sz="3200" b="1">
                <a:latin typeface="+mn-ea"/>
              </a:rPr>
              <a:t>南宋</a:t>
            </a:r>
            <a:r>
              <a:rPr lang="zh-CN" altLang="en-US" sz="3200" b="1" smtClean="0">
                <a:uFill>
                  <a:solidFill>
                    <a:srgbClr val="FF0000"/>
                  </a:solidFill>
                </a:uFill>
                <a:latin typeface="+mn-ea"/>
              </a:rPr>
              <a:t>“</a:t>
            </a:r>
            <a:r>
              <a:rPr lang="zh-CN" altLang="en-US" sz="3200" b="1" u="sng" smtClean="0">
                <a:uFill>
                  <a:solidFill>
                    <a:srgbClr val="FF0000"/>
                  </a:solidFill>
                </a:uFill>
                <a:latin typeface="+mn-ea"/>
              </a:rPr>
              <a:t>中兴四大家</a:t>
            </a:r>
            <a:r>
              <a:rPr lang="zh-CN" altLang="en-US" sz="3200" b="1" smtClean="0">
                <a:uFill>
                  <a:solidFill>
                    <a:srgbClr val="FF0000"/>
                  </a:solidFill>
                </a:uFill>
                <a:latin typeface="+mn-ea"/>
              </a:rPr>
              <a:t>”</a:t>
            </a:r>
            <a:r>
              <a:rPr lang="zh-CN" altLang="en-US" sz="3200" b="1" smtClean="0">
                <a:latin typeface="+mn-ea"/>
              </a:rPr>
              <a:t>。</a:t>
            </a:r>
            <a:endParaRPr lang="en-US" altLang="zh-CN" sz="3200" b="1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+mn-ea"/>
              </a:rPr>
              <a:t>    著</a:t>
            </a:r>
            <a:r>
              <a:rPr lang="zh-CN" altLang="en-US" sz="3200" b="1">
                <a:latin typeface="+mn-ea"/>
              </a:rPr>
              <a:t>有</a:t>
            </a:r>
            <a:r>
              <a:rPr lang="en-US" altLang="zh-CN" sz="3200" b="1">
                <a:latin typeface="+mn-ea"/>
              </a:rPr>
              <a:t>《</a:t>
            </a:r>
            <a:r>
              <a:rPr lang="zh-CN" altLang="en-US" sz="3200" b="1">
                <a:latin typeface="+mn-ea"/>
              </a:rPr>
              <a:t>诚斋集</a:t>
            </a:r>
            <a:r>
              <a:rPr lang="en-US" altLang="zh-CN" sz="3200" b="1">
                <a:latin typeface="+mn-ea"/>
              </a:rPr>
              <a:t>》</a:t>
            </a:r>
            <a:r>
              <a:rPr lang="zh-CN" altLang="en-US" sz="3200" b="1">
                <a:latin typeface="+mn-ea"/>
              </a:rPr>
              <a:t>等。</a:t>
            </a:r>
            <a:endParaRPr lang="en-US" altLang="zh-CN" sz="3200" b="1" dirty="0">
              <a:latin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71550"/>
            <a:ext cx="2702555" cy="3314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950" y="1396970"/>
            <a:ext cx="8403530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这首诗作于宋光宗绍熙三年（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1192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年）。诗人在外出的旅途中，经过新市，住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在一家姓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徐的人开设的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客店里。农村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美丽的风光和儿童嬉戏的情景，深深吸引了他，触发了他的诗兴，于是他写下了这首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宿新市徐公店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563888" y="601980"/>
            <a:ext cx="2138834" cy="52961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创作背景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12225" y="1923678"/>
            <a:ext cx="59321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0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先借助注释初读古诗，读准字音，读通诗句。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47" y="1390486"/>
            <a:ext cx="2097158" cy="3005376"/>
          </a:xfrm>
          <a:prstGeom prst="rect">
            <a:avLst/>
          </a:prstGeom>
        </p:spPr>
      </p:pic>
      <p:sp>
        <p:nvSpPr>
          <p:cNvPr id="9" name="文本框 11">
            <a:extLst>
              <a:ext uri="{FF2B5EF4-FFF2-40B4-BE49-F238E27FC236}">
                <a16:creationId xmlns="" xmlns:a16="http://schemas.microsoft.com/office/drawing/2014/main" id="{9FDC4D59-C4EE-164C-8F2E-F8055F73027B}"/>
              </a:ext>
            </a:extLst>
          </p:cNvPr>
          <p:cNvSpPr txBox="1"/>
          <p:nvPr/>
        </p:nvSpPr>
        <p:spPr>
          <a:xfrm>
            <a:off x="218226" y="48351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文本框 14">
            <a:hlinkClick r:id="rId3" action="ppaction://hlinkfile"/>
          </p:cNvPr>
          <p:cNvSpPr txBox="1"/>
          <p:nvPr/>
        </p:nvSpPr>
        <p:spPr>
          <a:xfrm>
            <a:off x="755576" y="636417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扫清障碍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507" y="725092"/>
            <a:ext cx="351070" cy="3801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562491" y="685398"/>
            <a:ext cx="335134" cy="4723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43" y="741770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0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7"/>
          <p:cNvGrpSpPr/>
          <p:nvPr/>
        </p:nvGrpSpPr>
        <p:grpSpPr>
          <a:xfrm>
            <a:off x="3635896" y="2283718"/>
            <a:ext cx="1142044" cy="1109655"/>
            <a:chOff x="2437" y="2032"/>
            <a:chExt cx="1244" cy="1264"/>
          </a:xfrm>
        </p:grpSpPr>
        <p:sp>
          <p:nvSpPr>
            <p:cNvPr id="3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7" name="组合 7"/>
          <p:cNvGrpSpPr/>
          <p:nvPr/>
        </p:nvGrpSpPr>
        <p:grpSpPr>
          <a:xfrm>
            <a:off x="1979713" y="2283718"/>
            <a:ext cx="1142044" cy="1109655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6" name="矩形 45"/>
          <p:cNvSpPr/>
          <p:nvPr/>
        </p:nvSpPr>
        <p:spPr>
          <a:xfrm>
            <a:off x="2178730" y="1771402"/>
            <a:ext cx="268130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shū           shū</a:t>
            </a:r>
            <a:endParaRPr lang="zh-CN" altLang="en-US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40622" y="3548802"/>
            <a:ext cx="2390324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疏</a:t>
            </a:r>
            <a:r>
              <a:rPr lang="en-US" altLang="zh-CN" sz="4400" b="1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4400" b="1" smtClean="0">
                <a:latin typeface="楷体" pitchFamily="49" charset="-122"/>
                <a:ea typeface="楷体" pitchFamily="49" charset="-122"/>
              </a:rPr>
              <a:t>蔬</a:t>
            </a:r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艹</a:t>
            </a:r>
            <a:endParaRPr lang="en-US" altLang="zh-CN" sz="4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523" y="3670690"/>
            <a:ext cx="1992463" cy="6924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减一减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线形标注 2 28"/>
          <p:cNvSpPr/>
          <p:nvPr/>
        </p:nvSpPr>
        <p:spPr>
          <a:xfrm>
            <a:off x="5796136" y="1240765"/>
            <a:ext cx="2160240" cy="1139853"/>
          </a:xfrm>
          <a:prstGeom prst="borderCallout2">
            <a:avLst>
              <a:gd name="adj1" fmla="val 46549"/>
              <a:gd name="adj2" fmla="val -3474"/>
              <a:gd name="adj3" fmla="val 53997"/>
              <a:gd name="adj4" fmla="val -13830"/>
              <a:gd name="adj5" fmla="val 120894"/>
              <a:gd name="adj6" fmla="val -55070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+mn-ea"/>
              </a:rPr>
              <a:t>右半部分上窄下宽。</a:t>
            </a:r>
            <a:endParaRPr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线形标注 2 29"/>
          <p:cNvSpPr/>
          <p:nvPr/>
        </p:nvSpPr>
        <p:spPr>
          <a:xfrm>
            <a:off x="5436096" y="3432188"/>
            <a:ext cx="2664296" cy="1079888"/>
          </a:xfrm>
          <a:prstGeom prst="borderCallout2">
            <a:avLst>
              <a:gd name="adj1" fmla="val 46549"/>
              <a:gd name="adj2" fmla="val -3474"/>
              <a:gd name="adj3" fmla="val 53997"/>
              <a:gd name="adj4" fmla="val -13830"/>
              <a:gd name="adj5" fmla="val -14939"/>
              <a:gd name="adj6" fmla="val -32905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+mn-ea"/>
              </a:rPr>
              <a:t>最后三笔要排布均匀。</a:t>
            </a:r>
            <a:endParaRPr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5536" y="1098537"/>
            <a:ext cx="8280920" cy="3489438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94266" y="2140527"/>
            <a:ext cx="82101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590" smtClean="0">
                <a:latin typeface="楷体" panose="02010609060101010101" pitchFamily="49" charset="-122"/>
                <a:ea typeface="楷体" panose="02010609060101010101" pitchFamily="49" charset="-122"/>
              </a:rPr>
              <a:t>篱落</a:t>
            </a:r>
            <a:r>
              <a:rPr lang="zh-CN" altLang="en-US" sz="8000" b="1" spc="59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疏 疏</a:t>
            </a:r>
            <a:r>
              <a:rPr lang="zh-CN" altLang="en-US" sz="5400" b="1" spc="59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一径深</a:t>
            </a:r>
            <a:endParaRPr lang="zh-CN" altLang="en-US" sz="8000" b="1" spc="59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8215" y="699542"/>
            <a:ext cx="2231577" cy="621459"/>
            <a:chOff x="395536" y="915566"/>
            <a:chExt cx="2231577" cy="621459"/>
          </a:xfrm>
        </p:grpSpPr>
        <p:sp>
          <p:nvSpPr>
            <p:cNvPr id="25" name="椭圆 24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44" name="TextBox 11">
                  <a:hlinkClick r:id="rId3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sp>
        <p:nvSpPr>
          <p:cNvPr id="49" name="矩形 48"/>
          <p:cNvSpPr/>
          <p:nvPr/>
        </p:nvSpPr>
        <p:spPr>
          <a:xfrm>
            <a:off x="2804718" y="522192"/>
            <a:ext cx="5871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000" smtClean="0">
                <a:latin typeface="黑体" panose="02010609060101010101" pitchFamily="49" charset="-122"/>
                <a:ea typeface="黑体" panose="02010609060101010101" pitchFamily="49" charset="-122"/>
              </a:rPr>
              <a:t>把诗中的生字读一读，写一写吧！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342" y="339928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61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14" grpId="0"/>
      <p:bldP spid="15" grpId="0"/>
      <p:bldP spid="29" grpId="0" bldLvl="0" animBg="1"/>
      <p:bldP spid="30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3" descr="E:\素材\prox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3148013"/>
            <a:ext cx="1081088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Picture 3" descr="E:\素材\prox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3148013"/>
            <a:ext cx="1081088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Picture 3" descr="E:\素材\prox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3148013"/>
            <a:ext cx="1081088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" name="Picture 3" descr="E:\素材\prox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3219450"/>
            <a:ext cx="1081088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矩形 48"/>
          <p:cNvSpPr>
            <a:spLocks noChangeArrowheads="1"/>
          </p:cNvSpPr>
          <p:nvPr/>
        </p:nvSpPr>
        <p:spPr bwMode="auto">
          <a:xfrm>
            <a:off x="6012160" y="2102504"/>
            <a:ext cx="1882247" cy="769441"/>
          </a:xfrm>
          <a:prstGeom prst="rect">
            <a:avLst/>
          </a:prstGeom>
          <a:solidFill>
            <a:schemeClr val="bg1">
              <a:alpha val="27843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徐公店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9" name="Picture 3" descr="E:\素材\prox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9692" y="1978883"/>
            <a:ext cx="1079500" cy="100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矩形 48"/>
          <p:cNvSpPr>
            <a:spLocks noChangeArrowheads="1"/>
          </p:cNvSpPr>
          <p:nvPr/>
        </p:nvSpPr>
        <p:spPr bwMode="auto">
          <a:xfrm>
            <a:off x="1316062" y="2130508"/>
            <a:ext cx="1316386" cy="769441"/>
          </a:xfrm>
          <a:prstGeom prst="rect">
            <a:avLst/>
          </a:prstGeom>
          <a:solidFill>
            <a:schemeClr val="bg1">
              <a:alpha val="27843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住宿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4" name="Picture 3" descr="E:\素材\prox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6062" y="2026724"/>
            <a:ext cx="10795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9"/>
          <p:cNvGrpSpPr>
            <a:grpSpLocks/>
          </p:cNvGrpSpPr>
          <p:nvPr/>
        </p:nvGrpSpPr>
        <p:grpSpPr bwMode="auto">
          <a:xfrm>
            <a:off x="3387725" y="573088"/>
            <a:ext cx="449263" cy="414337"/>
            <a:chOff x="631825" y="5181600"/>
            <a:chExt cx="1554163" cy="1552575"/>
          </a:xfrm>
        </p:grpSpPr>
        <p:sp>
          <p:nvSpPr>
            <p:cNvPr id="7682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21" name="Freeform 11"/>
            <p:cNvSpPr>
              <a:spLocks/>
            </p:cNvSpPr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11642 w 12"/>
                <a:gd name="T1" fmla="*/ 84496 h 31"/>
                <a:gd name="T2" fmla="*/ 34925 w 12"/>
                <a:gd name="T3" fmla="*/ 8450 h 31"/>
                <a:gd name="T4" fmla="*/ 32015 w 12"/>
                <a:gd name="T5" fmla="*/ 0 h 31"/>
                <a:gd name="T6" fmla="*/ 0 w 12"/>
                <a:gd name="T7" fmla="*/ 87313 h 31"/>
                <a:gd name="T8" fmla="*/ 11642 w 12"/>
                <a:gd name="T9" fmla="*/ 84496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31"/>
                <a:gd name="T17" fmla="*/ 12 w 12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2" name="Freeform 12"/>
            <p:cNvSpPr>
              <a:spLocks/>
            </p:cNvSpPr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338843 h 126"/>
                <a:gd name="T2" fmla="*/ 187722 w 72"/>
                <a:gd name="T3" fmla="*/ 190777 h 126"/>
                <a:gd name="T4" fmla="*/ 127992 w 72"/>
                <a:gd name="T5" fmla="*/ 19932 h 126"/>
                <a:gd name="T6" fmla="*/ 2844 w 72"/>
                <a:gd name="T7" fmla="*/ 25627 h 126"/>
                <a:gd name="T8" fmla="*/ 0 w 72"/>
                <a:gd name="T9" fmla="*/ 338843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26"/>
                <a:gd name="T17" fmla="*/ 72 w 72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3" name="Freeform 13"/>
            <p:cNvSpPr>
              <a:spLocks/>
            </p:cNvSpPr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200025 w 70"/>
                <a:gd name="T1" fmla="*/ 25603 h 125"/>
                <a:gd name="T2" fmla="*/ 74295 w 70"/>
                <a:gd name="T3" fmla="*/ 22758 h 125"/>
                <a:gd name="T4" fmla="*/ 22860 w 70"/>
                <a:gd name="T5" fmla="*/ 196291 h 125"/>
                <a:gd name="T6" fmla="*/ 197168 w 70"/>
                <a:gd name="T7" fmla="*/ 338531 h 125"/>
                <a:gd name="T8" fmla="*/ 200025 w 70"/>
                <a:gd name="T9" fmla="*/ 25603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125"/>
                <a:gd name="T17" fmla="*/ 70 w 70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4" name="Freeform 14"/>
            <p:cNvSpPr>
              <a:spLocks/>
            </p:cNvSpPr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125413 w 44"/>
                <a:gd name="T1" fmla="*/ 53975 h 19"/>
                <a:gd name="T2" fmla="*/ 76958 w 44"/>
                <a:gd name="T3" fmla="*/ 11363 h 19"/>
                <a:gd name="T4" fmla="*/ 0 w 44"/>
                <a:gd name="T5" fmla="*/ 2841 h 19"/>
                <a:gd name="T6" fmla="*/ 0 w 44"/>
                <a:gd name="T7" fmla="*/ 5682 h 19"/>
                <a:gd name="T8" fmla="*/ 125413 w 44"/>
                <a:gd name="T9" fmla="*/ 5397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19"/>
                <a:gd name="T17" fmla="*/ 44 w 4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5" name="Freeform 15"/>
            <p:cNvSpPr>
              <a:spLocks/>
            </p:cNvSpPr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17102 w 44"/>
                <a:gd name="T3" fmla="*/ 34396 h 36"/>
                <a:gd name="T4" fmla="*/ 125413 w 44"/>
                <a:gd name="T5" fmla="*/ 48728 h 36"/>
                <a:gd name="T6" fmla="*/ 0 w 44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36"/>
                <a:gd name="T14" fmla="*/ 44 w 44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6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27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28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29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0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1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2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3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4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5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6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7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8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9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0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1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2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3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4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5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6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7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8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9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50" name="Freeform 40"/>
            <p:cNvSpPr>
              <a:spLocks/>
            </p:cNvSpPr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530225 w 186"/>
                <a:gd name="T1" fmla="*/ 107950 h 76"/>
                <a:gd name="T2" fmla="*/ 521673 w 186"/>
                <a:gd name="T3" fmla="*/ 0 h 76"/>
                <a:gd name="T4" fmla="*/ 521673 w 186"/>
                <a:gd name="T5" fmla="*/ 0 h 76"/>
                <a:gd name="T6" fmla="*/ 518822 w 186"/>
                <a:gd name="T7" fmla="*/ 0 h 76"/>
                <a:gd name="T8" fmla="*/ 518822 w 186"/>
                <a:gd name="T9" fmla="*/ 0 h 76"/>
                <a:gd name="T10" fmla="*/ 518822 w 186"/>
                <a:gd name="T11" fmla="*/ 0 h 76"/>
                <a:gd name="T12" fmla="*/ 0 w 186"/>
                <a:gd name="T13" fmla="*/ 0 h 76"/>
                <a:gd name="T14" fmla="*/ 0 w 186"/>
                <a:gd name="T15" fmla="*/ 22726 h 76"/>
                <a:gd name="T16" fmla="*/ 493166 w 186"/>
                <a:gd name="T17" fmla="*/ 22726 h 76"/>
                <a:gd name="T18" fmla="*/ 493166 w 186"/>
                <a:gd name="T19" fmla="*/ 193174 h 76"/>
                <a:gd name="T20" fmla="*/ 0 w 186"/>
                <a:gd name="T21" fmla="*/ 193174 h 76"/>
                <a:gd name="T22" fmla="*/ 0 w 186"/>
                <a:gd name="T23" fmla="*/ 215900 h 76"/>
                <a:gd name="T24" fmla="*/ 521673 w 186"/>
                <a:gd name="T25" fmla="*/ 215900 h 76"/>
                <a:gd name="T26" fmla="*/ 521673 w 186"/>
                <a:gd name="T27" fmla="*/ 215900 h 76"/>
                <a:gd name="T28" fmla="*/ 530225 w 186"/>
                <a:gd name="T29" fmla="*/ 107950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6"/>
                <a:gd name="T46" fmla="*/ 0 h 76"/>
                <a:gd name="T47" fmla="*/ 186 w 186"/>
                <a:gd name="T48" fmla="*/ 76 h 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51" name="Freeform 41"/>
            <p:cNvSpPr>
              <a:spLocks/>
            </p:cNvSpPr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122238 h 77"/>
                <a:gd name="T4" fmla="*/ 20638 w 27"/>
                <a:gd name="T5" fmla="*/ 101600 h 77"/>
                <a:gd name="T6" fmla="*/ 42863 w 27"/>
                <a:gd name="T7" fmla="*/ 122238 h 77"/>
                <a:gd name="T8" fmla="*/ 42863 w 27"/>
                <a:gd name="T9" fmla="*/ 0 h 77"/>
                <a:gd name="T10" fmla="*/ 0 w 27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77"/>
                <a:gd name="T20" fmla="*/ 27 w 2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6814" name="TextBox 11"/>
          <p:cNvSpPr txBox="1">
            <a:spLocks noChangeArrowheads="1"/>
          </p:cNvSpPr>
          <p:nvPr/>
        </p:nvSpPr>
        <p:spPr bwMode="auto">
          <a:xfrm>
            <a:off x="3876675" y="501650"/>
            <a:ext cx="1905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>
                <a:latin typeface="楷体" pitchFamily="49" charset="-122"/>
                <a:ea typeface="楷体" pitchFamily="49" charset="-122"/>
              </a:rPr>
              <a:t>识字游戏</a:t>
            </a:r>
          </a:p>
        </p:txBody>
      </p:sp>
      <p:sp>
        <p:nvSpPr>
          <p:cNvPr id="48" name="矩形 48"/>
          <p:cNvSpPr>
            <a:spLocks noChangeArrowheads="1"/>
          </p:cNvSpPr>
          <p:nvPr/>
        </p:nvSpPr>
        <p:spPr bwMode="auto">
          <a:xfrm>
            <a:off x="3765399" y="2122483"/>
            <a:ext cx="1316386" cy="769441"/>
          </a:xfrm>
          <a:prstGeom prst="rect">
            <a:avLst/>
          </a:prstGeom>
          <a:solidFill>
            <a:schemeClr val="bg1">
              <a:alpha val="27843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篱笆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5" name="矩形 48"/>
          <p:cNvSpPr>
            <a:spLocks noChangeArrowheads="1"/>
          </p:cNvSpPr>
          <p:nvPr/>
        </p:nvSpPr>
        <p:spPr bwMode="auto">
          <a:xfrm>
            <a:off x="1988069" y="3363913"/>
            <a:ext cx="1316386" cy="769441"/>
          </a:xfrm>
          <a:prstGeom prst="rect">
            <a:avLst/>
          </a:prstGeom>
          <a:solidFill>
            <a:schemeClr val="bg1">
              <a:alpha val="27843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稀疏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3" name="Picture 3" descr="E:\素材\prox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1538" y="2004003"/>
            <a:ext cx="1081088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" name="Picture 3" descr="E:\素材\proxy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5718" y="3219449"/>
            <a:ext cx="1081088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TextBox 1"/>
          <p:cNvSpPr txBox="1">
            <a:spLocks noChangeArrowheads="1"/>
          </p:cNvSpPr>
          <p:nvPr/>
        </p:nvSpPr>
        <p:spPr bwMode="auto">
          <a:xfrm>
            <a:off x="553359" y="1077913"/>
            <a:ext cx="22365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我要追蝴蝶</a:t>
            </a:r>
          </a:p>
        </p:txBody>
      </p:sp>
    </p:spTree>
    <p:extLst>
      <p:ext uri="{BB962C8B-B14F-4D97-AF65-F5344CB8AC3E}">
        <p14:creationId xmlns:p14="http://schemas.microsoft.com/office/powerpoint/2010/main" val="9550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34568E-6 C -0.03611 -0.02284 -0.07205 -0.04537 -0.10035 -0.06729 C -0.12847 -0.0892 -0.15399 -0.11297 -0.16979 -0.1321 C -0.18559 -0.15155 -0.19028 -0.16729 -0.19479 -0.18303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-9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0031 C -0.00694 -0.01204 -0.02864 -0.04969 -0.04219 -0.07037 C -0.05573 -0.09074 -0.0717 -0.1071 -0.08194 -0.12315 C -0.09219 -0.13951 -0.09514 -0.14877 -0.10347 -0.16883 C -0.1118 -0.18889 -0.11962 -0.20741 -0.13177 -0.24352 C -0.14392 -0.27963 -0.16771 -0.34784 -0.17656 -0.3855 C -0.18542 -0.42315 -0.18038 -0.44198 -0.18472 -0.46945 C -0.18923 -0.49692 -0.19913 -0.53395 -0.20295 -0.55124 " pathEditMode="relative" rAng="0" ptsTypes="aaaaaaaa">
                                      <p:cBhvr>
                                        <p:cTn id="13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56" y="-2756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11111E-6 C -0.01285 -0.01605 -0.0599 -0.075 -0.07674 -0.09445 C -0.09358 -0.11389 -0.09063 -0.1034 -0.10243 -0.11667 C -0.11406 -0.12994 -0.13542 -0.15432 -0.1474 -0.17531 C -0.15938 -0.1963 -0.16597 -0.22099 -0.17292 -0.24229 C -0.18004 -0.26327 -0.18177 -0.27963 -0.18924 -0.30093 C -0.19636 -0.32222 -0.21059 -0.34969 -0.21788 -0.37099 C -0.22518 -0.39229 -0.22795 -0.41451 -0.23386 -0.42963 C -0.23976 -0.44506 -0.24705 -0.44815 -0.25278 -0.46204 C -0.25816 -0.47562 -0.26493 -0.49969 -0.2684 -0.51142 C -0.2724 -0.52377 -0.27379 -0.52963 -0.275 -0.53488 " pathEditMode="relative" rAng="0" ptsTypes="aaaaaaaaaaa">
                                      <p:cBhvr>
                                        <p:cTn id="1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-2675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4568E-6 C -0.00139 -0.02346 -0.0026 -0.04599 -1.94444E-6 -0.06976 C 0.00278 -0.09352 0.01077 -0.12562 0.01632 -0.1429 C 0.0217 -0.1605 0.03021 -0.16821 0.03316 -0.17377 " pathEditMode="relative" rAng="0" ptsTypes="aaaA">
                                      <p:cBhvr>
                                        <p:cTn id="23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-87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87 0.04877 C 0.02465 0.02994 0.02396 0.01081 0.00955 -0.01142 C -0.00469 -0.03333 -0.03333 -0.05771 -0.06042 -0.08425 C -0.08767 -0.11049 -0.12101 -0.13456 -0.1526 -0.16882 C -0.18455 -0.20432 -0.22101 -0.25246 -0.25191 -0.29259 C -0.28333 -0.33271 -0.31805 -0.37067 -0.34045 -0.40956 C -0.36302 -0.44784 -0.37517 -0.48642 -0.3868 -0.52561 " pathEditMode="relative" rAng="0" ptsTypes="aaaaaaA">
                                      <p:cBhvr>
                                        <p:cTn id="3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42" y="-2870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82716E-6 C -0.004 -0.01358 -0.00695 -0.02623 -0.01268 -0.03734 C -0.01841 -0.04814 -0.02032 -0.05277 -0.0342 -0.06574 C -0.04844 -0.07747 -0.07327 -0.09506 -0.09723 -0.11018 C -0.12118 -0.1253 -0.15521 -0.14228 -0.17813 -0.15555 C -0.20122 -0.16851 -0.20782 -0.17037 -0.23542 -0.18765 C -0.2625 -0.20524 -0.30521 -0.23086 -0.34219 -0.26018 C -0.37952 -0.29012 -0.42049 -0.32561 -0.45886 -0.36481 C -0.49723 -0.40401 -0.54861 -0.47037 -0.57257 -0.49753 " pathEditMode="relative" rAng="0" ptsTypes="aaaaaaaaa">
                                      <p:cBhvr>
                                        <p:cTn id="3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28" y="-2487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9.87654E-7 C 0.0092 -0.01636 0.01858 -0.03333 0.02448 -0.04228 C 0.03021 -0.05123 0.03055 -0.05062 0.03472 -0.05401 C 0.03871 -0.05741 0.03993 -0.06296 0.04896 -0.06358 C 0.05799 -0.06389 0.0783 -0.06296 0.08871 -0.0571 C 0.09948 -0.05154 0.10469 -0.03981 0.1125 -0.03025 C 0.12031 -0.02037 0.12899 -0.00957 0.13594 -9.87654E-7 C 0.14288 0.00988 0.14635 0.02068 0.15434 0.02716 C 0.16233 0.03364 0.17396 0.03704 0.18403 0.03889 C 0.19427 0.04167 0.20712 0.04167 0.21476 0.03889 C 0.22239 0.03704 0.22274 0.03457 0.23021 0.02716 C 0.2375 0.01975 0.25226 0.00401 0.25868 -0.00617 C 0.26528 -0.01605 0.26493 -0.01296 0.26892 -0.03333 C 0.27309 -0.05309 0.27812 -0.08981 0.28351 -0.12623 " pathEditMode="relative" rAng="0" ptsTypes="aaaaaaaaaaaaaA">
                                      <p:cBhvr>
                                        <p:cTn id="4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00" y="-42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69136E-6 C -0.01493 -0.02129 -0.02969 -0.04197 -0.04705 -0.05524 C -0.06424 -0.06851 -0.07483 -0.07222 -0.10452 -0.07962 C -0.1342 -0.08734 -0.19028 -0.08549 -0.225 -0.10123 C -0.25972 -0.11697 -0.27466 -0.1429 -0.31302 -0.17407 C -0.35104 -0.20493 -0.41059 -0.24321 -0.45417 -0.28642 C -0.49757 -0.33055 -0.54896 -0.40154 -0.57361 -0.43611 C -0.59809 -0.47037 -0.59341 -0.47376 -0.60174 -0.49321 C -0.61025 -0.51388 -0.61684 -0.53549 -0.62327 -0.55709 " pathEditMode="relative" rAng="0" ptsTypes="aaaaaaaaA">
                                      <p:cBhvr>
                                        <p:cTn id="47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63" y="-2787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6"/>
                                            </p:cond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C -0.00764 -0.00833 -0.03316 -0.03611 -0.04566 -0.04938 C -0.05816 -0.06296 -0.06545 -0.07623 -0.07535 -0.07963 C -0.08525 -0.08302 -0.09063 -0.06759 -0.10504 -0.06944 C -0.11927 -0.07098 -0.14792 -0.0858 -0.16146 -0.08919 C -0.17518 -0.09259 -0.17934 -0.08889 -0.18698 -0.08919 C -0.19479 -0.0895 -0.19931 -0.08673 -0.20816 -0.09321 C -0.21719 -0.09969 -0.23021 -0.11728 -0.24063 -0.12839 C -0.25122 -0.13981 -0.25608 -0.14506 -0.2717 -0.16018 C -0.28733 -0.17531 -0.31285 -0.20123 -0.33403 -0.21975 C -0.35504 -0.23858 -0.37552 -0.24722 -0.3974 -0.27098 C -0.41945 -0.29475 -0.4467 -0.33734 -0.46528 -0.36234 C -0.48386 -0.38734 -0.49532 -0.39845 -0.50903 -0.4216 C -0.52257 -0.44444 -0.53872 -0.47561 -0.54723 -0.50031 C -0.55556 -0.52531 -0.55712 -0.55648 -0.55973 -0.57129 " pathEditMode="relative" rAng="0" ptsTypes="aaaaaaaaaaaaaaa">
                                      <p:cBhvr>
                                        <p:cTn id="4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86" y="-2858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11111E-6 C -0.00434 0.01142 -0.00868 0.02284 -0.01979 0.03333 C -0.0309 0.04383 -0.04791 0.06204 -0.06666 0.06296 C -0.08541 0.06389 -0.1184 0.04753 -0.13229 0.03889 C -0.14618 0.03025 -0.14531 0.02315 -0.15 0.01111 C -0.15469 -0.00093 -0.15764 -0.01728 -0.16041 -0.03333 " pathEditMode="relative" ptsTypes="aaaaaA">
                                      <p:cBhvr>
                                        <p:cTn id="5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5 -0.03333 C -0.01371 -0.03889 -0.0342 -0.04413 -0.05816 -0.05339 C -0.08194 -0.06296 -0.11632 -0.075 -0.13646 -0.08981 C -0.1566 -0.10463 -0.16337 -0.11975 -0.17899 -0.14228 C -0.19479 -0.16481 -0.21562 -0.19537 -0.23055 -0.22469 C -0.24548 -0.25401 -0.25677 -0.29136 -0.26857 -0.31821 C -0.28055 -0.34506 -0.29132 -0.36821 -0.30208 -0.3858 C -0.31285 -0.40339 -0.32778 -0.41759 -0.33351 -0.42438 " pathEditMode="relative" rAng="0" ptsTypes="aaaaaaaA">
                                      <p:cBhvr>
                                        <p:cTn id="6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31" y="-1956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3"/>
                                            </p:cond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19753E-6 C -0.01511 -0.00865 -0.06945 -0.03797 -0.08976 -0.05031 C -0.11025 -0.06235 -0.10868 -0.05525 -0.12379 -0.07254 C -0.13872 -0.09044 -0.15921 -0.11667 -0.17952 -0.15556 C -0.2 -0.19383 -0.23108 -0.26142 -0.24653 -0.30216 C -0.26198 -0.34291 -0.26285 -0.36574 -0.2724 -0.40062 C -0.2823 -0.4355 -0.29775 -0.48272 -0.30625 -0.51204 C -0.31494 -0.54167 -0.31737 -0.55895 -0.32466 -0.57593 C -0.33195 -0.59321 -0.34549 -0.60649 -0.35087 -0.6142 " pathEditMode="relative" rAng="0" ptsTypes="aaaaaaaaa">
                                      <p:cBhvr>
                                        <p:cTn id="6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-307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57" grpId="0" animBg="1"/>
      <p:bldP spid="48" grpId="0" animBg="1"/>
      <p:bldP spid="8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4457" t="9468" r="4432" b="10868"/>
          <a:stretch>
            <a:fillRect/>
          </a:stretch>
        </p:blipFill>
        <p:spPr>
          <a:xfrm>
            <a:off x="4211960" y="445023"/>
            <a:ext cx="4644115" cy="4604504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4488330" y="673376"/>
            <a:ext cx="4091374" cy="39333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宿新市徐公店</a:t>
            </a:r>
          </a:p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[</a:t>
            </a:r>
            <a:r>
              <a:rPr lang="zh-CN" altLang="en-US" sz="3200" b="1" dirty="0" smtClean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宋</a:t>
            </a:r>
            <a:r>
              <a:rPr lang="en-US" altLang="zh-CN" sz="3200" b="1" dirty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]</a:t>
            </a:r>
            <a:r>
              <a:rPr lang="zh-CN" altLang="en-US" sz="3200" b="1" dirty="0" smtClean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 杨万里</a:t>
            </a:r>
            <a:endParaRPr lang="zh-CN" altLang="en-US" sz="3200" b="1" dirty="0">
              <a:solidFill>
                <a:schemeClr val="bg1"/>
              </a:solidFill>
              <a:latin typeface="+mn-ea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篱落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疏疏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一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径深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3200" b="1" dirty="0" smtClean="0">
              <a:solidFill>
                <a:schemeClr val="bg1"/>
              </a:solidFill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树头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新绿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未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成阴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3200" b="1" dirty="0">
              <a:solidFill>
                <a:schemeClr val="bg1"/>
              </a:solidFill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儿童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急走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追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黄蝶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3200" b="1" dirty="0" smtClean="0">
              <a:solidFill>
                <a:schemeClr val="bg1"/>
              </a:solidFill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飞入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菜花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无处</a:t>
            </a:r>
            <a:r>
              <a:rPr lang="zh-CN" altLang="en-US" sz="32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寻。</a:t>
            </a:r>
            <a:endParaRPr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467544" y="2359091"/>
            <a:ext cx="3534969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2" charset="-122"/>
                <a:ea typeface="黑体" pitchFamily="2" charset="-122"/>
                <a:cs typeface="楷体" panose="02010609060101010101" pitchFamily="49" charset="-122"/>
              </a:rPr>
              <a:t>    根据停顿节奏自由</a:t>
            </a:r>
            <a:r>
              <a:rPr lang="zh-CN" altLang="en-US" sz="3200" dirty="0">
                <a:latin typeface="黑体" pitchFamily="2" charset="-122"/>
                <a:ea typeface="黑体" pitchFamily="2" charset="-122"/>
                <a:cs typeface="楷体" panose="02010609060101010101" pitchFamily="49" charset="-122"/>
              </a:rPr>
              <a:t>读诗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  <a:cs typeface="楷体" panose="02010609060101010101" pitchFamily="49" charset="-122"/>
              </a:rPr>
              <a:t>，感受古诗的韵律节奏。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79" y="1200998"/>
            <a:ext cx="850943" cy="697101"/>
          </a:xfrm>
          <a:prstGeom prst="rect">
            <a:avLst/>
          </a:prstGeom>
        </p:spPr>
      </p:pic>
      <p:sp>
        <p:nvSpPr>
          <p:cNvPr id="6" name="文本框 14">
            <a:extLst>
              <a:ext uri="{FF2B5EF4-FFF2-40B4-BE49-F238E27FC236}">
                <a16:creationId xmlns=""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624428" y="35387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82" y="406551"/>
            <a:ext cx="366860" cy="456338"/>
          </a:xfrm>
          <a:prstGeom prst="rect">
            <a:avLst/>
          </a:prstGeom>
        </p:spPr>
      </p:pic>
      <p:sp>
        <p:nvSpPr>
          <p:cNvPr id="9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367472" y="1374879"/>
            <a:ext cx="1692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17424"/>
            <a:ext cx="1916802" cy="2746913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2546333" y="1217424"/>
            <a:ext cx="5544616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自由朗读古诗，思考：这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首诗主要</a:t>
            </a: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描写了哪些事物？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59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899592" y="195486"/>
            <a:ext cx="3515310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宿新市徐公店</a:t>
            </a:r>
          </a:p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latin typeface="+mn-ea"/>
                <a:cs typeface="楷体" panose="02010609060101010101" pitchFamily="49" charset="-122"/>
                <a:sym typeface="+mn-ea"/>
              </a:rPr>
              <a:t>[</a:t>
            </a:r>
            <a:r>
              <a:rPr lang="zh-CN" altLang="en-US" sz="3200" b="1" dirty="0" smtClean="0">
                <a:latin typeface="+mn-ea"/>
                <a:cs typeface="楷体" panose="02010609060101010101" pitchFamily="49" charset="-122"/>
                <a:sym typeface="+mn-ea"/>
              </a:rPr>
              <a:t>宋</a:t>
            </a:r>
            <a:r>
              <a:rPr lang="en-US" altLang="zh-CN" sz="3200" b="1" dirty="0">
                <a:latin typeface="+mn-ea"/>
                <a:cs typeface="楷体" panose="02010609060101010101" pitchFamily="49" charset="-122"/>
                <a:sym typeface="+mn-ea"/>
              </a:rPr>
              <a:t>]</a:t>
            </a:r>
            <a:r>
              <a:rPr lang="zh-CN" altLang="en-US" sz="3200" b="1" dirty="0" smtClean="0">
                <a:latin typeface="+mn-ea"/>
                <a:cs typeface="楷体" panose="02010609060101010101" pitchFamily="49" charset="-122"/>
                <a:sym typeface="+mn-ea"/>
              </a:rPr>
              <a:t> 杨万里</a:t>
            </a:r>
            <a:endParaRPr lang="zh-CN" altLang="en-US" sz="3200" b="1" dirty="0">
              <a:latin typeface="+mn-ea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篱落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疏疏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一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径深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树头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新绿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未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成阴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en-US" altLang="zh-CN" sz="3200" b="1" dirty="0"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儿童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急走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追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黄蝶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飞入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菜花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无处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寻。</a:t>
            </a:r>
            <a:endParaRPr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756295" y="1717205"/>
            <a:ext cx="935385" cy="657624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 bwMode="auto">
          <a:xfrm>
            <a:off x="2843808" y="1777419"/>
            <a:ext cx="864096" cy="59741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 bwMode="auto">
          <a:xfrm>
            <a:off x="755576" y="2499742"/>
            <a:ext cx="936104" cy="63048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 bwMode="auto">
          <a:xfrm>
            <a:off x="3275856" y="3214833"/>
            <a:ext cx="864096" cy="63048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 bwMode="auto">
          <a:xfrm>
            <a:off x="1793150" y="4011910"/>
            <a:ext cx="906641" cy="63048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云形标注 12"/>
          <p:cNvSpPr/>
          <p:nvPr/>
        </p:nvSpPr>
        <p:spPr>
          <a:xfrm>
            <a:off x="4572000" y="967623"/>
            <a:ext cx="4176464" cy="1263031"/>
          </a:xfrm>
          <a:prstGeom prst="cloudCallout">
            <a:avLst>
              <a:gd name="adj1" fmla="val -46516"/>
              <a:gd name="adj2" fmla="val 11745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这些景物有什么特点？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5220073" y="3120519"/>
            <a:ext cx="2952328" cy="1323439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4000" smtClean="0">
                <a:solidFill>
                  <a:schemeClr val="tx1"/>
                </a:solidFill>
              </a:rPr>
              <a:t>乡村</a:t>
            </a:r>
            <a:r>
              <a:rPr lang="zh-CN" altLang="en-US" sz="4000" dirty="0" smtClean="0">
                <a:solidFill>
                  <a:schemeClr val="tx1"/>
                </a:solidFill>
              </a:rPr>
              <a:t>暮春时的典型事物。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59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546330" y="1342312"/>
            <a:ext cx="5914099" cy="29731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有感情地朗读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前两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句古诗，试着用你喜欢的方法去理解诗中词语的意思，进而想象画面吧！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95" y="1320583"/>
            <a:ext cx="1944216" cy="2786200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24428" y="515769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568445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1520" y="1040272"/>
            <a:ext cx="4302781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篱落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疏疏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径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8841" y="555526"/>
            <a:ext cx="1258823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篱笆。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305521" y="1221059"/>
            <a:ext cx="1099281" cy="732477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 bwMode="auto">
          <a:xfrm>
            <a:off x="2908498" y="1201844"/>
            <a:ext cx="1635178" cy="732477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568922" y="1301050"/>
            <a:ext cx="339556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smtClean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远</a:t>
            </a:r>
            <a:r>
              <a:rPr lang="zh-CN" altLang="en-US" sz="3200" b="1" dirty="0" smtClean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上寒山石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cs typeface="黑体" panose="02010609060101010101" pitchFamily="49" charset="-122"/>
              </a:rPr>
              <a:t>径</a:t>
            </a:r>
            <a:r>
              <a:rPr lang="zh-CN" altLang="en-US" sz="3200" b="1" dirty="0" smtClean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斜</a:t>
            </a:r>
            <a:endParaRPr lang="zh-CN" altLang="en-US" sz="3200" b="1" dirty="0">
              <a:solidFill>
                <a:prstClr val="black"/>
              </a:solidFill>
              <a:latin typeface="+mn-ea"/>
              <a:cs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55976" y="2758133"/>
            <a:ext cx="1080120" cy="168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4000" b="1" dirty="0" smtClean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小路</a:t>
            </a:r>
            <a:endParaRPr lang="zh-CN" altLang="en-US" sz="4000" b="1" dirty="0">
              <a:solidFill>
                <a:prstClr val="black"/>
              </a:solidFill>
              <a:latin typeface="+mn-ea"/>
              <a:cs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95736" y="555526"/>
            <a:ext cx="3456384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小路向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远处延伸。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97253"/>
            <a:ext cx="4032448" cy="2706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直接箭头连接符 4"/>
          <p:cNvCxnSpPr/>
          <p:nvPr/>
        </p:nvCxnSpPr>
        <p:spPr>
          <a:xfrm>
            <a:off x="855161" y="1953536"/>
            <a:ext cx="260455" cy="126628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1331640" y="1907130"/>
            <a:ext cx="2034408" cy="171625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79"/>
          <a:stretch/>
        </p:blipFill>
        <p:spPr>
          <a:xfrm>
            <a:off x="5220072" y="2097253"/>
            <a:ext cx="3744416" cy="2706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 animBg="1"/>
      <p:bldP spid="19" grpId="0" animBg="1"/>
      <p:bldP spid="20" grpId="0"/>
      <p:bldP spid="23" grpId="0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20" y="1131590"/>
            <a:ext cx="8640960" cy="1338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5400" b="1" smtClean="0">
                <a:ln w="0"/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四时 田园 杂兴（</a:t>
            </a:r>
            <a:r>
              <a:rPr lang="zh-CN" altLang="en-US" sz="5400" b="1" dirty="0" smtClean="0">
                <a:ln w="0"/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其二十五）</a:t>
            </a:r>
            <a:endParaRPr lang="en-US" altLang="zh-CN" sz="54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2228315"/>
            <a:ext cx="1061216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四个</a:t>
            </a:r>
            <a:endParaRPr lang="en-US" altLang="zh-CN" sz="32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+mj-ea"/>
                <a:ea typeface="+mj-ea"/>
              </a:rPr>
              <a:t>季节。</a:t>
            </a:r>
            <a:endParaRPr lang="en-US" altLang="zh-CN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3728" y="2228315"/>
            <a:ext cx="1205233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田家，</a:t>
            </a:r>
            <a:endParaRPr lang="en-US" altLang="zh-CN" sz="32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sz="3200" b="1" smtClean="0">
                <a:solidFill>
                  <a:srgbClr val="FF0000"/>
                </a:solidFill>
                <a:latin typeface="+mj-ea"/>
                <a:ea typeface="+mj-ea"/>
              </a:rPr>
              <a:t>乡村。</a:t>
            </a:r>
            <a:endParaRPr lang="en-US" altLang="zh-CN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08216" y="2286620"/>
            <a:ext cx="1915912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随兴而写</a:t>
            </a:r>
            <a:r>
              <a:rPr lang="zh-CN" altLang="en-US" sz="3200" b="1" smtClean="0">
                <a:solidFill>
                  <a:srgbClr val="FF0000"/>
                </a:solidFill>
                <a:latin typeface="+mj-ea"/>
                <a:ea typeface="+mj-ea"/>
              </a:rPr>
              <a:t>的诗。</a:t>
            </a:r>
            <a:endParaRPr lang="en-US" altLang="zh-CN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5536" y="3601811"/>
            <a:ext cx="8352928" cy="1274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+mn-ea"/>
              </a:rPr>
              <a:t>    （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诗人）随兴而写的关于乡村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</a:rPr>
              <a:t>四季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的诗，其中的第二十五首（关于夏季的诗）。</a:t>
            </a:r>
            <a:endParaRPr lang="en-US" altLang="zh-CN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7157" y="1050871"/>
            <a:ext cx="966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宋体" pitchFamily="2" charset="-122"/>
                <a:cs typeface="汉语拼音" panose="020B0604020202020204" pitchFamily="34" charset="0"/>
              </a:rPr>
              <a:t>x</a:t>
            </a: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ìng</a:t>
            </a:r>
            <a:endParaRPr lang="zh-CN" altLang="en-US" sz="3200" b="1" dirty="0">
              <a:solidFill>
                <a:prstClr val="black"/>
              </a:solidFill>
              <a:latin typeface="汉语拼音" panose="020B0604020202020204" pitchFamily="34" charset="0"/>
              <a:ea typeface="宋体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1720" y="389166"/>
            <a:ext cx="49325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你是如何</a:t>
            </a:r>
            <a:r>
              <a:rPr lang="zh-CN" altLang="en-US" sz="3600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理解</a:t>
            </a:r>
            <a:r>
              <a:rPr lang="zh-CN" altLang="en-US" sz="3600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题目的？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059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6" grpId="0"/>
      <p:bldP spid="1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257042" y="2036757"/>
            <a:ext cx="4713150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树头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新绿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未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成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阴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51921" y="1419622"/>
            <a:ext cx="3384376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树上新长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出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绿叶。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4733764" y="2201200"/>
            <a:ext cx="1162782" cy="9342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6" name="椭圆 25"/>
          <p:cNvSpPr/>
          <p:nvPr/>
        </p:nvSpPr>
        <p:spPr bwMode="auto">
          <a:xfrm>
            <a:off x="6096457" y="2183011"/>
            <a:ext cx="1859919" cy="89279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/>
        </p:nvSpPr>
        <p:spPr>
          <a:xfrm>
            <a:off x="323528" y="267494"/>
            <a:ext cx="8820472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+mn-ea"/>
                <a:cs typeface="黑体" panose="02010609060101010101" pitchFamily="49" charset="-122"/>
              </a:rPr>
              <a:t>联系生活想一想：你见过“新绿”吗？</a:t>
            </a:r>
            <a:endParaRPr lang="zh-CN" altLang="en-US" sz="3200" b="1" dirty="0">
              <a:solidFill>
                <a:prstClr val="black"/>
              </a:solidFill>
              <a:latin typeface="+mn-ea"/>
              <a:cs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63" y="3135440"/>
            <a:ext cx="3077362" cy="202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" y="1059582"/>
            <a:ext cx="3059834" cy="194421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427984" y="3294732"/>
            <a:ext cx="4635390" cy="1569660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阴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指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树荫，“未成阴”指还没有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形成树荫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612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4" grpId="0" animBg="1"/>
      <p:bldP spid="26" grpId="0" animBg="1"/>
      <p:bldP spid="17" grpId="0"/>
      <p:bldP spid="2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552" y="483518"/>
            <a:ext cx="4817344" cy="179472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篱落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疏疏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径深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树头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新绿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成阴</a:t>
            </a:r>
            <a:r>
              <a:rPr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9552" y="2715766"/>
            <a:ext cx="8136904" cy="17635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+mn-ea"/>
              </a:rPr>
              <a:t>    大意：稀稀疏疏的篱笆旁，一条乡间小路通向远方，客店旁的树还未形成浓密的绿荫，树枝上绽出嫩绿的新叶，迎着春光生长。</a:t>
            </a:r>
          </a:p>
        </p:txBody>
      </p:sp>
      <p:sp>
        <p:nvSpPr>
          <p:cNvPr id="19" name="文本框 5"/>
          <p:cNvSpPr txBox="1"/>
          <p:nvPr/>
        </p:nvSpPr>
        <p:spPr>
          <a:xfrm>
            <a:off x="5112568" y="1217970"/>
            <a:ext cx="3851920" cy="5616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zh-CN"/>
            </a:defPPr>
            <a:lvl1pPr>
              <a:defRPr sz="2800" b="1">
                <a:latin typeface="+mn-ea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3200" dirty="0">
                <a:sym typeface="+mn-ea"/>
              </a:rPr>
              <a:t>静景美丽，体现喜爱</a:t>
            </a:r>
          </a:p>
        </p:txBody>
      </p:sp>
    </p:spTree>
    <p:extLst>
      <p:ext uri="{BB962C8B-B14F-4D97-AF65-F5344CB8AC3E}">
        <p14:creationId xmlns:p14="http://schemas.microsoft.com/office/powerpoint/2010/main" val="176322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44427" y="627534"/>
            <a:ext cx="778801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    请你根据景物的特点，用</a:t>
            </a:r>
            <a:r>
              <a:rPr lang="zh-CN" altLang="en-US" sz="32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自己的话说一说你想象到</a:t>
            </a:r>
            <a:r>
              <a:rPr lang="zh-CN" altLang="en-US" sz="32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的画面吧！</a:t>
            </a:r>
            <a:endParaRPr lang="zh-CN" altLang="en-US" sz="2800" kern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628130" y="2293084"/>
            <a:ext cx="7920880" cy="1340752"/>
          </a:xfrm>
          <a:prstGeom prst="rect">
            <a:avLst/>
          </a:prstGeom>
          <a:solidFill>
            <a:srgbClr val="FFFFFF">
              <a:alpha val="92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 走出酒店，和风徐徐，一阵阵油菜花香扑鼻而来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783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479762" y="1180339"/>
            <a:ext cx="8268702" cy="110337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两句描写的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景色幽静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又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美丽，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带着对这幅美景的喜爱之情朗读一下吧！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850943" cy="697101"/>
          </a:xfrm>
          <a:prstGeom prst="rect">
            <a:avLst/>
          </a:prstGeom>
        </p:spPr>
      </p:pic>
      <p:sp>
        <p:nvSpPr>
          <p:cNvPr id="4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295465" y="608370"/>
            <a:ext cx="1620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1172" y="2208834"/>
            <a:ext cx="4817344" cy="179472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篱落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疏疏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径深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树头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新绿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成阴</a:t>
            </a:r>
            <a:r>
              <a:rPr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7" y="4088998"/>
            <a:ext cx="4968552" cy="9310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    “篱落”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“疏疏”语调要轻快，语气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不要太重。</a:t>
            </a:r>
            <a:endParaRPr lang="zh-CN" altLang="en-US" sz="2800" b="1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283718"/>
            <a:ext cx="3496068" cy="2346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493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146786" y="1052364"/>
            <a:ext cx="6253555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前两句诗描述了美而幽静的画面，接下来诗人又会描绘出怎样的画面呢？一起去看看吧！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55235"/>
            <a:ext cx="1969209" cy="282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34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3601" y="1143284"/>
            <a:ext cx="4392488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儿童</a:t>
            </a:r>
            <a:r>
              <a:rPr 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急走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+mn-ea"/>
              </a:rPr>
              <a:t>追黄蝶，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+mn-ea"/>
              </a:rPr>
              <a:t>飞入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+mn-ea"/>
              </a:rPr>
              <a:t>菜花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  <a:sym typeface="+mn-ea"/>
              </a:rPr>
              <a:t>无处寻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lang="zh-CN" altLang="en-US" sz="3600" b="1" dirty="0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57896" y="567902"/>
            <a:ext cx="1241896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奔跑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3554" y="3142853"/>
            <a:ext cx="5012476" cy="17927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latin typeface="+mn-ea"/>
              </a:rPr>
              <a:t>    大意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：忽有几个儿童嬉笑着跑来，追捕两三只翩飞的黄蝴蝶，却见蝴蝶飞入黄灿灿的菜花丛中，怎么也找不到了。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4159845" y="267494"/>
            <a:ext cx="4984155" cy="133831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effectLst>
                  <a:glow rad="190500">
                    <a:schemeClr val="bg1"/>
                  </a:glow>
                </a:effectLst>
                <a:latin typeface="黑体" pitchFamily="49" charset="-122"/>
                <a:ea typeface="黑体" pitchFamily="49" charset="-122"/>
              </a:rPr>
              <a:t>   根据关键词，想象儿童扑蝶的画面吧！</a:t>
            </a:r>
            <a:endParaRPr lang="zh-CN" altLang="en-US" sz="2800" dirty="0">
              <a:solidFill>
                <a:schemeClr val="tx1"/>
              </a:solidFill>
              <a:effectLst>
                <a:glow rad="190500">
                  <a:schemeClr val="bg1"/>
                </a:glo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文本框 5"/>
          <p:cNvSpPr txBox="1"/>
          <p:nvPr/>
        </p:nvSpPr>
        <p:spPr>
          <a:xfrm>
            <a:off x="5506541" y="4046459"/>
            <a:ext cx="3430747" cy="50013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zh-CN"/>
            </a:defPPr>
            <a:lvl1pPr>
              <a:defRPr sz="2800" b="1">
                <a:latin typeface="+mn-ea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>
                <a:sym typeface="+mn-ea"/>
              </a:rPr>
              <a:t>动景有趣，体现喜爱</a:t>
            </a:r>
          </a:p>
        </p:txBody>
      </p:sp>
      <p:sp>
        <p:nvSpPr>
          <p:cNvPr id="17" name="椭圆 16"/>
          <p:cNvSpPr/>
          <p:nvPr/>
        </p:nvSpPr>
        <p:spPr bwMode="auto">
          <a:xfrm>
            <a:off x="1457896" y="1314278"/>
            <a:ext cx="992268" cy="58759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 bwMode="auto">
          <a:xfrm>
            <a:off x="2602000" y="1314277"/>
            <a:ext cx="529840" cy="5876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 bwMode="auto">
          <a:xfrm>
            <a:off x="279604" y="2165698"/>
            <a:ext cx="980027" cy="58759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 bwMode="auto">
          <a:xfrm>
            <a:off x="3522179" y="2190271"/>
            <a:ext cx="504056" cy="5384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168" y="1685602"/>
            <a:ext cx="3108037" cy="2086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5" grpId="0" animBg="1"/>
      <p:bldP spid="16" grpId="0"/>
      <p:bldP spid="21" grpId="0" animBg="1"/>
      <p:bldP spid="17" grpId="0" animBg="1"/>
      <p:bldP spid="18" grpId="0" animBg="1"/>
      <p:bldP spid="22" grpId="0" animBg="1"/>
      <p:bldP spid="2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902212"/>
            <a:ext cx="6276106" cy="3333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文本框 12"/>
          <p:cNvSpPr txBox="1"/>
          <p:nvPr/>
        </p:nvSpPr>
        <p:spPr>
          <a:xfrm>
            <a:off x="1497020" y="483518"/>
            <a:ext cx="631533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你知道孩子为什么找不到黄蝴蝶了吗？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838672" y="1164686"/>
            <a:ext cx="1501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菜花</a:t>
            </a:r>
            <a:endParaRPr lang="en-US" altLang="zh-CN" sz="4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5868144" y="1164686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黄蝶</a:t>
            </a:r>
            <a:endParaRPr lang="en-US" altLang="zh-CN" sz="4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51562" y="1995686"/>
            <a:ext cx="2508870" cy="2508870"/>
          </a:xfrm>
          <a:prstGeom prst="rect">
            <a:avLst/>
          </a:prstGeom>
        </p:spPr>
      </p:pic>
      <p:sp>
        <p:nvSpPr>
          <p:cNvPr id="20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3165028" y="1164686"/>
            <a:ext cx="242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无处寻</a:t>
            </a:r>
            <a:endParaRPr lang="en-US" altLang="zh-CN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991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8.14312E-7 C 4.44444E-6 0.03485 -0.02084 0.062 -0.04532 0.062 C -0.07066 0.062 -0.09115 0.03485 -0.09115 8.14312E-7 C -0.09115 -0.03486 -0.11146 -0.062 -0.13681 -0.062 C -0.16164 -0.062 -0.18143 -0.03486 -0.18143 8.14312E-7 " pathEditMode="relative" rAng="0" ptsTypes="fffff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8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74 0.07033 C 0.05174 0.10518 -0.00608 0.13233 -0.07326 0.13233 C -0.14219 0.13233 -0.19826 0.10518 -0.19826 0.07033 C -0.19826 0.03547 -0.25451 0.00833 -0.3243 0.00833 C -0.39184 0.00833 -0.44549 0.03547 -0.44549 0.07033 " pathEditMode="relative" rAng="0" ptsTypes="fffff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8" grpId="1"/>
      <p:bldP spid="18" grpId="2"/>
      <p:bldP spid="2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990418"/>
            <a:ext cx="3108037" cy="20862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文本框 12"/>
          <p:cNvSpPr txBox="1"/>
          <p:nvPr/>
        </p:nvSpPr>
        <p:spPr>
          <a:xfrm>
            <a:off x="659871" y="411510"/>
            <a:ext cx="7440521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想象：画面是什么颜色？画面中有什么声音？画面中的人物有怎样的神态和动作？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12"/>
          <p:cNvSpPr txBox="1"/>
          <p:nvPr/>
        </p:nvSpPr>
        <p:spPr>
          <a:xfrm>
            <a:off x="107504" y="1576124"/>
            <a:ext cx="396044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sym typeface="+mn-ea"/>
              </a:rPr>
              <a:t>    黄蝴蝶飞入大片大片金黄色的油菜花中，失去了踪影。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文本框 12"/>
          <p:cNvSpPr txBox="1"/>
          <p:nvPr/>
        </p:nvSpPr>
        <p:spPr>
          <a:xfrm>
            <a:off x="107504" y="3291830"/>
            <a:ext cx="396044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乡村孩童的嬉笑声和纷乱的脚步声，还有好奇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的惊呼。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文本框 12"/>
          <p:cNvSpPr txBox="1"/>
          <p:nvPr/>
        </p:nvSpPr>
        <p:spPr>
          <a:xfrm>
            <a:off x="6300192" y="1877799"/>
            <a:ext cx="2664296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    孩童找蝴蝶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时四处张望，或跳或蹲的可爱样子。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1803945" y="1563638"/>
            <a:ext cx="6296448" cy="330090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一个孩子（    ）地奔跑着追赶（    ）的蝴蝶，眼看就要追上蝴蝶了，他不由得露出了（    ）的微笑，可是蝴蝶（    ）着翅膀就飞进了（      ）的油菜花丛中，再也找不到了。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0258" y="447922"/>
            <a:ext cx="6768752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读完这两句诗后，说说你眼前浮现出了怎样的</a:t>
            </a:r>
            <a:r>
              <a:rPr lang="zh-CN" altLang="en-US" sz="28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情景。</a:t>
            </a:r>
            <a:r>
              <a:rPr lang="zh-CN" altLang="en-US" sz="2400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400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z="2400" kern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kern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2195736" y="2293431"/>
            <a:ext cx="93610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4355976" y="1649278"/>
            <a:ext cx="1008112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4716017" y="2945422"/>
            <a:ext cx="93610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2843808" y="3593494"/>
            <a:ext cx="1080352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扑扇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97" y="742737"/>
            <a:ext cx="1752000" cy="2510741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6732240" y="3616394"/>
            <a:ext cx="1728192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黄灿灿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553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22" y="483518"/>
            <a:ext cx="4612865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云形标注 13"/>
          <p:cNvSpPr/>
          <p:nvPr/>
        </p:nvSpPr>
        <p:spPr>
          <a:xfrm>
            <a:off x="5232828" y="722044"/>
            <a:ext cx="3731660" cy="2425770"/>
          </a:xfrm>
          <a:prstGeom prst="cloudCallout">
            <a:avLst>
              <a:gd name="adj1" fmla="val -74578"/>
              <a:gd name="adj2" fmla="val -784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93099" y="987574"/>
            <a:ext cx="3255365" cy="181588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3200" smtClean="0">
                <a:solidFill>
                  <a:schemeClr val="tx1"/>
                </a:solidFill>
              </a:rPr>
              <a:t>    根据</a:t>
            </a:r>
            <a:r>
              <a:rPr lang="zh-CN" altLang="en-US" sz="3200">
                <a:solidFill>
                  <a:schemeClr val="tx1"/>
                </a:solidFill>
              </a:rPr>
              <a:t>插图</a:t>
            </a:r>
            <a:r>
              <a:rPr lang="zh-CN" altLang="en-US" sz="3200" smtClean="0">
                <a:solidFill>
                  <a:schemeClr val="tx1"/>
                </a:solidFill>
              </a:rPr>
              <a:t>，</a:t>
            </a:r>
            <a:r>
              <a:rPr lang="zh-CN" altLang="en-US" sz="3200">
                <a:solidFill>
                  <a:schemeClr val="tx1"/>
                </a:solidFill>
              </a:rPr>
              <a:t>想象</a:t>
            </a:r>
            <a:r>
              <a:rPr lang="zh-CN" altLang="en-US" sz="3200" smtClean="0">
                <a:solidFill>
                  <a:schemeClr val="tx1"/>
                </a:solidFill>
              </a:rPr>
              <a:t>这</a:t>
            </a:r>
            <a:r>
              <a:rPr lang="zh-CN" altLang="en-US" sz="3200" dirty="0">
                <a:solidFill>
                  <a:schemeClr val="tx1"/>
                </a:solidFill>
              </a:rPr>
              <a:t>首诗展现的画面，体会诗人的心情吧！</a:t>
            </a:r>
          </a:p>
        </p:txBody>
      </p:sp>
      <p:sp>
        <p:nvSpPr>
          <p:cNvPr id="19" name="矩形 18"/>
          <p:cNvSpPr/>
          <p:nvPr/>
        </p:nvSpPr>
        <p:spPr>
          <a:xfrm>
            <a:off x="539552" y="3880088"/>
            <a:ext cx="1213794" cy="70788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悠闲</a:t>
            </a:r>
          </a:p>
        </p:txBody>
      </p:sp>
      <p:sp>
        <p:nvSpPr>
          <p:cNvPr id="24" name="矩形 23"/>
          <p:cNvSpPr/>
          <p:nvPr/>
        </p:nvSpPr>
        <p:spPr>
          <a:xfrm>
            <a:off x="2411760" y="3880088"/>
            <a:ext cx="1213794" cy="70788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愉快</a:t>
            </a:r>
          </a:p>
        </p:txBody>
      </p:sp>
      <p:sp>
        <p:nvSpPr>
          <p:cNvPr id="15" name="矩形 14"/>
          <p:cNvSpPr/>
          <p:nvPr/>
        </p:nvSpPr>
        <p:spPr>
          <a:xfrm>
            <a:off x="4254939" y="3880088"/>
            <a:ext cx="1213794" cy="70788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舒适</a:t>
            </a:r>
          </a:p>
        </p:txBody>
      </p:sp>
    </p:spTree>
    <p:extLst>
      <p:ext uri="{BB962C8B-B14F-4D97-AF65-F5344CB8AC3E}">
        <p14:creationId xmlns:p14="http://schemas.microsoft.com/office/powerpoint/2010/main" val="417212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/>
      <p:bldP spid="19" grpId="0" animBg="1"/>
      <p:bldP spid="2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3779912" y="918697"/>
            <a:ext cx="4968552" cy="345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范成大，</a:t>
            </a:r>
            <a:r>
              <a:rPr lang="zh-CN" altLang="en-US" sz="3000" b="1" dirty="0" smtClean="0">
                <a:latin typeface="+mn-ea"/>
              </a:rPr>
              <a:t>字</a:t>
            </a:r>
            <a:r>
              <a:rPr lang="zh-CN" altLang="en-US" sz="3000" b="1" dirty="0">
                <a:latin typeface="+mn-ea"/>
              </a:rPr>
              <a:t>致能，号称石湖居士。</a:t>
            </a:r>
            <a:r>
              <a:rPr lang="zh-CN" altLang="en-US" sz="3000" b="1" u="sng" dirty="0">
                <a:uFill>
                  <a:solidFill>
                    <a:srgbClr val="FF0000"/>
                  </a:solidFill>
                </a:uFill>
                <a:latin typeface="+mn-ea"/>
              </a:rPr>
              <a:t>南宋</a:t>
            </a:r>
            <a:r>
              <a:rPr lang="zh-CN" altLang="en-US" sz="3000" b="1">
                <a:latin typeface="+mn-ea"/>
              </a:rPr>
              <a:t>诗人</a:t>
            </a:r>
            <a:r>
              <a:rPr lang="zh-CN" altLang="en-US" sz="3000" b="1" smtClean="0">
                <a:latin typeface="+mn-ea"/>
              </a:rPr>
              <a:t>。</a:t>
            </a:r>
            <a:r>
              <a:rPr lang="zh-CN" altLang="en-US" sz="3000" b="1">
                <a:latin typeface="+mn-ea"/>
              </a:rPr>
              <a:t>他与尤</a:t>
            </a:r>
            <a:r>
              <a:rPr lang="zh-CN" altLang="en-US" sz="3000" b="1" smtClean="0">
                <a:latin typeface="+mn-ea"/>
              </a:rPr>
              <a:t>袤、杨万里</a:t>
            </a:r>
            <a:r>
              <a:rPr lang="zh-CN" altLang="en-US" sz="3000" b="1">
                <a:latin typeface="+mn-ea"/>
              </a:rPr>
              <a:t>、</a:t>
            </a:r>
            <a:r>
              <a:rPr lang="zh-CN" altLang="en-US" sz="3000" b="1" smtClean="0">
                <a:latin typeface="+mn-ea"/>
              </a:rPr>
              <a:t>陆游合称</a:t>
            </a:r>
            <a:r>
              <a:rPr lang="zh-CN" altLang="en-US" sz="3000" b="1">
                <a:latin typeface="+mn-ea"/>
              </a:rPr>
              <a:t>南宋</a:t>
            </a:r>
            <a:r>
              <a:rPr lang="zh-CN" altLang="en-US" sz="3000" b="1" smtClean="0">
                <a:uFill>
                  <a:solidFill>
                    <a:srgbClr val="FF0000"/>
                  </a:solidFill>
                </a:uFill>
                <a:latin typeface="+mn-ea"/>
              </a:rPr>
              <a:t>“</a:t>
            </a:r>
            <a:r>
              <a:rPr lang="zh-CN" altLang="en-US" sz="3000" b="1" u="sng" smtClean="0">
                <a:uFill>
                  <a:solidFill>
                    <a:srgbClr val="FF0000"/>
                  </a:solidFill>
                </a:uFill>
                <a:latin typeface="+mn-ea"/>
              </a:rPr>
              <a:t>中兴四大</a:t>
            </a:r>
            <a:r>
              <a:rPr lang="zh-CN" altLang="en-US" sz="3000" b="1" u="sng">
                <a:uFill>
                  <a:solidFill>
                    <a:srgbClr val="FF0000"/>
                  </a:solidFill>
                </a:uFill>
                <a:latin typeface="+mn-ea"/>
              </a:rPr>
              <a:t>家</a:t>
            </a:r>
            <a:r>
              <a:rPr lang="zh-CN" altLang="en-US" sz="3000" b="1" smtClean="0">
                <a:uFill>
                  <a:solidFill>
                    <a:srgbClr val="FF0000"/>
                  </a:solidFill>
                </a:uFill>
                <a:latin typeface="+mn-ea"/>
              </a:rPr>
              <a:t>”</a:t>
            </a:r>
            <a:r>
              <a:rPr lang="zh-CN" altLang="en-US" sz="3000" b="1" smtClean="0">
                <a:latin typeface="+mn-ea"/>
              </a:rPr>
              <a:t>。</a:t>
            </a:r>
            <a:endParaRPr lang="en-US" altLang="zh-CN" sz="3000" b="1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3000" b="1">
                <a:latin typeface="+mn-ea"/>
              </a:rPr>
              <a:t> </a:t>
            </a:r>
            <a:r>
              <a:rPr lang="en-US" altLang="zh-CN" sz="3000" b="1" smtClean="0">
                <a:latin typeface="+mn-ea"/>
              </a:rPr>
              <a:t>   </a:t>
            </a:r>
            <a:r>
              <a:rPr lang="zh-CN" altLang="en-US" sz="3000" b="1" smtClean="0">
                <a:latin typeface="+mn-ea"/>
              </a:rPr>
              <a:t>著</a:t>
            </a:r>
            <a:r>
              <a:rPr lang="zh-CN" altLang="en-US" sz="3000" b="1" dirty="0">
                <a:latin typeface="+mn-ea"/>
              </a:rPr>
              <a:t>有</a:t>
            </a:r>
            <a:r>
              <a:rPr lang="en-US" altLang="zh-CN" sz="3000" b="1" dirty="0">
                <a:latin typeface="+mn-ea"/>
              </a:rPr>
              <a:t>《</a:t>
            </a:r>
            <a:r>
              <a:rPr lang="zh-CN" altLang="en-US" sz="3000" b="1" dirty="0">
                <a:latin typeface="+mn-ea"/>
              </a:rPr>
              <a:t>石湖集</a:t>
            </a:r>
            <a:r>
              <a:rPr lang="en-US" altLang="zh-CN" sz="3000" b="1" dirty="0" smtClean="0">
                <a:latin typeface="+mn-ea"/>
              </a:rPr>
              <a:t>》《</a:t>
            </a:r>
            <a:r>
              <a:rPr lang="zh-CN" altLang="en-US" sz="3000" b="1" dirty="0" smtClean="0">
                <a:latin typeface="+mn-ea"/>
              </a:rPr>
              <a:t>吴</a:t>
            </a:r>
            <a:r>
              <a:rPr lang="zh-CN" altLang="en-US" sz="3000" b="1" dirty="0">
                <a:latin typeface="+mn-ea"/>
              </a:rPr>
              <a:t>船录</a:t>
            </a:r>
            <a:r>
              <a:rPr lang="en-US" altLang="zh-CN" sz="3000" b="1" dirty="0" smtClean="0">
                <a:latin typeface="+mn-ea"/>
              </a:rPr>
              <a:t>》</a:t>
            </a:r>
            <a:r>
              <a:rPr lang="zh-CN" altLang="en-US" sz="3000" b="1" dirty="0" smtClean="0">
                <a:latin typeface="+mn-ea"/>
              </a:rPr>
              <a:t>等。</a:t>
            </a:r>
            <a:endParaRPr lang="en-US" altLang="zh-CN" sz="3000" b="1" dirty="0"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02794"/>
            <a:ext cx="2877885" cy="2485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23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1510"/>
            <a:ext cx="850943" cy="6971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7544" y="2024137"/>
            <a:ext cx="3960440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宿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新市徐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公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店</a:t>
            </a:r>
            <a:endParaRPr lang="en-US" altLang="zh-CN" sz="2800" b="1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2800" b="1" smtClean="0">
                <a:latin typeface="+mn-ea"/>
              </a:rPr>
              <a:t>[</a:t>
            </a:r>
            <a:r>
              <a:rPr lang="zh-CN" altLang="en-US" sz="2800" b="1" dirty="0" smtClean="0">
                <a:latin typeface="+mn-ea"/>
              </a:rPr>
              <a:t>宋</a:t>
            </a:r>
            <a:r>
              <a:rPr lang="en-US" altLang="zh-CN" sz="2800" b="1" dirty="0" smtClean="0">
                <a:latin typeface="+mn-ea"/>
              </a:rPr>
              <a:t>]</a:t>
            </a:r>
            <a:r>
              <a:rPr lang="zh-CN" altLang="en-US" sz="2800" b="1" dirty="0" smtClean="0">
                <a:latin typeface="+mn-ea"/>
              </a:rPr>
              <a:t> 杨万里</a:t>
            </a:r>
            <a:endParaRPr lang="en-US" altLang="zh-CN" sz="2800" b="1" dirty="0" smtClean="0">
              <a:latin typeface="+mn-ea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篱落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疏疏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径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深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树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头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新绿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未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成阴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儿童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急走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追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黄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蝶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飞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入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菜花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无处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寻。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4355976" y="2380543"/>
            <a:ext cx="1453313" cy="45358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伴读音乐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295465" y="555526"/>
            <a:ext cx="176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5976" y="3226063"/>
            <a:ext cx="4320480" cy="136191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    “一径深”“无处寻”语调要舒缓，语音绵长，给人意犹未尽之感。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" name="宿新市徐公店 伴读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33561" y="2394198"/>
            <a:ext cx="609600" cy="609600"/>
          </a:xfrm>
          <a:prstGeom prst="rect">
            <a:avLst/>
          </a:prstGeom>
        </p:spPr>
      </p:pic>
      <p:sp>
        <p:nvSpPr>
          <p:cNvPr id="10" name="文本框 3"/>
          <p:cNvSpPr txBox="1"/>
          <p:nvPr/>
        </p:nvSpPr>
        <p:spPr>
          <a:xfrm>
            <a:off x="395536" y="1104995"/>
            <a:ext cx="8568952" cy="93102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首诗的静景美丽，动景有趣，快来伴着音乐，带着对这幅美景的喜爱之情朗读一下吧！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228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022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9760" y="1310095"/>
            <a:ext cx="5148744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宿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新市徐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公店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3200" b="1" dirty="0" smtClean="0">
                <a:latin typeface="+mn-ea"/>
              </a:rPr>
              <a:t>[</a:t>
            </a:r>
            <a:r>
              <a:rPr lang="zh-CN" altLang="en-US" sz="3200" b="1" dirty="0" smtClean="0">
                <a:latin typeface="+mn-ea"/>
              </a:rPr>
              <a:t>宋</a:t>
            </a:r>
            <a:r>
              <a:rPr lang="en-US" altLang="zh-CN" sz="3200" b="1" dirty="0" smtClean="0">
                <a:latin typeface="+mn-ea"/>
              </a:rPr>
              <a:t>]</a:t>
            </a:r>
            <a:r>
              <a:rPr lang="zh-CN" altLang="en-US" sz="3200" b="1" dirty="0" smtClean="0">
                <a:latin typeface="+mn-ea"/>
              </a:rPr>
              <a:t> 杨万里</a:t>
            </a:r>
            <a:endParaRPr lang="en-US" altLang="zh-CN" sz="32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（    ）疏疏一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径深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树头（    ）（      ）。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儿童（    ）追（    ），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飞入（    ）无处寻。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4365419" y="2476595"/>
            <a:ext cx="1303205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篱落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5256855" y="4231156"/>
            <a:ext cx="1224136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菜花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5256855" y="3655092"/>
            <a:ext cx="1402386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急走</a:t>
            </a:r>
          </a:p>
        </p:txBody>
      </p:sp>
      <p:sp>
        <p:nvSpPr>
          <p:cNvPr id="11" name="文本框 3"/>
          <p:cNvSpPr txBox="1"/>
          <p:nvPr/>
        </p:nvSpPr>
        <p:spPr>
          <a:xfrm>
            <a:off x="6801886" y="3033442"/>
            <a:ext cx="1407297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未成阴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228240" y="559403"/>
            <a:ext cx="7669360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边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看图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边填空，相信你一定能很快背诵这首诗！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5229446" y="3065655"/>
            <a:ext cx="964018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新绿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"/>
          <p:cNvSpPr txBox="1"/>
          <p:nvPr/>
        </p:nvSpPr>
        <p:spPr>
          <a:xfrm>
            <a:off x="7225977" y="3719746"/>
            <a:ext cx="1343246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8" r="22734"/>
          <a:stretch/>
        </p:blipFill>
        <p:spPr>
          <a:xfrm>
            <a:off x="581025" y="1670135"/>
            <a:ext cx="3345621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7190481" y="915566"/>
            <a:ext cx="1918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（课后第</a:t>
            </a:r>
            <a:r>
              <a: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题）</a:t>
            </a:r>
            <a:endParaRPr lang="zh-CN" altLang="en-US" sz="20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812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1" grpId="0"/>
      <p:bldP spid="2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115616" y="2097038"/>
            <a:ext cx="6120680" cy="249093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写</a:t>
            </a:r>
            <a:r>
              <a:rPr lang="zh-CN" altLang="en-US" sz="3600" b="1" dirty="0" smtClean="0">
                <a:solidFill>
                  <a:schemeClr val="tx1"/>
                </a:solidFill>
                <a:latin typeface="+mn-ea"/>
              </a:rPr>
              <a:t>上题目、作者</a:t>
            </a:r>
            <a:r>
              <a:rPr lang="zh-CN" altLang="en-US" sz="3600" b="1" smtClean="0">
                <a:solidFill>
                  <a:schemeClr val="tx1"/>
                </a:solidFill>
                <a:latin typeface="+mn-ea"/>
              </a:rPr>
              <a:t>和朝代。</a:t>
            </a:r>
            <a:endParaRPr lang="en-US" altLang="zh-CN" sz="3600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tx1"/>
                </a:solidFill>
                <a:latin typeface="+mn-ea"/>
              </a:rPr>
              <a:t>2.</a:t>
            </a:r>
            <a:r>
              <a:rPr lang="zh-CN" altLang="en-US" sz="3600" b="1" dirty="0" smtClean="0">
                <a:solidFill>
                  <a:schemeClr val="tx1"/>
                </a:solidFill>
                <a:latin typeface="+mn-ea"/>
              </a:rPr>
              <a:t>把字</a:t>
            </a:r>
            <a:r>
              <a:rPr lang="zh-CN" altLang="en-US" sz="3600" b="1">
                <a:solidFill>
                  <a:schemeClr val="tx1"/>
                </a:solidFill>
                <a:latin typeface="+mn-ea"/>
              </a:rPr>
              <a:t>写</a:t>
            </a:r>
            <a:r>
              <a:rPr lang="zh-CN" altLang="en-US" sz="3600" b="1" smtClean="0">
                <a:solidFill>
                  <a:schemeClr val="tx1"/>
                </a:solidFill>
                <a:latin typeface="+mn-ea"/>
              </a:rPr>
              <a:t>正确。</a:t>
            </a:r>
            <a:endParaRPr lang="en-US" altLang="zh-CN" sz="3600" b="1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smtClean="0">
                <a:solidFill>
                  <a:schemeClr val="tx1"/>
                </a:solidFill>
                <a:latin typeface="+mn-ea"/>
              </a:rPr>
              <a:t>3.</a:t>
            </a:r>
            <a:r>
              <a:rPr lang="zh-CN" altLang="en-US" sz="3600" b="1" smtClean="0">
                <a:solidFill>
                  <a:schemeClr val="tx1"/>
                </a:solidFill>
                <a:latin typeface="+mn-ea"/>
              </a:rPr>
              <a:t>注意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标点符号</a:t>
            </a:r>
            <a:r>
              <a:rPr lang="zh-CN" altLang="en-US" sz="3600" b="1" dirty="0" smtClean="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971600" y="699542"/>
            <a:ext cx="7920880" cy="117724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完成背诵后，你能试着默写这首诗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吗？</a:t>
            </a:r>
            <a:endParaRPr lang="en-US" altLang="zh-CN" sz="3200" smtClean="0">
              <a:latin typeface="黑体" pitchFamily="49" charset="-122"/>
              <a:ea typeface="黑体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28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8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课后第</a:t>
            </a:r>
            <a:r>
              <a:rPr lang="en-US" altLang="zh-CN" sz="28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题</a:t>
            </a:r>
            <a:r>
              <a:rPr lang="zh-CN" altLang="en-US" sz="28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280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227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6"/>
          <p:cNvSpPr txBox="1"/>
          <p:nvPr/>
        </p:nvSpPr>
        <p:spPr>
          <a:xfrm>
            <a:off x="539552" y="411510"/>
            <a:ext cx="8301052" cy="584775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根据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学过的两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首古诗，总结学习古诗的方法。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08520" y="987574"/>
            <a:ext cx="9324528" cy="1538331"/>
            <a:chOff x="-40869" y="3053594"/>
            <a:chExt cx="9324528" cy="1538331"/>
          </a:xfrm>
        </p:grpSpPr>
        <p:grpSp>
          <p:nvGrpSpPr>
            <p:cNvPr id="4" name="组合 3"/>
            <p:cNvGrpSpPr/>
            <p:nvPr/>
          </p:nvGrpSpPr>
          <p:grpSpPr>
            <a:xfrm>
              <a:off x="-40869" y="3795886"/>
              <a:ext cx="9324528" cy="796039"/>
              <a:chOff x="391179" y="1703703"/>
              <a:chExt cx="9324528" cy="79603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179" y="1703703"/>
                <a:ext cx="9324528" cy="796039"/>
              </a:xfrm>
              <a:prstGeom prst="rect">
                <a:avLst/>
              </a:prstGeom>
            </p:spPr>
          </p:pic>
          <p:sp>
            <p:nvSpPr>
              <p:cNvPr id="3" name="文本框 2"/>
              <p:cNvSpPr txBox="1"/>
              <p:nvPr/>
            </p:nvSpPr>
            <p:spPr>
              <a:xfrm>
                <a:off x="1210696" y="1856099"/>
                <a:ext cx="791915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latin typeface="+mn-ea"/>
                  </a:rPr>
                  <a:t>借助注释、联系插图、联系上下文、联系生活</a:t>
                </a:r>
                <a:r>
                  <a:rPr lang="zh-CN" altLang="en-US" sz="2400" b="1" smtClean="0">
                    <a:latin typeface="+mn-ea"/>
                  </a:rPr>
                  <a:t>理解意思。</a:t>
                </a:r>
                <a:endParaRPr lang="zh-CN" altLang="en-US" sz="2400" b="1" dirty="0">
                  <a:latin typeface="+mn-ea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0721" y="3053594"/>
              <a:ext cx="1031023" cy="91946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1403647" y="2859782"/>
            <a:ext cx="4874391" cy="871379"/>
            <a:chOff x="1425801" y="2722930"/>
            <a:chExt cx="4874391" cy="871379"/>
          </a:xfrm>
        </p:grpSpPr>
        <p:grpSp>
          <p:nvGrpSpPr>
            <p:cNvPr id="17" name="组合 16"/>
            <p:cNvGrpSpPr/>
            <p:nvPr/>
          </p:nvGrpSpPr>
          <p:grpSpPr>
            <a:xfrm>
              <a:off x="2411760" y="2722930"/>
              <a:ext cx="3888432" cy="796039"/>
              <a:chOff x="634427" y="1703703"/>
              <a:chExt cx="3888432" cy="796039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4427" y="1703703"/>
                <a:ext cx="3888432" cy="796039"/>
              </a:xfrm>
              <a:prstGeom prst="rect">
                <a:avLst/>
              </a:prstGeom>
            </p:spPr>
          </p:pic>
          <p:sp>
            <p:nvSpPr>
              <p:cNvPr id="23" name="文本框 22"/>
              <p:cNvSpPr txBox="1"/>
              <p:nvPr/>
            </p:nvSpPr>
            <p:spPr>
              <a:xfrm>
                <a:off x="899592" y="1809722"/>
                <a:ext cx="34307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latin typeface="+mn-ea"/>
                  </a:rPr>
                  <a:t>抓住事物</a:t>
                </a:r>
                <a:r>
                  <a:rPr lang="zh-CN" altLang="en-US" sz="2800" b="1" smtClean="0">
                    <a:latin typeface="+mn-ea"/>
                  </a:rPr>
                  <a:t>想象画面。</a:t>
                </a:r>
                <a:endParaRPr lang="zh-CN" altLang="en-US" sz="2800" b="1" dirty="0">
                  <a:latin typeface="+mn-ea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425801" y="2793181"/>
              <a:ext cx="961045" cy="80112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 flipH="1">
            <a:off x="2404113" y="3723878"/>
            <a:ext cx="4832183" cy="910713"/>
            <a:chOff x="3124193" y="1517021"/>
            <a:chExt cx="4832183" cy="910713"/>
          </a:xfrm>
        </p:grpSpPr>
        <p:grpSp>
          <p:nvGrpSpPr>
            <p:cNvPr id="24" name="组合 23"/>
            <p:cNvGrpSpPr/>
            <p:nvPr/>
          </p:nvGrpSpPr>
          <p:grpSpPr>
            <a:xfrm>
              <a:off x="4139952" y="1631695"/>
              <a:ext cx="3816424" cy="796039"/>
              <a:chOff x="611560" y="1703703"/>
              <a:chExt cx="3816424" cy="796039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1560" y="1703703"/>
                <a:ext cx="3816424" cy="796039"/>
              </a:xfrm>
              <a:prstGeom prst="rect">
                <a:avLst/>
              </a:prstGeom>
            </p:spPr>
          </p:pic>
          <p:sp>
            <p:nvSpPr>
              <p:cNvPr id="26" name="文本框 25"/>
              <p:cNvSpPr txBox="1"/>
              <p:nvPr/>
            </p:nvSpPr>
            <p:spPr>
              <a:xfrm>
                <a:off x="664685" y="1809722"/>
                <a:ext cx="34307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latin typeface="+mn-ea"/>
                  </a:rPr>
                  <a:t>通过画面</a:t>
                </a:r>
                <a:r>
                  <a:rPr lang="zh-CN" altLang="en-US" sz="2800" b="1" smtClean="0">
                    <a:latin typeface="+mn-ea"/>
                  </a:rPr>
                  <a:t>体会感情。</a:t>
                </a:r>
                <a:endParaRPr lang="zh-CN" altLang="en-US" sz="2800" b="1" dirty="0">
                  <a:latin typeface="+mn-ea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124193" y="1517021"/>
              <a:ext cx="1087766" cy="906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956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10499" y="2067694"/>
            <a:ext cx="1656184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美丽</a:t>
            </a:r>
            <a:endParaRPr lang="en-US" altLang="zh-CN" sz="3600" b="1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有趣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4810" y="1203598"/>
            <a:ext cx="692497" cy="3110582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l"/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宿新市徐公店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2195736" y="1563027"/>
            <a:ext cx="4896544" cy="864707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微软雅黑" panose="020B0503020204020204" charset="-122"/>
                <a:sym typeface="+mn-ea"/>
              </a:rPr>
              <a:t>静景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  <a:cs typeface="微软雅黑" panose="020B0503020204020204" charset="-122"/>
                <a:sym typeface="+mn-ea"/>
              </a:rPr>
              <a:t>：篱笆 小路</a:t>
            </a:r>
            <a:r>
              <a:rPr lang="en-US" altLang="zh-CN" sz="3600" b="1" smtClean="0">
                <a:latin typeface="楷体" pitchFamily="49" charset="-122"/>
                <a:ea typeface="楷体" pitchFamily="49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  <a:cs typeface="微软雅黑" panose="020B0503020204020204" charset="-122"/>
                <a:sym typeface="+mn-ea"/>
              </a:rPr>
              <a:t>树 </a:t>
            </a:r>
            <a:endParaRPr lang="zh-CN" altLang="en-US" sz="3600" b="1" dirty="0">
              <a:latin typeface="楷体" pitchFamily="49" charset="-122"/>
              <a:ea typeface="楷体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267744" y="3003798"/>
            <a:ext cx="3994889" cy="575945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cs typeface="微软雅黑" panose="020B0503020204020204" charset="-122"/>
                <a:sym typeface="+mn-ea"/>
              </a:rPr>
              <a:t>动景：儿童扑蝶 </a:t>
            </a:r>
            <a:endParaRPr lang="zh-CN" altLang="en-US" sz="3600" b="1" dirty="0">
              <a:latin typeface="楷体" pitchFamily="49" charset="-122"/>
              <a:ea typeface="楷体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6804248" y="1855089"/>
            <a:ext cx="212502" cy="1672609"/>
          </a:xfrm>
          <a:prstGeom prst="leftBrace">
            <a:avLst>
              <a:gd name="adj1" fmla="val 8333"/>
              <a:gd name="adj2" fmla="val 50000"/>
            </a:avLst>
          </a:prstGeom>
          <a:ln w="15875"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950142" y="1933575"/>
            <a:ext cx="245593" cy="1481721"/>
          </a:xfrm>
          <a:prstGeom prst="leftBrace">
            <a:avLst>
              <a:gd name="adj1" fmla="val 8333"/>
              <a:gd name="adj2" fmla="val 50000"/>
            </a:avLst>
          </a:prstGeom>
          <a:ln w="15875"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2" name="文本框 2"/>
          <p:cNvSpPr txBox="1"/>
          <p:nvPr/>
        </p:nvSpPr>
        <p:spPr>
          <a:xfrm>
            <a:off x="362943" y="1589757"/>
            <a:ext cx="7809457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《宿新市徐公店》写的是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借宿客店时见到的乡村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，体现了诗人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的心境。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3707904" y="2419023"/>
            <a:ext cx="2331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春日美景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496873" y="3150543"/>
            <a:ext cx="1266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闲适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5652120" y="1698943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杨万里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03364" y="322067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22" y="411510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800024" y="1059582"/>
            <a:ext cx="4067944" cy="356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+mn-ea"/>
              </a:rPr>
              <a:t>晓</a:t>
            </a:r>
            <a:r>
              <a:rPr lang="zh-CN" altLang="en-US" sz="3200" b="1" dirty="0">
                <a:latin typeface="+mn-ea"/>
              </a:rPr>
              <a:t>出净慈寺送林子方</a:t>
            </a:r>
            <a:endParaRPr lang="en-US" altLang="zh-CN" sz="3200" b="1" dirty="0" smtClean="0"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dirty="0">
                <a:latin typeface="+mn-ea"/>
              </a:rPr>
              <a:t>[</a:t>
            </a:r>
            <a:r>
              <a:rPr lang="zh-CN" altLang="en-US" sz="2800" b="1" dirty="0">
                <a:latin typeface="+mn-ea"/>
              </a:rPr>
              <a:t>宋</a:t>
            </a:r>
            <a:r>
              <a:rPr lang="en-US" altLang="zh-CN" sz="2800" b="1" dirty="0">
                <a:latin typeface="+mn-ea"/>
              </a:rPr>
              <a:t>]</a:t>
            </a:r>
            <a:r>
              <a:rPr lang="zh-CN" altLang="en-US" sz="2800" b="1" dirty="0" smtClean="0">
                <a:latin typeface="+mn-ea"/>
              </a:rPr>
              <a:t>杨万里</a:t>
            </a:r>
            <a:endParaRPr lang="en-US" altLang="zh-CN" sz="2800" b="1" dirty="0" smtClean="0"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毕竟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西湖六月中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风光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不与四时同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接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天莲叶无穷碧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</a:p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映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日荷花别样红。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56" y="1203598"/>
            <a:ext cx="4608512" cy="34563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556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08050" y="1059582"/>
            <a:ext cx="8124390" cy="34301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smtClean="0">
                <a:latin typeface="+mn-ea"/>
              </a:rPr>
              <a:t>     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、给加点字选择正确的解释。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“深”在字典中有如下解释：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久，时间长；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B.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程度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高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；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（颜色）重；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D.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从上到下或从外面到里面距离大，跟“浅”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相对。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深秋    （  ）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篱落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疏疏一径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深   （  ）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情谊很深（  ）  颜色太深         （  ）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71600" y="3546528"/>
            <a:ext cx="54652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·</a:t>
            </a:r>
          </a:p>
        </p:txBody>
      </p:sp>
      <p:sp>
        <p:nvSpPr>
          <p:cNvPr id="22" name="矩形 21"/>
          <p:cNvSpPr/>
          <p:nvPr/>
        </p:nvSpPr>
        <p:spPr>
          <a:xfrm>
            <a:off x="5969690" y="3546528"/>
            <a:ext cx="54652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·</a:t>
            </a:r>
          </a:p>
        </p:txBody>
      </p:sp>
      <p:sp>
        <p:nvSpPr>
          <p:cNvPr id="23" name="矩形 22"/>
          <p:cNvSpPr/>
          <p:nvPr/>
        </p:nvSpPr>
        <p:spPr>
          <a:xfrm>
            <a:off x="2009250" y="4122592"/>
            <a:ext cx="54652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·</a:t>
            </a:r>
          </a:p>
        </p:txBody>
      </p:sp>
      <p:sp>
        <p:nvSpPr>
          <p:cNvPr id="24" name="矩形 23"/>
          <p:cNvSpPr/>
          <p:nvPr/>
        </p:nvSpPr>
        <p:spPr>
          <a:xfrm>
            <a:off x="4889570" y="4122592"/>
            <a:ext cx="54652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·</a:t>
            </a:r>
          </a:p>
        </p:txBody>
      </p:sp>
      <p:sp>
        <p:nvSpPr>
          <p:cNvPr id="25" name="矩形 24"/>
          <p:cNvSpPr/>
          <p:nvPr/>
        </p:nvSpPr>
        <p:spPr>
          <a:xfrm>
            <a:off x="7164288" y="3241829"/>
            <a:ext cx="54652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D</a:t>
            </a:r>
          </a:p>
        </p:txBody>
      </p:sp>
      <p:sp>
        <p:nvSpPr>
          <p:cNvPr id="26" name="矩形 25"/>
          <p:cNvSpPr/>
          <p:nvPr/>
        </p:nvSpPr>
        <p:spPr>
          <a:xfrm>
            <a:off x="2699792" y="3241829"/>
            <a:ext cx="54652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A</a:t>
            </a:r>
          </a:p>
        </p:txBody>
      </p:sp>
      <p:sp>
        <p:nvSpPr>
          <p:cNvPr id="27" name="矩形 26"/>
          <p:cNvSpPr/>
          <p:nvPr/>
        </p:nvSpPr>
        <p:spPr>
          <a:xfrm>
            <a:off x="7164288" y="3834560"/>
            <a:ext cx="54652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C</a:t>
            </a:r>
          </a:p>
        </p:txBody>
      </p:sp>
      <p:sp>
        <p:nvSpPr>
          <p:cNvPr id="28" name="矩形 27"/>
          <p:cNvSpPr/>
          <p:nvPr/>
        </p:nvSpPr>
        <p:spPr>
          <a:xfrm>
            <a:off x="2699792" y="3834560"/>
            <a:ext cx="546526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99828551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39552" y="1120552"/>
            <a:ext cx="5628005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店（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站（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  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枯（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菜（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姑（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彩（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1125" y="555526"/>
            <a:ext cx="47542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二、火眼金睛，辨字组词。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48024" y="1527970"/>
            <a:ext cx="1326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448024" y="2013745"/>
            <a:ext cx="1326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69155" y="1599978"/>
            <a:ext cx="1326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未来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69155" y="2085753"/>
            <a:ext cx="1326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味道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35230" y="2977173"/>
            <a:ext cx="1326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枯草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435230" y="3499143"/>
            <a:ext cx="1326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姑娘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081949" y="2970799"/>
            <a:ext cx="1326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菜花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081949" y="3492769"/>
            <a:ext cx="1326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870" y="1631115"/>
            <a:ext cx="3488085" cy="21060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0447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971600" y="753203"/>
            <a:ext cx="2088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三、填空。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1685" y="1468978"/>
            <a:ext cx="7200800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宿新市徐公店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的作者是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代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，其中“</a:t>
            </a: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了儿童在花丛中捕蝶的欢乐情景。</a:t>
            </a:r>
          </a:p>
        </p:txBody>
      </p:sp>
      <p:sp>
        <p:nvSpPr>
          <p:cNvPr id="22" name="文本框 25"/>
          <p:cNvSpPr txBox="1"/>
          <p:nvPr/>
        </p:nvSpPr>
        <p:spPr>
          <a:xfrm>
            <a:off x="4679294" y="2265370"/>
            <a:ext cx="3205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儿童急走追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黄蝶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3" name="文本框 26"/>
          <p:cNvSpPr txBox="1"/>
          <p:nvPr/>
        </p:nvSpPr>
        <p:spPr>
          <a:xfrm>
            <a:off x="827584" y="2992472"/>
            <a:ext cx="317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飞入菜花无处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25"/>
          <p:cNvSpPr txBox="1"/>
          <p:nvPr/>
        </p:nvSpPr>
        <p:spPr>
          <a:xfrm>
            <a:off x="6708041" y="1570749"/>
            <a:ext cx="731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文本框 25"/>
          <p:cNvSpPr txBox="1"/>
          <p:nvPr/>
        </p:nvSpPr>
        <p:spPr>
          <a:xfrm>
            <a:off x="1625780" y="2275007"/>
            <a:ext cx="1686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杨万里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95623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92443" y="1897544"/>
            <a:ext cx="57519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先借助注释初读古诗，读准字音，读通诗句。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51" y="1883370"/>
            <a:ext cx="1696968" cy="2431876"/>
          </a:xfrm>
          <a:prstGeom prst="rect">
            <a:avLst/>
          </a:prstGeom>
        </p:spPr>
      </p:pic>
      <p:sp>
        <p:nvSpPr>
          <p:cNvPr id="9" name="文本框 14">
            <a:hlinkClick r:id="rId3" action="ppaction://hlinkfile"/>
          </p:cNvPr>
          <p:cNvSpPr txBox="1"/>
          <p:nvPr/>
        </p:nvSpPr>
        <p:spPr>
          <a:xfrm>
            <a:off x="755576" y="636417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507" y="744360"/>
            <a:ext cx="351070" cy="3801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562491" y="704666"/>
            <a:ext cx="335134" cy="4723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43" y="741770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6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1310" y="443508"/>
            <a:ext cx="1629410" cy="400050"/>
            <a:chOff x="506" y="505"/>
            <a:chExt cx="2566" cy="63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" y="52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文本框 11"/>
            <p:cNvSpPr txBox="1"/>
            <p:nvPr/>
          </p:nvSpPr>
          <p:spPr>
            <a:xfrm>
              <a:off x="525" y="50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b="1" dirty="0" smtClean="0">
                  <a:solidFill>
                    <a:schemeClr val="bg1"/>
                  </a:solidFill>
                </a:rPr>
                <a:t>第三课时</a:t>
              </a:r>
              <a:endParaRPr kumimoji="1"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6"/>
          <p:cNvSpPr txBox="1"/>
          <p:nvPr/>
        </p:nvSpPr>
        <p:spPr>
          <a:xfrm>
            <a:off x="974840" y="1324987"/>
            <a:ext cx="7053544" cy="2677656"/>
          </a:xfrm>
          <a:prstGeom prst="rect">
            <a:avLst/>
          </a:prstGeom>
          <a:solidFill>
            <a:schemeClr val="bg1"/>
          </a:solidFill>
          <a:effectLst>
            <a:softEdge rad="76200"/>
          </a:effectLst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唐诗宋词是中国传统文化的瑰宝，诗中的乡村风景让人沉醉，词中的风景又是怎样的呢？这节课我们一起来学习一首词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——《</a:t>
            </a:r>
            <a:r>
              <a:rPr lang="zh-CN" altLang="en-US" sz="2800" b="1" dirty="0">
                <a:ln w="0"/>
                <a:latin typeface="黑体" pitchFamily="49" charset="-122"/>
                <a:ea typeface="黑体" pitchFamily="49" charset="-122"/>
              </a:rPr>
              <a:t>清平</a:t>
            </a:r>
            <a:r>
              <a:rPr lang="zh-CN" altLang="en-US" sz="2800" b="1" dirty="0" smtClean="0">
                <a:ln w="0"/>
                <a:latin typeface="黑体" pitchFamily="49" charset="-122"/>
                <a:ea typeface="黑体" pitchFamily="49" charset="-122"/>
              </a:rPr>
              <a:t>乐</a:t>
            </a:r>
            <a:r>
              <a:rPr lang="en-US" altLang="zh-CN" sz="2800" b="1" dirty="0" smtClean="0">
                <a:ln w="0"/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b="1" dirty="0" smtClean="0">
                <a:ln w="0"/>
                <a:latin typeface="黑体" pitchFamily="49" charset="-122"/>
                <a:ea typeface="黑体" pitchFamily="49" charset="-122"/>
              </a:rPr>
              <a:t>村居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5752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0" b="6457"/>
          <a:stretch/>
        </p:blipFill>
        <p:spPr bwMode="auto">
          <a:xfrm>
            <a:off x="-36512" y="1"/>
            <a:ext cx="918051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8"/>
          <p:cNvSpPr txBox="1"/>
          <p:nvPr/>
        </p:nvSpPr>
        <p:spPr>
          <a:xfrm>
            <a:off x="1187624" y="627534"/>
            <a:ext cx="6912768" cy="13003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5400" b="1">
                <a:ln w="0"/>
                <a:solidFill>
                  <a:srgbClr val="FF0000"/>
                </a:solidFill>
                <a:effectLst>
                  <a:glow rad="139700">
                    <a:schemeClr val="bg1">
                      <a:alpha val="91000"/>
                    </a:schemeClr>
                  </a:glow>
                </a:effectLst>
                <a:latin typeface="黑体" pitchFamily="49" charset="-122"/>
                <a:ea typeface="黑体" pitchFamily="49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8000" dirty="0" smtClean="0">
                <a:solidFill>
                  <a:schemeClr val="tx1"/>
                </a:solidFill>
              </a:rPr>
              <a:t>清平乐</a:t>
            </a:r>
            <a:r>
              <a:rPr lang="en-US" altLang="zh-CN" sz="8000" dirty="0" smtClean="0">
                <a:solidFill>
                  <a:schemeClr val="tx1"/>
                </a:solidFill>
              </a:rPr>
              <a:t>·</a:t>
            </a:r>
            <a:r>
              <a:rPr lang="zh-CN" altLang="en-US" sz="8000" dirty="0" smtClean="0">
                <a:solidFill>
                  <a:schemeClr val="tx1"/>
                </a:solidFill>
              </a:rPr>
              <a:t>村居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203598"/>
            <a:ext cx="7416824" cy="110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kern="0" smtClean="0">
                <a:latin typeface="+mn-ea"/>
              </a:rPr>
              <a:t>    1.</a:t>
            </a:r>
            <a:r>
              <a:rPr lang="zh-CN" altLang="en-US" sz="3200" b="1" kern="0" smtClean="0">
                <a:latin typeface="+mn-ea"/>
              </a:rPr>
              <a:t>会认“锄、剥”</a:t>
            </a:r>
            <a:r>
              <a:rPr lang="en-US" altLang="zh-CN" sz="3200" b="1" kern="0" smtClean="0">
                <a:latin typeface="+mn-ea"/>
              </a:rPr>
              <a:t>2</a:t>
            </a:r>
            <a:r>
              <a:rPr lang="zh-CN" altLang="en-US" sz="3200" b="1" kern="0" smtClean="0">
                <a:latin typeface="+mn-ea"/>
              </a:rPr>
              <a:t>个字，会写“茅、檐”等</a:t>
            </a:r>
            <a:r>
              <a:rPr lang="en-US" altLang="zh-CN" sz="3200" b="1" kern="0" smtClean="0">
                <a:latin typeface="+mn-ea"/>
              </a:rPr>
              <a:t>5</a:t>
            </a:r>
            <a:r>
              <a:rPr lang="zh-CN" altLang="en-US" sz="3200" b="1" kern="0" smtClean="0">
                <a:latin typeface="+mn-ea"/>
              </a:rPr>
              <a:t>个字。</a:t>
            </a:r>
            <a:endParaRPr lang="zh-CN" altLang="en-US" sz="3200" b="1" dirty="0">
              <a:latin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555526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827584" y="2427734"/>
            <a:ext cx="7560840" cy="1651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kern="0" smtClean="0">
                <a:latin typeface="+mn-ea"/>
              </a:rPr>
              <a:t>    2.</a:t>
            </a:r>
            <a:r>
              <a:rPr lang="zh-CN" altLang="en-US" sz="3200" b="1" kern="0">
                <a:latin typeface="+mn-ea"/>
              </a:rPr>
              <a:t>有</a:t>
            </a:r>
            <a:r>
              <a:rPr lang="zh-CN" altLang="en-US" sz="3200" b="1" kern="0" smtClean="0">
                <a:latin typeface="+mn-ea"/>
              </a:rPr>
              <a:t>感情地朗读</a:t>
            </a:r>
            <a:r>
              <a:rPr lang="en-US" altLang="zh-CN" sz="3200" b="1" kern="0" smtClean="0">
                <a:latin typeface="+mn-ea"/>
              </a:rPr>
              <a:t>《</a:t>
            </a:r>
            <a:r>
              <a:rPr lang="zh-CN" altLang="en-US" sz="3200" b="1" kern="0" smtClean="0">
                <a:latin typeface="+mn-ea"/>
              </a:rPr>
              <a:t>清平乐</a:t>
            </a:r>
            <a:r>
              <a:rPr lang="en-US" altLang="zh-CN" sz="3200" b="1" kern="0" smtClean="0">
                <a:latin typeface="+mn-ea"/>
              </a:rPr>
              <a:t>·</a:t>
            </a:r>
            <a:r>
              <a:rPr lang="zh-CN" altLang="en-US" sz="3200" b="1" kern="0" smtClean="0">
                <a:latin typeface="+mn-ea"/>
              </a:rPr>
              <a:t>村居</a:t>
            </a:r>
            <a:r>
              <a:rPr lang="en-US" altLang="zh-CN" sz="3200" b="1" kern="0" smtClean="0">
                <a:latin typeface="+mn-ea"/>
              </a:rPr>
              <a:t>》</a:t>
            </a:r>
            <a:r>
              <a:rPr lang="zh-CN" altLang="en-US" sz="3200" b="1" kern="0" smtClean="0">
                <a:latin typeface="+mn-ea"/>
              </a:rPr>
              <a:t>，想象这首词描绘的画面，感受乡村生活的安宁美好。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584" y="4164142"/>
            <a:ext cx="5472608" cy="567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kern="0" smtClean="0">
                <a:latin typeface="+mn-ea"/>
              </a:rPr>
              <a:t>    3.</a:t>
            </a:r>
            <a:r>
              <a:rPr lang="zh-CN" altLang="en-US" sz="3200" b="1" kern="0" smtClean="0">
                <a:latin typeface="+mn-ea"/>
              </a:rPr>
              <a:t>初步了解宋词的特点。</a:t>
            </a:r>
            <a:endParaRPr lang="zh-CN" altLang="en-US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8631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950" y="1563638"/>
            <a:ext cx="7971482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“清平乐”是词牌名。词牌名规定了一首词的字数和曲调。“村居”是这首词的题目，意思是乡村生活。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31840" y="601980"/>
            <a:ext cx="2448272" cy="52961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解读“词”</a:t>
            </a:r>
            <a:endParaRPr lang="zh-CN" altLang="en-US" sz="32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745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/>
          <p:cNvSpPr txBox="1"/>
          <p:nvPr/>
        </p:nvSpPr>
        <p:spPr>
          <a:xfrm>
            <a:off x="3762866" y="791172"/>
            <a:ext cx="4985598" cy="4228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辛弃疾，</a:t>
            </a:r>
            <a:r>
              <a:rPr sz="3200" b="1" u="sng" dirty="0" smtClean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南宋</a:t>
            </a:r>
            <a:r>
              <a:rPr sz="32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词人</a:t>
            </a:r>
            <a:r>
              <a:rPr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。字幼安</a:t>
            </a:r>
            <a:r>
              <a:rPr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，</a:t>
            </a:r>
            <a:r>
              <a:rPr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号稼轩。词作以</a:t>
            </a:r>
            <a:r>
              <a:rPr sz="3200" b="1" u="sng" smtClean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豪放</a:t>
            </a:r>
            <a:r>
              <a:rPr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为主。</a:t>
            </a:r>
            <a:r>
              <a:rPr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他与苏轼并称为“</a:t>
            </a:r>
            <a:r>
              <a:rPr sz="3200" b="1" u="sng" dirty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苏辛</a:t>
            </a:r>
            <a:r>
              <a:rPr sz="32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，与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李清照并称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“</a:t>
            </a:r>
            <a:r>
              <a:rPr lang="zh-CN" altLang="en-US" sz="3200" b="1" u="sng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济南二安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”。</a:t>
            </a:r>
            <a:endParaRPr lang="en-US" altLang="zh-CN" sz="3200" b="1" smtClean="0">
              <a:latin typeface="宋体" pitchFamily="2" charset="-122"/>
              <a:ea typeface="宋体" pitchFamily="2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 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   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著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有词集</a:t>
            </a:r>
            <a:r>
              <a:rPr sz="3200" b="1" dirty="0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《</a:t>
            </a:r>
            <a:r>
              <a:rPr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稼轩长短句</a:t>
            </a:r>
            <a:r>
              <a:rPr lang="zh-CN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》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等</a:t>
            </a:r>
            <a:r>
              <a:rPr lang="zh-CN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。</a:t>
            </a:r>
            <a:endParaRPr lang="zh-CN" sz="3200" b="1" dirty="0">
              <a:latin typeface="宋体" pitchFamily="2" charset="-122"/>
              <a:ea typeface="宋体" pitchFamily="2" charset="-122"/>
              <a:cs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32" y="1347614"/>
            <a:ext cx="2794740" cy="270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81603" y="1779662"/>
            <a:ext cx="5401585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先借助注释初读古诗，读准字音，读通诗句，把不理解</a:t>
            </a:r>
            <a:r>
              <a:rPr lang="zh-CN" altLang="en-US" sz="36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的词语标出来。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43" y="1491630"/>
            <a:ext cx="1989737" cy="2851434"/>
          </a:xfrm>
          <a:prstGeom prst="rect">
            <a:avLst/>
          </a:prstGeom>
        </p:spPr>
      </p:pic>
      <p:sp>
        <p:nvSpPr>
          <p:cNvPr id="14" name="文本框 14">
            <a:hlinkClick r:id="rId3" action="ppaction://hlinkfile"/>
          </p:cNvPr>
          <p:cNvSpPr txBox="1"/>
          <p:nvPr/>
        </p:nvSpPr>
        <p:spPr>
          <a:xfrm>
            <a:off x="755576" y="636417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扫清障碍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507" y="791298"/>
            <a:ext cx="351070" cy="3801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562491" y="751604"/>
            <a:ext cx="335134" cy="4723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43" y="699542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25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610243" y="1883085"/>
            <a:ext cx="77693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bō</a:t>
            </a:r>
            <a:endParaRPr lang="zh-CN" altLang="en-US" sz="36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523081" y="2363914"/>
            <a:ext cx="22717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剥</a:t>
            </a: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莲蓬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35015" y="1883085"/>
            <a:ext cx="122413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chú</a:t>
            </a:r>
            <a:endParaRPr lang="zh-CN" altLang="en-US" sz="36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62841" y="2363914"/>
            <a:ext cx="15760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锄</a:t>
            </a: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豆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2149" y="1095585"/>
            <a:ext cx="8194307" cy="3711957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29035" y="843558"/>
            <a:ext cx="1583505" cy="504056"/>
            <a:chOff x="6588895" y="717423"/>
            <a:chExt cx="1583505" cy="504056"/>
          </a:xfrm>
        </p:grpSpPr>
        <p:sp>
          <p:nvSpPr>
            <p:cNvPr id="18" name="椭圆 17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20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4" name="TextBox 36"/>
          <p:cNvSpPr txBox="1"/>
          <p:nvPr/>
        </p:nvSpPr>
        <p:spPr>
          <a:xfrm>
            <a:off x="1115616" y="3484104"/>
            <a:ext cx="22445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加一加：</a:t>
            </a:r>
            <a:endParaRPr lang="en-US" altLang="zh-CN" sz="4000" b="1" dirty="0" smtClean="0">
              <a:latin typeface="+mn-ea"/>
            </a:endParaRPr>
          </a:p>
          <a:p>
            <a:r>
              <a:rPr lang="zh-CN" altLang="en-US" sz="4000" b="1" dirty="0" smtClean="0">
                <a:latin typeface="+mn-ea"/>
              </a:rPr>
              <a:t>锄</a:t>
            </a:r>
            <a:r>
              <a:rPr lang="en-US" altLang="zh-CN" sz="4000" b="1" dirty="0" smtClean="0">
                <a:latin typeface="+mn-ea"/>
              </a:rPr>
              <a:t>=</a:t>
            </a:r>
            <a:r>
              <a:rPr lang="zh-CN" altLang="en-US" sz="4000" b="1" dirty="0" smtClean="0">
                <a:latin typeface="+mn-ea"/>
              </a:rPr>
              <a:t>钅</a:t>
            </a:r>
            <a:r>
              <a:rPr lang="en-US" altLang="zh-CN" sz="4000" b="1" dirty="0" smtClean="0">
                <a:latin typeface="+mn-ea"/>
              </a:rPr>
              <a:t>+</a:t>
            </a:r>
            <a:r>
              <a:rPr lang="zh-CN" altLang="en-US" sz="4000" b="1" dirty="0" smtClean="0">
                <a:latin typeface="+mn-ea"/>
              </a:rPr>
              <a:t>助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84868" y="3367757"/>
            <a:ext cx="143294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bāo</a:t>
            </a:r>
            <a:endParaRPr lang="zh-CN" altLang="en-US" sz="28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739105" y="3669786"/>
            <a:ext cx="18822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剥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花生</a:t>
            </a:r>
          </a:p>
        </p:txBody>
      </p:sp>
      <p:sp>
        <p:nvSpPr>
          <p:cNvPr id="28" name="文本框 16"/>
          <p:cNvSpPr txBox="1"/>
          <p:nvPr/>
        </p:nvSpPr>
        <p:spPr>
          <a:xfrm>
            <a:off x="3275856" y="1284777"/>
            <a:ext cx="1383753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 smtClean="0"/>
              <a:t>文读</a:t>
            </a:r>
            <a:endParaRPr lang="zh-CN" altLang="en-US" sz="3200" dirty="0"/>
          </a:p>
        </p:txBody>
      </p:sp>
      <p:sp>
        <p:nvSpPr>
          <p:cNvPr id="29" name="文本框 16"/>
          <p:cNvSpPr txBox="1"/>
          <p:nvPr/>
        </p:nvSpPr>
        <p:spPr>
          <a:xfrm>
            <a:off x="5829610" y="3669786"/>
            <a:ext cx="1963219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3200" dirty="0" smtClean="0"/>
              <a:t>用于口语</a:t>
            </a:r>
            <a:endParaRPr lang="zh-CN" altLang="en-US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6216757" y="2363914"/>
            <a:ext cx="15760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剥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削</a:t>
            </a:r>
          </a:p>
        </p:txBody>
      </p:sp>
      <p:sp>
        <p:nvSpPr>
          <p:cNvPr id="23" name="矩形 22"/>
          <p:cNvSpPr/>
          <p:nvPr/>
        </p:nvSpPr>
        <p:spPr>
          <a:xfrm>
            <a:off x="2476717" y="339502"/>
            <a:ext cx="576769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词中的会认字你能读准吗？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883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5" grpId="0"/>
      <p:bldP spid="24" grpId="0"/>
      <p:bldP spid="25" grpId="0"/>
      <p:bldP spid="27" grpId="0"/>
      <p:bldP spid="28" grpId="0" animBg="1"/>
      <p:bldP spid="29" grpId="0" animBg="1"/>
      <p:bldP spid="31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矩形 176"/>
          <p:cNvSpPr/>
          <p:nvPr/>
        </p:nvSpPr>
        <p:spPr>
          <a:xfrm>
            <a:off x="984591" y="1525187"/>
            <a:ext cx="121357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máo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2645247" y="1532390"/>
            <a:ext cx="121357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yán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3856870" y="1541645"/>
            <a:ext cx="137557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wēng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5681584" y="1548497"/>
            <a:ext cx="798995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lài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7094281" y="1518123"/>
            <a:ext cx="121357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bō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96" name="组合 7"/>
          <p:cNvGrpSpPr/>
          <p:nvPr/>
        </p:nvGrpSpPr>
        <p:grpSpPr>
          <a:xfrm>
            <a:off x="927346" y="2182175"/>
            <a:ext cx="1270823" cy="1234782"/>
            <a:chOff x="2437" y="2032"/>
            <a:chExt cx="1244" cy="1264"/>
          </a:xfrm>
        </p:grpSpPr>
        <p:sp>
          <p:nvSpPr>
            <p:cNvPr id="1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0" name="组合 7"/>
          <p:cNvGrpSpPr/>
          <p:nvPr/>
        </p:nvGrpSpPr>
        <p:grpSpPr>
          <a:xfrm>
            <a:off x="2485219" y="2202925"/>
            <a:ext cx="1222685" cy="1215009"/>
            <a:chOff x="2437" y="2032"/>
            <a:chExt cx="1244" cy="1264"/>
          </a:xfrm>
        </p:grpSpPr>
        <p:sp>
          <p:nvSpPr>
            <p:cNvPr id="2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4" name="组合 7"/>
          <p:cNvGrpSpPr/>
          <p:nvPr/>
        </p:nvGrpSpPr>
        <p:grpSpPr>
          <a:xfrm>
            <a:off x="3856870" y="2201425"/>
            <a:ext cx="1294478" cy="1197780"/>
            <a:chOff x="2437" y="2032"/>
            <a:chExt cx="1244" cy="1264"/>
          </a:xfrm>
        </p:grpSpPr>
        <p:sp>
          <p:nvSpPr>
            <p:cNvPr id="20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2" name="组合 7"/>
          <p:cNvGrpSpPr/>
          <p:nvPr/>
        </p:nvGrpSpPr>
        <p:grpSpPr>
          <a:xfrm>
            <a:off x="5365755" y="2172880"/>
            <a:ext cx="1294478" cy="1217030"/>
            <a:chOff x="2437" y="2032"/>
            <a:chExt cx="1244" cy="1264"/>
          </a:xfrm>
        </p:grpSpPr>
        <p:sp>
          <p:nvSpPr>
            <p:cNvPr id="2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6" name="组合 7"/>
          <p:cNvGrpSpPr/>
          <p:nvPr/>
        </p:nvGrpSpPr>
        <p:grpSpPr>
          <a:xfrm>
            <a:off x="6788761" y="2182175"/>
            <a:ext cx="1248155" cy="1216571"/>
            <a:chOff x="2437" y="2032"/>
            <a:chExt cx="1244" cy="1264"/>
          </a:xfrm>
        </p:grpSpPr>
        <p:sp>
          <p:nvSpPr>
            <p:cNvPr id="2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4" name="文本框 64"/>
          <p:cNvSpPr txBox="1"/>
          <p:nvPr/>
        </p:nvSpPr>
        <p:spPr>
          <a:xfrm>
            <a:off x="927347" y="2157079"/>
            <a:ext cx="751931" cy="130035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茅</a:t>
            </a:r>
            <a:endParaRPr lang="en-US" altLang="zh-CN" sz="80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" name="文本框 64"/>
          <p:cNvSpPr txBox="1"/>
          <p:nvPr/>
        </p:nvSpPr>
        <p:spPr>
          <a:xfrm>
            <a:off x="2502100" y="2113031"/>
            <a:ext cx="878154" cy="130035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檐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" name="文本框 64"/>
          <p:cNvSpPr txBox="1"/>
          <p:nvPr/>
        </p:nvSpPr>
        <p:spPr>
          <a:xfrm>
            <a:off x="3961064" y="2093505"/>
            <a:ext cx="1167185" cy="130035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翁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" name="文本框 64"/>
          <p:cNvSpPr txBox="1"/>
          <p:nvPr/>
        </p:nvSpPr>
        <p:spPr>
          <a:xfrm>
            <a:off x="5417080" y="2113031"/>
            <a:ext cx="1156002" cy="130035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赖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9" name="文本框 64"/>
          <p:cNvSpPr txBox="1"/>
          <p:nvPr/>
        </p:nvSpPr>
        <p:spPr>
          <a:xfrm>
            <a:off x="6830249" y="2079490"/>
            <a:ext cx="1167185" cy="130035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剥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线形标注 2 43"/>
          <p:cNvSpPr/>
          <p:nvPr/>
        </p:nvSpPr>
        <p:spPr bwMode="auto">
          <a:xfrm>
            <a:off x="2010617" y="4153704"/>
            <a:ext cx="1963634" cy="496667"/>
          </a:xfrm>
          <a:prstGeom prst="borderCallout2">
            <a:avLst>
              <a:gd name="adj1" fmla="val -151370"/>
              <a:gd name="adj2" fmla="val 126562"/>
              <a:gd name="adj3" fmla="val -3413"/>
              <a:gd name="adj4" fmla="val 52786"/>
              <a:gd name="adj5" fmla="val -154402"/>
              <a:gd name="adj6" fmla="val -24268"/>
            </a:avLst>
          </a:prstGeom>
          <a:solidFill>
            <a:srgbClr val="92D050">
              <a:alpha val="81000"/>
            </a:srgbClr>
          </a:soli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</a:rPr>
              <a:t>上下结构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5031697" y="3371616"/>
            <a:ext cx="1963634" cy="1288366"/>
            <a:chOff x="4446849" y="3255662"/>
            <a:chExt cx="1764119" cy="1288366"/>
          </a:xfrm>
        </p:grpSpPr>
        <p:sp>
          <p:nvSpPr>
            <p:cNvPr id="47" name="线形标注 2 46"/>
            <p:cNvSpPr/>
            <p:nvPr/>
          </p:nvSpPr>
          <p:spPr bwMode="auto">
            <a:xfrm>
              <a:off x="4446849" y="4047361"/>
              <a:ext cx="1764119" cy="496667"/>
            </a:xfrm>
            <a:prstGeom prst="borderCallout2">
              <a:avLst>
                <a:gd name="adj1" fmla="val -151548"/>
                <a:gd name="adj2" fmla="val -100622"/>
                <a:gd name="adj3" fmla="val -3413"/>
                <a:gd name="adj4" fmla="val 49170"/>
                <a:gd name="adj5" fmla="val -152900"/>
                <a:gd name="adj6" fmla="val 122611"/>
              </a:avLst>
            </a:prstGeom>
            <a:solidFill>
              <a:srgbClr val="92D050">
                <a:alpha val="81000"/>
              </a:srgbClr>
            </a:solidFill>
            <a:ln w="31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tx1"/>
                  </a:solidFill>
                </a:rPr>
                <a:t>左右结构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  <p:cxnSp>
          <p:nvCxnSpPr>
            <p:cNvPr id="48" name="直接连接符 47"/>
            <p:cNvCxnSpPr>
              <a:stCxn id="213" idx="2"/>
              <a:endCxn id="47" idx="3"/>
            </p:cNvCxnSpPr>
            <p:nvPr/>
          </p:nvCxnSpPr>
          <p:spPr>
            <a:xfrm flipH="1">
              <a:off x="5328909" y="3255662"/>
              <a:ext cx="1" cy="791699"/>
            </a:xfrm>
            <a:prstGeom prst="line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>
          <a:xfrm>
            <a:off x="395536" y="1098536"/>
            <a:ext cx="8280920" cy="3633453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15994" y="829315"/>
            <a:ext cx="2231577" cy="621459"/>
            <a:chOff x="395536" y="915566"/>
            <a:chExt cx="2231577" cy="621459"/>
          </a:xfrm>
        </p:grpSpPr>
        <p:sp>
          <p:nvSpPr>
            <p:cNvPr id="50" name="椭圆 49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57" name="TextBox 11">
                  <a:hlinkClick r:id="rId3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sp>
        <p:nvSpPr>
          <p:cNvPr id="60" name="文本框 3"/>
          <p:cNvSpPr txBox="1"/>
          <p:nvPr/>
        </p:nvSpPr>
        <p:spPr>
          <a:xfrm>
            <a:off x="1679278" y="324129"/>
            <a:ext cx="590465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我们一起来学习词中的会写字吧！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1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11202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234" y="3411202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394" y="3411202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554" y="3411202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411202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29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090344"/>
              </p:ext>
            </p:extLst>
          </p:nvPr>
        </p:nvGraphicFramePr>
        <p:xfrm>
          <a:off x="403028" y="219820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433371" y="2067694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檐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28989" y="1245915"/>
            <a:ext cx="134394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yán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51720" y="2196137"/>
            <a:ext cx="2670313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巧记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“木”字“詹”边站。</a:t>
            </a:r>
            <a:endParaRPr lang="en-US" alt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="" xmlns:a16="http://schemas.microsoft.com/office/drawing/2014/main" id="{8FE0BFC7-B61D-5A47-A831-C6B4E031A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1245" y="411510"/>
            <a:ext cx="368701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41E85033-E8C0-9343-9B46-5C9FD264E333}"/>
              </a:ext>
            </a:extLst>
          </p:cNvPr>
          <p:cNvGrpSpPr/>
          <p:nvPr/>
        </p:nvGrpSpPr>
        <p:grpSpPr>
          <a:xfrm>
            <a:off x="2771800" y="484535"/>
            <a:ext cx="456833" cy="456366"/>
            <a:chOff x="631825" y="5181600"/>
            <a:chExt cx="1554163" cy="1552575"/>
          </a:xfrm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9B30D802-19E3-6A45-9C32-26CEF49CC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="" xmlns:a16="http://schemas.microsoft.com/office/drawing/2014/main" id="{42765D81-EE69-414F-B4DF-F1CB5278348F}"/>
                </a:ext>
              </a:extLst>
            </p:cNvPr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="" xmlns:a16="http://schemas.microsoft.com/office/drawing/2014/main" id="{48DDAF00-5010-4D4D-814D-604C701FE49E}"/>
                </a:ext>
              </a:extLst>
            </p:cNvPr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="" xmlns:a16="http://schemas.microsoft.com/office/drawing/2014/main" id="{0A106DC2-2737-3C4D-BD9B-250E930A2313}"/>
                </a:ext>
              </a:extLst>
            </p:cNvPr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="" xmlns:a16="http://schemas.microsoft.com/office/drawing/2014/main" id="{9535B714-72F2-AD42-AE7C-F16244161E45}"/>
                </a:ext>
              </a:extLst>
            </p:cNvPr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="" xmlns:a16="http://schemas.microsoft.com/office/drawing/2014/main" id="{751FB210-F2D6-F346-901C-C4551F6FD566}"/>
                </a:ext>
              </a:extLst>
            </p:cNvPr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="" xmlns:a16="http://schemas.microsoft.com/office/drawing/2014/main" id="{49906E3E-7773-C04F-934C-BDF75303F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39E4B783-960D-F045-8C54-54A7530F9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04E61CE1-192F-B641-8C2D-A0F725180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="" xmlns:a16="http://schemas.microsoft.com/office/drawing/2014/main" id="{406042AE-8660-B044-83C3-34306D8F4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0">
              <a:extLst>
                <a:ext uri="{FF2B5EF4-FFF2-40B4-BE49-F238E27FC236}">
                  <a16:creationId xmlns="" xmlns:a16="http://schemas.microsoft.com/office/drawing/2014/main" id="{1EA32813-1F5F-6B4A-93EC-26B9AC8AE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1">
              <a:extLst>
                <a:ext uri="{FF2B5EF4-FFF2-40B4-BE49-F238E27FC236}">
                  <a16:creationId xmlns="" xmlns:a16="http://schemas.microsoft.com/office/drawing/2014/main" id="{8153D62C-B881-1744-921F-61870E7E3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2">
              <a:extLst>
                <a:ext uri="{FF2B5EF4-FFF2-40B4-BE49-F238E27FC236}">
                  <a16:creationId xmlns="" xmlns:a16="http://schemas.microsoft.com/office/drawing/2014/main" id="{E10DA7BB-C4F6-1F45-A5E3-74D772C8C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3">
              <a:extLst>
                <a:ext uri="{FF2B5EF4-FFF2-40B4-BE49-F238E27FC236}">
                  <a16:creationId xmlns="" xmlns:a16="http://schemas.microsoft.com/office/drawing/2014/main" id="{A86D8FA8-1228-8B47-B415-B4B1FC786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4">
              <a:extLst>
                <a:ext uri="{FF2B5EF4-FFF2-40B4-BE49-F238E27FC236}">
                  <a16:creationId xmlns="" xmlns:a16="http://schemas.microsoft.com/office/drawing/2014/main" id="{82289460-1D79-2C42-9F11-F67B2A786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5">
              <a:extLst>
                <a:ext uri="{FF2B5EF4-FFF2-40B4-BE49-F238E27FC236}">
                  <a16:creationId xmlns="" xmlns:a16="http://schemas.microsoft.com/office/drawing/2014/main" id="{4024BD79-9059-B944-AE8F-80B3518DB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6">
              <a:extLst>
                <a:ext uri="{FF2B5EF4-FFF2-40B4-BE49-F238E27FC236}">
                  <a16:creationId xmlns="" xmlns:a16="http://schemas.microsoft.com/office/drawing/2014/main" id="{8B49C1D7-1F25-264C-8A43-A8128C0EE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7">
              <a:extLst>
                <a:ext uri="{FF2B5EF4-FFF2-40B4-BE49-F238E27FC236}">
                  <a16:creationId xmlns="" xmlns:a16="http://schemas.microsoft.com/office/drawing/2014/main" id="{782FD89F-DF09-7943-A17D-A8E3D35F8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8">
              <a:extLst>
                <a:ext uri="{FF2B5EF4-FFF2-40B4-BE49-F238E27FC236}">
                  <a16:creationId xmlns="" xmlns:a16="http://schemas.microsoft.com/office/drawing/2014/main" id="{C2D2BE2B-1EC7-064B-A229-9BB045DA1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9">
              <a:extLst>
                <a:ext uri="{FF2B5EF4-FFF2-40B4-BE49-F238E27FC236}">
                  <a16:creationId xmlns="" xmlns:a16="http://schemas.microsoft.com/office/drawing/2014/main" id="{A3D0AA8D-C0D2-5245-BC02-391AEF43C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0">
              <a:extLst>
                <a:ext uri="{FF2B5EF4-FFF2-40B4-BE49-F238E27FC236}">
                  <a16:creationId xmlns="" xmlns:a16="http://schemas.microsoft.com/office/drawing/2014/main" id="{618D25E3-9D00-1342-B38A-07863043B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1">
              <a:extLst>
                <a:ext uri="{FF2B5EF4-FFF2-40B4-BE49-F238E27FC236}">
                  <a16:creationId xmlns="" xmlns:a16="http://schemas.microsoft.com/office/drawing/2014/main" id="{3F94CBDD-CE78-174C-851C-99DCA3FE9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2">
              <a:extLst>
                <a:ext uri="{FF2B5EF4-FFF2-40B4-BE49-F238E27FC236}">
                  <a16:creationId xmlns="" xmlns:a16="http://schemas.microsoft.com/office/drawing/2014/main" id="{BFA21128-5DC5-0F49-A229-E265A0971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3">
              <a:extLst>
                <a:ext uri="{FF2B5EF4-FFF2-40B4-BE49-F238E27FC236}">
                  <a16:creationId xmlns="" xmlns:a16="http://schemas.microsoft.com/office/drawing/2014/main" id="{E895F796-DD04-A94A-BA15-3244291E7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4">
              <a:extLst>
                <a:ext uri="{FF2B5EF4-FFF2-40B4-BE49-F238E27FC236}">
                  <a16:creationId xmlns="" xmlns:a16="http://schemas.microsoft.com/office/drawing/2014/main" id="{297390B9-9FE5-094B-BCC8-0507677D5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5">
              <a:extLst>
                <a:ext uri="{FF2B5EF4-FFF2-40B4-BE49-F238E27FC236}">
                  <a16:creationId xmlns="" xmlns:a16="http://schemas.microsoft.com/office/drawing/2014/main" id="{F61888FE-0143-5649-AE95-CE63A593A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6">
              <a:extLst>
                <a:ext uri="{FF2B5EF4-FFF2-40B4-BE49-F238E27FC236}">
                  <a16:creationId xmlns="" xmlns:a16="http://schemas.microsoft.com/office/drawing/2014/main" id="{A0A523CB-76FB-7143-98D2-341378AE6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7">
              <a:extLst>
                <a:ext uri="{FF2B5EF4-FFF2-40B4-BE49-F238E27FC236}">
                  <a16:creationId xmlns="" xmlns:a16="http://schemas.microsoft.com/office/drawing/2014/main" id="{81D96A4B-12B1-9346-AD78-6B4701674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8">
              <a:extLst>
                <a:ext uri="{FF2B5EF4-FFF2-40B4-BE49-F238E27FC236}">
                  <a16:creationId xmlns="" xmlns:a16="http://schemas.microsoft.com/office/drawing/2014/main" id="{A84FE305-594D-A541-816F-D7D6A91B9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9">
              <a:extLst>
                <a:ext uri="{FF2B5EF4-FFF2-40B4-BE49-F238E27FC236}">
                  <a16:creationId xmlns="" xmlns:a16="http://schemas.microsoft.com/office/drawing/2014/main" id="{2D42DD71-FF50-CA41-991F-40BA09C86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40">
              <a:extLst>
                <a:ext uri="{FF2B5EF4-FFF2-40B4-BE49-F238E27FC236}">
                  <a16:creationId xmlns="" xmlns:a16="http://schemas.microsoft.com/office/drawing/2014/main" id="{C057316A-2842-EA49-AE84-97C616769143}"/>
                </a:ext>
              </a:extLst>
            </p:cNvPr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1">
              <a:extLst>
                <a:ext uri="{FF2B5EF4-FFF2-40B4-BE49-F238E27FC236}">
                  <a16:creationId xmlns="" xmlns:a16="http://schemas.microsoft.com/office/drawing/2014/main" id="{B3745C81-0F3C-574B-B1EE-BC6F8661A403}"/>
                </a:ext>
              </a:extLst>
            </p:cNvPr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8" name="线形标注 2 47"/>
          <p:cNvSpPr/>
          <p:nvPr/>
        </p:nvSpPr>
        <p:spPr>
          <a:xfrm>
            <a:off x="1808205" y="4076117"/>
            <a:ext cx="2520280" cy="583865"/>
          </a:xfrm>
          <a:prstGeom prst="borderCallout2">
            <a:avLst>
              <a:gd name="adj1" fmla="val 1749"/>
              <a:gd name="adj2" fmla="val 38154"/>
              <a:gd name="adj3" fmla="val -78575"/>
              <a:gd name="adj4" fmla="val 19905"/>
              <a:gd name="adj5" fmla="val -214416"/>
              <a:gd name="adj6" fmla="val -12490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“八”</a:t>
            </a:r>
            <a:r>
              <a:rPr lang="zh-CN" altLang="en-US" sz="2800" b="1" smtClean="0">
                <a:solidFill>
                  <a:schemeClr val="tx1"/>
                </a:solidFill>
                <a:latin typeface="+mn-ea"/>
              </a:rPr>
              <a:t>不能少。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49" name="Group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714671"/>
              </p:ext>
            </p:extLst>
          </p:nvPr>
        </p:nvGraphicFramePr>
        <p:xfrm>
          <a:off x="5845294" y="2156010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0" name="TextBox 23"/>
          <p:cNvSpPr txBox="1"/>
          <p:nvPr/>
        </p:nvSpPr>
        <p:spPr>
          <a:xfrm>
            <a:off x="5905979" y="2032555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翁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5697520" y="1173844"/>
            <a:ext cx="1837433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汉语拼音" pitchFamily="34" charset="0"/>
                <a:ea typeface="宋体" panose="02010600030101010101" pitchFamily="2" charset="-122"/>
                <a:cs typeface="汉语拼音" pitchFamily="34" charset="0"/>
              </a:rPr>
              <a:t>wēng</a:t>
            </a:r>
            <a:endParaRPr lang="zh-CN" altLang="en-US" sz="5000" dirty="0">
              <a:solidFill>
                <a:prstClr val="black"/>
              </a:solidFill>
              <a:latin typeface="汉语拼音" pitchFamily="34" charset="0"/>
              <a:ea typeface="宋体" panose="02010600030101010101" pitchFamily="2" charset="-122"/>
              <a:cs typeface="汉语拼音" pitchFamily="34" charset="0"/>
            </a:endParaRPr>
          </a:p>
        </p:txBody>
      </p:sp>
      <p:sp>
        <p:nvSpPr>
          <p:cNvPr id="52" name="线形标注 2 51"/>
          <p:cNvSpPr/>
          <p:nvPr/>
        </p:nvSpPr>
        <p:spPr>
          <a:xfrm>
            <a:off x="5104754" y="4076117"/>
            <a:ext cx="3859734" cy="583865"/>
          </a:xfrm>
          <a:prstGeom prst="borderCallout2">
            <a:avLst>
              <a:gd name="adj1" fmla="val -3696"/>
              <a:gd name="adj2" fmla="val 71076"/>
              <a:gd name="adj3" fmla="val -78468"/>
              <a:gd name="adj4" fmla="val 78473"/>
              <a:gd name="adj5" fmla="val -231436"/>
              <a:gd name="adj6" fmla="val 51436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“公”不要写</a:t>
            </a:r>
            <a:r>
              <a:rPr lang="zh-CN" altLang="en-US" sz="2800" b="1" smtClean="0">
                <a:solidFill>
                  <a:schemeClr val="tx1"/>
                </a:solidFill>
                <a:latin typeface="+mn-ea"/>
              </a:rPr>
              <a:t>成“分”。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3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318" y="3737382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618" y="3723878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85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8" grpId="0" bldLvl="0" animBg="1"/>
      <p:bldP spid="50" grpId="0"/>
      <p:bldP spid="51" grpId="0"/>
      <p:bldP spid="52" grpId="0" bldLvl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8"/>
          <p:cNvSpPr>
            <a:spLocks noChangeArrowheads="1"/>
          </p:cNvSpPr>
          <p:nvPr/>
        </p:nvSpPr>
        <p:spPr bwMode="auto">
          <a:xfrm>
            <a:off x="4138512" y="2047597"/>
            <a:ext cx="1213794" cy="707886"/>
          </a:xfrm>
          <a:prstGeom prst="rect">
            <a:avLst/>
          </a:prstGeom>
          <a:solidFill>
            <a:schemeClr val="bg1">
              <a:alpha val="27843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锄头</a:t>
            </a:r>
          </a:p>
        </p:txBody>
      </p:sp>
      <p:sp>
        <p:nvSpPr>
          <p:cNvPr id="57" name="矩形 48"/>
          <p:cNvSpPr>
            <a:spLocks noChangeArrowheads="1"/>
          </p:cNvSpPr>
          <p:nvPr/>
        </p:nvSpPr>
        <p:spPr bwMode="auto">
          <a:xfrm>
            <a:off x="553359" y="2047597"/>
            <a:ext cx="1728358" cy="707886"/>
          </a:xfrm>
          <a:prstGeom prst="rect">
            <a:avLst/>
          </a:prstGeom>
          <a:solidFill>
            <a:schemeClr val="bg1">
              <a:alpha val="27843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茅草屋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49"/>
          <p:cNvGrpSpPr>
            <a:grpSpLocks/>
          </p:cNvGrpSpPr>
          <p:nvPr/>
        </p:nvGrpSpPr>
        <p:grpSpPr bwMode="auto">
          <a:xfrm>
            <a:off x="3387725" y="573088"/>
            <a:ext cx="449263" cy="414337"/>
            <a:chOff x="631825" y="5181600"/>
            <a:chExt cx="1554163" cy="1552575"/>
          </a:xfrm>
        </p:grpSpPr>
        <p:sp>
          <p:nvSpPr>
            <p:cNvPr id="7682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21" name="Freeform 11"/>
            <p:cNvSpPr>
              <a:spLocks/>
            </p:cNvSpPr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11642 w 12"/>
                <a:gd name="T1" fmla="*/ 84496 h 31"/>
                <a:gd name="T2" fmla="*/ 34925 w 12"/>
                <a:gd name="T3" fmla="*/ 8450 h 31"/>
                <a:gd name="T4" fmla="*/ 32015 w 12"/>
                <a:gd name="T5" fmla="*/ 0 h 31"/>
                <a:gd name="T6" fmla="*/ 0 w 12"/>
                <a:gd name="T7" fmla="*/ 87313 h 31"/>
                <a:gd name="T8" fmla="*/ 11642 w 12"/>
                <a:gd name="T9" fmla="*/ 84496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31"/>
                <a:gd name="T17" fmla="*/ 12 w 12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2" name="Freeform 12"/>
            <p:cNvSpPr>
              <a:spLocks/>
            </p:cNvSpPr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338843 h 126"/>
                <a:gd name="T2" fmla="*/ 187722 w 72"/>
                <a:gd name="T3" fmla="*/ 190777 h 126"/>
                <a:gd name="T4" fmla="*/ 127992 w 72"/>
                <a:gd name="T5" fmla="*/ 19932 h 126"/>
                <a:gd name="T6" fmla="*/ 2844 w 72"/>
                <a:gd name="T7" fmla="*/ 25627 h 126"/>
                <a:gd name="T8" fmla="*/ 0 w 72"/>
                <a:gd name="T9" fmla="*/ 338843 h 1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2"/>
                <a:gd name="T16" fmla="*/ 0 h 126"/>
                <a:gd name="T17" fmla="*/ 72 w 72"/>
                <a:gd name="T18" fmla="*/ 126 h 1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3" name="Freeform 13"/>
            <p:cNvSpPr>
              <a:spLocks/>
            </p:cNvSpPr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200025 w 70"/>
                <a:gd name="T1" fmla="*/ 25603 h 125"/>
                <a:gd name="T2" fmla="*/ 74295 w 70"/>
                <a:gd name="T3" fmla="*/ 22758 h 125"/>
                <a:gd name="T4" fmla="*/ 22860 w 70"/>
                <a:gd name="T5" fmla="*/ 196291 h 125"/>
                <a:gd name="T6" fmla="*/ 197168 w 70"/>
                <a:gd name="T7" fmla="*/ 338531 h 125"/>
                <a:gd name="T8" fmla="*/ 200025 w 70"/>
                <a:gd name="T9" fmla="*/ 25603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125"/>
                <a:gd name="T17" fmla="*/ 70 w 70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4" name="Freeform 14"/>
            <p:cNvSpPr>
              <a:spLocks/>
            </p:cNvSpPr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125413 w 44"/>
                <a:gd name="T1" fmla="*/ 53975 h 19"/>
                <a:gd name="T2" fmla="*/ 76958 w 44"/>
                <a:gd name="T3" fmla="*/ 11363 h 19"/>
                <a:gd name="T4" fmla="*/ 0 w 44"/>
                <a:gd name="T5" fmla="*/ 2841 h 19"/>
                <a:gd name="T6" fmla="*/ 0 w 44"/>
                <a:gd name="T7" fmla="*/ 5682 h 19"/>
                <a:gd name="T8" fmla="*/ 125413 w 44"/>
                <a:gd name="T9" fmla="*/ 53975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19"/>
                <a:gd name="T17" fmla="*/ 44 w 44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5" name="Freeform 15"/>
            <p:cNvSpPr>
              <a:spLocks/>
            </p:cNvSpPr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17102 w 44"/>
                <a:gd name="T3" fmla="*/ 34396 h 36"/>
                <a:gd name="T4" fmla="*/ 125413 w 44"/>
                <a:gd name="T5" fmla="*/ 48728 h 36"/>
                <a:gd name="T6" fmla="*/ 0 w 44"/>
                <a:gd name="T7" fmla="*/ 0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36"/>
                <a:gd name="T14" fmla="*/ 44 w 44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6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27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28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29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0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1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2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3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4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5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6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7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8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39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0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1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2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3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4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5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6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7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8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49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altLang="zh-CN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</a:endParaRPr>
            </a:p>
          </p:txBody>
        </p:sp>
        <p:sp>
          <p:nvSpPr>
            <p:cNvPr id="76850" name="Freeform 40"/>
            <p:cNvSpPr>
              <a:spLocks/>
            </p:cNvSpPr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530225 w 186"/>
                <a:gd name="T1" fmla="*/ 107950 h 76"/>
                <a:gd name="T2" fmla="*/ 521673 w 186"/>
                <a:gd name="T3" fmla="*/ 0 h 76"/>
                <a:gd name="T4" fmla="*/ 521673 w 186"/>
                <a:gd name="T5" fmla="*/ 0 h 76"/>
                <a:gd name="T6" fmla="*/ 518822 w 186"/>
                <a:gd name="T7" fmla="*/ 0 h 76"/>
                <a:gd name="T8" fmla="*/ 518822 w 186"/>
                <a:gd name="T9" fmla="*/ 0 h 76"/>
                <a:gd name="T10" fmla="*/ 518822 w 186"/>
                <a:gd name="T11" fmla="*/ 0 h 76"/>
                <a:gd name="T12" fmla="*/ 0 w 186"/>
                <a:gd name="T13" fmla="*/ 0 h 76"/>
                <a:gd name="T14" fmla="*/ 0 w 186"/>
                <a:gd name="T15" fmla="*/ 22726 h 76"/>
                <a:gd name="T16" fmla="*/ 493166 w 186"/>
                <a:gd name="T17" fmla="*/ 22726 h 76"/>
                <a:gd name="T18" fmla="*/ 493166 w 186"/>
                <a:gd name="T19" fmla="*/ 193174 h 76"/>
                <a:gd name="T20" fmla="*/ 0 w 186"/>
                <a:gd name="T21" fmla="*/ 193174 h 76"/>
                <a:gd name="T22" fmla="*/ 0 w 186"/>
                <a:gd name="T23" fmla="*/ 215900 h 76"/>
                <a:gd name="T24" fmla="*/ 521673 w 186"/>
                <a:gd name="T25" fmla="*/ 215900 h 76"/>
                <a:gd name="T26" fmla="*/ 521673 w 186"/>
                <a:gd name="T27" fmla="*/ 215900 h 76"/>
                <a:gd name="T28" fmla="*/ 530225 w 186"/>
                <a:gd name="T29" fmla="*/ 107950 h 7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6"/>
                <a:gd name="T46" fmla="*/ 0 h 76"/>
                <a:gd name="T47" fmla="*/ 186 w 186"/>
                <a:gd name="T48" fmla="*/ 76 h 7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51" name="Freeform 41"/>
            <p:cNvSpPr>
              <a:spLocks/>
            </p:cNvSpPr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122238 h 77"/>
                <a:gd name="T4" fmla="*/ 20638 w 27"/>
                <a:gd name="T5" fmla="*/ 101600 h 77"/>
                <a:gd name="T6" fmla="*/ 42863 w 27"/>
                <a:gd name="T7" fmla="*/ 122238 h 77"/>
                <a:gd name="T8" fmla="*/ 42863 w 27"/>
                <a:gd name="T9" fmla="*/ 0 h 77"/>
                <a:gd name="T10" fmla="*/ 0 w 27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77"/>
                <a:gd name="T20" fmla="*/ 27 w 2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6814" name="TextBox 11"/>
          <p:cNvSpPr txBox="1">
            <a:spLocks noChangeArrowheads="1"/>
          </p:cNvSpPr>
          <p:nvPr/>
        </p:nvSpPr>
        <p:spPr bwMode="auto">
          <a:xfrm>
            <a:off x="3876675" y="501650"/>
            <a:ext cx="1905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>
                <a:latin typeface="楷体" pitchFamily="49" charset="-122"/>
                <a:ea typeface="楷体" pitchFamily="49" charset="-122"/>
              </a:rPr>
              <a:t>识字游戏</a:t>
            </a:r>
          </a:p>
        </p:txBody>
      </p:sp>
      <p:sp>
        <p:nvSpPr>
          <p:cNvPr id="48" name="矩形 48"/>
          <p:cNvSpPr>
            <a:spLocks noChangeArrowheads="1"/>
          </p:cNvSpPr>
          <p:nvPr/>
        </p:nvSpPr>
        <p:spPr bwMode="auto">
          <a:xfrm>
            <a:off x="2768650" y="2047597"/>
            <a:ext cx="1213794" cy="707886"/>
          </a:xfrm>
          <a:prstGeom prst="rect">
            <a:avLst/>
          </a:prstGeom>
          <a:solidFill>
            <a:schemeClr val="bg1">
              <a:alpha val="27843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屋檐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5" name="矩形 48"/>
          <p:cNvSpPr>
            <a:spLocks noChangeArrowheads="1"/>
          </p:cNvSpPr>
          <p:nvPr/>
        </p:nvSpPr>
        <p:spPr bwMode="auto">
          <a:xfrm>
            <a:off x="5798208" y="2047597"/>
            <a:ext cx="1213794" cy="707886"/>
          </a:xfrm>
          <a:prstGeom prst="rect">
            <a:avLst/>
          </a:prstGeom>
          <a:solidFill>
            <a:schemeClr val="bg1">
              <a:alpha val="27843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赖皮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TextBox 1"/>
          <p:cNvSpPr txBox="1">
            <a:spLocks noChangeArrowheads="1"/>
          </p:cNvSpPr>
          <p:nvPr/>
        </p:nvSpPr>
        <p:spPr bwMode="auto">
          <a:xfrm>
            <a:off x="553359" y="1077913"/>
            <a:ext cx="22365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我来采莲蓬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" name="矩形 48"/>
          <p:cNvSpPr>
            <a:spLocks noChangeArrowheads="1"/>
          </p:cNvSpPr>
          <p:nvPr/>
        </p:nvSpPr>
        <p:spPr bwMode="auto">
          <a:xfrm>
            <a:off x="7182948" y="2047597"/>
            <a:ext cx="1728358" cy="707886"/>
          </a:xfrm>
          <a:prstGeom prst="rect">
            <a:avLst/>
          </a:prstGeom>
          <a:solidFill>
            <a:schemeClr val="bg1">
              <a:alpha val="27843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剥莲蓬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0" b="92650" l="3926" r="930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1199">
            <a:off x="558124" y="3710841"/>
            <a:ext cx="900143" cy="933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0" b="92650" l="3926" r="930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1199">
            <a:off x="2762312" y="3599642"/>
            <a:ext cx="900143" cy="933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0" b="92650" l="3926" r="930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1199">
            <a:off x="4156976" y="3599643"/>
            <a:ext cx="900143" cy="933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0" b="92650" l="3926" r="930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1199">
            <a:off x="5930059" y="3599643"/>
            <a:ext cx="900143" cy="933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0" b="92650" l="3926" r="930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1199">
            <a:off x="7698860" y="3580567"/>
            <a:ext cx="900143" cy="933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7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-0.06482 L 0.00382 -0.2003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6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1 -0.03858 L 0.00711 -0.19228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-0.07099 L 0.00399 -0.19228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6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2901 L -0.00347 -0.20648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60494E-6 L -0.00521 -0.20278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-10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722446" y="2310685"/>
            <a:ext cx="74994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á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536" y="2620364"/>
            <a:ext cx="37096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四时田园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兴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5536" y="1509452"/>
            <a:ext cx="8352927" cy="3222538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04252" y="1257424"/>
            <a:ext cx="1583505" cy="504056"/>
            <a:chOff x="6588895" y="717423"/>
            <a:chExt cx="1583505" cy="504056"/>
          </a:xfrm>
        </p:grpSpPr>
        <p:sp>
          <p:nvSpPr>
            <p:cNvPr id="35" name="椭圆 34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48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30" name="TextBox 36"/>
          <p:cNvSpPr txBox="1"/>
          <p:nvPr/>
        </p:nvSpPr>
        <p:spPr>
          <a:xfrm>
            <a:off x="4472935" y="2620364"/>
            <a:ext cx="42755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落无人过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25111" y="2310685"/>
            <a:ext cx="46062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í</a:t>
            </a:r>
            <a:endParaRPr lang="zh-CN" altLang="en-US" sz="3000" b="1" dirty="0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TextBox 36"/>
          <p:cNvSpPr txBox="1"/>
          <p:nvPr/>
        </p:nvSpPr>
        <p:spPr>
          <a:xfrm>
            <a:off x="4187600" y="3725007"/>
            <a:ext cx="45608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加一加：离</a:t>
            </a:r>
            <a:r>
              <a:rPr lang="en-US" altLang="zh-CN" sz="4000" b="1" dirty="0">
                <a:latin typeface="+mn-ea"/>
              </a:rPr>
              <a:t>+ </a:t>
            </a:r>
            <a:r>
              <a:rPr lang="zh-CN" altLang="en-US" sz="4000" b="1" dirty="0" smtClean="0">
                <a:latin typeface="+mn-ea"/>
              </a:rPr>
              <a:t>𥫗</a:t>
            </a:r>
            <a:r>
              <a:rPr lang="en-US" altLang="zh-CN" sz="4000" b="1" dirty="0" smtClean="0">
                <a:latin typeface="+mn-ea"/>
              </a:rPr>
              <a:t>=</a:t>
            </a:r>
            <a:r>
              <a:rPr lang="zh-CN" altLang="en-US" sz="4000" b="1" dirty="0" smtClean="0">
                <a:latin typeface="+mn-ea"/>
              </a:rPr>
              <a:t>篱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47932" y="411510"/>
            <a:ext cx="652041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本诗有两个会认字，快来认一认吧！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390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1" grpId="0"/>
      <p:bldP spid="1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>
            <a:extLst>
              <a:ext uri="{FF2B5EF4-FFF2-40B4-BE49-F238E27FC236}">
                <a16:creationId xmlns=""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624428" y="35387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82" y="406551"/>
            <a:ext cx="366860" cy="4563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7614"/>
            <a:ext cx="1944216" cy="2786200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2483768" y="1221850"/>
            <a:ext cx="5914099" cy="254781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自由朗读古诗，结合我们上节课学过的两首古诗想一想：词跟诗有什么不一样？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11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4457" t="9468" r="4432" b="10868"/>
          <a:stretch>
            <a:fillRect/>
          </a:stretch>
        </p:blipFill>
        <p:spPr>
          <a:xfrm>
            <a:off x="-1" y="0"/>
            <a:ext cx="6588225" cy="4948013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539552" y="300327"/>
            <a:ext cx="5436096" cy="44258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清平乐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村居</a:t>
            </a:r>
            <a:endParaRPr lang="en-US" altLang="zh-CN" sz="32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1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[</a:t>
            </a:r>
            <a:r>
              <a:rPr lang="zh-CN" altLang="en-US" sz="3200" b="1" dirty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宋</a:t>
            </a:r>
            <a:r>
              <a:rPr lang="en-US" altLang="zh-CN" sz="3200" b="1" dirty="0" smtClean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]</a:t>
            </a:r>
            <a:r>
              <a:rPr lang="zh-CN" altLang="en-US" sz="3200" b="1" dirty="0" smtClean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辛弃疾    </a:t>
            </a:r>
            <a:endParaRPr lang="en-US" altLang="zh-CN" sz="3200" b="1" dirty="0" smtClean="0">
              <a:solidFill>
                <a:schemeClr val="bg1"/>
              </a:solidFill>
              <a:latin typeface="+mn-ea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茅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檐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低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小，溪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青青草。醉里吴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音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相媚好，白发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谁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家翁媪？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</a:t>
            </a: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儿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锄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豆溪东，中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儿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织鸡笼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。最喜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小儿亡赖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，溪头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卧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剥莲蓬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711663" y="763633"/>
            <a:ext cx="2253928" cy="913428"/>
            <a:chOff x="6804382" y="648454"/>
            <a:chExt cx="1976435" cy="91342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382" y="648454"/>
              <a:ext cx="1908720" cy="913428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948264" y="843558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有长有短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55702" y="2139702"/>
            <a:ext cx="2253928" cy="913428"/>
            <a:chOff x="6804382" y="648454"/>
            <a:chExt cx="1976435" cy="91342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382" y="648454"/>
              <a:ext cx="1908720" cy="91342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948264" y="843558"/>
              <a:ext cx="18325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上下两段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73328" y="3515771"/>
            <a:ext cx="2176706" cy="913428"/>
            <a:chOff x="6804382" y="648454"/>
            <a:chExt cx="1908720" cy="91342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382" y="648454"/>
              <a:ext cx="1908720" cy="91342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125395" y="843558"/>
              <a:ext cx="142058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换韵脚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884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002469"/>
            <a:ext cx="4758203" cy="336383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云形标注 4"/>
          <p:cNvSpPr/>
          <p:nvPr/>
        </p:nvSpPr>
        <p:spPr>
          <a:xfrm>
            <a:off x="107504" y="483518"/>
            <a:ext cx="3816426" cy="1884244"/>
          </a:xfrm>
          <a:prstGeom prst="cloudCallout">
            <a:avLst>
              <a:gd name="adj1" fmla="val 52989"/>
              <a:gd name="adj2" fmla="val 6473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179513" y="2684388"/>
            <a:ext cx="3744417" cy="769441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4400" dirty="0" smtClean="0">
                <a:solidFill>
                  <a:schemeClr val="tx1"/>
                </a:solidFill>
              </a:rPr>
              <a:t>环境清新自然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179512" y="3723878"/>
            <a:ext cx="3744417" cy="769441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4400" dirty="0" smtClean="0">
                <a:solidFill>
                  <a:schemeClr val="tx1"/>
                </a:solidFill>
              </a:rPr>
              <a:t>生活宁静快乐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1" y="640810"/>
            <a:ext cx="30243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3200" b="1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   这</a:t>
            </a:r>
            <a:r>
              <a:rPr lang="zh-CN" altLang="en-US" sz="32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首词给你的第一印象是怎样的？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6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520509" y="1126222"/>
            <a:ext cx="5579883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上阙中“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茅檐低小，溪上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青青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草”描绘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了哪些景物？有什么特点？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试着想象词人描绘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的画面吧！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59" y="1320650"/>
            <a:ext cx="1854401" cy="265813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6194" y="411510"/>
            <a:ext cx="2319582" cy="560705"/>
            <a:chOff x="236194" y="411510"/>
            <a:chExt cx="2319582" cy="560705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070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51520" y="640705"/>
            <a:ext cx="63610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黑体"/>
              </a:rPr>
              <a:t>茅</a:t>
            </a:r>
            <a:r>
              <a:rPr lang="zh-CN" altLang="zh-CN" sz="4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黑体"/>
              </a:rPr>
              <a:t>檐</a:t>
            </a:r>
            <a:r>
              <a:rPr lang="en-US" altLang="zh-CN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黑体"/>
              </a:rPr>
              <a:t>/</a:t>
            </a:r>
            <a:r>
              <a:rPr lang="zh-CN" altLang="zh-CN" sz="4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黑体"/>
              </a:rPr>
              <a:t>低</a:t>
            </a:r>
            <a:r>
              <a:rPr lang="zh-CN" altLang="zh-CN" sz="4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黑体"/>
              </a:rPr>
              <a:t>小，溪</a:t>
            </a:r>
            <a:r>
              <a:rPr lang="zh-CN" altLang="zh-CN" sz="4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黑体"/>
              </a:rPr>
              <a:t>上</a:t>
            </a:r>
            <a:r>
              <a:rPr lang="en-US" altLang="zh-CN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黑体"/>
              </a:rPr>
              <a:t>/</a:t>
            </a:r>
            <a:r>
              <a:rPr lang="zh-CN" altLang="zh-CN" sz="4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黑体"/>
              </a:rPr>
              <a:t>青青草</a:t>
            </a:r>
            <a:r>
              <a:rPr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93632" y="2370099"/>
            <a:ext cx="5233564" cy="136191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latin typeface="+mn-ea"/>
              </a:rPr>
              <a:t>    大意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：低矮的茅屋旁，一条小溪缓缓流淌，溪边青草茂密，映衬得小溪更加清澈。</a:t>
            </a:r>
            <a:endParaRPr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4173441" y="4026282"/>
            <a:ext cx="4070967" cy="5616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zh-CN"/>
            </a:defPPr>
            <a:lvl1pPr>
              <a:defRPr sz="2800" b="1">
                <a:latin typeface="+mn-ea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zh-CN" altLang="en-US" sz="3200" dirty="0">
                <a:sym typeface="+mn-ea"/>
              </a:rPr>
              <a:t>景物清新，体现喜爱</a:t>
            </a:r>
          </a:p>
        </p:txBody>
      </p:sp>
      <p:sp>
        <p:nvSpPr>
          <p:cNvPr id="25" name="椭圆 24"/>
          <p:cNvSpPr/>
          <p:nvPr/>
        </p:nvSpPr>
        <p:spPr bwMode="auto">
          <a:xfrm>
            <a:off x="251520" y="640705"/>
            <a:ext cx="1168846" cy="70788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1" name="椭圆 30"/>
          <p:cNvSpPr/>
          <p:nvPr/>
        </p:nvSpPr>
        <p:spPr bwMode="auto">
          <a:xfrm>
            <a:off x="3108002" y="638594"/>
            <a:ext cx="648072" cy="720021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4395389" y="1510307"/>
            <a:ext cx="3233540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dirty="0"/>
              <a:t>叠词，更</a:t>
            </a:r>
            <a:r>
              <a:rPr lang="zh-CN" altLang="en-US"/>
              <a:t>有</a:t>
            </a:r>
            <a:r>
              <a:rPr lang="zh-CN" altLang="en-US" smtClean="0"/>
              <a:t>韵味。</a:t>
            </a:r>
            <a:endParaRPr lang="zh-CN" altLang="en-US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63" r="998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70" y="2211710"/>
            <a:ext cx="335981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椭圆 20"/>
          <p:cNvSpPr/>
          <p:nvPr/>
        </p:nvSpPr>
        <p:spPr bwMode="auto">
          <a:xfrm>
            <a:off x="5405434" y="638594"/>
            <a:ext cx="606725" cy="67916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2" name="文本框 6"/>
          <p:cNvSpPr txBox="1"/>
          <p:nvPr/>
        </p:nvSpPr>
        <p:spPr>
          <a:xfrm>
            <a:off x="323528" y="1510307"/>
            <a:ext cx="2064830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dirty="0"/>
              <a:t>代</a:t>
            </a:r>
            <a:r>
              <a:rPr lang="zh-CN" altLang="en-US"/>
              <a:t>指</a:t>
            </a:r>
            <a:r>
              <a:rPr lang="zh-CN" altLang="en-US" smtClean="0"/>
              <a:t>茅屋。</a:t>
            </a: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4499992" y="1275606"/>
            <a:ext cx="90544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25" grpId="0" animBg="1"/>
      <p:bldP spid="25" grpId="1" animBg="1"/>
      <p:bldP spid="31" grpId="0" animBg="1"/>
      <p:bldP spid="15" grpId="0" animBg="1"/>
      <p:bldP spid="21" grpId="0" animBg="1"/>
      <p:bldP spid="22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483518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想象画面：这是怎样的小溪？小溪的两边又是什么样子的？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5004048" y="1995686"/>
            <a:ext cx="3927683" cy="2308324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3200" dirty="0" smtClean="0"/>
              <a:t>    清澈的小溪映着两岸的青草，仿佛草长在</a:t>
            </a:r>
            <a:r>
              <a:rPr lang="zh-CN" altLang="en-US" sz="3200" smtClean="0"/>
              <a:t>“溪水”上</a:t>
            </a:r>
            <a:r>
              <a:rPr lang="zh-CN" altLang="en-US" sz="3200"/>
              <a:t>。</a:t>
            </a:r>
            <a:endParaRPr lang="zh-CN" altLang="en-US" sz="32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53649"/>
            <a:ext cx="4150650" cy="293432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418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2493980" y="1059582"/>
            <a:ext cx="6123790" cy="27180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读上阕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</a:t>
            </a: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三四句，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</a:t>
            </a: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：“白发翁媪”给了你怎样的感受？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38" y="1059582"/>
            <a:ext cx="2059642" cy="29523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398" y="2073497"/>
            <a:ext cx="4063832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醉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里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  <a:hlinkClick r:id="rId2" action="ppaction://hlinkfile"/>
              </a:rPr>
              <a:t>吴音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相媚好，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白发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谁家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翁媪？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云形 6"/>
          <p:cNvSpPr/>
          <p:nvPr/>
        </p:nvSpPr>
        <p:spPr bwMode="auto">
          <a:xfrm>
            <a:off x="4139952" y="3754636"/>
            <a:ext cx="4720784" cy="855032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+mn-ea"/>
              </a:rPr>
              <a:t>白发翁媪：恩爱</a:t>
            </a:r>
          </a:p>
        </p:txBody>
      </p:sp>
      <p:sp>
        <p:nvSpPr>
          <p:cNvPr id="8" name="矩形 7"/>
          <p:cNvSpPr/>
          <p:nvPr/>
        </p:nvSpPr>
        <p:spPr>
          <a:xfrm>
            <a:off x="4267810" y="1912331"/>
            <a:ext cx="1096278" cy="1077218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相亲相爱。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2341" y="4021813"/>
            <a:ext cx="2541587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老翁和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老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妇。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2606080" y="2116567"/>
            <a:ext cx="1440160" cy="6428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椭圆 11"/>
          <p:cNvSpPr/>
          <p:nvPr/>
        </p:nvSpPr>
        <p:spPr bwMode="auto">
          <a:xfrm>
            <a:off x="298094" y="2116567"/>
            <a:ext cx="517659" cy="58759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椭圆 12"/>
          <p:cNvSpPr/>
          <p:nvPr/>
        </p:nvSpPr>
        <p:spPr bwMode="auto">
          <a:xfrm>
            <a:off x="2606080" y="3208287"/>
            <a:ext cx="948350" cy="61953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/>
        </p:nvSpPr>
        <p:spPr>
          <a:xfrm>
            <a:off x="466186" y="1238666"/>
            <a:ext cx="1089372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陶醉。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7544" y="548491"/>
            <a:ext cx="3240360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老两口小酒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微醉。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24128" y="1111697"/>
            <a:ext cx="3240360" cy="22236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+mn-ea"/>
              </a:rPr>
              <a:t>    大意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</a:rPr>
              <a:t>：那是谁家的老两口啊，在屋前用吴地方言聊着天，喝酒逗乐，真是其乐融融。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596025" y="1238666"/>
            <a:ext cx="2067406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吴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地方言。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1441426" y="2088917"/>
            <a:ext cx="970334" cy="6428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2295565" y="2678556"/>
            <a:ext cx="300363" cy="4233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1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0261" y="555526"/>
            <a:ext cx="8280920" cy="5001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想象：恩爱的老两口，一边喝酒一边会聊些什么呢？</a:t>
            </a:r>
            <a:endParaRPr lang="zh-CN" altLang="en-US" sz="2800" b="1" dirty="0">
              <a:solidFill>
                <a:schemeClr val="tx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63638"/>
            <a:ext cx="4150650" cy="293432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765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59582"/>
            <a:ext cx="2059642" cy="2952328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775198" y="897682"/>
            <a:ext cx="5130095" cy="2954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 smtClean="0">
                <a:latin typeface="黑体" pitchFamily="2" charset="-122"/>
                <a:ea typeface="黑体" pitchFamily="2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  <a:cs typeface="微软雅黑" panose="020B0503020204020204" charset="-122"/>
                <a:sym typeface="+mn-ea"/>
              </a:rPr>
              <a:t>读一读词的下阙，说说下阙写了哪些人</a:t>
            </a:r>
            <a:r>
              <a:rPr lang="zh-CN" altLang="en-US" sz="4000" b="1" smtClean="0">
                <a:latin typeface="黑体" pitchFamily="2" charset="-122"/>
                <a:ea typeface="黑体" pitchFamily="2" charset="-122"/>
                <a:cs typeface="微软雅黑" panose="020B0503020204020204" charset="-122"/>
                <a:sym typeface="+mn-ea"/>
              </a:rPr>
              <a:t>的活动。</a:t>
            </a:r>
            <a:endParaRPr lang="zh-CN" altLang="en-US" sz="4000" b="1" dirty="0">
              <a:latin typeface="黑体" pitchFamily="2" charset="-122"/>
              <a:ea typeface="黑体" pitchFamily="2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48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4457" t="9468" r="4432" b="10868"/>
          <a:stretch>
            <a:fillRect/>
          </a:stretch>
        </p:blipFill>
        <p:spPr>
          <a:xfrm>
            <a:off x="4038918" y="554331"/>
            <a:ext cx="5105082" cy="4378136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4139952" y="839255"/>
            <a:ext cx="4896543" cy="37487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四时田园杂兴（其二十五）</a:t>
            </a:r>
            <a:endParaRPr lang="en-US" altLang="zh-CN" sz="28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[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宋</a:t>
            </a:r>
            <a:r>
              <a:rPr lang="en-US" altLang="zh-CN" sz="2800" b="1" dirty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]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  <a:cs typeface="楷体" panose="02010609060101010101" pitchFamily="49" charset="-122"/>
                <a:sym typeface="+mn-ea"/>
              </a:rPr>
              <a:t> 范成大</a:t>
            </a:r>
          </a:p>
          <a:p>
            <a:pPr algn="ctr"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梅子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金黄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杏子肥，</a:t>
            </a:r>
            <a:endParaRPr lang="en-US" altLang="zh-CN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麦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花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雪白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菜花稀。</a:t>
            </a:r>
            <a:endParaRPr lang="en-US" altLang="zh-CN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日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长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篱落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无人过，</a:t>
            </a:r>
            <a:endParaRPr lang="en-US" altLang="zh-CN" sz="32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惟有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蜻蜓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蛱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蝶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飞。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305374" y="2215075"/>
            <a:ext cx="3618554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itchFamily="2" charset="-122"/>
                <a:ea typeface="黑体" pitchFamily="2" charset="-122"/>
                <a:cs typeface="楷体" panose="02010609060101010101" pitchFamily="49" charset="-122"/>
              </a:rPr>
              <a:t>    根据节奏划分，自由</a:t>
            </a:r>
            <a:r>
              <a:rPr lang="zh-CN" altLang="en-US" sz="3200" dirty="0">
                <a:latin typeface="黑体" pitchFamily="2" charset="-122"/>
                <a:ea typeface="黑体" pitchFamily="2" charset="-122"/>
                <a:cs typeface="楷体" panose="02010609060101010101" pitchFamily="49" charset="-122"/>
              </a:rPr>
              <a:t>读诗，把古诗读正确、读流利。 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          </a:t>
            </a:r>
          </a:p>
        </p:txBody>
      </p:sp>
      <p:sp>
        <p:nvSpPr>
          <p:cNvPr id="8" name="文本框 14">
            <a:extLst>
              <a:ext uri="{FF2B5EF4-FFF2-40B4-BE49-F238E27FC236}">
                <a16:creationId xmlns=""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624428" y="35387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82" y="406551"/>
            <a:ext cx="366860" cy="4563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04" y="1195454"/>
            <a:ext cx="850943" cy="697101"/>
          </a:xfrm>
          <a:prstGeom prst="rect">
            <a:avLst/>
          </a:prstGeom>
        </p:spPr>
      </p:pic>
      <p:sp>
        <p:nvSpPr>
          <p:cNvPr id="13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115616" y="1400458"/>
            <a:ext cx="176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00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55526"/>
            <a:ext cx="4176464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大儿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豆溪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儿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织鸡笼。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喜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小儿亡赖，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头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卧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剥莲蓬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15" name="椭圆 14"/>
          <p:cNvSpPr/>
          <p:nvPr/>
        </p:nvSpPr>
        <p:spPr>
          <a:xfrm>
            <a:off x="467544" y="699542"/>
            <a:ext cx="1080120" cy="57606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椭圆 15"/>
          <p:cNvSpPr/>
          <p:nvPr/>
        </p:nvSpPr>
        <p:spPr>
          <a:xfrm>
            <a:off x="539552" y="1491630"/>
            <a:ext cx="1008112" cy="57606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7" name="椭圆 16"/>
          <p:cNvSpPr/>
          <p:nvPr/>
        </p:nvSpPr>
        <p:spPr>
          <a:xfrm>
            <a:off x="1619672" y="2211710"/>
            <a:ext cx="1080120" cy="57606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4" name="直接连接符 3"/>
          <p:cNvCxnSpPr/>
          <p:nvPr/>
        </p:nvCxnSpPr>
        <p:spPr>
          <a:xfrm>
            <a:off x="1763688" y="1275606"/>
            <a:ext cx="864096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105276" y="678309"/>
            <a:ext cx="2448272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+mn-ea"/>
              </a:rPr>
              <a:t>在田里除草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2267744" y="2067694"/>
            <a:ext cx="143992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5" t="5280" r="13713" b="9539"/>
          <a:stretch/>
        </p:blipFill>
        <p:spPr>
          <a:xfrm>
            <a:off x="4139953" y="1485887"/>
            <a:ext cx="2493232" cy="212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文本框 20"/>
          <p:cNvSpPr txBox="1"/>
          <p:nvPr/>
        </p:nvSpPr>
        <p:spPr>
          <a:xfrm>
            <a:off x="179512" y="4083918"/>
            <a:ext cx="5952270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  <a:cs typeface="微软雅黑" panose="020B0503020204020204" charset="-122"/>
                <a:sym typeface="+mn-ea"/>
              </a:rPr>
              <a:t>你能夸一夸大儿子和二儿子吗？</a:t>
            </a:r>
            <a:endParaRPr lang="zh-CN" altLang="en-US" sz="3200" b="1" dirty="0">
              <a:latin typeface="黑体" pitchFamily="2" charset="-122"/>
              <a:ea typeface="黑体" pitchFamily="2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6804248" y="678309"/>
            <a:ext cx="1973427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3200" dirty="0" smtClean="0">
                <a:latin typeface="+mn-ea"/>
                <a:ea typeface="+mn-ea"/>
              </a:rPr>
              <a:t>勤劳能干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文本框 6"/>
          <p:cNvSpPr txBox="1"/>
          <p:nvPr/>
        </p:nvSpPr>
        <p:spPr>
          <a:xfrm>
            <a:off x="6804247" y="1644213"/>
            <a:ext cx="1973427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altLang="en-US" sz="3200" dirty="0" smtClean="0">
                <a:latin typeface="+mn-ea"/>
                <a:ea typeface="+mn-ea"/>
              </a:rPr>
              <a:t>心灵手巧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8" name="云形 17"/>
          <p:cNvSpPr/>
          <p:nvPr/>
        </p:nvSpPr>
        <p:spPr bwMode="auto">
          <a:xfrm>
            <a:off x="6228184" y="3219822"/>
            <a:ext cx="2767069" cy="160465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+mn-ea"/>
              </a:rPr>
              <a:t>小儿子在做什么呢？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4" grpId="0" animBg="1"/>
      <p:bldP spid="21" grpId="0" animBg="1"/>
      <p:bldP spid="22" grpId="0" animBg="1"/>
      <p:bldP spid="23" grpId="0" animBg="1"/>
      <p:bldP spid="18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3671" y="483518"/>
            <a:ext cx="4226637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喜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小儿亡赖，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溪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头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卧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剥莲蓬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17" name="椭圆 16"/>
          <p:cNvSpPr/>
          <p:nvPr/>
        </p:nvSpPr>
        <p:spPr>
          <a:xfrm>
            <a:off x="2363194" y="611058"/>
            <a:ext cx="1109444" cy="642213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7944" y="627582"/>
            <a:ext cx="4032448" cy="954107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同</a:t>
            </a:r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“无赖”，这里指顽皮、淘气。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093057" y="2019502"/>
            <a:ext cx="1326815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9" t="11407" r="18249" b="9136"/>
          <a:stretch/>
        </p:blipFill>
        <p:spPr>
          <a:xfrm>
            <a:off x="-36512" y="2962760"/>
            <a:ext cx="2956002" cy="22012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5" r="9177" b="13713"/>
          <a:stretch/>
        </p:blipFill>
        <p:spPr>
          <a:xfrm>
            <a:off x="3120957" y="2975994"/>
            <a:ext cx="2828619" cy="22012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5" b="4640"/>
          <a:stretch/>
        </p:blipFill>
        <p:spPr>
          <a:xfrm>
            <a:off x="6151044" y="2931790"/>
            <a:ext cx="3029468" cy="22587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" name="椭圆 19"/>
          <p:cNvSpPr/>
          <p:nvPr/>
        </p:nvSpPr>
        <p:spPr>
          <a:xfrm>
            <a:off x="539552" y="2164840"/>
            <a:ext cx="3384376" cy="735747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夏季莲蓬成熟</a:t>
            </a:r>
            <a:endParaRPr lang="zh-CN" altLang="en-US" sz="28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4067944" y="2127045"/>
            <a:ext cx="3892412" cy="71558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+mn-ea"/>
                <a:cs typeface="楷体" panose="02010609060101010101" pitchFamily="49" charset="-122"/>
                <a:sym typeface="+mn-ea"/>
              </a:rPr>
              <a:t>无拘无束，天真可爱</a:t>
            </a:r>
            <a:endParaRPr lang="zh-CN" altLang="en-US" sz="3200" b="1" dirty="0">
              <a:solidFill>
                <a:srgbClr val="FF0000"/>
              </a:solidFill>
              <a:latin typeface="+mn-ea"/>
              <a:cs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575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0" grpId="0" animBg="1"/>
      <p:bldP spid="20" grpId="0" animBg="1"/>
      <p:bldP spid="11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499992" y="887155"/>
            <a:ext cx="4104456" cy="30239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+mn-ea"/>
              </a:rPr>
              <a:t>大</a:t>
            </a:r>
            <a:r>
              <a:rPr lang="zh-CN" altLang="en-US" sz="3200" b="1" smtClean="0">
                <a:solidFill>
                  <a:schemeClr val="tx1"/>
                </a:solidFill>
                <a:latin typeface="+mn-ea"/>
              </a:rPr>
              <a:t>意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：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</a:rPr>
              <a:t>大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儿勤劳，在溪东的豆田间锄草；二儿手巧，正在编织鸡笼</a:t>
            </a:r>
            <a:r>
              <a:rPr lang="zh-CN" altLang="en-US" sz="3200" b="1" smtClean="0">
                <a:solidFill>
                  <a:schemeClr val="tx1"/>
                </a:solidFill>
                <a:latin typeface="+mn-ea"/>
              </a:rPr>
              <a:t>；小儿最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淘气可爱，在溪边剥莲蓬，自由自在。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536" y="679596"/>
            <a:ext cx="4176464" cy="3410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大儿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锄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豆溪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东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中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儿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正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织鸡笼。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喜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小儿亡赖，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头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卧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剥莲蓬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25" name="文本框 5"/>
          <p:cNvSpPr txBox="1"/>
          <p:nvPr/>
        </p:nvSpPr>
        <p:spPr>
          <a:xfrm>
            <a:off x="1835696" y="4220748"/>
            <a:ext cx="5472608" cy="6232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zh-CN" altLang="en-US" sz="3600" dirty="0">
                <a:sym typeface="+mn-ea"/>
              </a:rPr>
              <a:t>人物各有活动，体现喜爱</a:t>
            </a:r>
          </a:p>
        </p:txBody>
      </p:sp>
    </p:spTree>
    <p:extLst>
      <p:ext uri="{BB962C8B-B14F-4D97-AF65-F5344CB8AC3E}">
        <p14:creationId xmlns:p14="http://schemas.microsoft.com/office/powerpoint/2010/main" val="36192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48170"/>
            <a:ext cx="4176464" cy="1687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最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喜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小儿亡赖，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溪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头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/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卧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剥莲蓬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15" name="椭圆 14"/>
          <p:cNvSpPr/>
          <p:nvPr/>
        </p:nvSpPr>
        <p:spPr>
          <a:xfrm>
            <a:off x="4427984" y="2587822"/>
            <a:ext cx="1624038" cy="822305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仰卧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124426" y="2587822"/>
            <a:ext cx="1624038" cy="822305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俯卧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427984" y="3909685"/>
            <a:ext cx="1624038" cy="822305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侧卧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124426" y="3909685"/>
            <a:ext cx="1624038" cy="822305"/>
          </a:xfrm>
          <a:prstGeom prst="ellips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打滚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" name="文本框 6"/>
          <p:cNvSpPr txBox="1"/>
          <p:nvPr/>
        </p:nvSpPr>
        <p:spPr>
          <a:xfrm>
            <a:off x="6032389" y="3336462"/>
            <a:ext cx="1111202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有趣</a:t>
            </a:r>
            <a:endParaRPr lang="zh-CN" altLang="en-US" sz="36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3543"/>
            <a:ext cx="3163069" cy="253045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云形标注 13"/>
          <p:cNvSpPr/>
          <p:nvPr/>
        </p:nvSpPr>
        <p:spPr>
          <a:xfrm>
            <a:off x="4067944" y="267494"/>
            <a:ext cx="4464496" cy="1979433"/>
          </a:xfrm>
          <a:prstGeom prst="cloudCallout">
            <a:avLst>
              <a:gd name="adj1" fmla="val -56575"/>
              <a:gd name="adj2" fmla="val 6166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    调皮的</a:t>
            </a:r>
            <a:r>
              <a:rPr lang="zh-CN" altLang="en-US" sz="28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孩子怎么“卧”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剥莲蓬呢？想象“卧”的画面。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186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1" grpId="0" animBg="1"/>
      <p:bldP spid="22" grpId="0" animBg="1"/>
      <p:bldP spid="23" grpId="0" animBg="1"/>
      <p:bldP spid="1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5536" y="555526"/>
            <a:ext cx="8212262" cy="1133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练习：用“时而”或“一会儿”，把“卧”的画面说一说吧！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60" y="2063626"/>
            <a:ext cx="7996237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他时而仰卧，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，时而俯卧，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，时而侧卧，观赏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，时而在草地上</a:t>
            </a:r>
            <a:r>
              <a:rPr lang="zh-CN" altLang="en-US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23929" y="2202999"/>
            <a:ext cx="32403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将莲蓬举在空中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19572" y="2923079"/>
            <a:ext cx="4024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把玩手中掉落的莲子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1371" y="3653298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溪中的莲花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27879" y="365187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嬉戏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79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1803944" y="1563638"/>
            <a:ext cx="7232551" cy="330090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（    ）的大儿子正在小溪东面的豆田里（    ）；二儿子正在院子里用（    ）的双手编织（    ）；（    ）的小儿子，正（  ）在溪边，（    ）地哼着歌儿剥（    ）。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0258" y="447922"/>
            <a:ext cx="6768752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读完下阙后，说说你眼前浮现出了怎样的</a:t>
            </a:r>
            <a:r>
              <a:rPr lang="zh-CN" altLang="en-US" sz="2800" kern="0" smtClean="0">
                <a:latin typeface="黑体" panose="02010609060101010101" pitchFamily="49" charset="-122"/>
                <a:ea typeface="黑体" panose="02010609060101010101" pitchFamily="49" charset="-122"/>
              </a:rPr>
              <a:t>情景。</a:t>
            </a:r>
            <a:r>
              <a:rPr lang="zh-CN" altLang="en-US" sz="2800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800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ker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zh-CN" altLang="en-US" sz="2800" kern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kern="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2537832" y="2283716"/>
            <a:ext cx="93610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锄草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2969880" y="1639877"/>
            <a:ext cx="1008112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3995936" y="2957479"/>
            <a:ext cx="93610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鸡笼</a:t>
            </a:r>
          </a:p>
        </p:txBody>
      </p:sp>
      <p:sp>
        <p:nvSpPr>
          <p:cNvPr id="14" name="文本框 3"/>
          <p:cNvSpPr txBox="1"/>
          <p:nvPr/>
        </p:nvSpPr>
        <p:spPr>
          <a:xfrm>
            <a:off x="2555776" y="3593493"/>
            <a:ext cx="57606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78" y="1282935"/>
            <a:ext cx="1634033" cy="2341686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5724128" y="2957479"/>
            <a:ext cx="86409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7506361" y="2292066"/>
            <a:ext cx="93610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5076056" y="3593493"/>
            <a:ext cx="86409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2163567" y="4233509"/>
            <a:ext cx="86409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莲蓬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16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9" grpId="0"/>
      <p:bldP spid="15" grpId="0"/>
      <p:bldP spid="16" grpId="0"/>
      <p:bldP spid="17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627534"/>
            <a:ext cx="9200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联系整首词，说说幸福的老两口心中有几重“喜”吧！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66157" y="1541181"/>
            <a:ext cx="3994075" cy="8079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zh-CN"/>
            </a:defPPr>
            <a:lvl1pPr>
              <a:defRPr sz="3200" b="1">
                <a:latin typeface="+mn-ea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4800" dirty="0"/>
              <a:t>居住环境优美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714582" y="3795886"/>
            <a:ext cx="3897221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zh-CN"/>
            </a:defPPr>
            <a:lvl1pPr>
              <a:defRPr sz="4800" b="1">
                <a:solidFill>
                  <a:schemeClr val="dk1"/>
                </a:solidFill>
                <a:latin typeface="+mn-ea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儿子懂事可爱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714583" y="2656991"/>
            <a:ext cx="3897221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zh-CN"/>
            </a:defPPr>
            <a:lvl1pPr>
              <a:defRPr sz="4800" b="1">
                <a:solidFill>
                  <a:schemeClr val="dk1"/>
                </a:solidFill>
                <a:latin typeface="+mn-ea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夫妻恩爱和谐</a:t>
            </a:r>
          </a:p>
        </p:txBody>
      </p:sp>
    </p:spTree>
    <p:extLst>
      <p:ext uri="{BB962C8B-B14F-4D97-AF65-F5344CB8AC3E}">
        <p14:creationId xmlns:p14="http://schemas.microsoft.com/office/powerpoint/2010/main" val="188739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7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512" y="1859949"/>
            <a:ext cx="8496944" cy="25545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        清平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村居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[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]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辛弃疾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檐低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小，溪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上青青草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。醉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里吴音相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媚好，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白发谁家翁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媪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？  大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儿锄豆溪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东，中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儿正织鸡笼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喜小儿亡赖，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溪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头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卧剥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莲蓬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4489"/>
            <a:ext cx="850943" cy="697101"/>
          </a:xfrm>
          <a:prstGeom prst="rect">
            <a:avLst/>
          </a:prstGeom>
        </p:spPr>
      </p:pic>
      <p:sp>
        <p:nvSpPr>
          <p:cNvPr id="7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1259632" y="627534"/>
            <a:ext cx="1764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3110976" y="524399"/>
            <a:ext cx="1453313" cy="51244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伴读音乐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08062" y="1862523"/>
            <a:ext cx="3507457" cy="8079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    上下阕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之间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要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有停顿；下阙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读出轻快之感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60579" y="3848801"/>
            <a:ext cx="2375917" cy="11772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chemeClr val="dk1"/>
                </a:solidFill>
                <a:latin typeface="+mn-ea"/>
              </a:rPr>
              <a:t>    声音延长语调微扬，读出沉醉快乐的</a:t>
            </a:r>
            <a:r>
              <a:rPr lang="zh-CN" altLang="en-US" sz="2400" b="1">
                <a:solidFill>
                  <a:schemeClr val="dk1"/>
                </a:solidFill>
                <a:latin typeface="+mn-ea"/>
              </a:rPr>
              <a:t>感觉</a:t>
            </a:r>
            <a:r>
              <a:rPr lang="zh-CN" altLang="en-US" sz="2400" b="1" smtClean="0">
                <a:solidFill>
                  <a:schemeClr val="dk1"/>
                </a:solidFill>
                <a:latin typeface="+mn-ea"/>
              </a:rPr>
              <a:t>。</a:t>
            </a:r>
            <a:endParaRPr lang="zh-CN" altLang="en-US" sz="2400" b="1" dirty="0">
              <a:solidFill>
                <a:schemeClr val="dk1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35041" y="4437424"/>
            <a:ext cx="1461095" cy="4385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chemeClr val="dk1"/>
                </a:solidFill>
                <a:latin typeface="+mn-ea"/>
              </a:rPr>
              <a:t>语气</a:t>
            </a:r>
            <a:r>
              <a:rPr lang="zh-CN" altLang="en-US" sz="2400" b="1">
                <a:solidFill>
                  <a:schemeClr val="dk1"/>
                </a:solidFill>
                <a:latin typeface="+mn-ea"/>
              </a:rPr>
              <a:t>稍</a:t>
            </a:r>
            <a:r>
              <a:rPr lang="zh-CN" altLang="en-US" sz="2400" b="1" smtClean="0">
                <a:solidFill>
                  <a:schemeClr val="dk1"/>
                </a:solidFill>
                <a:latin typeface="+mn-ea"/>
              </a:rPr>
              <a:t>轻。</a:t>
            </a:r>
            <a:endParaRPr lang="zh-CN" altLang="en-US" sz="2400" b="1" dirty="0">
              <a:solidFill>
                <a:schemeClr val="dk1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7784" y="4424829"/>
            <a:ext cx="1491233" cy="4385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+mn-ea"/>
              </a:rPr>
              <a:t>停连</a:t>
            </a:r>
            <a:r>
              <a:rPr lang="zh-CN" altLang="en-US" sz="2400" b="1">
                <a:latin typeface="+mn-ea"/>
              </a:rPr>
              <a:t>稍</a:t>
            </a:r>
            <a:r>
              <a:rPr lang="zh-CN" altLang="en-US" sz="2400" b="1" smtClean="0">
                <a:latin typeface="+mn-ea"/>
              </a:rPr>
              <a:t>长。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611560" y="1163535"/>
            <a:ext cx="8071227" cy="832151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    让我们一起伴着音乐，怀着对美景和人物的喜爱齐读这首词吧！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清平乐·村居 伴读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03262" y="4758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89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15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 animBg="1"/>
      <p:bldP spid="4" grpId="0" animBg="1"/>
      <p:bldP spid="10" grpId="0" animBg="1"/>
      <p:bldP spid="11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3"/>
          <p:cNvSpPr txBox="1"/>
          <p:nvPr/>
        </p:nvSpPr>
        <p:spPr>
          <a:xfrm>
            <a:off x="539552" y="604275"/>
            <a:ext cx="7560840" cy="1103379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先来听一听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这首词的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唱读版，再一起试着唱一唱吧！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1707654"/>
            <a:ext cx="64087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清平乐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  <a:sym typeface="+mn-ea"/>
              </a:rPr>
              <a:t>村居</a:t>
            </a:r>
            <a:endParaRPr lang="en-US" altLang="zh-CN" sz="32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r>
              <a:rPr lang="en-US" altLang="zh-CN" sz="3200" b="1" dirty="0">
                <a:latin typeface="+mn-ea"/>
                <a:cs typeface="楷体" panose="02010609060101010101" pitchFamily="49" charset="-122"/>
                <a:sym typeface="+mn-ea"/>
              </a:rPr>
              <a:t>[</a:t>
            </a:r>
            <a:r>
              <a:rPr lang="zh-CN" altLang="en-US" sz="3200" b="1" dirty="0">
                <a:latin typeface="+mn-ea"/>
                <a:cs typeface="楷体" panose="02010609060101010101" pitchFamily="49" charset="-122"/>
                <a:sym typeface="+mn-ea"/>
              </a:rPr>
              <a:t>宋</a:t>
            </a:r>
            <a:r>
              <a:rPr lang="en-US" altLang="zh-CN" sz="3200" b="1" dirty="0">
                <a:latin typeface="+mn-ea"/>
                <a:cs typeface="楷体" panose="02010609060101010101" pitchFamily="49" charset="-122"/>
                <a:sym typeface="+mn-ea"/>
              </a:rPr>
              <a:t>]</a:t>
            </a:r>
            <a:r>
              <a:rPr lang="zh-CN" altLang="en-US" sz="3200" b="1" dirty="0">
                <a:latin typeface="+mn-ea"/>
                <a:cs typeface="楷体" panose="02010609060101010101" pitchFamily="49" charset="-122"/>
                <a:sym typeface="+mn-ea"/>
              </a:rPr>
              <a:t>辛弃疾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檐低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小，溪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上青青草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。醉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里吴音相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媚好，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白发谁家翁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媪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？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大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儿锄豆溪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东，中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儿正织鸡笼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喜小儿亡赖，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溪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头卧剥莲蓬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pic>
        <p:nvPicPr>
          <p:cNvPr id="6" name="清平乐 · 村居 唱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08304" y="2429246"/>
            <a:ext cx="609600" cy="609600"/>
          </a:xfrm>
          <a:prstGeom prst="rect">
            <a:avLst/>
          </a:prstGeom>
        </p:spPr>
      </p:pic>
      <p:sp>
        <p:nvSpPr>
          <p:cNvPr id="7" name="文本框 3"/>
          <p:cNvSpPr txBox="1"/>
          <p:nvPr/>
        </p:nvSpPr>
        <p:spPr>
          <a:xfrm>
            <a:off x="7147271" y="3291452"/>
            <a:ext cx="953122" cy="45358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唱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读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43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496" y="1203598"/>
            <a:ext cx="555165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清平乐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村居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[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]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辛弃疾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檐（    ），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溪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上（     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）。醉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里吴音（      ），白发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谁家（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）？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儿（    ）溪</a:t>
            </a:r>
            <a:r>
              <a:rPr lang="zh-CN" altLang="en-US" sz="2800" b="1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东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，中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儿正织（    ）。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最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喜小儿亡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赖，溪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  <a:sym typeface="+mn-ea"/>
              </a:rPr>
              <a:t>头（    ）（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3"/>
          <p:cNvSpPr txBox="1"/>
          <p:nvPr/>
        </p:nvSpPr>
        <p:spPr>
          <a:xfrm>
            <a:off x="1840814" y="2067694"/>
            <a:ext cx="129614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低小</a:t>
            </a:r>
          </a:p>
        </p:txBody>
      </p:sp>
      <p:sp>
        <p:nvSpPr>
          <p:cNvPr id="9" name="文本框 3"/>
          <p:cNvSpPr txBox="1"/>
          <p:nvPr/>
        </p:nvSpPr>
        <p:spPr>
          <a:xfrm>
            <a:off x="4355976" y="3291830"/>
            <a:ext cx="1332400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447859" y="3367757"/>
            <a:ext cx="955789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锄豆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3995936" y="2473945"/>
            <a:ext cx="1440160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相媚好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400654" y="2473945"/>
            <a:ext cx="136303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青青草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"/>
          <p:cNvSpPr txBox="1"/>
          <p:nvPr/>
        </p:nvSpPr>
        <p:spPr>
          <a:xfrm>
            <a:off x="1840814" y="2931790"/>
            <a:ext cx="1236212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翁媪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3635896" y="3723878"/>
            <a:ext cx="1080120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卧剥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379624" y="4231853"/>
            <a:ext cx="131205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莲蓬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736" y="1855589"/>
            <a:ext cx="2996450" cy="2118357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文本框 3"/>
          <p:cNvSpPr txBox="1"/>
          <p:nvPr/>
        </p:nvSpPr>
        <p:spPr>
          <a:xfrm>
            <a:off x="719064" y="555526"/>
            <a:ext cx="7669360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边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看图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边填空，相信你一定能很快背诵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这首词！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文本框 10">
            <a:extLst>
              <a:ext uri="{FF2B5EF4-FFF2-40B4-BE49-F238E27FC236}">
                <a16:creationId xmlns="" xmlns:a16="http://schemas.microsoft.com/office/drawing/2014/main" id="{EB1CD407-1289-E64D-B770-EE2BC86550F5}"/>
              </a:ext>
            </a:extLst>
          </p:cNvPr>
          <p:cNvSpPr txBox="1"/>
          <p:nvPr/>
        </p:nvSpPr>
        <p:spPr>
          <a:xfrm>
            <a:off x="7164288" y="1163528"/>
            <a:ext cx="1918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（课后第</a:t>
            </a:r>
            <a:r>
              <a:rPr lang="en-US" altLang="zh-CN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0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题）</a:t>
            </a:r>
            <a:endParaRPr lang="zh-CN" altLang="en-US" sz="20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863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1" grpId="0"/>
      <p:bldP spid="2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3">
            <a:lumMod val="40000"/>
            <a:lumOff val="60000"/>
          </a:schemeClr>
        </a:solidFill>
        <a:ln w="12700">
          <a:solidFill>
            <a:schemeClr val="tx2">
              <a:lumMod val="40000"/>
              <a:lumOff val="60000"/>
            </a:schemeClr>
          </a:solidFill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4776</Words>
  <Application>Microsoft Office PowerPoint</Application>
  <PresentationFormat>全屏显示(16:9)</PresentationFormat>
  <Paragraphs>642</Paragraphs>
  <Slides>105</Slides>
  <Notes>36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105</vt:i4>
      </vt:variant>
    </vt:vector>
  </HeadingPairs>
  <TitlesOfParts>
    <vt:vector size="106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177</cp:revision>
  <dcterms:created xsi:type="dcterms:W3CDTF">2017-03-17T02:28:00Z</dcterms:created>
  <dcterms:modified xsi:type="dcterms:W3CDTF">2021-02-21T04:20:41Z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