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56" r:id="rId2"/>
    <p:sldId id="278" r:id="rId3"/>
    <p:sldId id="268" r:id="rId4"/>
    <p:sldId id="257" r:id="rId5"/>
    <p:sldId id="258" r:id="rId6"/>
    <p:sldId id="269" r:id="rId7"/>
    <p:sldId id="259" r:id="rId8"/>
    <p:sldId id="260" r:id="rId9"/>
    <p:sldId id="262" r:id="rId10"/>
    <p:sldId id="270" r:id="rId11"/>
    <p:sldId id="272" r:id="rId12"/>
    <p:sldId id="274" r:id="rId13"/>
    <p:sldId id="273" r:id="rId14"/>
    <p:sldId id="275" r:id="rId15"/>
    <p:sldId id="279" r:id="rId16"/>
    <p:sldId id="276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90" r:id="rId25"/>
    <p:sldId id="291" r:id="rId26"/>
    <p:sldId id="292" r:id="rId27"/>
    <p:sldId id="289" r:id="rId28"/>
    <p:sldId id="287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E79"/>
    <a:srgbClr val="FF9300"/>
    <a:srgbClr val="73FEFF"/>
    <a:srgbClr val="FF8A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07"/>
  </p:normalViewPr>
  <p:slideViewPr>
    <p:cSldViewPr snapToGrid="0" snapToObjects="1">
      <p:cViewPr varScale="1">
        <p:scale>
          <a:sx n="106" d="100"/>
          <a:sy n="106" d="100"/>
        </p:scale>
        <p:origin x="79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893640-0EDB-0443-AB67-947EDBABBBAA}" type="datetimeFigureOut">
              <a:rPr kumimoji="1" lang="zh-CN" altLang="en-US" smtClean="0"/>
              <a:t>2017/3/15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18BE50-BF1C-444A-BAAC-F7754A7347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85468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BF20-85BD-B643-AA65-15CB9E11F6F2}" type="datetimeFigureOut">
              <a:rPr kumimoji="1" lang="zh-CN" altLang="en-US" smtClean="0"/>
              <a:t>2017/3/15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66237-CC08-0A40-9DF4-10357BE3363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60641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BF20-85BD-B643-AA65-15CB9E11F6F2}" type="datetimeFigureOut">
              <a:rPr kumimoji="1" lang="zh-CN" altLang="en-US" smtClean="0"/>
              <a:t>2017/3/15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66237-CC08-0A40-9DF4-10357BE3363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60256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BF20-85BD-B643-AA65-15CB9E11F6F2}" type="datetimeFigureOut">
              <a:rPr kumimoji="1" lang="zh-CN" altLang="en-US" smtClean="0"/>
              <a:t>2017/3/15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66237-CC08-0A40-9DF4-10357BE3363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81983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BF20-85BD-B643-AA65-15CB9E11F6F2}" type="datetimeFigureOut">
              <a:rPr kumimoji="1" lang="zh-CN" altLang="en-US" smtClean="0"/>
              <a:t>2017/3/15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66237-CC08-0A40-9DF4-10357BE3363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82731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BF20-85BD-B643-AA65-15CB9E11F6F2}" type="datetimeFigureOut">
              <a:rPr kumimoji="1" lang="zh-CN" altLang="en-US" smtClean="0"/>
              <a:t>2017/3/15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66237-CC08-0A40-9DF4-10357BE3363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0622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BF20-85BD-B643-AA65-15CB9E11F6F2}" type="datetimeFigureOut">
              <a:rPr kumimoji="1" lang="zh-CN" altLang="en-US" smtClean="0"/>
              <a:t>2017/3/15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66237-CC08-0A40-9DF4-10357BE3363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31806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BF20-85BD-B643-AA65-15CB9E11F6F2}" type="datetimeFigureOut">
              <a:rPr kumimoji="1" lang="zh-CN" altLang="en-US" smtClean="0"/>
              <a:t>2017/3/15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66237-CC08-0A40-9DF4-10357BE3363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08108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BF20-85BD-B643-AA65-15CB9E11F6F2}" type="datetimeFigureOut">
              <a:rPr kumimoji="1" lang="zh-CN" altLang="en-US" smtClean="0"/>
              <a:t>2017/3/15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66237-CC08-0A40-9DF4-10357BE3363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4428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BF20-85BD-B643-AA65-15CB9E11F6F2}" type="datetimeFigureOut">
              <a:rPr kumimoji="1" lang="zh-CN" altLang="en-US" smtClean="0"/>
              <a:t>2017/3/15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66237-CC08-0A40-9DF4-10357BE3363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80960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BF20-85BD-B643-AA65-15CB9E11F6F2}" type="datetimeFigureOut">
              <a:rPr kumimoji="1" lang="zh-CN" altLang="en-US" smtClean="0"/>
              <a:t>2017/3/15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66237-CC08-0A40-9DF4-10357BE3363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38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BF20-85BD-B643-AA65-15CB9E11F6F2}" type="datetimeFigureOut">
              <a:rPr kumimoji="1" lang="zh-CN" altLang="en-US" smtClean="0"/>
              <a:t>2017/3/15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66237-CC08-0A40-9DF4-10357BE3363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4535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ABF20-85BD-B643-AA65-15CB9E11F6F2}" type="datetimeFigureOut">
              <a:rPr kumimoji="1" lang="zh-CN" altLang="en-US" smtClean="0"/>
              <a:t>2017/3/15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66237-CC08-0A40-9DF4-10357BE3363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8972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g"/><Relationship Id="rId3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4" Type="http://schemas.openxmlformats.org/officeDocument/2006/relationships/image" Target="../media/image21.jpg"/><Relationship Id="rId5" Type="http://schemas.openxmlformats.org/officeDocument/2006/relationships/image" Target="../media/image23.jpg"/><Relationship Id="rId6" Type="http://schemas.openxmlformats.org/officeDocument/2006/relationships/image" Target="../media/image3.jpg"/><Relationship Id="rId7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25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5" Type="http://schemas.openxmlformats.org/officeDocument/2006/relationships/image" Target="../media/image5.tiff"/><Relationship Id="rId6" Type="http://schemas.openxmlformats.org/officeDocument/2006/relationships/image" Target="../media/image6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5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4" Type="http://schemas.openxmlformats.org/officeDocument/2006/relationships/image" Target="../media/image29.jpg"/><Relationship Id="rId5" Type="http://schemas.openxmlformats.org/officeDocument/2006/relationships/image" Target="../media/image3.jpg"/><Relationship Id="rId6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30.jpg"/><Relationship Id="rId5" Type="http://schemas.openxmlformats.org/officeDocument/2006/relationships/image" Target="../media/image31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tiff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openxmlformats.org/officeDocument/2006/relationships/image" Target="../media/image33.png"/><Relationship Id="rId5" Type="http://schemas.microsoft.com/office/2007/relationships/hdphoto" Target="../media/hdphoto4.wdp"/><Relationship Id="rId6" Type="http://schemas.microsoft.com/office/2007/relationships/hdphoto" Target="../media/hdphoto5.wdp"/><Relationship Id="rId7" Type="http://schemas.microsoft.com/office/2007/relationships/hdphoto" Target="../media/hdphoto6.wdp"/><Relationship Id="rId8" Type="http://schemas.microsoft.com/office/2007/relationships/hdphoto" Target="../media/hdphoto7.wdp"/><Relationship Id="rId9" Type="http://schemas.microsoft.com/office/2007/relationships/hdphoto" Target="../media/hdphoto8.wdp"/><Relationship Id="rId10" Type="http://schemas.microsoft.com/office/2007/relationships/hdphoto" Target="../media/hdphoto9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openxmlformats.org/officeDocument/2006/relationships/image" Target="../media/image33.png"/><Relationship Id="rId5" Type="http://schemas.microsoft.com/office/2007/relationships/hdphoto" Target="../media/hdphoto4.wdp"/><Relationship Id="rId6" Type="http://schemas.microsoft.com/office/2007/relationships/hdphoto" Target="../media/hdphoto10.wdp"/><Relationship Id="rId7" Type="http://schemas.microsoft.com/office/2007/relationships/hdphoto" Target="../media/hdphoto11.wdp"/><Relationship Id="rId8" Type="http://schemas.microsoft.com/office/2007/relationships/hdphoto" Target="../media/hdphoto7.wdp"/><Relationship Id="rId9" Type="http://schemas.microsoft.com/office/2007/relationships/hdphoto" Target="../media/hdphoto12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microsoft.com/office/2007/relationships/hdphoto" Target="../media/hdphoto2.wdp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5" Type="http://schemas.openxmlformats.org/officeDocument/2006/relationships/image" Target="../media/image11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67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6411" y="4740442"/>
            <a:ext cx="4277440" cy="2237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733927" y="502703"/>
            <a:ext cx="1090061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dirty="0" smtClean="0">
                <a:latin typeface="KaiTi" charset="-122"/>
                <a:ea typeface="KaiTi" charset="-122"/>
                <a:cs typeface="KaiTi" charset="-122"/>
              </a:rPr>
              <a:t>    一到端午节，外婆总会煮好一锅粽子，盼着我们回去。</a:t>
            </a:r>
            <a:endParaRPr kumimoji="1" lang="en-US" altLang="zh-CN" sz="32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200" dirty="0" smtClean="0">
                <a:latin typeface="KaiTi" charset="-122"/>
                <a:ea typeface="KaiTi" charset="-122"/>
                <a:cs typeface="KaiTi" charset="-122"/>
              </a:rPr>
              <a:t>    粽子是用青青的箬叶包的，里面裹着白白的糯米，中间有一颗红红的枣。外婆一掀开锅盖，煮熟的粽子就飘出一股清香来。剥开粽叶，咬一口粽子，真是又黏又甜。</a:t>
            </a:r>
            <a:endParaRPr kumimoji="1" lang="en-US" altLang="zh-CN" sz="32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200" dirty="0" smtClean="0">
                <a:latin typeface="KaiTi" charset="-122"/>
                <a:ea typeface="KaiTi" charset="-122"/>
                <a:cs typeface="KaiTi" charset="-122"/>
              </a:rPr>
              <a:t>    外婆包的粽子十分好吃，花样也多。除了红枣粽，还有红豆粽和鲜肉粽。我们在外婆家美滋滋地吃了之后，外婆还会装一小篮子粽子要我们带回去，分给邻居吃。</a:t>
            </a:r>
            <a:endParaRPr kumimoji="1" lang="en-US" altLang="zh-CN" sz="32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200" dirty="0" smtClean="0">
                <a:latin typeface="KaiTi" charset="-122"/>
                <a:ea typeface="KaiTi" charset="-122"/>
                <a:cs typeface="KaiTi" charset="-122"/>
              </a:rPr>
              <a:t>    长大了我才知道，人们端午节吃粽子，据说是为了纪念爱国诗人屈原。</a:t>
            </a:r>
            <a:endParaRPr kumimoji="1" lang="zh-CN" altLang="en-US" sz="32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5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377804"/>
            <a:ext cx="120556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    一</a:t>
            </a:r>
            <a:r>
              <a:rPr kumimoji="1" lang="zh-CN" altLang="en-US" sz="6000" dirty="0">
                <a:latin typeface="KaiTi" charset="-122"/>
                <a:ea typeface="KaiTi" charset="-122"/>
                <a:cs typeface="KaiTi" charset="-122"/>
              </a:rPr>
              <a:t>到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端午节，外婆     会煮好</a:t>
            </a:r>
            <a:endParaRPr kumimoji="1" lang="en-US" altLang="zh-CN" sz="6000" dirty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2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2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一锅粽子</a:t>
            </a:r>
            <a:r>
              <a:rPr kumimoji="1" lang="zh-CN" altLang="en-US" sz="6000" dirty="0">
                <a:latin typeface="KaiTi" charset="-122"/>
                <a:ea typeface="KaiTi" charset="-122"/>
                <a:cs typeface="KaiTi" charset="-122"/>
              </a:rPr>
              <a:t>，盼着我们回去。</a:t>
            </a:r>
            <a:endParaRPr kumimoji="1" lang="en-US" altLang="zh-CN" sz="6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863143" cy="33492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143" y="0"/>
            <a:ext cx="6330188" cy="33492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011" y="4202549"/>
            <a:ext cx="1600869" cy="148941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010" y="3488872"/>
            <a:ext cx="1600870" cy="70303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085221" y="4220810"/>
            <a:ext cx="12994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smtClean="0">
                <a:latin typeface="KaiTi" charset="-122"/>
                <a:ea typeface="KaiTi" charset="-122"/>
                <a:cs typeface="KaiTi" charset="-122"/>
              </a:rPr>
              <a:t>总</a:t>
            </a:r>
            <a:endParaRPr kumimoji="1" lang="zh-CN" altLang="en-US" sz="800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09086" y="3506239"/>
            <a:ext cx="11911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err="1" smtClean="0">
                <a:solidFill>
                  <a:srgbClr val="FF0000"/>
                </a:solidFill>
              </a:rPr>
              <a:t>zǒng</a:t>
            </a:r>
            <a:endParaRPr kumimoji="1"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1443038" y="557214"/>
            <a:ext cx="5419474" cy="2634870"/>
          </a:xfrm>
          <a:prstGeom prst="cloudCallout">
            <a:avLst>
              <a:gd name="adj1" fmla="val 68374"/>
              <a:gd name="adj2" fmla="val 106258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3FE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dirty="0" smtClean="0">
                <a:solidFill>
                  <a:srgbClr val="C00000"/>
                </a:solidFill>
                <a:latin typeface="KaiTi" charset="-122"/>
                <a:ea typeface="KaiTi" charset="-122"/>
                <a:cs typeface="KaiTi" charset="-122"/>
              </a:rPr>
              <a:t>总是 总和 总结 </a:t>
            </a:r>
            <a:r>
              <a:rPr kumimoji="1" lang="zh-CN" altLang="en-US" sz="3600" smtClean="0">
                <a:solidFill>
                  <a:srgbClr val="C00000"/>
                </a:solidFill>
                <a:latin typeface="KaiTi" charset="-122"/>
                <a:ea typeface="KaiTi" charset="-122"/>
                <a:cs typeface="KaiTi" charset="-122"/>
              </a:rPr>
              <a:t>总共 总统</a:t>
            </a:r>
            <a:endParaRPr kumimoji="1" lang="zh-CN" altLang="en-US" sz="3600">
              <a:solidFill>
                <a:srgbClr val="C0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413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348" y="-197853"/>
            <a:ext cx="7658100" cy="52292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2768" y="4904419"/>
            <a:ext cx="117668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 粽子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是用青青的箬叶包的，里面裹着白白的糯米，中间有一颗红红的枣。外婆一掀开锅盖，煮熟的粽子就飘出一股清香来。剥开粽叶，咬一口粽子，真是又黏又甜。</a:t>
            </a:r>
            <a:endParaRPr kumimoji="1"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797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51699" y="5549351"/>
            <a:ext cx="903324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里面裹着白白的</a:t>
            </a:r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糯     ，</a:t>
            </a:r>
            <a:endParaRPr lang="zh-CN" altLang="en-US" sz="60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829" y="1"/>
            <a:ext cx="4307307" cy="43073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136" y="0"/>
            <a:ext cx="6460959" cy="43073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727" y="5223314"/>
            <a:ext cx="1600869" cy="14894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726" y="4509637"/>
            <a:ext cx="1600870" cy="70303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976937" y="5241575"/>
            <a:ext cx="12994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smtClean="0">
                <a:latin typeface="KaiTi" charset="-122"/>
                <a:ea typeface="KaiTi" charset="-122"/>
                <a:cs typeface="KaiTi" charset="-122"/>
              </a:rPr>
              <a:t>米</a:t>
            </a:r>
            <a:endParaRPr kumimoji="1" lang="zh-CN" altLang="en-US" sz="800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00802" y="4527004"/>
            <a:ext cx="2174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smtClean="0">
                <a:solidFill>
                  <a:srgbClr val="FF0000"/>
                </a:solidFill>
              </a:rPr>
              <a:t> </a:t>
            </a:r>
            <a:r>
              <a:rPr kumimoji="1" lang="en-US" altLang="zh-CN" sz="2800" dirty="0" err="1" smtClean="0">
                <a:solidFill>
                  <a:srgbClr val="FF0000"/>
                </a:solidFill>
              </a:rPr>
              <a:t>mǐ</a:t>
            </a:r>
            <a:endParaRPr kumimoji="1"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82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6326" y="2390092"/>
            <a:ext cx="4801314" cy="2492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中     有一</a:t>
            </a:r>
            <a:endParaRPr kumimoji="1"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颗</a:t>
            </a:r>
            <a:r>
              <a:rPr kumimoji="1"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红红的枣。</a:t>
            </a:r>
            <a:endParaRPr lang="zh-CN" altLang="en-US" sz="60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640" y="1000404"/>
            <a:ext cx="6994360" cy="4662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408" y="2251515"/>
            <a:ext cx="1600869" cy="14894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407" y="1537838"/>
            <a:ext cx="1600870" cy="70303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631618" y="2269776"/>
            <a:ext cx="12994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间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55483" y="1555205"/>
            <a:ext cx="2174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800" dirty="0" err="1" smtClean="0">
                <a:solidFill>
                  <a:srgbClr val="FF0000"/>
                </a:solidFill>
              </a:rPr>
              <a:t>ji</a:t>
            </a:r>
            <a:r>
              <a:rPr kumimoji="1" lang="en-US" altLang="zh-CN" sz="28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2800" dirty="0" err="1" smtClean="0">
                <a:solidFill>
                  <a:srgbClr val="FF0000"/>
                </a:solidFill>
              </a:rPr>
              <a:t>n</a:t>
            </a:r>
            <a:endParaRPr kumimoji="1"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09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348" y="-197853"/>
            <a:ext cx="7658100" cy="52292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2768" y="4904419"/>
            <a:ext cx="117668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 粽子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是用青青的箬叶包的，里面裹着白白的糯米，中间有一颗红红的枣。外婆一掀开锅盖，煮熟的粽子就飘出一股清香来。剥开粽叶，咬一口粽子，真是又黏又甜。</a:t>
            </a:r>
            <a:endParaRPr kumimoji="1"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742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5115" y="4760040"/>
            <a:ext cx="1126957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 外婆</a:t>
            </a:r>
            <a:r>
              <a:rPr kumimoji="1" lang="zh-CN" altLang="en-US" sz="3600" dirty="0">
                <a:latin typeface="KaiTi" charset="-122"/>
                <a:ea typeface="KaiTi" charset="-122"/>
                <a:cs typeface="KaiTi" charset="-122"/>
              </a:rPr>
              <a:t>包的粽子十分好吃，花样也多。除了红枣粽，还有红豆粽和鲜肉粽。我们在外婆家美滋滋地吃了之后，外婆还会装一小篮子粽子要我们带回去，分给邻居吃。</a:t>
            </a:r>
            <a:endParaRPr kumimoji="1" lang="en-US" altLang="zh-CN" sz="36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956" y="312822"/>
            <a:ext cx="4315328" cy="4191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832" y="312822"/>
            <a:ext cx="4418929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5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2996" y="4919008"/>
            <a:ext cx="11341566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    外婆</a:t>
            </a:r>
            <a:r>
              <a:rPr kumimoji="1" lang="zh-CN" altLang="en-US" sz="6000" dirty="0">
                <a:latin typeface="KaiTi" charset="-122"/>
                <a:ea typeface="KaiTi" charset="-122"/>
                <a:cs typeface="KaiTi" charset="-122"/>
              </a:rPr>
              <a:t>包的粽子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十     好吃，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花样</a:t>
            </a:r>
            <a:r>
              <a:rPr kumimoji="1" lang="zh-CN" altLang="en-US" sz="6000" dirty="0">
                <a:latin typeface="KaiTi" charset="-122"/>
                <a:ea typeface="KaiTi" charset="-122"/>
                <a:cs typeface="KaiTi" charset="-122"/>
              </a:rPr>
              <a:t>也多。</a:t>
            </a:r>
            <a:endParaRPr lang="zh-CN" altLang="en-US" sz="60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655" y="0"/>
            <a:ext cx="6761007" cy="38621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104" y="4717989"/>
            <a:ext cx="1600869" cy="14894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103" y="4004312"/>
            <a:ext cx="1600870" cy="70303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11314" y="4736250"/>
            <a:ext cx="12994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分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35179" y="4021679"/>
            <a:ext cx="2174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2800" dirty="0" err="1" smtClean="0">
                <a:solidFill>
                  <a:srgbClr val="FF0000"/>
                </a:solidFill>
              </a:rPr>
              <a:t>fēn</a:t>
            </a:r>
            <a:endParaRPr kumimoji="1"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80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406" y="-2"/>
            <a:ext cx="2850594" cy="357337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816599"/>
            <a:ext cx="123203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除了红枣粽，还有</a:t>
            </a:r>
            <a:r>
              <a:rPr kumimoji="1" lang="zh-CN" altLang="en-US" sz="5400" smtClean="0">
                <a:latin typeface="KaiTi" charset="-122"/>
                <a:ea typeface="KaiTi" charset="-122"/>
                <a:cs typeface="KaiTi" charset="-122"/>
              </a:rPr>
              <a:t>红      </a:t>
            </a:r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粽</a:t>
            </a:r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和</a:t>
            </a:r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鲜</a:t>
            </a:r>
            <a:endParaRPr kumimoji="1" lang="en-US" altLang="zh-CN" sz="54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粽</a:t>
            </a:r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。</a:t>
            </a:r>
            <a:endParaRPr lang="zh-CN" altLang="en-US" sz="5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98238" cy="35733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439" y="0"/>
            <a:ext cx="3333414" cy="357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020" y="-1"/>
            <a:ext cx="3068053" cy="357338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672" y="4585641"/>
            <a:ext cx="1600869" cy="1489416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671" y="3871964"/>
            <a:ext cx="1600870" cy="703034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6684882" y="4603902"/>
            <a:ext cx="12994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豆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08747" y="3889331"/>
            <a:ext cx="2174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800" dirty="0" err="1" smtClean="0">
                <a:solidFill>
                  <a:srgbClr val="FF0000"/>
                </a:solidFill>
              </a:rPr>
              <a:t>dòu</a:t>
            </a:r>
            <a:endParaRPr kumimoji="1"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9093" y="4591068"/>
            <a:ext cx="1600869" cy="148941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9092" y="3877391"/>
            <a:ext cx="1600870" cy="703034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0655303" y="4609329"/>
            <a:ext cx="12994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肉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655303" y="3894758"/>
            <a:ext cx="2298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2800" dirty="0" err="1" smtClean="0">
                <a:solidFill>
                  <a:srgbClr val="FF0000"/>
                </a:solidFill>
              </a:rPr>
              <a:t>ròu</a:t>
            </a:r>
            <a:endParaRPr kumimoji="1"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77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556" y="108643"/>
            <a:ext cx="5089359" cy="35733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0272" y="3396215"/>
            <a:ext cx="6135224" cy="33096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051" y="2816999"/>
            <a:ext cx="1600869" cy="14894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050" y="2103322"/>
            <a:ext cx="1600870" cy="70303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57261" y="2835260"/>
            <a:ext cx="12994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豆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81126" y="2120689"/>
            <a:ext cx="2174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800" dirty="0" err="1" smtClean="0">
                <a:solidFill>
                  <a:srgbClr val="FF0000"/>
                </a:solidFill>
              </a:rPr>
              <a:t>dòu</a:t>
            </a:r>
            <a:endParaRPr kumimoji="1"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54585" y="4570413"/>
            <a:ext cx="1193800" cy="191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82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362" y="1851527"/>
            <a:ext cx="1967086" cy="18301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362" y="762335"/>
            <a:ext cx="1967086" cy="9271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61299" y="1981765"/>
            <a:ext cx="14678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9600" dirty="0" smtClean="0">
                <a:latin typeface="KaiTi" charset="-122"/>
                <a:ea typeface="KaiTi" charset="-122"/>
                <a:cs typeface="KaiTi" charset="-122"/>
              </a:rPr>
              <a:t>午</a:t>
            </a:r>
            <a:endParaRPr kumimoji="1" lang="zh-CN" altLang="en-US" sz="9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08978" y="1929653"/>
            <a:ext cx="14678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9600" dirty="0" smtClean="0">
                <a:latin typeface="KaiTi" charset="-122"/>
                <a:ea typeface="KaiTi" charset="-122"/>
                <a:cs typeface="KaiTi" charset="-122"/>
              </a:rPr>
              <a:t>端</a:t>
            </a:r>
            <a:endParaRPr kumimoji="1" lang="zh-CN" altLang="en-US" sz="9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77639" y="762335"/>
            <a:ext cx="2590023" cy="786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err="1" smtClean="0">
                <a:solidFill>
                  <a:srgbClr val="7030A0"/>
                </a:solidFill>
              </a:rPr>
              <a:t>d</a:t>
            </a:r>
            <a:r>
              <a:rPr kumimoji="1" lang="en-US" altLang="zh-CN" sz="4400" dirty="0" err="1" smtClean="0">
                <a:solidFill>
                  <a:srgbClr val="FFC000"/>
                </a:solidFill>
              </a:rPr>
              <a:t>u</a:t>
            </a:r>
            <a:r>
              <a:rPr kumimoji="1" lang="en-US" altLang="zh-CN" sz="44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4400" dirty="0" err="1" smtClean="0">
                <a:solidFill>
                  <a:srgbClr val="FF7E79"/>
                </a:solidFill>
              </a:rPr>
              <a:t>n</a:t>
            </a:r>
            <a:endParaRPr kumimoji="1" lang="zh-CN" altLang="en-US" sz="4400" dirty="0">
              <a:solidFill>
                <a:srgbClr val="FF7E79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272" y="1851527"/>
            <a:ext cx="1967086" cy="183013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272" y="762335"/>
            <a:ext cx="1967086" cy="9271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718888" y="1939384"/>
            <a:ext cx="14678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9600" smtClean="0">
                <a:latin typeface="KaiTi" charset="-122"/>
                <a:ea typeface="KaiTi" charset="-122"/>
                <a:cs typeface="KaiTi" charset="-122"/>
              </a:rPr>
              <a:t>节</a:t>
            </a:r>
            <a:endParaRPr kumimoji="1" lang="zh-CN" altLang="en-US" sz="9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87549" y="762335"/>
            <a:ext cx="2590023" cy="786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>
                <a:solidFill>
                  <a:srgbClr val="7030A0"/>
                </a:solidFill>
              </a:rPr>
              <a:t> </a:t>
            </a:r>
            <a:r>
              <a:rPr kumimoji="1" lang="zh-CN" altLang="en-US" sz="4400" dirty="0" smtClean="0">
                <a:solidFill>
                  <a:srgbClr val="7030A0"/>
                </a:solidFill>
              </a:rPr>
              <a:t> </a:t>
            </a:r>
            <a:r>
              <a:rPr kumimoji="1" lang="en-US" altLang="zh-CN" sz="4400" dirty="0" err="1" smtClean="0">
                <a:solidFill>
                  <a:srgbClr val="7030A0"/>
                </a:solidFill>
              </a:rPr>
              <a:t>j</a:t>
            </a:r>
            <a:r>
              <a:rPr kumimoji="1" lang="en-US" altLang="zh-CN" sz="4400" dirty="0" err="1" smtClean="0">
                <a:solidFill>
                  <a:srgbClr val="FFC000"/>
                </a:solidFill>
              </a:rPr>
              <a:t>ié</a:t>
            </a:r>
            <a:endParaRPr kumimoji="1" lang="zh-CN" altLang="en-US" sz="4400" dirty="0">
              <a:solidFill>
                <a:srgbClr val="FFC00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9272" y="1316693"/>
            <a:ext cx="2038760" cy="232519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2051" y="850303"/>
            <a:ext cx="1576870" cy="279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13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  <p:bldP spid="10" grpId="0"/>
      <p:bldP spid="10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880" y="3958390"/>
            <a:ext cx="6856573" cy="42101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356" y="3021174"/>
            <a:ext cx="1600869" cy="14894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355" y="2307497"/>
            <a:ext cx="1600870" cy="70303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92566" y="3039435"/>
            <a:ext cx="12994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肉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92566" y="2324864"/>
            <a:ext cx="2298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2800" dirty="0" err="1" smtClean="0">
                <a:solidFill>
                  <a:srgbClr val="FF0000"/>
                </a:solidFill>
              </a:rPr>
              <a:t>ròu</a:t>
            </a:r>
            <a:endParaRPr kumimoji="1"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880" y="192503"/>
            <a:ext cx="6513095" cy="3573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17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5085" y="256504"/>
            <a:ext cx="1397000" cy="177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6935" y="2166777"/>
            <a:ext cx="4813300" cy="1841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60421" y="4140550"/>
            <a:ext cx="113778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我们在外婆家美滋滋地吃了之后，</a:t>
            </a:r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外</a:t>
            </a:r>
            <a:endParaRPr kumimoji="1" lang="en-US" altLang="zh-CN" sz="54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婆还</a:t>
            </a:r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会装一小篮子粽子要</a:t>
            </a:r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我们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带</a:t>
            </a:r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回去</a:t>
            </a:r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，分给邻居吃。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633" y="384873"/>
            <a:ext cx="5637039" cy="37556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830" y="1745827"/>
            <a:ext cx="1600869" cy="14894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829" y="1032150"/>
            <a:ext cx="1600870" cy="70303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73040" y="1764088"/>
            <a:ext cx="12994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带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73040" y="1049517"/>
            <a:ext cx="2298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2800" dirty="0" err="1" smtClean="0">
                <a:solidFill>
                  <a:srgbClr val="FF0000"/>
                </a:solidFill>
              </a:rPr>
              <a:t>d</a:t>
            </a:r>
            <a:r>
              <a:rPr kumimoji="1" lang="en-US" altLang="zh-CN" sz="28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2800" dirty="0" err="1" smtClean="0">
                <a:solidFill>
                  <a:srgbClr val="FF0000"/>
                </a:solidFill>
              </a:rPr>
              <a:t>i</a:t>
            </a:r>
            <a:endParaRPr kumimoji="1"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4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05449" y="1720840"/>
            <a:ext cx="64722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    长大</a:t>
            </a:r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了我才</a:t>
            </a:r>
            <a:r>
              <a:rPr kumimoji="1" lang="zh-CN" altLang="en-US" sz="54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知道</a:t>
            </a:r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，人们端午节吃粽子，</a:t>
            </a:r>
            <a:r>
              <a:rPr kumimoji="1" lang="zh-CN" altLang="en-US" sz="54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据说</a:t>
            </a:r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是为了</a:t>
            </a:r>
            <a:r>
              <a:rPr kumimoji="1" lang="zh-CN" altLang="en-US" sz="54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纪念</a:t>
            </a:r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爱国诗人屈原。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1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29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21303" y="782052"/>
            <a:ext cx="85544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知</a:t>
            </a:r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道  </a:t>
            </a:r>
            <a:r>
              <a:rPr kumimoji="1" lang="zh-CN" altLang="en-US" sz="8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据</a:t>
            </a:r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说  纪</a:t>
            </a:r>
            <a:r>
              <a:rPr kumimoji="1" lang="zh-CN" altLang="en-US" sz="8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念</a:t>
            </a:r>
            <a:endParaRPr kumimoji="1" lang="zh-CN" altLang="en-US" sz="80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3669633" y="3043989"/>
            <a:ext cx="7014410" cy="3501190"/>
          </a:xfrm>
          <a:prstGeom prst="cloudCallout">
            <a:avLst>
              <a:gd name="adj1" fmla="val -63085"/>
              <a:gd name="adj2" fmla="val -81144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7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105" y="4431877"/>
            <a:ext cx="1600869" cy="14894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104" y="3718200"/>
            <a:ext cx="1600870" cy="70303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59315" y="4450138"/>
            <a:ext cx="12994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知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59315" y="3735567"/>
            <a:ext cx="2298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2800" dirty="0" err="1" smtClean="0">
                <a:solidFill>
                  <a:srgbClr val="FF0000"/>
                </a:solidFill>
              </a:rPr>
              <a:t>zhī</a:t>
            </a:r>
            <a:endParaRPr kumimoji="1"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36848"/>
            <a:ext cx="3121152" cy="3121152"/>
          </a:xfrm>
          <a:prstGeom prst="rect">
            <a:avLst/>
          </a:prstGeom>
        </p:spPr>
      </p:pic>
      <p:sp>
        <p:nvSpPr>
          <p:cNvPr id="9" name="云形标注 8"/>
          <p:cNvSpPr/>
          <p:nvPr/>
        </p:nvSpPr>
        <p:spPr>
          <a:xfrm>
            <a:off x="3822033" y="3196389"/>
            <a:ext cx="7014410" cy="3501190"/>
          </a:xfrm>
          <a:prstGeom prst="cloudCallout">
            <a:avLst>
              <a:gd name="adj1" fmla="val -15422"/>
              <a:gd name="adj2" fmla="val -84001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7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505" y="4584277"/>
            <a:ext cx="1600869" cy="148941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504" y="3870600"/>
            <a:ext cx="1600870" cy="70303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811715" y="4602538"/>
            <a:ext cx="12994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据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11715" y="3887967"/>
            <a:ext cx="2298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2800" dirty="0" err="1" smtClean="0">
                <a:solidFill>
                  <a:srgbClr val="FF0000"/>
                </a:solidFill>
              </a:rPr>
              <a:t>jù</a:t>
            </a:r>
            <a:endParaRPr kumimoji="1"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3974433" y="3348789"/>
            <a:ext cx="7014410" cy="3501190"/>
          </a:xfrm>
          <a:prstGeom prst="cloudCallout">
            <a:avLst>
              <a:gd name="adj1" fmla="val 24908"/>
              <a:gd name="adj2" fmla="val -86041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7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905" y="4736677"/>
            <a:ext cx="1600869" cy="148941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904" y="4023000"/>
            <a:ext cx="1600870" cy="703034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964115" y="4754938"/>
            <a:ext cx="12994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smtClean="0">
                <a:latin typeface="KaiTi" charset="-122"/>
                <a:ea typeface="KaiTi" charset="-122"/>
                <a:cs typeface="KaiTi" charset="-122"/>
              </a:rPr>
              <a:t>念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64115" y="4040367"/>
            <a:ext cx="2298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2800" dirty="0" err="1" smtClean="0">
                <a:solidFill>
                  <a:srgbClr val="FF0000"/>
                </a:solidFill>
              </a:rPr>
              <a:t>ni</a:t>
            </a:r>
            <a:r>
              <a:rPr kumimoji="1" lang="en-US" altLang="zh-CN" sz="28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2800" dirty="0" err="1" smtClean="0">
                <a:solidFill>
                  <a:srgbClr val="FF0000"/>
                </a:solidFill>
              </a:rPr>
              <a:t>n</a:t>
            </a:r>
            <a:endParaRPr kumimoji="1"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9914" y="199241"/>
            <a:ext cx="5356850" cy="294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38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6" grpId="0"/>
      <p:bldP spid="6" grpId="1"/>
      <p:bldP spid="7" grpId="0"/>
      <p:bldP spid="7" grpId="1"/>
      <p:bldP spid="9" grpId="0" animBg="1"/>
      <p:bldP spid="9" grpId="1" animBg="1"/>
      <p:bldP spid="12" grpId="0"/>
      <p:bldP spid="12" grpId="1"/>
      <p:bldP spid="13" grpId="0"/>
      <p:bldP spid="13" grpId="1"/>
      <p:bldP spid="14" grpId="0" animBg="1"/>
      <p:bldP spid="14" grpId="1" animBg="1"/>
      <p:bldP spid="17" grpId="0"/>
      <p:bldP spid="17" grpId="1"/>
      <p:bldP spid="18" grpId="0"/>
      <p:bldP spid="1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22295"/>
            <a:ext cx="12192000" cy="29357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53389" y="962526"/>
            <a:ext cx="80852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端 粽 节 总 米 间 分 </a:t>
            </a:r>
            <a:endParaRPr kumimoji="1" lang="en-US" altLang="zh-CN" sz="2000" dirty="0" smtClean="0">
              <a:latin typeface="KaiTi" charset="-122"/>
              <a:ea typeface="KaiTi" charset="-122"/>
              <a:cs typeface="KaiTi" charset="-122"/>
            </a:endParaRPr>
          </a:p>
          <a:p>
            <a:pPr algn="ctr"/>
            <a:endParaRPr kumimoji="1" lang="en-US" altLang="zh-CN" sz="2000" dirty="0" smtClean="0">
              <a:latin typeface="KaiTi" charset="-122"/>
              <a:ea typeface="KaiTi" charset="-122"/>
              <a:cs typeface="KaiTi" charset="-122"/>
            </a:endParaRPr>
          </a:p>
          <a:p>
            <a:pPr algn="ctr"/>
            <a:endParaRPr kumimoji="1" lang="en-US" altLang="zh-CN" sz="2000" dirty="0">
              <a:latin typeface="KaiTi" charset="-122"/>
              <a:ea typeface="KaiTi" charset="-122"/>
              <a:cs typeface="KaiTi" charset="-122"/>
            </a:endParaRPr>
          </a:p>
          <a:p>
            <a:pPr algn="ctr"/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豆 肉 带 知 据 念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3389" y="530360"/>
            <a:ext cx="9893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</a:rPr>
              <a:t>du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zòng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jié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zǒng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mǐ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ji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fēn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82515" y="2037186"/>
            <a:ext cx="9893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dòu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</a:t>
            </a:r>
            <a:r>
              <a:rPr kumimoji="1" lang="zh-CN" altLang="en-US" sz="3600" dirty="0">
                <a:solidFill>
                  <a:srgbClr val="FF0000"/>
                </a:solidFill>
              </a:rPr>
              <a:t> 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ròu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</a:t>
            </a:r>
            <a:r>
              <a:rPr kumimoji="1" lang="zh-CN" altLang="en-US" sz="3600" dirty="0">
                <a:solidFill>
                  <a:srgbClr val="FF0000"/>
                </a:solidFill>
              </a:rPr>
              <a:t>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d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i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zhī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</a:t>
            </a:r>
            <a:r>
              <a:rPr kumimoji="1" lang="zh-CN" altLang="en-US" sz="3600" dirty="0">
                <a:solidFill>
                  <a:srgbClr val="FF0000"/>
                </a:solidFill>
              </a:rPr>
              <a:t> 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jù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ni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06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844466" y="0"/>
            <a:ext cx="13286874" cy="7339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02989" y="2401037"/>
            <a:ext cx="2205710" cy="208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08700" y="2268691"/>
            <a:ext cx="2205710" cy="208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60353" y="2448751"/>
            <a:ext cx="2205710" cy="208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66063" y="2628812"/>
            <a:ext cx="2205710" cy="208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26987" y="273586"/>
            <a:ext cx="2205710" cy="208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98306" y="183556"/>
            <a:ext cx="2205710" cy="208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78640" y="367112"/>
            <a:ext cx="2205710" cy="208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2269721" y="2827850"/>
            <a:ext cx="11592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b="1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端</a:t>
            </a:r>
            <a:endParaRPr kumimoji="1" lang="zh-CN" altLang="en-US" sz="80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04218" y="2647790"/>
            <a:ext cx="11592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b="1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念</a:t>
            </a:r>
            <a:endParaRPr kumimoji="1" lang="zh-CN" altLang="en-US" sz="80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21521" y="566151"/>
            <a:ext cx="11592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b="1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间</a:t>
            </a:r>
            <a:endParaRPr kumimoji="1" lang="zh-CN" altLang="en-US" sz="80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82765" y="652685"/>
            <a:ext cx="11592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b="1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带</a:t>
            </a:r>
            <a:endParaRPr kumimoji="1" lang="zh-CN" altLang="en-US" sz="80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87975" y="2779807"/>
            <a:ext cx="11592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b="1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节</a:t>
            </a:r>
            <a:endParaRPr kumimoji="1" lang="zh-CN" altLang="en-US" sz="80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801855" y="746211"/>
            <a:ext cx="11592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b="1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据</a:t>
            </a:r>
            <a:endParaRPr kumimoji="1" lang="zh-CN" altLang="en-US" sz="80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93685" y="3007911"/>
            <a:ext cx="11592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b="1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知</a:t>
            </a:r>
            <a:endParaRPr kumimoji="1" lang="zh-CN" altLang="en-US" sz="80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740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0.03402 C -0.00625 0.00856 -0.02773 -0.01598 -0.03554 -0.01598 C -0.0832 -0.01598 -0.13255 0.37638 -0.13255 0.76898 C -0.13255 0.57106 -0.15716 0.37638 -0.18021 0.37638 C -0.20494 0.37638 -0.22799 0.57407 -0.22799 0.76898 C -0.22799 0.67152 -0.24023 0.57106 -0.2526 0.57106 C -0.26484 0.57106 -0.27721 0.66851 -0.27721 0.76898 C -0.27721 0.71875 -0.28346 0.67152 -0.28945 0.67152 C -0.2957 0.67152 -0.30169 0.72152 -0.30169 0.76898 C -0.30169 0.74351 -0.30468 0.71875 -0.30794 0.71875 C -0.3095 0.71875 -0.31419 0.74421 -0.31419 0.76898 C -0.31419 0.75648 -0.31575 0.74351 -0.31718 0.74351 C -0.31718 0.7405 -0.32018 0.75578 -0.32018 0.76898 C -0.32018 0.76226 -0.32018 0.75648 -0.32174 0.75648 C -0.32174 0.75949 -0.32343 0.76296 -0.32343 0.76898 C -0.32343 0.76597 -0.32343 0.76226 -0.32343 0.75949 C -0.325 0.75949 -0.325 0.76226 -0.325 0.76597 C -0.32656 0.76597 -0.32656 0.76296 -0.32656 0.75949 C -0.32812 0.75949 -0.32812 0.76226 -0.32812 0.76597 " pathEditMode="relative" rAng="0" ptsTypes="AAAAAAAAAAAAAAAAA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06" y="3423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0.00949 C -0.00625 -0.0169 -0.02734 -0.04259 -0.03515 -0.04259 C -0.08229 -0.04259 -0.13099 0.36852 -0.13099 0.77986 C -0.13099 0.57246 -0.15534 0.36852 -0.17812 0.36852 C -0.20247 0.36852 -0.22526 0.57547 -0.22526 0.77986 C -0.22526 0.67755 -0.23737 0.57246 -0.24961 0.57246 C -0.26172 0.57246 -0.27396 0.67454 -0.27396 0.77986 C -0.27396 0.72709 -0.28007 0.67755 -0.28606 0.67755 C -0.29218 0.67755 -0.29817 0.73009 -0.29817 0.77986 C -0.29817 0.75301 -0.30117 0.72709 -0.30429 0.72709 C -0.30586 0.72709 -0.31041 0.75371 -0.31041 0.77986 C -0.31041 0.76667 -0.31198 0.75301 -0.31341 0.75301 C -0.31341 0.75 -0.3164 0.76574 -0.3164 0.77986 C -0.3164 0.77269 -0.3164 0.76667 -0.31797 0.76667 C -0.31797 0.76991 -0.31953 0.77338 -0.31953 0.77986 C -0.31953 0.77662 -0.31953 0.77269 -0.31953 0.76991 C -0.32109 0.76991 -0.32109 0.77269 -0.32109 0.77662 C -0.32265 0.77662 -0.32265 0.77338 -0.32265 0.76991 C -0.32422 0.76991 -0.32422 0.77269 -0.32422 0.77662 " pathEditMode="relative" rAng="0" ptsTypes="AAAAAAAAAAAAAAAAA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11" y="3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3287 C -0.00794 0.0081 -0.03542 -0.01598 -0.04544 -0.01598 C -0.10638 -0.01598 -0.1694 0.36689 -0.1694 0.75 C -0.1694 0.55694 -0.20091 0.36689 -0.23034 0.36689 C -0.26185 0.36689 -0.29128 0.55972 -0.29128 0.75 C -0.29128 0.65486 -0.3069 0.55694 -0.32279 0.55694 C -0.33841 0.55694 -0.3543 0.65208 -0.3543 0.75 C -0.3543 0.70092 -0.36224 0.65486 -0.36992 0.65486 C -0.37786 0.65486 -0.38555 0.7037 -0.38555 0.75 C -0.38555 0.725 -0.38932 0.70092 -0.39349 0.70092 C -0.39557 0.70092 -0.40143 0.72569 -0.40143 0.75 C -0.40143 0.73773 -0.40352 0.725 -0.40521 0.725 C -0.40521 0.72222 -0.40911 0.73703 -0.40911 0.75 C -0.40911 0.74352 -0.40911 0.73773 -0.4112 0.73773 C -0.4112 0.74074 -0.41315 0.74421 -0.41315 0.75 C -0.41315 0.74699 -0.41315 0.74352 -0.41315 0.74074 C -0.41523 0.74074 -0.41523 0.74352 -0.41523 0.74699 C -0.41732 0.74699 -0.41732 0.74421 -0.41732 0.74074 C -0.41927 0.74074 -0.41927 0.74352 -0.41927 0.74699 " pathEditMode="relative" rAng="0" ptsTypes="AAAAAAAAAAAAAAAAAAA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4" y="3340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0.03287 C -0.00795 0.0081 -0.03542 -0.01598 -0.04545 -0.01598 C -0.10638 -0.01598 -0.16941 0.36689 -0.16941 0.75 C -0.16941 0.55694 -0.20092 0.36689 -0.23034 0.36689 C -0.26185 0.36689 -0.29128 0.55972 -0.29128 0.75 C -0.29128 0.65486 -0.30691 0.55694 -0.32279 0.55694 C -0.33842 0.55694 -0.3543 0.65208 -0.3543 0.75 C -0.3543 0.70092 -0.36224 0.65486 -0.36993 0.65486 C -0.37787 0.65486 -0.38555 0.7037 -0.38555 0.75 C -0.38555 0.725 -0.38933 0.70092 -0.39349 0.70092 C -0.39558 0.70092 -0.40144 0.72569 -0.40144 0.75 C -0.40144 0.73773 -0.40352 0.725 -0.40521 0.725 C -0.40521 0.72222 -0.40912 0.73703 -0.40912 0.75 C -0.40912 0.74352 -0.40912 0.73773 -0.4112 0.73773 C -0.4112 0.74074 -0.41316 0.74421 -0.41316 0.75 C -0.41316 0.74699 -0.41316 0.74352 -0.41316 0.74074 C -0.41524 0.74074 -0.41524 0.74352 -0.41524 0.74699 C -0.41732 0.74699 -0.41732 0.74421 -0.41732 0.74074 C -0.41928 0.74074 -0.41928 0.74352 -0.41928 0.74699 " pathEditMode="relative" rAng="0" ptsTypes="AAAAAAAAAAAAAAAAA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4" y="3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.03195 C -0.01029 0.00764 -0.04544 -0.01597 -0.05833 -0.01597 C -0.13659 -0.01597 -0.21758 0.36019 -0.21758 0.73635 C -0.21758 0.54676 -0.25794 0.36019 -0.29583 0.36019 C -0.33633 0.36019 -0.37409 0.54954 -0.37409 0.73635 C -0.37409 0.64283 -0.39414 0.54676 -0.41458 0.54676 C -0.43463 0.54676 -0.45508 0.64005 -0.45508 0.73635 C -0.45508 0.6882 -0.46523 0.64283 -0.47513 0.64283 C -0.48529 0.64283 -0.49518 0.69098 -0.49518 0.73635 C -0.49518 0.71181 -0.50013 0.6882 -0.50534 0.6882 C -0.50807 0.6882 -0.51562 0.7125 -0.51562 0.73635 C -0.51562 0.72431 -0.51823 0.71181 -0.52057 0.71181 C -0.52057 0.70903 -0.52539 0.72362 -0.52539 0.73635 C -0.52539 0.72987 -0.52539 0.72431 -0.52812 0.72431 C -0.52812 0.72709 -0.53073 0.73056 -0.53073 0.73635 C -0.53073 0.73334 -0.53073 0.72987 -0.53073 0.72709 C -0.53333 0.72709 -0.53333 0.72987 -0.53333 0.73334 C -0.53594 0.73334 -0.53594 0.73056 -0.53594 0.72709 C -0.53854 0.72709 -0.53854 0.72987 -0.53854 0.73334 " pathEditMode="relative" rAng="0" ptsTypes="AAAAAAAAAAAAAAAAA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27" y="3282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.03195 C -0.01029 0.00764 -0.04544 -0.01597 -0.05833 -0.01597 C -0.13659 -0.01597 -0.21758 0.36019 -0.21758 0.73635 C -0.21758 0.54676 -0.25794 0.36019 -0.29583 0.36019 C -0.33633 0.36019 -0.37409 0.54954 -0.37409 0.73635 C -0.37409 0.64283 -0.39414 0.54676 -0.41458 0.54676 C -0.43463 0.54676 -0.45508 0.64005 -0.45508 0.73635 C -0.45508 0.6882 -0.46523 0.64283 -0.47513 0.64283 C -0.48529 0.64283 -0.49518 0.69098 -0.49518 0.73635 C -0.49518 0.71181 -0.50013 0.6882 -0.50534 0.6882 C -0.50807 0.6882 -0.51562 0.7125 -0.51562 0.73635 C -0.51562 0.72431 -0.51823 0.71181 -0.52057 0.71181 C -0.52057 0.70903 -0.52539 0.72362 -0.52539 0.73635 C -0.52539 0.72987 -0.52539 0.72431 -0.52812 0.72431 C -0.52812 0.72709 -0.53073 0.73056 -0.53073 0.73635 C -0.53073 0.73334 -0.53073 0.72987 -0.53073 0.72709 C -0.53333 0.72709 -0.53333 0.72987 -0.53333 0.73334 C -0.53594 0.73334 -0.53594 0.73056 -0.53594 0.72709 C -0.53854 0.72709 -0.53854 0.72987 -0.53854 0.73334 " pathEditMode="relative" rAng="0" ptsTypes="AAAAAAAAAAAAAAAAA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27" y="3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0.01204 C 0.00078 -0.00231 0.00404 -0.01597 0.00508 -0.01597 C 0.01211 -0.01597 0.01927 0.20371 0.01927 0.42338 C 0.01927 0.3125 0.02292 0.20371 0.0263 0.20371 C 0.02982 0.20371 0.0332 0.31435 0.0332 0.42338 C 0.0332 0.36875 0.03503 0.3125 0.03685 0.3125 C 0.03854 0.3125 0.04037 0.36713 0.04037 0.42338 C 0.04037 0.39514 0.04128 0.36875 0.04219 0.36875 C 0.0431 0.36875 0.04401 0.39676 0.04401 0.42338 C 0.04401 0.40903 0.0444 0.39514 0.04492 0.39514 C 0.04518 0.39514 0.04583 0.40949 0.04583 0.42338 C 0.04583 0.41644 0.0461 0.40903 0.04623 0.40903 C 0.04623 0.40741 0.04675 0.41597 0.04675 0.42338 C 0.04675 0.41968 0.04675 0.41644 0.04688 0.41644 C 0.04688 0.41806 0.04714 0.41991 0.04714 0.42338 C 0.04714 0.42153 0.04714 0.41968 0.04714 0.41806 C 0.0474 0.41806 0.0474 0.41968 0.0474 0.42153 C 0.04766 0.42153 0.04766 0.41991 0.04766 0.41806 C 0.04792 0.41806 0.04792 0.41968 0.04792 0.42153 " pathEditMode="relative" rAng="0" ptsTypes="AAAAAAAAAAAAAAAAA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6" y="1916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0.01203 C 0.00079 -0.00232 0.00404 -0.01598 0.00508 -0.01598 C 0.01211 -0.01598 0.01927 0.2037 0.01927 0.42338 C 0.01927 0.3125 0.02292 0.2037 0.02631 0.2037 C 0.02982 0.2037 0.03321 0.31435 0.03321 0.42338 C 0.03321 0.36875 0.03503 0.3125 0.03685 0.3125 C 0.03855 0.3125 0.04037 0.36713 0.04037 0.42338 C 0.04037 0.39514 0.04128 0.36875 0.04219 0.36875 C 0.0431 0.36875 0.04401 0.39676 0.04401 0.42338 C 0.04401 0.40902 0.04441 0.39514 0.04493 0.39514 C 0.04519 0.39514 0.04584 0.40949 0.04584 0.42338 C 0.04584 0.41643 0.0461 0.40902 0.04623 0.40902 C 0.04623 0.4074 0.04675 0.41597 0.04675 0.42338 C 0.04675 0.41967 0.04675 0.41643 0.04688 0.41643 C 0.04688 0.41805 0.04714 0.4199 0.04714 0.42338 C 0.04714 0.42152 0.04714 0.41967 0.04714 0.41805 C 0.0474 0.41805 0.0474 0.41967 0.0474 0.42152 C 0.04766 0.42152 0.04766 0.4199 0.04766 0.41805 C 0.04792 0.41805 0.04792 0.41967 0.04792 0.42152 " pathEditMode="relative" rAng="0" ptsTypes="AAAAAAAAAAAAAAAAA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6" y="1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.01412 C 0.0013 -0.00116 0.00625 -0.01597 0.00807 -0.01597 C 0.01914 -0.01597 0.03047 0.21967 0.03047 0.45532 C 0.03047 0.33657 0.03606 0.21967 0.0414 0.21967 C 0.04713 0.21967 0.05234 0.33819 0.05234 0.45532 C 0.05234 0.39676 0.05521 0.33657 0.05807 0.33657 C 0.06093 0.33657 0.0638 0.39491 0.0638 0.45532 C 0.0638 0.425 0.0651 0.39676 0.06653 0.39676 C 0.06797 0.39676 0.0694 0.42685 0.0694 0.45532 C 0.0694 0.44005 0.07005 0.425 0.07083 0.425 C 0.07122 0.425 0.07226 0.44028 0.07226 0.45532 C 0.07226 0.44768 0.07265 0.44005 0.07291 0.44005 C 0.07291 0.43819 0.07356 0.44745 0.07356 0.45532 C 0.07356 0.45139 0.07356 0.44768 0.07396 0.44768 C 0.07396 0.44954 0.07435 0.45162 0.07435 0.45532 C 0.07435 0.45347 0.07435 0.45139 0.07435 0.44954 C 0.07474 0.44954 0.07474 0.45139 0.07474 0.45347 C 0.07513 0.45347 0.07513 0.45162 0.07513 0.44954 C 0.07552 0.44954 0.07552 0.45139 0.07552 0.45347 " pathEditMode="relative" rAng="0" ptsTypes="AAAAAAAAAAAAAAAAA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6" y="2055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.01412 C 0.0013 -0.00116 0.00625 -0.01597 0.00807 -0.01597 C 0.01914 -0.01597 0.03047 0.21967 0.03047 0.45532 C 0.03047 0.33657 0.03607 0.21967 0.04141 0.21967 C 0.04714 0.21967 0.05234 0.33819 0.05234 0.45532 C 0.05234 0.39676 0.05521 0.33657 0.05807 0.33657 C 0.06094 0.33657 0.0638 0.3949 0.0638 0.45532 C 0.0638 0.425 0.06511 0.39676 0.06654 0.39676 C 0.06797 0.39676 0.0694 0.42685 0.0694 0.45532 C 0.0694 0.44004 0.07005 0.425 0.07083 0.425 C 0.07122 0.425 0.07227 0.44028 0.07227 0.45532 C 0.07227 0.44768 0.07266 0.44004 0.07292 0.44004 C 0.07292 0.43819 0.07357 0.44745 0.07357 0.45532 C 0.07357 0.45139 0.07357 0.44768 0.07396 0.44768 C 0.07396 0.44953 0.07435 0.45162 0.07435 0.45532 C 0.07435 0.45347 0.07435 0.45139 0.07435 0.44953 C 0.07474 0.44953 0.07474 0.45139 0.07474 0.45347 C 0.07513 0.45347 0.07513 0.45162 0.07513 0.44953 C 0.07552 0.44953 0.07552 0.45139 0.07552 0.45347 " pathEditMode="relative" rAng="0" ptsTypes="AAAAAAAAAAAAAAAAAAA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6" y="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0.0132 C 0.00052 -0.00162 0.00247 -0.01597 0.00325 -0.01597 C 0.00768 -0.01597 0.01237 0.21296 0.01237 0.4419 C 0.01237 0.32639 0.01471 0.21296 0.01679 0.21296 C 0.01914 0.21296 0.02122 0.32824 0.02122 0.4419 C 0.02122 0.38496 0.02239 0.32639 0.02356 0.32639 C 0.02474 0.32639 0.02591 0.38334 0.02591 0.4419 C 0.02591 0.4125 0.02643 0.38496 0.02708 0.38496 C 0.0276 0.38496 0.02812 0.41412 0.02812 0.4419 C 0.02812 0.42685 0.02851 0.4125 0.02877 0.4125 C 0.0289 0.4125 0.02929 0.42732 0.02929 0.4419 C 0.02929 0.43449 0.02955 0.42685 0.02968 0.42685 C 0.02968 0.42523 0.02994 0.43426 0.02994 0.4419 C 0.02994 0.43796 0.02994 0.43449 0.03008 0.43449 C 0.03008 0.43634 0.03021 0.43843 0.03021 0.4419 C 0.03021 0.44005 0.03021 0.43796 0.03021 0.43634 C 0.03034 0.43634 0.03034 0.43796 0.03034 0.44005 C 0.03047 0.44005 0.03047 0.43843 0.03047 0.43634 C 0.03073 0.43634 0.03073 0.43796 0.03073 0.44005 " pathEditMode="relative" rAng="0" ptsTypes="AAAAAAAAAAAAAAAAAAA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6" y="1997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0.01319 C 0.00052 -0.00162 0.00247 -0.01598 0.00325 -0.01598 C 0.00768 -0.01598 0.01237 0.21296 0.01237 0.44189 C 0.01237 0.32639 0.01471 0.21296 0.01679 0.21296 C 0.01914 0.21296 0.02122 0.32824 0.02122 0.44189 C 0.02122 0.38495 0.02239 0.32639 0.02356 0.32639 C 0.02474 0.32639 0.02591 0.38333 0.02591 0.44189 C 0.02591 0.4125 0.02643 0.38495 0.02708 0.38495 C 0.0276 0.38495 0.02812 0.41412 0.02812 0.44189 C 0.02812 0.42685 0.02851 0.4125 0.02877 0.4125 C 0.0289 0.4125 0.02929 0.42731 0.02929 0.44189 C 0.02929 0.43449 0.02955 0.42685 0.02968 0.42685 C 0.02968 0.42523 0.02994 0.43426 0.02994 0.44189 C 0.02994 0.43796 0.02994 0.43449 0.03007 0.43449 C 0.03007 0.43634 0.0302 0.43842 0.0302 0.44189 C 0.0302 0.44004 0.0302 0.43796 0.0302 0.43634 C 0.03033 0.43634 0.03033 0.43796 0.03033 0.44004 C 0.03047 0.44004 0.03047 0.43842 0.03047 0.43634 C 0.03073 0.43634 0.03073 0.43796 0.03073 0.44004 " pathEditMode="relative" rAng="0" ptsTypes="AAAAAAAAAAAAAAAAAAA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6" y="1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0.01343 C 0.00169 -0.00162 0.00755 -0.01597 0.00963 -0.01597 C 0.02278 -0.01597 0.03632 0.21412 0.03632 0.44422 C 0.03632 0.32824 0.0431 0.21412 0.04948 0.21412 C 0.05625 0.21412 0.0625 0.32986 0.0625 0.44422 C 0.0625 0.38704 0.06588 0.32824 0.06927 0.32824 C 0.07265 0.32824 0.07604 0.38519 0.07604 0.44422 C 0.07604 0.41459 0.07773 0.38704 0.07942 0.38704 C 0.08112 0.38704 0.08281 0.41644 0.08281 0.44422 C 0.08281 0.42917 0.08359 0.41459 0.0845 0.41459 C 0.08489 0.41459 0.08619 0.42963 0.08619 0.44422 C 0.08619 0.43681 0.08658 0.42917 0.08698 0.42917 C 0.08698 0.42755 0.08789 0.43635 0.08789 0.44422 C 0.08789 0.44028 0.08789 0.43681 0.08828 0.43681 C 0.08828 0.43866 0.08867 0.44074 0.08867 0.44422 C 0.08867 0.44236 0.08867 0.44028 0.08867 0.43866 C 0.08919 0.43866 0.08919 0.44028 0.08919 0.44236 C 0.08958 0.44236 0.08958 0.44074 0.08958 0.43866 C 0.0901 0.43866 0.0901 0.44028 0.0901 0.44236 " pathEditMode="relative" rAng="0" ptsTypes="AAAAAAAAAAAAAAAAAAA">
                                      <p:cBhvr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2006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0.01343 C 0.00169 -0.00162 0.00755 -0.01597 0.00963 -0.01597 C 0.02278 -0.01597 0.03632 0.21412 0.03632 0.44422 C 0.03632 0.32824 0.04309 0.21412 0.04947 0.21412 C 0.05625 0.21412 0.0625 0.32986 0.0625 0.44422 C 0.0625 0.38704 0.06588 0.32824 0.06927 0.32824 C 0.07265 0.32824 0.07604 0.38519 0.07604 0.44422 C 0.07604 0.41459 0.07773 0.38704 0.07942 0.38704 C 0.08112 0.38704 0.08281 0.41644 0.08281 0.44422 C 0.08281 0.42917 0.08359 0.41459 0.0845 0.41459 C 0.08489 0.41459 0.08619 0.42963 0.08619 0.44422 C 0.08619 0.43681 0.08658 0.42917 0.08697 0.42917 C 0.08697 0.42755 0.08789 0.43635 0.08789 0.44422 C 0.08789 0.44028 0.08789 0.43681 0.08828 0.43681 C 0.08828 0.43866 0.08867 0.44074 0.08867 0.44422 C 0.08867 0.44236 0.08867 0.44028 0.08867 0.43866 C 0.08919 0.43866 0.08919 0.44028 0.08919 0.44236 C 0.08958 0.44236 0.08958 0.44074 0.08958 0.43866 C 0.0901 0.43866 0.0901 0.44028 0.0901 0.44236 " pathEditMode="relative" rAng="0" ptsTypes="AAAAAAAAAAAAAAAAAAA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20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844466" y="0"/>
            <a:ext cx="13286874" cy="7339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02989" y="2401037"/>
            <a:ext cx="2205710" cy="208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40814" y="2272185"/>
            <a:ext cx="2205710" cy="208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01185" y="2452245"/>
            <a:ext cx="2205710" cy="208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26987" y="273586"/>
            <a:ext cx="2205710" cy="208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98306" y="183556"/>
            <a:ext cx="2205710" cy="208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78640" y="367112"/>
            <a:ext cx="2205710" cy="208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2269721" y="2827850"/>
            <a:ext cx="11592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b="1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米</a:t>
            </a:r>
            <a:endParaRPr kumimoji="1" lang="zh-CN" altLang="en-US" sz="80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36332" y="2651284"/>
            <a:ext cx="11592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b="1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豆</a:t>
            </a:r>
            <a:endParaRPr kumimoji="1" lang="zh-CN" altLang="en-US" sz="80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21521" y="566151"/>
            <a:ext cx="11592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b="1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粽</a:t>
            </a:r>
            <a:endParaRPr kumimoji="1" lang="zh-CN" altLang="en-US" sz="80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82765" y="652685"/>
            <a:ext cx="11592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b="1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分</a:t>
            </a:r>
            <a:endParaRPr kumimoji="1" lang="zh-CN" altLang="en-US" sz="80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28807" y="2783301"/>
            <a:ext cx="11592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b="1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总</a:t>
            </a:r>
            <a:endParaRPr kumimoji="1" lang="zh-CN" altLang="en-US" sz="80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801855" y="746211"/>
            <a:ext cx="11592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b="1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肉</a:t>
            </a:r>
            <a:endParaRPr kumimoji="1" lang="zh-CN" altLang="en-US" sz="80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454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0.03402 C -0.00625 0.00856 -0.02773 -0.01598 -0.03554 -0.01598 C -0.0832 -0.01598 -0.13255 0.37638 -0.13255 0.76898 C -0.13255 0.57106 -0.15716 0.37638 -0.18021 0.37638 C -0.20494 0.37638 -0.22799 0.57407 -0.22799 0.76898 C -0.22799 0.67152 -0.24023 0.57106 -0.2526 0.57106 C -0.26484 0.57106 -0.27721 0.66851 -0.27721 0.76898 C -0.27721 0.71875 -0.28346 0.67152 -0.28945 0.67152 C -0.2957 0.67152 -0.30169 0.72152 -0.30169 0.76898 C -0.30169 0.74351 -0.30468 0.71875 -0.30794 0.71875 C -0.3095 0.71875 -0.31419 0.74421 -0.31419 0.76898 C -0.31419 0.75648 -0.31575 0.74351 -0.31718 0.74351 C -0.31718 0.7405 -0.32018 0.75578 -0.32018 0.76898 C -0.32018 0.76226 -0.32018 0.75648 -0.32174 0.75648 C -0.32174 0.75949 -0.32343 0.76296 -0.32343 0.76898 C -0.32343 0.76597 -0.32343 0.76226 -0.32343 0.75949 C -0.325 0.75949 -0.325 0.76226 -0.325 0.76597 C -0.32656 0.76597 -0.32656 0.76296 -0.32656 0.75949 C -0.32812 0.75949 -0.32812 0.76226 -0.32812 0.76597 " pathEditMode="relative" rAng="0" ptsTypes="AAAAAAAAAAAAAAAAA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06" y="3423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0.00949 C -0.00625 -0.0169 -0.02734 -0.04259 -0.03515 -0.04259 C -0.08229 -0.04259 -0.13099 0.36852 -0.13099 0.77986 C -0.13099 0.57246 -0.15534 0.36852 -0.17812 0.36852 C -0.20247 0.36852 -0.22526 0.57547 -0.22526 0.77986 C -0.22526 0.67755 -0.23737 0.57246 -0.24961 0.57246 C -0.26172 0.57246 -0.27396 0.67454 -0.27396 0.77986 C -0.27396 0.72709 -0.28007 0.67755 -0.28606 0.67755 C -0.29218 0.67755 -0.29817 0.73009 -0.29817 0.77986 C -0.29817 0.75301 -0.30117 0.72709 -0.30429 0.72709 C -0.30586 0.72709 -0.31041 0.75371 -0.31041 0.77986 C -0.31041 0.76667 -0.31198 0.75301 -0.31341 0.75301 C -0.31341 0.75 -0.3164 0.76574 -0.3164 0.77986 C -0.3164 0.77269 -0.3164 0.76667 -0.31797 0.76667 C -0.31797 0.76991 -0.31953 0.77338 -0.31953 0.77986 C -0.31953 0.77662 -0.31953 0.77269 -0.31953 0.76991 C -0.32109 0.76991 -0.32109 0.77269 -0.32109 0.77662 C -0.32265 0.77662 -0.32265 0.77338 -0.32265 0.76991 C -0.32422 0.76991 -0.32422 0.77269 -0.32422 0.77662 " pathEditMode="relative" rAng="0" ptsTypes="AAAAAAAAAAAAAAAAA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11" y="3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3287 C -0.00794 0.0081 -0.03542 -0.01598 -0.04544 -0.01598 C -0.10638 -0.01598 -0.1694 0.36689 -0.1694 0.75 C -0.1694 0.55694 -0.20091 0.36689 -0.23034 0.36689 C -0.26185 0.36689 -0.29128 0.55972 -0.29128 0.75 C -0.29128 0.65486 -0.3069 0.55694 -0.32279 0.55694 C -0.33841 0.55694 -0.3543 0.65208 -0.3543 0.75 C -0.3543 0.70092 -0.36224 0.65486 -0.36992 0.65486 C -0.37786 0.65486 -0.38555 0.7037 -0.38555 0.75 C -0.38555 0.725 -0.38932 0.70092 -0.39349 0.70092 C -0.39557 0.70092 -0.40143 0.72569 -0.40143 0.75 C -0.40143 0.73773 -0.40352 0.725 -0.40521 0.725 C -0.40521 0.72222 -0.40911 0.73703 -0.40911 0.75 C -0.40911 0.74352 -0.40911 0.73773 -0.4112 0.73773 C -0.4112 0.74074 -0.41315 0.74421 -0.41315 0.75 C -0.41315 0.74699 -0.41315 0.74352 -0.41315 0.74074 C -0.41523 0.74074 -0.41523 0.74352 -0.41523 0.74699 C -0.41732 0.74699 -0.41732 0.74421 -0.41732 0.74074 C -0.41927 0.74074 -0.41927 0.74352 -0.41927 0.74699 " pathEditMode="relative" rAng="0" ptsTypes="AAAAAAAAAAAAAAAAAAA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4" y="3340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0.03287 C -0.00795 0.0081 -0.03542 -0.01598 -0.04545 -0.01598 C -0.10638 -0.01598 -0.16941 0.36689 -0.16941 0.75 C -0.16941 0.55694 -0.20092 0.36689 -0.23034 0.36689 C -0.26185 0.36689 -0.29128 0.55972 -0.29128 0.75 C -0.29128 0.65486 -0.30691 0.55694 -0.32279 0.55694 C -0.33842 0.55694 -0.3543 0.65208 -0.3543 0.75 C -0.3543 0.70092 -0.36224 0.65486 -0.36993 0.65486 C -0.37787 0.65486 -0.38555 0.7037 -0.38555 0.75 C -0.38555 0.725 -0.38933 0.70092 -0.39349 0.70092 C -0.39558 0.70092 -0.40144 0.72569 -0.40144 0.75 C -0.40144 0.73773 -0.40352 0.725 -0.40521 0.725 C -0.40521 0.72222 -0.40912 0.73703 -0.40912 0.75 C -0.40912 0.74352 -0.40912 0.73773 -0.4112 0.73773 C -0.4112 0.74074 -0.41316 0.74421 -0.41316 0.75 C -0.41316 0.74699 -0.41316 0.74352 -0.41316 0.74074 C -0.41524 0.74074 -0.41524 0.74352 -0.41524 0.74699 C -0.41732 0.74699 -0.41732 0.74421 -0.41732 0.74074 C -0.41928 0.74074 -0.41928 0.74352 -0.41928 0.74699 " pathEditMode="relative" rAng="0" ptsTypes="AAAAAAAAAAAAAAAAA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4" y="3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.03195 C -0.01029 0.00764 -0.04544 -0.01597 -0.05833 -0.01597 C -0.13659 -0.01597 -0.21758 0.36019 -0.21758 0.73635 C -0.21758 0.54676 -0.25794 0.36019 -0.29583 0.36019 C -0.33633 0.36019 -0.37409 0.54954 -0.37409 0.73635 C -0.37409 0.64283 -0.39414 0.54676 -0.41458 0.54676 C -0.43463 0.54676 -0.45508 0.64005 -0.45508 0.73635 C -0.45508 0.6882 -0.46523 0.64283 -0.47513 0.64283 C -0.48529 0.64283 -0.49518 0.69098 -0.49518 0.73635 C -0.49518 0.71181 -0.50013 0.6882 -0.50534 0.6882 C -0.50807 0.6882 -0.51562 0.7125 -0.51562 0.73635 C -0.51562 0.72431 -0.51823 0.71181 -0.52057 0.71181 C -0.52057 0.70903 -0.52539 0.72362 -0.52539 0.73635 C -0.52539 0.72987 -0.52539 0.72431 -0.52812 0.72431 C -0.52812 0.72709 -0.53073 0.73056 -0.53073 0.73635 C -0.53073 0.73334 -0.53073 0.72987 -0.53073 0.72709 C -0.53333 0.72709 -0.53333 0.72987 -0.53333 0.73334 C -0.53594 0.73334 -0.53594 0.73056 -0.53594 0.72709 C -0.53854 0.72709 -0.53854 0.72987 -0.53854 0.73334 " pathEditMode="relative" rAng="0" ptsTypes="AAAAAAAAAAAAAAAAA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27" y="3282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.03195 C -0.01029 0.00764 -0.04544 -0.01597 -0.05833 -0.01597 C -0.13659 -0.01597 -0.21758 0.36019 -0.21758 0.73635 C -0.21758 0.54676 -0.25794 0.36019 -0.29583 0.36019 C -0.33633 0.36019 -0.37409 0.54954 -0.37409 0.73635 C -0.37409 0.64283 -0.39414 0.54676 -0.41458 0.54676 C -0.43463 0.54676 -0.45508 0.64005 -0.45508 0.73635 C -0.45508 0.6882 -0.46523 0.64283 -0.47513 0.64283 C -0.48529 0.64283 -0.49518 0.69098 -0.49518 0.73635 C -0.49518 0.71181 -0.50013 0.6882 -0.50534 0.6882 C -0.50807 0.6882 -0.51562 0.7125 -0.51562 0.73635 C -0.51562 0.72431 -0.51823 0.71181 -0.52057 0.71181 C -0.52057 0.70903 -0.52539 0.72362 -0.52539 0.73635 C -0.52539 0.72987 -0.52539 0.72431 -0.52812 0.72431 C -0.52812 0.72709 -0.53073 0.73056 -0.53073 0.73635 C -0.53073 0.73334 -0.53073 0.72987 -0.53073 0.72709 C -0.53333 0.72709 -0.53333 0.72987 -0.53333 0.73334 C -0.53594 0.73334 -0.53594 0.73056 -0.53594 0.72709 C -0.53854 0.72709 -0.53854 0.72987 -0.53854 0.73334 " pathEditMode="relative" rAng="0" ptsTypes="AAAAAAAAAAAAAAAAA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27" y="3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0.01204 C 0.00078 -0.00231 0.00404 -0.01597 0.00508 -0.01597 C 0.01211 -0.01597 0.01927 0.20371 0.01927 0.42338 C 0.01927 0.3125 0.02292 0.20371 0.0263 0.20371 C 0.02982 0.20371 0.0332 0.31435 0.0332 0.42338 C 0.0332 0.36875 0.03503 0.3125 0.03685 0.3125 C 0.03854 0.3125 0.04037 0.36713 0.04037 0.42338 C 0.04037 0.39514 0.04128 0.36875 0.04219 0.36875 C 0.0431 0.36875 0.04401 0.39676 0.04401 0.42338 C 0.04401 0.40903 0.0444 0.39514 0.04492 0.39514 C 0.04518 0.39514 0.04583 0.40949 0.04583 0.42338 C 0.04583 0.41644 0.0461 0.40903 0.04623 0.40903 C 0.04623 0.40741 0.04675 0.41597 0.04675 0.42338 C 0.04675 0.41968 0.04675 0.41644 0.04688 0.41644 C 0.04688 0.41806 0.04714 0.41991 0.04714 0.42338 C 0.04714 0.42153 0.04714 0.41968 0.04714 0.41806 C 0.0474 0.41806 0.0474 0.41968 0.0474 0.42153 C 0.04766 0.42153 0.04766 0.41991 0.04766 0.41806 C 0.04792 0.41806 0.04792 0.41968 0.04792 0.42153 " pathEditMode="relative" rAng="0" ptsTypes="AAAAAAAAAAAAAAAAA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6" y="1916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0.01203 C 0.00079 -0.00232 0.00404 -0.01598 0.00508 -0.01598 C 0.01211 -0.01598 0.01927 0.2037 0.01927 0.42338 C 0.01927 0.3125 0.02292 0.2037 0.02631 0.2037 C 0.02982 0.2037 0.03321 0.31435 0.03321 0.42338 C 0.03321 0.36875 0.03503 0.3125 0.03685 0.3125 C 0.03855 0.3125 0.04037 0.36713 0.04037 0.42338 C 0.04037 0.39514 0.04128 0.36875 0.04219 0.36875 C 0.0431 0.36875 0.04401 0.39676 0.04401 0.42338 C 0.04401 0.40902 0.04441 0.39514 0.04493 0.39514 C 0.04519 0.39514 0.04584 0.40949 0.04584 0.42338 C 0.04584 0.41643 0.0461 0.40902 0.04623 0.40902 C 0.04623 0.4074 0.04675 0.41597 0.04675 0.42338 C 0.04675 0.41967 0.04675 0.41643 0.04688 0.41643 C 0.04688 0.41805 0.04714 0.4199 0.04714 0.42338 C 0.04714 0.42152 0.04714 0.41967 0.04714 0.41805 C 0.0474 0.41805 0.0474 0.41967 0.0474 0.42152 C 0.04766 0.42152 0.04766 0.4199 0.04766 0.41805 C 0.04792 0.41805 0.04792 0.41967 0.04792 0.42152 " pathEditMode="relative" rAng="0" ptsTypes="AAAAAAAAAAAAAAAAA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6" y="1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.01412 C 0.0013 -0.00116 0.00625 -0.01597 0.00808 -0.01597 C 0.01914 -0.01597 0.03047 0.21968 0.03047 0.45533 C 0.03047 0.33658 0.03607 0.21968 0.04141 0.21968 C 0.04714 0.21968 0.05235 0.3382 0.05235 0.45533 C 0.05235 0.39676 0.05521 0.33658 0.05808 0.33658 C 0.06094 0.33658 0.0638 0.39491 0.0638 0.45533 C 0.0638 0.425 0.06511 0.39676 0.06654 0.39676 C 0.06797 0.39676 0.0694 0.42685 0.0694 0.45533 C 0.0694 0.44005 0.07005 0.425 0.07084 0.425 C 0.07123 0.425 0.07227 0.44028 0.07227 0.45533 C 0.07227 0.44769 0.07266 0.44005 0.07292 0.44005 C 0.07292 0.4382 0.07357 0.44746 0.07357 0.45533 C 0.07357 0.45139 0.07357 0.44769 0.07396 0.44769 C 0.07396 0.44954 0.07435 0.45162 0.07435 0.45533 C 0.07435 0.45347 0.07435 0.45139 0.07435 0.44954 C 0.07474 0.44954 0.07474 0.45139 0.07474 0.45347 C 0.07513 0.45347 0.07513 0.45162 0.07513 0.44954 C 0.07552 0.44954 0.07552 0.45139 0.07552 0.45347 " pathEditMode="relative" rAng="0" ptsTypes="AAAAAAAAAAAAAAAAA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6" y="2055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0.01412 C 0.0013 -0.00116 0.00625 -0.01597 0.00807 -0.01597 C 0.01914 -0.01597 0.03047 0.21968 0.03047 0.45533 C 0.03047 0.33658 0.03606 0.21968 0.0414 0.21968 C 0.04713 0.21968 0.05234 0.3382 0.05234 0.45533 C 0.05234 0.39676 0.0552 0.33658 0.05807 0.33658 C 0.06093 0.33658 0.0638 0.39491 0.0638 0.45533 C 0.0638 0.425 0.0651 0.39676 0.06653 0.39676 C 0.06797 0.39676 0.0694 0.42685 0.0694 0.45533 C 0.0694 0.44005 0.07005 0.425 0.07083 0.425 C 0.07122 0.425 0.07226 0.44028 0.07226 0.45533 C 0.07226 0.44769 0.07265 0.44005 0.07291 0.44005 C 0.07291 0.4382 0.07356 0.44746 0.07356 0.45533 C 0.07356 0.45139 0.07356 0.44769 0.07395 0.44769 C 0.07395 0.44954 0.07435 0.45162 0.07435 0.45533 C 0.07435 0.45347 0.07435 0.45139 0.07435 0.44954 C 0.07474 0.44954 0.07474 0.45139 0.07474 0.45347 C 0.07513 0.45347 0.07513 0.45162 0.07513 0.44954 C 0.07552 0.44954 0.07552 0.45139 0.07552 0.45347 " pathEditMode="relative" rAng="0" ptsTypes="AAAAAAAAAAAAAAAAAAA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6" y="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.0132 C 0.00052 -0.00162 0.00247 -0.01597 0.00325 -0.01597 C 0.00768 -0.01597 0.01237 0.21297 0.01237 0.4419 C 0.01237 0.32639 0.01471 0.21297 0.0168 0.21297 C 0.01914 0.21297 0.02122 0.32825 0.02122 0.4419 C 0.02122 0.38496 0.02239 0.32639 0.02357 0.32639 C 0.02474 0.32639 0.02591 0.38334 0.02591 0.4419 C 0.02591 0.4125 0.02643 0.38496 0.02708 0.38496 C 0.0276 0.38496 0.02812 0.41413 0.02812 0.4419 C 0.02812 0.42686 0.02851 0.4125 0.02877 0.4125 C 0.0289 0.4125 0.0293 0.42732 0.0293 0.4419 C 0.0293 0.4345 0.02956 0.42686 0.02969 0.42686 C 0.02969 0.42524 0.02995 0.43426 0.02995 0.4419 C 0.02995 0.43797 0.02995 0.4345 0.03008 0.4345 C 0.03008 0.43635 0.03021 0.43843 0.03021 0.4419 C 0.03021 0.44005 0.03021 0.43797 0.03021 0.43635 C 0.03034 0.43635 0.03034 0.43797 0.03034 0.44005 C 0.03047 0.44005 0.03047 0.43843 0.03047 0.43635 C 0.03073 0.43635 0.03073 0.43797 0.03073 0.44005 " pathEditMode="relative" rAng="0" ptsTypes="AAAAAAAAAAAAAAAAAAA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6" y="1997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0.01319 C 0.00052 -0.00162 0.00247 -0.01597 0.00325 -0.01597 C 0.00768 -0.01597 0.01237 0.21296 0.01237 0.4419 C 0.01237 0.32639 0.01471 0.21296 0.01679 0.21296 C 0.01914 0.21296 0.02122 0.32824 0.02122 0.4419 C 0.02122 0.38495 0.02239 0.32639 0.02357 0.32639 C 0.02474 0.32639 0.02591 0.38333 0.02591 0.4419 C 0.02591 0.4125 0.02643 0.38495 0.02708 0.38495 C 0.0276 0.38495 0.02812 0.41412 0.02812 0.4419 C 0.02812 0.42685 0.02851 0.4125 0.02877 0.4125 C 0.0289 0.4125 0.02929 0.42731 0.02929 0.4419 C 0.02929 0.43449 0.02956 0.42685 0.02969 0.42685 C 0.02969 0.42523 0.02995 0.43426 0.02995 0.4419 C 0.02995 0.43796 0.02995 0.43449 0.03008 0.43449 C 0.03008 0.43634 0.03021 0.43843 0.03021 0.4419 C 0.03021 0.44005 0.03021 0.43796 0.03021 0.43634 C 0.03034 0.43634 0.03034 0.43796 0.03034 0.44005 C 0.03047 0.44005 0.03047 0.43843 0.03047 0.43634 C 0.03073 0.43634 0.03073 0.43796 0.03073 0.44005 " pathEditMode="relative" rAng="0" ptsTypes="AAAAAAAAAAAAAAAAAAA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6" y="1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6411" y="4740442"/>
            <a:ext cx="4277440" cy="2237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733927" y="502703"/>
            <a:ext cx="1090061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dirty="0" smtClean="0">
                <a:latin typeface="KaiTi" charset="-122"/>
                <a:ea typeface="KaiTi" charset="-122"/>
                <a:cs typeface="KaiTi" charset="-122"/>
              </a:rPr>
              <a:t>    一到端午节，外婆总会煮好一锅粽子，盼着我们回去。</a:t>
            </a:r>
            <a:endParaRPr kumimoji="1" lang="en-US" altLang="zh-CN" sz="32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200" dirty="0" smtClean="0">
                <a:latin typeface="KaiTi" charset="-122"/>
                <a:ea typeface="KaiTi" charset="-122"/>
                <a:cs typeface="KaiTi" charset="-122"/>
              </a:rPr>
              <a:t>    粽子是用青青的箬叶包的，里面裹着白白的糯米，中间有一颗红红的枣。外婆一掀开锅盖，煮熟的粽子就飘出一股清香来。剥开粽叶，咬一口粽子，真是又黏又甜。</a:t>
            </a:r>
            <a:endParaRPr kumimoji="1" lang="en-US" altLang="zh-CN" sz="32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200" dirty="0" smtClean="0">
                <a:latin typeface="KaiTi" charset="-122"/>
                <a:ea typeface="KaiTi" charset="-122"/>
                <a:cs typeface="KaiTi" charset="-122"/>
              </a:rPr>
              <a:t>    外婆包的粽子十分好吃，花样也多。</a:t>
            </a:r>
            <a:r>
              <a:rPr kumimoji="1" lang="zh-CN" altLang="en-US" sz="32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除了</a:t>
            </a:r>
            <a:r>
              <a:rPr kumimoji="1" lang="zh-CN" altLang="en-US" sz="3200" dirty="0" smtClean="0">
                <a:latin typeface="KaiTi" charset="-122"/>
                <a:ea typeface="KaiTi" charset="-122"/>
                <a:cs typeface="KaiTi" charset="-122"/>
              </a:rPr>
              <a:t>红枣粽，</a:t>
            </a:r>
            <a:r>
              <a:rPr kumimoji="1" lang="zh-CN" altLang="en-US" sz="32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还有</a:t>
            </a:r>
            <a:r>
              <a:rPr kumimoji="1" lang="zh-CN" altLang="en-US" sz="3200" dirty="0" smtClean="0">
                <a:latin typeface="KaiTi" charset="-122"/>
                <a:ea typeface="KaiTi" charset="-122"/>
                <a:cs typeface="KaiTi" charset="-122"/>
              </a:rPr>
              <a:t>红豆粽和鲜肉粽。我们</a:t>
            </a:r>
            <a:r>
              <a:rPr kumimoji="1" lang="zh-CN" altLang="en-US" sz="3200" dirty="0" smtClean="0">
                <a:solidFill>
                  <a:srgbClr val="7030A0"/>
                </a:solidFill>
                <a:latin typeface="KaiTi" charset="-122"/>
                <a:ea typeface="KaiTi" charset="-122"/>
                <a:cs typeface="KaiTi" charset="-122"/>
              </a:rPr>
              <a:t>在</a:t>
            </a:r>
            <a:r>
              <a:rPr kumimoji="1" lang="zh-CN" altLang="en-US" sz="3200" dirty="0" smtClean="0">
                <a:latin typeface="KaiTi" charset="-122"/>
                <a:ea typeface="KaiTi" charset="-122"/>
                <a:cs typeface="KaiTi" charset="-122"/>
              </a:rPr>
              <a:t>外婆家美滋滋地吃了</a:t>
            </a:r>
            <a:r>
              <a:rPr kumimoji="1" lang="zh-CN" altLang="en-US" sz="3200" dirty="0" smtClean="0">
                <a:solidFill>
                  <a:srgbClr val="7030A0"/>
                </a:solidFill>
                <a:latin typeface="KaiTi" charset="-122"/>
                <a:ea typeface="KaiTi" charset="-122"/>
                <a:cs typeface="KaiTi" charset="-122"/>
              </a:rPr>
              <a:t>之后</a:t>
            </a:r>
            <a:r>
              <a:rPr kumimoji="1" lang="zh-CN" altLang="en-US" sz="3200" dirty="0" smtClean="0">
                <a:latin typeface="KaiTi" charset="-122"/>
                <a:ea typeface="KaiTi" charset="-122"/>
                <a:cs typeface="KaiTi" charset="-122"/>
              </a:rPr>
              <a:t>，外婆</a:t>
            </a:r>
            <a:r>
              <a:rPr kumimoji="1" lang="zh-CN" altLang="en-US" sz="3200" dirty="0" smtClean="0">
                <a:solidFill>
                  <a:srgbClr val="7030A0"/>
                </a:solidFill>
                <a:latin typeface="KaiTi" charset="-122"/>
                <a:ea typeface="KaiTi" charset="-122"/>
                <a:cs typeface="KaiTi" charset="-122"/>
              </a:rPr>
              <a:t>还会</a:t>
            </a:r>
            <a:r>
              <a:rPr kumimoji="1" lang="zh-CN" altLang="en-US" sz="3200" dirty="0" smtClean="0">
                <a:latin typeface="KaiTi" charset="-122"/>
                <a:ea typeface="KaiTi" charset="-122"/>
                <a:cs typeface="KaiTi" charset="-122"/>
              </a:rPr>
              <a:t>装一小篮子粽子要我们带回去，分给邻居吃。</a:t>
            </a:r>
            <a:endParaRPr kumimoji="1" lang="en-US" altLang="zh-CN" sz="32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200" dirty="0" smtClean="0">
                <a:latin typeface="KaiTi" charset="-122"/>
                <a:ea typeface="KaiTi" charset="-122"/>
                <a:cs typeface="KaiTi" charset="-122"/>
              </a:rPr>
              <a:t>    长大了我才知道，人们端午节吃粽子，据说</a:t>
            </a:r>
            <a:r>
              <a:rPr kumimoji="1" lang="zh-CN" altLang="en-US" sz="32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是为了</a:t>
            </a:r>
            <a:r>
              <a:rPr kumimoji="1" lang="zh-CN" altLang="en-US" sz="3200" dirty="0" smtClean="0">
                <a:latin typeface="KaiTi" charset="-122"/>
                <a:ea typeface="KaiTi" charset="-122"/>
                <a:cs typeface="KaiTi" charset="-122"/>
              </a:rPr>
              <a:t>纪念爱国诗人屈原。</a:t>
            </a:r>
            <a:endParaRPr kumimoji="1" lang="zh-CN" altLang="en-US" sz="32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679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13914"/>
            <a:ext cx="12192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 latinLnBrk="1"/>
            <a:r>
              <a:rPr lang="zh-CN" altLang="en-US" sz="2800" dirty="0" smtClean="0">
                <a:solidFill>
                  <a:srgbClr val="000000"/>
                </a:solidFill>
                <a:latin typeface="KaiTi" charset="-122"/>
                <a:ea typeface="KaiTi" charset="-122"/>
                <a:cs typeface="KaiTi" charset="-122"/>
              </a:rPr>
              <a:t>    早</a:t>
            </a:r>
            <a:r>
              <a:rPr lang="zh-CN" altLang="en-US" sz="2800" dirty="0">
                <a:solidFill>
                  <a:srgbClr val="000000"/>
                </a:solidFill>
                <a:latin typeface="KaiTi" charset="-122"/>
                <a:ea typeface="KaiTi" charset="-122"/>
                <a:cs typeface="KaiTi" charset="-122"/>
              </a:rPr>
              <a:t>在春秋时期，用菰叶</a:t>
            </a:r>
            <a:r>
              <a:rPr lang="en-US" altLang="zh-CN" sz="2800" dirty="0">
                <a:solidFill>
                  <a:srgbClr val="000000"/>
                </a:solidFill>
                <a:latin typeface="KaiTi" charset="-122"/>
                <a:ea typeface="KaiTi" charset="-122"/>
                <a:cs typeface="KaiTi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KaiTi" charset="-122"/>
                <a:ea typeface="KaiTi" charset="-122"/>
                <a:cs typeface="KaiTi" charset="-122"/>
              </a:rPr>
              <a:t>茭白叶</a:t>
            </a:r>
            <a:r>
              <a:rPr lang="en-US" altLang="zh-CN" sz="2800" dirty="0">
                <a:solidFill>
                  <a:srgbClr val="000000"/>
                </a:solidFill>
                <a:latin typeface="KaiTi" charset="-122"/>
                <a:ea typeface="KaiTi" charset="-122"/>
                <a:cs typeface="KaiTi" charset="-122"/>
              </a:rPr>
              <a:t>)</a:t>
            </a:r>
            <a:r>
              <a:rPr lang="zh-CN" altLang="en-US" sz="2800" dirty="0">
                <a:solidFill>
                  <a:srgbClr val="000000"/>
                </a:solidFill>
                <a:latin typeface="KaiTi" charset="-122"/>
                <a:ea typeface="KaiTi" charset="-122"/>
                <a:cs typeface="KaiTi" charset="-122"/>
              </a:rPr>
              <a:t>包黍米成牛角状，称“角黍”</a:t>
            </a:r>
            <a:r>
              <a:rPr lang="en-US" altLang="zh-CN" sz="2800" dirty="0">
                <a:solidFill>
                  <a:srgbClr val="000000"/>
                </a:solidFill>
                <a:latin typeface="KaiTi" charset="-122"/>
                <a:ea typeface="KaiTi" charset="-122"/>
                <a:cs typeface="KaiTi" charset="-122"/>
              </a:rPr>
              <a:t>;</a:t>
            </a:r>
            <a:r>
              <a:rPr lang="zh-CN" altLang="en-US" sz="2800" dirty="0">
                <a:solidFill>
                  <a:srgbClr val="000000"/>
                </a:solidFill>
                <a:latin typeface="KaiTi" charset="-122"/>
                <a:ea typeface="KaiTi" charset="-122"/>
                <a:cs typeface="KaiTi" charset="-122"/>
              </a:rPr>
              <a:t>用竹筒装米密封烤熟，称“筒粽”。东汉末年，以草木灰水浸泡黍米，因水中含碱，用菰叶包黍米成四角形，煮熟，称为广东碱水粽。</a:t>
            </a:r>
          </a:p>
          <a:p>
            <a:pPr fontAlgn="ctr" latinLnBrk="1"/>
            <a:r>
              <a:rPr lang="zh-CN" altLang="en-US" sz="2800" dirty="0">
                <a:solidFill>
                  <a:srgbClr val="000000"/>
                </a:solidFill>
                <a:latin typeface="KaiTi" charset="-122"/>
                <a:ea typeface="KaiTi" charset="-122"/>
                <a:cs typeface="KaiTi" charset="-122"/>
              </a:rPr>
              <a:t>　　晋代，粽子被正式定为端午节食品。这时，包粽子的原料除糯米外，还添加中药益智仁，煮熟的粽子称“益智粽”。 米中掺杂禽兽肉、板栗、红枣、赤豆等，品种增多。粽子还用作交往的礼品。</a:t>
            </a:r>
          </a:p>
          <a:p>
            <a:pPr fontAlgn="ctr" latinLnBrk="1"/>
            <a:r>
              <a:rPr lang="zh-CN" altLang="en-US" sz="2800" dirty="0">
                <a:solidFill>
                  <a:srgbClr val="000000"/>
                </a:solidFill>
                <a:latin typeface="KaiTi" charset="-122"/>
                <a:ea typeface="KaiTi" charset="-122"/>
                <a:cs typeface="KaiTi" charset="-122"/>
              </a:rPr>
              <a:t>　　到了唐代，粽子的用米，已“白莹如玉”，其形状出现锥形、菱形。日本文献中就记载有“大唐粽子”。宋朝时，已有“蜜饯粽”，即果品入粽。诗人苏东坡有“时于粽里见杨梅”的诗句。这时还出现用粽子堆成楼台亭阁、木车牛马作的广告，说明宋代吃粽子已很时尚。元、明时期，粽子的包裹料已从菰叶变革为箬叶，后来又出现用芦苇叶包的粽子，附加料已出现豆沙、猪肉、松子仁、枣子、胡桃等等，品种更加丰富多彩。</a:t>
            </a:r>
          </a:p>
          <a:p>
            <a:pPr fontAlgn="ctr" latinLnBrk="1"/>
            <a:r>
              <a:rPr lang="zh-CN" altLang="en-US" sz="2800" dirty="0">
                <a:solidFill>
                  <a:srgbClr val="000000"/>
                </a:solidFill>
                <a:latin typeface="KaiTi" charset="-122"/>
                <a:ea typeface="KaiTi" charset="-122"/>
                <a:cs typeface="KaiTi" charset="-122"/>
              </a:rPr>
              <a:t>　　一直到今天，每年农历五月初，中国百姓家家都要浸糯米、洗粽叶、包</a:t>
            </a:r>
            <a:r>
              <a:rPr lang="zh-CN" altLang="en-US" sz="2800" dirty="0" smtClean="0">
                <a:solidFill>
                  <a:srgbClr val="000000"/>
                </a:solidFill>
                <a:latin typeface="KaiTi" charset="-122"/>
                <a:ea typeface="KaiTi" charset="-122"/>
                <a:cs typeface="KaiTi" charset="-122"/>
              </a:rPr>
              <a:t>粽子</a:t>
            </a:r>
            <a:r>
              <a:rPr lang="zh-CN" altLang="en-US" sz="2800" dirty="0">
                <a:solidFill>
                  <a:srgbClr val="000000"/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264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73031" y="1214968"/>
            <a:ext cx="658929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 </a:t>
            </a:r>
            <a:r>
              <a:rPr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屈原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（公元前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340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年－公元前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278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年）战国时期楚国诗人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、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政治家。是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中国历史上第一位伟大的爱国诗人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，中国浪漫主义文学的奠基人。也是“楚辞”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的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创立者，出生于楚国丹阳。</a:t>
            </a:r>
            <a:endParaRPr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</a:t>
            </a:r>
            <a:r>
              <a:rPr lang="zh-CN" altLang="en-US" sz="3600" dirty="0" smtClean="0">
                <a:latin typeface="KaiTi" charset="-122"/>
                <a:ea typeface="KaiTi" charset="-122"/>
                <a:cs typeface="KaiTi" charset="-122"/>
              </a:rPr>
              <a:t>主要</a:t>
            </a:r>
            <a:r>
              <a:rPr lang="zh-CN" altLang="en-US" sz="3600" dirty="0">
                <a:latin typeface="KaiTi" charset="-122"/>
                <a:ea typeface="KaiTi" charset="-122"/>
                <a:cs typeface="KaiTi" charset="-122"/>
              </a:rPr>
              <a:t>作品有</a:t>
            </a:r>
            <a:r>
              <a:rPr lang="en-US" altLang="zh-CN" sz="3600" dirty="0" smtClean="0">
                <a:latin typeface="KaiTi" charset="-122"/>
                <a:ea typeface="KaiTi" charset="-122"/>
                <a:cs typeface="KaiTi" charset="-122"/>
              </a:rPr>
              <a:t>《</a:t>
            </a:r>
            <a:r>
              <a:rPr lang="zh-CN" altLang="en-US" sz="3600" dirty="0" smtClean="0">
                <a:latin typeface="KaiTi" charset="-122"/>
                <a:ea typeface="KaiTi" charset="-122"/>
                <a:cs typeface="KaiTi" charset="-122"/>
              </a:rPr>
              <a:t>离骚</a:t>
            </a:r>
            <a:r>
              <a:rPr lang="en-US" altLang="zh-CN" sz="3600" dirty="0" smtClean="0">
                <a:latin typeface="KaiTi" charset="-122"/>
                <a:ea typeface="KaiTi" charset="-122"/>
                <a:cs typeface="KaiTi" charset="-122"/>
              </a:rPr>
              <a:t>》</a:t>
            </a:r>
            <a:r>
              <a:rPr lang="zh-CN" altLang="en-US" sz="3600" dirty="0" smtClean="0">
                <a:latin typeface="KaiTi" charset="-122"/>
                <a:ea typeface="KaiTi" charset="-122"/>
                <a:cs typeface="KaiTi" charset="-122"/>
              </a:rPr>
              <a:t>、</a:t>
            </a:r>
            <a:r>
              <a:rPr lang="en-US" altLang="zh-CN" sz="3600" dirty="0" smtClean="0">
                <a:latin typeface="KaiTi" charset="-122"/>
                <a:ea typeface="KaiTi" charset="-122"/>
                <a:cs typeface="KaiTi" charset="-122"/>
              </a:rPr>
              <a:t>《</a:t>
            </a:r>
            <a:r>
              <a:rPr lang="zh-CN" altLang="en-US" sz="3600" dirty="0" smtClean="0">
                <a:latin typeface="KaiTi" charset="-122"/>
                <a:ea typeface="KaiTi" charset="-122"/>
                <a:cs typeface="KaiTi" charset="-122"/>
              </a:rPr>
              <a:t>九歌</a:t>
            </a:r>
            <a:r>
              <a:rPr lang="en-US" altLang="zh-CN" sz="3600" dirty="0" smtClean="0">
                <a:latin typeface="KaiTi" charset="-122"/>
                <a:ea typeface="KaiTi" charset="-122"/>
                <a:cs typeface="KaiTi" charset="-122"/>
              </a:rPr>
              <a:t>》</a:t>
            </a:r>
            <a:r>
              <a:rPr lang="zh-CN" altLang="en-US" sz="3600" dirty="0" smtClean="0">
                <a:latin typeface="KaiTi" charset="-122"/>
                <a:ea typeface="KaiTi" charset="-122"/>
                <a:cs typeface="KaiTi" charset="-122"/>
              </a:rPr>
              <a:t>、</a:t>
            </a:r>
            <a:r>
              <a:rPr lang="en-US" altLang="zh-CN" sz="3600" dirty="0" smtClean="0">
                <a:latin typeface="KaiTi" charset="-122"/>
                <a:ea typeface="KaiTi" charset="-122"/>
                <a:cs typeface="KaiTi" charset="-122"/>
              </a:rPr>
              <a:t>《</a:t>
            </a:r>
            <a:r>
              <a:rPr lang="zh-CN" altLang="en-US" sz="3600" dirty="0" smtClean="0">
                <a:latin typeface="KaiTi" charset="-122"/>
                <a:ea typeface="KaiTi" charset="-122"/>
                <a:cs typeface="KaiTi" charset="-122"/>
              </a:rPr>
              <a:t>九章</a:t>
            </a:r>
            <a:r>
              <a:rPr lang="en-US" altLang="zh-CN" sz="3600" dirty="0" smtClean="0">
                <a:latin typeface="KaiTi" charset="-122"/>
                <a:ea typeface="KaiTi" charset="-122"/>
                <a:cs typeface="KaiTi" charset="-122"/>
              </a:rPr>
              <a:t>》</a:t>
            </a:r>
            <a:r>
              <a:rPr lang="zh-CN" altLang="en-US" sz="3600" dirty="0" smtClean="0">
                <a:latin typeface="KaiTi" charset="-122"/>
                <a:ea typeface="KaiTi" charset="-122"/>
                <a:cs typeface="KaiTi" charset="-122"/>
              </a:rPr>
              <a:t>、</a:t>
            </a:r>
            <a:r>
              <a:rPr lang="en-US" altLang="zh-CN" sz="3600" dirty="0" smtClean="0">
                <a:latin typeface="KaiTi" charset="-122"/>
                <a:ea typeface="KaiTi" charset="-122"/>
                <a:cs typeface="KaiTi" charset="-122"/>
              </a:rPr>
              <a:t>《</a:t>
            </a:r>
            <a:r>
              <a:rPr lang="zh-CN" altLang="en-US" sz="3600" dirty="0" smtClean="0">
                <a:latin typeface="KaiTi" charset="-122"/>
                <a:ea typeface="KaiTi" charset="-122"/>
                <a:cs typeface="KaiTi" charset="-122"/>
              </a:rPr>
              <a:t>天问</a:t>
            </a:r>
            <a:r>
              <a:rPr lang="en-US" altLang="zh-CN" sz="3600" dirty="0" smtClean="0">
                <a:latin typeface="KaiTi" charset="-122"/>
                <a:ea typeface="KaiTi" charset="-122"/>
                <a:cs typeface="KaiTi" charset="-122"/>
              </a:rPr>
              <a:t>》</a:t>
            </a:r>
            <a:r>
              <a:rPr lang="zh-CN" altLang="en-US" sz="3600" dirty="0">
                <a:latin typeface="KaiTi" charset="-122"/>
                <a:ea typeface="KaiTi" charset="-122"/>
                <a:cs typeface="KaiTi" charset="-122"/>
              </a:rPr>
              <a:t>等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1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45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1582" y="1698903"/>
            <a:ext cx="7399423" cy="5673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579" y="0"/>
            <a:ext cx="2446421" cy="1698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156410" y="74236"/>
            <a:ext cx="66414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端午节是怎么来</a:t>
            </a:r>
            <a:r>
              <a:rPr kumimoji="1" lang="zh-CN" altLang="en-US" sz="600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的？</a:t>
            </a:r>
            <a:endParaRPr kumimoji="1" lang="en-US" altLang="zh-CN" sz="6000" dirty="0" smtClean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410" y="1164134"/>
            <a:ext cx="1187516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　　屈原，是春秋时期楚怀王的大臣。他倡导举贤授能，富国强兵，力主联齐抗秦，遭到贵族子兰等人的强烈反对，并被人陷害赶出都城，流放到沅、湘流域。公元前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278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年，秦军攻破楚国京都。屈原眼看自己的祖国被侵略，心如刀割，于五月五日，在写下了绝笔作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《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怀沙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》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之后，抱石投汨罗江身死。</a:t>
            </a:r>
            <a:b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</a:b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　　屈原死后，楚国百姓哀痛异常，纷纷涌到汨罗江边去凭吊屈原。渔夫们划起船只，在江上来回打捞他的真身。有位渔夫拿出为屈原准备的饭团、鸡蛋等食物，丢进江里，说是让鱼龙虾蟹吃饱了，就不会去咬屈原的身体。人们见后纷纷仿效。一位老医师则拿来一坛雄黄酒倒进江里，说是要药晕蛟龙水兽，以免伤害屈大夫。后来为怕饭团为蛟龙所食，人们想出用楝树叶包饭，外缠彩丝，发展成</a:t>
            </a:r>
            <a:r>
              <a:rPr lang="zh-CN" altLang="en-US" sz="28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棕子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b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</a:b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以后，在每年的五月初五，就有了龙舟竞渡、吃粽子、喝雄黄酒的风俗；以此来纪念爱国诗人屈原。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52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00"/>
            <a:ext cx="12192000" cy="4674594"/>
          </a:xfrm>
          <a:prstGeom prst="rect">
            <a:avLst/>
          </a:prstGeom>
        </p:spPr>
      </p:pic>
      <p:cxnSp>
        <p:nvCxnSpPr>
          <p:cNvPr id="4" name="直接连接符 12"/>
          <p:cNvCxnSpPr/>
          <p:nvPr/>
        </p:nvCxnSpPr>
        <p:spPr>
          <a:xfrm>
            <a:off x="3683140" y="2175721"/>
            <a:ext cx="492922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13"/>
          <p:cNvSpPr txBox="1"/>
          <p:nvPr/>
        </p:nvSpPr>
        <p:spPr>
          <a:xfrm>
            <a:off x="3991828" y="1160058"/>
            <a:ext cx="43761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itchFamily="2" charset="-122"/>
                <a:ea typeface="华文行楷" pitchFamily="2" charset="-122"/>
              </a:rPr>
              <a:t>端 午 粽</a:t>
            </a:r>
            <a:endParaRPr lang="zh-CN" altLang="en-US" sz="6000" dirty="0">
              <a:solidFill>
                <a:schemeClr val="tx1">
                  <a:lumMod val="95000"/>
                  <a:lumOff val="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TextBox 14"/>
          <p:cNvSpPr txBox="1"/>
          <p:nvPr/>
        </p:nvSpPr>
        <p:spPr>
          <a:xfrm>
            <a:off x="4076049" y="2284005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itchFamily="2" charset="-122"/>
                <a:ea typeface="华文行楷" pitchFamily="2" charset="-122"/>
              </a:rPr>
              <a:t>一年级语文下册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423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22295"/>
            <a:ext cx="12192000" cy="29357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887" y="1743243"/>
            <a:ext cx="1967086" cy="18301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887" y="658731"/>
            <a:ext cx="1967086" cy="9271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07412" y="1812782"/>
            <a:ext cx="26632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9600" smtClean="0">
                <a:latin typeface="KaiTi" charset="-122"/>
                <a:ea typeface="KaiTi" charset="-122"/>
                <a:cs typeface="KaiTi" charset="-122"/>
              </a:rPr>
              <a:t>端午</a:t>
            </a:r>
            <a:endParaRPr kumimoji="1" lang="zh-CN" altLang="en-US" sz="9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95504" y="1812782"/>
            <a:ext cx="14678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9600" smtClean="0">
                <a:latin typeface="KaiTi" charset="-122"/>
                <a:ea typeface="KaiTi" charset="-122"/>
                <a:cs typeface="KaiTi" charset="-122"/>
              </a:rPr>
              <a:t>粽</a:t>
            </a:r>
            <a:endParaRPr kumimoji="1" lang="zh-CN" altLang="en-US" sz="960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95504" y="654051"/>
            <a:ext cx="2910676" cy="786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smtClean="0">
                <a:solidFill>
                  <a:srgbClr val="7030A0"/>
                </a:solidFill>
              </a:rPr>
              <a:t> </a:t>
            </a:r>
            <a:r>
              <a:rPr kumimoji="1" lang="en-US" altLang="zh-CN" sz="4400" dirty="0" err="1" smtClean="0">
                <a:solidFill>
                  <a:srgbClr val="7030A0"/>
                </a:solidFill>
              </a:rPr>
              <a:t>z</a:t>
            </a:r>
            <a:r>
              <a:rPr kumimoji="1" lang="en-US" altLang="zh-CN" sz="4400" dirty="0" err="1" smtClean="0">
                <a:solidFill>
                  <a:srgbClr val="FFC000"/>
                </a:solidFill>
              </a:rPr>
              <a:t>òng</a:t>
            </a:r>
            <a:endParaRPr kumimoji="1" lang="zh-CN" altLang="en-US" sz="4400" dirty="0">
              <a:solidFill>
                <a:srgbClr val="FFC000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55797" y="462283"/>
            <a:ext cx="1861160" cy="3220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73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6411" y="4740442"/>
            <a:ext cx="4277440" cy="2237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733927" y="502703"/>
            <a:ext cx="1090061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dirty="0" smtClean="0">
                <a:latin typeface="KaiTi" charset="-122"/>
                <a:ea typeface="KaiTi" charset="-122"/>
                <a:cs typeface="KaiTi" charset="-122"/>
              </a:rPr>
              <a:t>    一到端午节，外婆总会煮好一锅粽子，盼着我们回去。</a:t>
            </a:r>
            <a:endParaRPr kumimoji="1" lang="en-US" altLang="zh-CN" sz="32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200" dirty="0" smtClean="0">
                <a:latin typeface="KaiTi" charset="-122"/>
                <a:ea typeface="KaiTi" charset="-122"/>
                <a:cs typeface="KaiTi" charset="-122"/>
              </a:rPr>
              <a:t>    粽子是用青青的箬叶包的，里面裹着白白的糯米，中间有一颗红红的枣。外婆一掀开锅盖，煮熟的粽子就飘出一股清香来。剥开粽叶，咬一口粽子，真是又黏又甜。</a:t>
            </a:r>
            <a:endParaRPr kumimoji="1" lang="en-US" altLang="zh-CN" sz="32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200" dirty="0" smtClean="0">
                <a:latin typeface="KaiTi" charset="-122"/>
                <a:ea typeface="KaiTi" charset="-122"/>
                <a:cs typeface="KaiTi" charset="-122"/>
              </a:rPr>
              <a:t>    外婆包的粽子十分好吃，花样也多。除了红枣粽，还有红豆粽和鲜肉粽。我们在外婆家美滋滋地吃了之后，外婆还会装一小篮子粽子要我们带回去，分给邻居吃。</a:t>
            </a:r>
            <a:endParaRPr kumimoji="1" lang="en-US" altLang="zh-CN" sz="32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200" dirty="0" smtClean="0">
                <a:latin typeface="KaiTi" charset="-122"/>
                <a:ea typeface="KaiTi" charset="-122"/>
                <a:cs typeface="KaiTi" charset="-122"/>
              </a:rPr>
              <a:t>    长大了我才知道，人们端午节吃粽子，据说是为了纪念爱国诗人屈原。</a:t>
            </a:r>
            <a:endParaRPr kumimoji="1" lang="zh-CN" altLang="en-US" sz="32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183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22295"/>
            <a:ext cx="12192000" cy="29357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53389" y="962526"/>
            <a:ext cx="80852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端 粽 节 总 米 间 分 </a:t>
            </a:r>
            <a:endParaRPr kumimoji="1" lang="en-US" altLang="zh-CN" sz="2000" dirty="0" smtClean="0">
              <a:latin typeface="KaiTi" charset="-122"/>
              <a:ea typeface="KaiTi" charset="-122"/>
              <a:cs typeface="KaiTi" charset="-122"/>
            </a:endParaRPr>
          </a:p>
          <a:p>
            <a:pPr algn="ctr"/>
            <a:endParaRPr kumimoji="1" lang="en-US" altLang="zh-CN" sz="2000" dirty="0" smtClean="0">
              <a:latin typeface="KaiTi" charset="-122"/>
              <a:ea typeface="KaiTi" charset="-122"/>
              <a:cs typeface="KaiTi" charset="-122"/>
            </a:endParaRPr>
          </a:p>
          <a:p>
            <a:pPr algn="ctr"/>
            <a:endParaRPr kumimoji="1" lang="en-US" altLang="zh-CN" sz="2000" dirty="0">
              <a:latin typeface="KaiTi" charset="-122"/>
              <a:ea typeface="KaiTi" charset="-122"/>
              <a:cs typeface="KaiTi" charset="-122"/>
            </a:endParaRPr>
          </a:p>
          <a:p>
            <a:pPr algn="ctr"/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豆 肉 带 知 据 念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3389" y="530360"/>
            <a:ext cx="9893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</a:rPr>
              <a:t>du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zòng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jié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zǒng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mǐ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ji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fēn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82515" y="2037186"/>
            <a:ext cx="9893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dòu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</a:t>
            </a:r>
            <a:r>
              <a:rPr kumimoji="1" lang="zh-CN" altLang="en-US" sz="3600" dirty="0">
                <a:solidFill>
                  <a:srgbClr val="FF0000"/>
                </a:solidFill>
              </a:rPr>
              <a:t> 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ròu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</a:t>
            </a:r>
            <a:r>
              <a:rPr kumimoji="1" lang="zh-CN" altLang="en-US" sz="3600" dirty="0">
                <a:solidFill>
                  <a:srgbClr val="FF0000"/>
                </a:solidFill>
              </a:rPr>
              <a:t>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d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i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zhī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</a:t>
            </a:r>
            <a:r>
              <a:rPr kumimoji="1" lang="zh-CN" altLang="en-US" sz="3600" dirty="0">
                <a:solidFill>
                  <a:srgbClr val="FF0000"/>
                </a:solidFill>
              </a:rPr>
              <a:t> 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jù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ni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91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150895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19862" y="766732"/>
            <a:ext cx="756385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盼着 裹着 糯米 知道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掀开 清香 分给 据说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纪念 </a:t>
            </a:r>
            <a:r>
              <a:rPr kumimoji="1" lang="zh-CN" altLang="en-US" sz="6000" dirty="0">
                <a:latin typeface="KaiTi" charset="-122"/>
                <a:ea typeface="KaiTi" charset="-122"/>
                <a:cs typeface="KaiTi" charset="-122"/>
              </a:rPr>
              <a:t>剥开 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总会 十分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美滋滋 带回去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又</a:t>
            </a:r>
            <a:r>
              <a:rPr kumimoji="1" lang="zh-CN" altLang="en-US" sz="6000" dirty="0">
                <a:latin typeface="KaiTi" charset="-122"/>
                <a:ea typeface="KaiTi" charset="-122"/>
                <a:cs typeface="KaiTi" charset="-122"/>
              </a:rPr>
              <a:t>黏又甜</a:t>
            </a:r>
          </a:p>
        </p:txBody>
      </p:sp>
    </p:spTree>
    <p:extLst>
      <p:ext uri="{BB962C8B-B14F-4D97-AF65-F5344CB8AC3E}">
        <p14:creationId xmlns:p14="http://schemas.microsoft.com/office/powerpoint/2010/main" val="43182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981</Words>
  <Application>Microsoft Macintosh PowerPoint</Application>
  <PresentationFormat>宽屏</PresentationFormat>
  <Paragraphs>109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DengXian</vt:lpstr>
      <vt:lpstr>DengXian Light</vt:lpstr>
      <vt:lpstr>KaiTi</vt:lpstr>
      <vt:lpstr>SimSun</vt:lpstr>
      <vt:lpstr>华文行楷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刘伊宁</dc:creator>
  <cp:lastModifiedBy>刘伊宁</cp:lastModifiedBy>
  <cp:revision>38</cp:revision>
  <dcterms:created xsi:type="dcterms:W3CDTF">2017-03-12T13:10:28Z</dcterms:created>
  <dcterms:modified xsi:type="dcterms:W3CDTF">2017-03-15T04:38:29Z</dcterms:modified>
</cp:coreProperties>
</file>