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mp3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1"/>
  </p:notes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7" r:id="rId9"/>
    <p:sldId id="263" r:id="rId10"/>
    <p:sldId id="269" r:id="rId11"/>
    <p:sldId id="272" r:id="rId12"/>
    <p:sldId id="294" r:id="rId13"/>
    <p:sldId id="295" r:id="rId14"/>
    <p:sldId id="283" r:id="rId15"/>
    <p:sldId id="296" r:id="rId16"/>
    <p:sldId id="284" r:id="rId17"/>
    <p:sldId id="285" r:id="rId18"/>
    <p:sldId id="297" r:id="rId19"/>
    <p:sldId id="300" r:id="rId20"/>
    <p:sldId id="290" r:id="rId21"/>
    <p:sldId id="286" r:id="rId22"/>
    <p:sldId id="299" r:id="rId23"/>
    <p:sldId id="270" r:id="rId24"/>
    <p:sldId id="302" r:id="rId25"/>
    <p:sldId id="271" r:id="rId26"/>
    <p:sldId id="273" r:id="rId27"/>
    <p:sldId id="313" r:id="rId28"/>
    <p:sldId id="301" r:id="rId29"/>
    <p:sldId id="303" r:id="rId30"/>
    <p:sldId id="304" r:id="rId31"/>
    <p:sldId id="264" r:id="rId32"/>
    <p:sldId id="305" r:id="rId33"/>
    <p:sldId id="306" r:id="rId34"/>
    <p:sldId id="277" r:id="rId35"/>
    <p:sldId id="307" r:id="rId36"/>
    <p:sldId id="278" r:id="rId37"/>
    <p:sldId id="308" r:id="rId38"/>
    <p:sldId id="309" r:id="rId39"/>
    <p:sldId id="281" r:id="rId40"/>
    <p:sldId id="310" r:id="rId41"/>
    <p:sldId id="287" r:id="rId42"/>
    <p:sldId id="311" r:id="rId43"/>
    <p:sldId id="312" r:id="rId44"/>
    <p:sldId id="288" r:id="rId45"/>
    <p:sldId id="291" r:id="rId46"/>
    <p:sldId id="324" r:id="rId47"/>
    <p:sldId id="274" r:id="rId48"/>
    <p:sldId id="275" r:id="rId49"/>
    <p:sldId id="292" r:id="rId50"/>
    <p:sldId id="314" r:id="rId51"/>
    <p:sldId id="315" r:id="rId52"/>
    <p:sldId id="316" r:id="rId53"/>
    <p:sldId id="317" r:id="rId54"/>
    <p:sldId id="318" r:id="rId55"/>
    <p:sldId id="320" r:id="rId56"/>
    <p:sldId id="319" r:id="rId57"/>
    <p:sldId id="321" r:id="rId58"/>
    <p:sldId id="322" r:id="rId59"/>
    <p:sldId id="323" r:id="rId60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6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84B2B-FC68-4275-8B83-D96AAFADF197}" type="datetimeFigureOut">
              <a:rPr lang="zh-CN" altLang="en-US" smtClean="0"/>
              <a:pPr/>
              <a:t>2018/10/29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83D0E4-33B7-48A5-A8AB-D461A5B796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绿色圃中小学教育http://www.LSPJY.com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2018/10/29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71" y="110420"/>
            <a:ext cx="960107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spcBef>
                  <a:spcPct val="0"/>
                </a:spcBef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20108;&#24180;&#32423;&#35821;&#25991;&#26391;&#35835;\&#12298;&#23665;&#34892;&#12299;MP3&#26391;&#35835;&#20813;&#36153;&#19979;&#36733;.mp3" TargetMode="Externa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26.png"/><Relationship Id="rId4" Type="http://schemas.microsoft.com/office/2007/relationships/media" Target="../media/media1.mp3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esktop\2016%20%20&#19979;%20%202&#19978;%20%20&#21476;&#35799;&#20004;&#39318;%20&#38598;&#20307;&#22791;&#35838;&#36164;&#26009;&#65288;&#21016;&#32654;&#29577;&#65289;\&#32431;&#38899;&#20048;%20-%20&#39640;&#23665;&#27969;&#27700;&#20013;&#22269;&#21476;&#31581;&#21517;&#23478;&#21517;&#26354;&#31934;&#21326;%20-%20&#32431;&#38899;&#20048;.mp3" TargetMode="External"/><Relationship Id="rId5" Type="http://schemas.openxmlformats.org/officeDocument/2006/relationships/image" Target="../media/image49.png"/><Relationship Id="rId4" Type="http://schemas.openxmlformats.org/officeDocument/2006/relationships/image" Target="../media/image2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3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3.jpeg"/><Relationship Id="rId4" Type="http://schemas.openxmlformats.org/officeDocument/2006/relationships/hyperlink" Target="file:///E:\18&#31179;&#23567;&#23398;&#35821;&#25991;&#32593;&#30424;&#36164;&#28304;\18&#31179;&#23567;&#23398;&#35821;&#25991;&#20154;&#25945;&#19977;&#24180;&#32423;&#35838;&#20214;\&#31532;&#20108;&#21333;&#20803;\5%20&#21476;&#35799;&#19977;&#39318;&#8212;&#22812;&#20070;&#25152;&#35265;.mp3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5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6.jpeg"/><Relationship Id="rId4" Type="http://schemas.openxmlformats.org/officeDocument/2006/relationships/image" Target="../media/image64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7.jpeg"/><Relationship Id="rId4" Type="http://schemas.openxmlformats.org/officeDocument/2006/relationships/image" Target="../media/image64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7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3374571" cy="92333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欣赏秋色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6" name="文本占位符 23565"/>
          <p:cNvSpPr>
            <a:spLocks noGrp="1" noRot="1"/>
          </p:cNvSpPr>
          <p:nvPr>
            <p:ph type="body" sz="half" idx="1"/>
          </p:nvPr>
        </p:nvSpPr>
        <p:spPr>
          <a:xfrm>
            <a:off x="180884" y="338092"/>
            <a:ext cx="8003540" cy="5029200"/>
          </a:xfrm>
        </p:spPr>
        <p:txBody>
          <a:bodyPr anchor="t">
            <a:noAutofit/>
          </a:bodyPr>
          <a:lstStyle/>
          <a:p>
            <a:r>
              <a:rPr lang="en-US" altLang="zh-CN" sz="4400" kern="1200" dirty="0">
                <a:solidFill>
                  <a:schemeClr val="tx2"/>
                </a:solidFill>
              </a:rPr>
              <a:t>          </a:t>
            </a:r>
            <a:r>
              <a:rPr lang="zh-CN" altLang="zh-CN" sz="4800" b="1" kern="1200" dirty="0">
                <a:solidFill>
                  <a:srgbClr val="0070C0"/>
                </a:solidFill>
              </a:rPr>
              <a:t>杜牧，字牧之，唐代杰出的诗人，以</a:t>
            </a:r>
            <a:r>
              <a:rPr lang="zh-CN" altLang="zh-CN" sz="4800" b="1" kern="1200" dirty="0">
                <a:solidFill>
                  <a:srgbClr val="FF0000"/>
                </a:solidFill>
              </a:rPr>
              <a:t>七言绝句</a:t>
            </a:r>
            <a:r>
              <a:rPr lang="zh-CN" altLang="zh-CN" sz="4800" b="1" kern="1200" dirty="0">
                <a:solidFill>
                  <a:srgbClr val="0070C0"/>
                </a:solidFill>
              </a:rPr>
              <a:t>著称。与李商隐齐名，称“</a:t>
            </a:r>
            <a:r>
              <a:rPr lang="zh-CN" altLang="zh-CN" sz="4800" b="1" kern="1200" dirty="0">
                <a:solidFill>
                  <a:srgbClr val="FF0000"/>
                </a:solidFill>
              </a:rPr>
              <a:t>小李杜</a:t>
            </a:r>
            <a:r>
              <a:rPr lang="zh-CN" altLang="zh-CN" sz="4800" b="1" kern="1200" dirty="0">
                <a:solidFill>
                  <a:srgbClr val="0070C0"/>
                </a:solidFill>
              </a:rPr>
              <a:t>”。杜牧诗在晚唐成就颇高，后人称</a:t>
            </a:r>
            <a:r>
              <a:rPr lang="zh-CN" altLang="zh-CN" sz="4800" b="1" kern="1200" dirty="0">
                <a:solidFill>
                  <a:srgbClr val="FF0000"/>
                </a:solidFill>
              </a:rPr>
              <a:t>李白杜甫</a:t>
            </a:r>
            <a:r>
              <a:rPr lang="zh-CN" altLang="zh-CN" sz="4800" b="1" kern="1200" dirty="0">
                <a:solidFill>
                  <a:srgbClr val="0070C0"/>
                </a:solidFill>
              </a:rPr>
              <a:t>为“</a:t>
            </a:r>
            <a:r>
              <a:rPr lang="zh-CN" altLang="zh-CN" sz="4800" b="1" kern="1200" dirty="0">
                <a:solidFill>
                  <a:srgbClr val="FF0000"/>
                </a:solidFill>
              </a:rPr>
              <a:t>大李杜</a:t>
            </a:r>
            <a:r>
              <a:rPr lang="zh-CN" altLang="zh-CN" sz="4800" b="1" kern="1200" dirty="0">
                <a:solidFill>
                  <a:srgbClr val="0070C0"/>
                </a:solidFill>
              </a:rPr>
              <a:t>”，称</a:t>
            </a:r>
            <a:r>
              <a:rPr lang="zh-CN" altLang="zh-CN" sz="4800" b="1" kern="1200" dirty="0">
                <a:solidFill>
                  <a:srgbClr val="FF0000"/>
                </a:solidFill>
              </a:rPr>
              <a:t>李商隐杜牧</a:t>
            </a:r>
            <a:r>
              <a:rPr lang="zh-CN" altLang="zh-CN" sz="4800" b="1" kern="1200" dirty="0">
                <a:solidFill>
                  <a:srgbClr val="0070C0"/>
                </a:solidFill>
              </a:rPr>
              <a:t>为“</a:t>
            </a:r>
            <a:r>
              <a:rPr lang="zh-CN" altLang="zh-CN" sz="4800" b="1" kern="1200" dirty="0">
                <a:solidFill>
                  <a:srgbClr val="FF0000"/>
                </a:solidFill>
              </a:rPr>
              <a:t>小李杜</a:t>
            </a:r>
            <a:r>
              <a:rPr lang="zh-CN" altLang="zh-CN" sz="4800" b="1" kern="1200" dirty="0" smtClean="0">
                <a:solidFill>
                  <a:srgbClr val="0070C0"/>
                </a:solidFill>
              </a:rPr>
              <a:t>”。</a:t>
            </a:r>
            <a:endParaRPr lang="en-US" altLang="zh-CN" sz="4800" b="1" kern="1200" dirty="0" smtClean="0">
              <a:solidFill>
                <a:srgbClr val="0070C0"/>
              </a:solidFill>
            </a:endParaRPr>
          </a:p>
          <a:p>
            <a:r>
              <a:rPr lang="zh-CN" altLang="en-US" sz="5400" b="1" dirty="0" smtClean="0">
                <a:solidFill>
                  <a:srgbClr val="558ED5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代表作品：</a:t>
            </a:r>
            <a:r>
              <a:rPr lang="zh-CN" altLang="en-US" sz="4800" b="1" dirty="0" smtClean="0">
                <a:latin typeface="楷体" pitchFamily="49" charset="-122"/>
                <a:ea typeface="楷体" pitchFamily="49" charset="-122"/>
                <a:sym typeface="Calibri" pitchFamily="34" charset="0"/>
              </a:rPr>
              <a:t>《阿房宫赋》樊川文集》《江南春》等。</a:t>
            </a:r>
          </a:p>
          <a:p>
            <a:pPr>
              <a:lnSpc>
                <a:spcPct val="90000"/>
              </a:lnSpc>
            </a:pPr>
            <a:r>
              <a:rPr lang="zh-CN" altLang="en-US" sz="4800" b="1" kern="1200" dirty="0" smtClean="0">
                <a:solidFill>
                  <a:srgbClr val="0070C0"/>
                </a:solidFill>
              </a:rPr>
              <a:t>      </a:t>
            </a:r>
            <a:endParaRPr lang="zh-CN" altLang="en-US" sz="4800" b="1" kern="1200" dirty="0">
              <a:solidFill>
                <a:srgbClr val="0070C0"/>
              </a:solidFill>
            </a:endParaRPr>
          </a:p>
        </p:txBody>
      </p:sp>
      <p:pic>
        <p:nvPicPr>
          <p:cNvPr id="5" name="图片 2"/>
          <p:cNvPicPr>
            <a:picLocks noChangeAspect="1" noChangeArrowheads="1"/>
          </p:cNvPicPr>
          <p:nvPr/>
        </p:nvPicPr>
        <p:blipFill>
          <a:blip r:embed="rId2" cstate="print"/>
          <a:srcRect l="1624" t="398" r="10150" b="-398"/>
          <a:stretch>
            <a:fillRect/>
          </a:stretch>
        </p:blipFill>
        <p:spPr bwMode="auto">
          <a:xfrm>
            <a:off x="8139673" y="507477"/>
            <a:ext cx="3725862" cy="508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2" descr="12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10665" y="-32702"/>
            <a:ext cx="9170988" cy="6923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Rectangle 3"/>
          <p:cNvSpPr>
            <a:spLocks noGrp="1"/>
          </p:cNvSpPr>
          <p:nvPr>
            <p:ph type="title"/>
          </p:nvPr>
        </p:nvSpPr>
        <p:spPr>
          <a:xfrm>
            <a:off x="1598930" y="1915160"/>
            <a:ext cx="5257800" cy="1630363"/>
          </a:xfrm>
        </p:spPr>
        <p:txBody>
          <a:bodyPr vert="horz" wrap="square" anchor="ctr">
            <a:normAutofit fontScale="90000"/>
          </a:bodyPr>
          <a:lstStyle/>
          <a:p>
            <a:pPr lvl="0" indent="0" eaLnBrk="1" hangingPunct="1"/>
            <a:r>
              <a:rPr lang="en-US" altLang="zh-CN" sz="7200" b="1" dirty="0"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8800" b="1" dirty="0">
                <a:latin typeface="楷体_GB2312" pitchFamily="1" charset="-122"/>
                <a:ea typeface="楷体_GB2312" pitchFamily="1" charset="-122"/>
              </a:rPr>
              <a:t>山 行</a:t>
            </a:r>
            <a:br>
              <a:rPr lang="zh-CN" altLang="en-US" sz="8800" b="1" dirty="0"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8800" b="1" dirty="0">
                <a:latin typeface="楷体_GB2312" pitchFamily="1" charset="-122"/>
                <a:ea typeface="楷体_GB2312" pitchFamily="1" charset="-122"/>
              </a:rPr>
              <a:t/>
            </a:r>
            <a:br>
              <a:rPr lang="zh-CN" altLang="en-US" sz="8800" b="1" dirty="0"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8800" b="1" dirty="0">
                <a:latin typeface="楷体_GB2312" pitchFamily="1" charset="-122"/>
                <a:ea typeface="楷体_GB2312" pitchFamily="1" charset="-122"/>
              </a:rPr>
              <a:t>   杜牧</a:t>
            </a:r>
            <a:br>
              <a:rPr lang="zh-CN" altLang="en-US" sz="8800" b="1" dirty="0"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4000" dirty="0"/>
              <a:t/>
            </a:r>
            <a:br>
              <a:rPr lang="zh-CN" altLang="en-US" sz="4000" dirty="0"/>
            </a:br>
            <a:endParaRPr lang="zh-CN" altLang="en-US" sz="2400" b="1" dirty="0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内容占位符 8" descr="QQ截图2016092800235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24000"/>
          </a:blip>
          <a:srcRect/>
          <a:stretch>
            <a:fillRect/>
          </a:stretch>
        </p:blipFill>
        <p:spPr>
          <a:xfrm>
            <a:off x="554038" y="-19050"/>
            <a:ext cx="10872787" cy="6894513"/>
          </a:xfrm>
        </p:spPr>
      </p:pic>
      <p:sp>
        <p:nvSpPr>
          <p:cNvPr id="13315" name="文本框 4"/>
          <p:cNvSpPr txBox="1">
            <a:spLocks noChangeArrowheads="1"/>
          </p:cNvSpPr>
          <p:nvPr/>
        </p:nvSpPr>
        <p:spPr bwMode="auto">
          <a:xfrm>
            <a:off x="1117600" y="76200"/>
            <a:ext cx="6577013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6000" b="1">
                <a:latin typeface="楷体" pitchFamily="49" charset="-122"/>
                <a:ea typeface="楷体" pitchFamily="49" charset="-122"/>
              </a:rPr>
              <a:t>山行</a:t>
            </a:r>
          </a:p>
          <a:p>
            <a:pPr algn="ctr"/>
            <a:r>
              <a:rPr lang="zh-CN" altLang="zh-CN" sz="6000" b="1">
                <a:latin typeface="楷体" pitchFamily="49" charset="-122"/>
                <a:ea typeface="楷体" pitchFamily="49" charset="-122"/>
              </a:rPr>
              <a:t>           </a:t>
            </a:r>
            <a:r>
              <a:rPr lang="zh-CN" altLang="zh-CN" sz="4800" b="1">
                <a:latin typeface="楷体" pitchFamily="49" charset="-122"/>
                <a:ea typeface="楷体" pitchFamily="49" charset="-122"/>
              </a:rPr>
              <a:t>杜牧</a:t>
            </a:r>
          </a:p>
          <a:p>
            <a:pPr algn="ctr">
              <a:lnSpc>
                <a:spcPct val="120000"/>
              </a:lnSpc>
            </a:pPr>
            <a:r>
              <a:rPr lang="zh-CN" altLang="zh-CN" sz="6000" b="1">
                <a:latin typeface="楷体" pitchFamily="49" charset="-122"/>
                <a:ea typeface="楷体" pitchFamily="49" charset="-122"/>
              </a:rPr>
              <a:t>远上寒山石径斜，白云生处有人家。停车坐爱枫林晚，霜叶红于二月花。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448550" y="2597150"/>
            <a:ext cx="11239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60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行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239125" y="2171700"/>
            <a:ext cx="608013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9600"/>
              <a:t>{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482013" y="1398588"/>
            <a:ext cx="227965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800" b="1">
                <a:latin typeface="Arial" pitchFamily="34" charset="0"/>
                <a:ea typeface="楷体" pitchFamily="49" charset="-122"/>
              </a:rPr>
              <a:t>xíng</a:t>
            </a:r>
          </a:p>
          <a:p>
            <a:r>
              <a:rPr lang="zh-CN" altLang="zh-CN" sz="48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48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行 走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8740775" y="2751138"/>
            <a:ext cx="22479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800" b="1" dirty="0" smtClean="0">
                <a:latin typeface="Arial" pitchFamily="34" charset="0"/>
                <a:ea typeface="楷体" pitchFamily="49" charset="-122"/>
              </a:rPr>
              <a:t>hᾴng</a:t>
            </a:r>
            <a:endParaRPr lang="zh-CN" altLang="zh-CN" sz="4800" b="1" dirty="0">
              <a:latin typeface="Arial" pitchFamily="34" charset="0"/>
              <a:ea typeface="楷体" pitchFamily="49" charset="-122"/>
            </a:endParaRPr>
          </a:p>
          <a:p>
            <a:r>
              <a:rPr lang="zh-CN" altLang="zh-CN" sz="48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银 行</a:t>
            </a:r>
          </a:p>
        </p:txBody>
      </p:sp>
      <p:pic>
        <p:nvPicPr>
          <p:cNvPr id="2" name="《山行》MP3朗读免费下载.mp3">
            <a:hlinkClick r:id="" action="ppaction://media"/>
          </p:cNvPr>
          <p:cNvPicPr>
            <a:picLocks noRo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7600" y="6026150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230563" y="1063625"/>
            <a:ext cx="39163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在山林中行走。</a:t>
            </a:r>
          </a:p>
        </p:txBody>
      </p:sp>
      <p:sp>
        <p:nvSpPr>
          <p:cNvPr id="13322" name="文本框 3"/>
          <p:cNvSpPr txBox="1">
            <a:spLocks noChangeArrowheads="1"/>
          </p:cNvSpPr>
          <p:nvPr/>
        </p:nvSpPr>
        <p:spPr bwMode="auto">
          <a:xfrm>
            <a:off x="5137150" y="1643063"/>
            <a:ext cx="9588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itchFamily="34" charset="0"/>
              </a:rPr>
              <a:t>jìng</a:t>
            </a:r>
            <a:r>
              <a:rPr lang="zh-CN" altLang="en-US" sz="3200" b="1">
                <a:latin typeface="Arial" pitchFamily="34" charset="0"/>
              </a:rPr>
              <a:t> </a:t>
            </a:r>
          </a:p>
        </p:txBody>
      </p:sp>
      <p:sp>
        <p:nvSpPr>
          <p:cNvPr id="13323" name="文本框 9"/>
          <p:cNvSpPr txBox="1">
            <a:spLocks noChangeArrowheads="1"/>
          </p:cNvSpPr>
          <p:nvPr/>
        </p:nvSpPr>
        <p:spPr bwMode="auto">
          <a:xfrm>
            <a:off x="5988050" y="1643063"/>
            <a:ext cx="8239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itchFamily="34" charset="0"/>
              </a:rPr>
              <a:t>xié</a:t>
            </a:r>
            <a:r>
              <a:rPr lang="zh-CN" altLang="en-US"/>
              <a:t> </a:t>
            </a:r>
          </a:p>
        </p:txBody>
      </p:sp>
      <p:sp>
        <p:nvSpPr>
          <p:cNvPr id="13324" name="文本框 10"/>
          <p:cNvSpPr txBox="1">
            <a:spLocks noChangeArrowheads="1"/>
          </p:cNvSpPr>
          <p:nvPr/>
        </p:nvSpPr>
        <p:spPr bwMode="auto">
          <a:xfrm>
            <a:off x="4248150" y="3943350"/>
            <a:ext cx="11636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itchFamily="34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</a:rPr>
              <a:t>fēng</a:t>
            </a:r>
            <a:r>
              <a:rPr lang="zh-CN" altLang="en-US"/>
              <a:t> </a:t>
            </a:r>
          </a:p>
        </p:txBody>
      </p:sp>
      <p:sp>
        <p:nvSpPr>
          <p:cNvPr id="13325" name="文本框 11"/>
          <p:cNvSpPr txBox="1">
            <a:spLocks noChangeArrowheads="1"/>
          </p:cNvSpPr>
          <p:nvPr/>
        </p:nvSpPr>
        <p:spPr bwMode="auto">
          <a:xfrm>
            <a:off x="3662363" y="5051425"/>
            <a:ext cx="790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itchFamily="34" charset="0"/>
              </a:rPr>
              <a:t>yú</a:t>
            </a:r>
          </a:p>
        </p:txBody>
      </p:sp>
      <p:sp>
        <p:nvSpPr>
          <p:cNvPr id="13326" name="灯片编号占位符 1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400A88E-D72B-4814-A68A-5880C5A77848}" type="slidenum">
              <a:rPr lang="zh-CN" altLang="en-US" smtClean="0"/>
              <a:pPr/>
              <a:t>12</a:t>
            </a:fld>
            <a:endParaRPr lang="zh-CN" altLang="en-US" smtClean="0"/>
          </a:p>
        </p:txBody>
      </p:sp>
      <p:sp>
        <p:nvSpPr>
          <p:cNvPr id="15" name="页脚占位符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95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5" grpId="1"/>
      <p:bldP spid="6" grpId="0"/>
      <p:bldP spid="7" grpId="0"/>
      <p:bldP spid="8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 descr="QQ截图20160923150819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auto">
          <a:xfrm>
            <a:off x="1527175" y="-3175"/>
            <a:ext cx="913765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图片 2" descr="QQ截图20160929180258"/>
          <p:cNvPicPr>
            <a:picLocks noChangeAspect="1" noChangeArrowheads="1"/>
          </p:cNvPicPr>
          <p:nvPr/>
        </p:nvPicPr>
        <p:blipFill>
          <a:blip r:embed="rId3" cstate="print"/>
          <a:srcRect b="2876"/>
          <a:stretch>
            <a:fillRect/>
          </a:stretch>
        </p:blipFill>
        <p:spPr bwMode="auto">
          <a:xfrm>
            <a:off x="993775" y="-3175"/>
            <a:ext cx="1020445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17600" y="539750"/>
            <a:ext cx="6076950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6600" b="1">
                <a:latin typeface="楷体" pitchFamily="49" charset="-122"/>
                <a:ea typeface="楷体" pitchFamily="49" charset="-122"/>
                <a:sym typeface="宋体" pitchFamily="2" charset="-122"/>
              </a:rPr>
              <a:t>远上寒山石径斜</a:t>
            </a: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058863" y="6099175"/>
            <a:ext cx="75263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400" b="1">
                <a:latin typeface="楷体" pitchFamily="49" charset="-122"/>
                <a:ea typeface="楷体" pitchFamily="49" charset="-122"/>
              </a:rPr>
              <a:t>我从这幅图片中看到了（  ）。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137400" y="2898775"/>
            <a:ext cx="1598613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zh-CN" sz="3600" b="1">
                <a:latin typeface="楷体" pitchFamily="49" charset="-122"/>
                <a:ea typeface="楷体" pitchFamily="49" charset="-122"/>
              </a:rPr>
              <a:t>远山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465513" y="3749675"/>
            <a:ext cx="162718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|</a:t>
            </a:r>
          </a:p>
          <a:p>
            <a:pPr algn="ctr"/>
            <a:r>
              <a:rPr lang="zh-CN" altLang="zh-CN" sz="36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径</a:t>
            </a:r>
            <a:endParaRPr lang="en-US" altLang="zh-CN" sz="3600" b="1" dirty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429375" y="2898775"/>
            <a:ext cx="76517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600" b="1">
                <a:latin typeface="楷体" pitchFamily="49" charset="-122"/>
                <a:ea typeface="楷体" pitchFamily="49" charset="-122"/>
              </a:rPr>
              <a:t>山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632200" y="3108325"/>
            <a:ext cx="12938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600" b="1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小路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344613" y="1636713"/>
            <a:ext cx="8929687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远远的山上有一条斜斜的石头小路。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330825" y="138113"/>
            <a:ext cx="9572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itchFamily="34" charset="0"/>
              </a:rPr>
              <a:t>jìng</a:t>
            </a:r>
            <a:r>
              <a:rPr lang="zh-CN" altLang="en-US" sz="3200" b="1">
                <a:latin typeface="Arial" pitchFamily="34" charset="0"/>
              </a:rPr>
              <a:t> 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288088" y="138113"/>
            <a:ext cx="8239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itchFamily="34" charset="0"/>
              </a:rPr>
              <a:t>xié</a:t>
            </a:r>
            <a:r>
              <a:rPr lang="zh-CN" altLang="en-US"/>
              <a:t> </a:t>
            </a:r>
          </a:p>
        </p:txBody>
      </p:sp>
      <p:sp>
        <p:nvSpPr>
          <p:cNvPr id="14349" name="灯片编号占位符 1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64CCBE3-15EF-4C88-9AEB-19ED35EDB24C}" type="slidenum">
              <a:rPr lang="zh-CN" altLang="en-US" smtClean="0"/>
              <a:pPr/>
              <a:t>13</a:t>
            </a:fld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0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 descr="QQ截图2016092913112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350" y="-9525"/>
            <a:ext cx="10148888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22350" y="868363"/>
            <a:ext cx="6076950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6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白云生处有人家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22350" y="-9525"/>
            <a:ext cx="75247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/>
            <a:r>
              <a:rPr lang="zh-CN" altLang="zh-CN" sz="44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我从这幅图片中看到了（  ）。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345363" y="3673475"/>
            <a:ext cx="1646237" cy="762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zh-CN" sz="44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白云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76600" y="3292475"/>
            <a:ext cx="247015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zh-CN" sz="3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人家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390650" y="1825625"/>
            <a:ext cx="7508875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在那飘着白云的地方有几户人家。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322513" y="3292475"/>
            <a:ext cx="13716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3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房子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6" descr="QQ截图20160929191902"/>
          <p:cNvPicPr>
            <a:picLocks noChangeAspect="1" noChangeArrowheads="1"/>
          </p:cNvPicPr>
          <p:nvPr/>
        </p:nvPicPr>
        <p:blipFill>
          <a:blip r:embed="rId2" cstate="print">
            <a:lum bright="24000"/>
          </a:blip>
          <a:srcRect b="36517"/>
          <a:stretch>
            <a:fillRect/>
          </a:stretch>
        </p:blipFill>
        <p:spPr bwMode="auto">
          <a:xfrm>
            <a:off x="1476375" y="3175"/>
            <a:ext cx="8461375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文本框 5"/>
          <p:cNvSpPr txBox="1">
            <a:spLocks noChangeArrowheads="1"/>
          </p:cNvSpPr>
          <p:nvPr/>
        </p:nvSpPr>
        <p:spPr bwMode="auto">
          <a:xfrm>
            <a:off x="1901825" y="2101850"/>
            <a:ext cx="7766050" cy="210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6600" b="1">
                <a:latin typeface="楷体" pitchFamily="49" charset="-122"/>
                <a:ea typeface="楷体" pitchFamily="49" charset="-122"/>
                <a:sym typeface="宋体" pitchFamily="2" charset="-122"/>
              </a:rPr>
              <a:t>远上</a:t>
            </a:r>
            <a:r>
              <a:rPr lang="en-US" altLang="zh-CN" sz="6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|</a:t>
            </a:r>
            <a:r>
              <a:rPr lang="zh-CN" altLang="zh-CN" sz="6600" b="1">
                <a:latin typeface="楷体" pitchFamily="49" charset="-122"/>
                <a:ea typeface="楷体" pitchFamily="49" charset="-122"/>
                <a:sym typeface="宋体" pitchFamily="2" charset="-122"/>
              </a:rPr>
              <a:t>寒山</a:t>
            </a:r>
            <a:r>
              <a:rPr lang="en-US" altLang="zh-CN" sz="6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|</a:t>
            </a:r>
            <a:r>
              <a:rPr lang="zh-CN" altLang="zh-CN" sz="6600" b="1">
                <a:latin typeface="楷体" pitchFamily="49" charset="-122"/>
                <a:ea typeface="楷体" pitchFamily="49" charset="-122"/>
                <a:sym typeface="宋体" pitchFamily="2" charset="-122"/>
              </a:rPr>
              <a:t>石径斜，</a:t>
            </a:r>
          </a:p>
          <a:p>
            <a:r>
              <a:rPr lang="zh-CN" altLang="zh-CN" sz="6600" b="1">
                <a:latin typeface="楷体" pitchFamily="49" charset="-122"/>
                <a:ea typeface="楷体" pitchFamily="49" charset="-122"/>
                <a:sym typeface="宋体" pitchFamily="2" charset="-122"/>
              </a:rPr>
              <a:t>白云</a:t>
            </a:r>
            <a:r>
              <a:rPr lang="en-US" altLang="zh-CN" sz="6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|</a:t>
            </a:r>
            <a:r>
              <a:rPr lang="zh-CN" altLang="zh-CN" sz="6600" b="1">
                <a:latin typeface="楷体" pitchFamily="49" charset="-122"/>
                <a:ea typeface="楷体" pitchFamily="49" charset="-122"/>
                <a:sym typeface="宋体" pitchFamily="2" charset="-122"/>
              </a:rPr>
              <a:t>生处</a:t>
            </a:r>
            <a:r>
              <a:rPr lang="en-US" altLang="zh-CN" sz="6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|</a:t>
            </a:r>
            <a:r>
              <a:rPr lang="zh-CN" altLang="zh-CN" sz="6600" b="1">
                <a:latin typeface="楷体" pitchFamily="49" charset="-122"/>
                <a:ea typeface="楷体" pitchFamily="49" charset="-122"/>
                <a:sym typeface="宋体" pitchFamily="2" charset="-122"/>
              </a:rPr>
              <a:t>有人家。</a:t>
            </a:r>
            <a:endParaRPr lang="zh-CN" altLang="zh-CN" sz="66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388" name="文本框 7"/>
          <p:cNvSpPr txBox="1">
            <a:spLocks noChangeArrowheads="1"/>
          </p:cNvSpPr>
          <p:nvPr/>
        </p:nvSpPr>
        <p:spPr bwMode="auto">
          <a:xfrm>
            <a:off x="1554163" y="4494213"/>
            <a:ext cx="8307387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000">
                <a:latin typeface="楷体" pitchFamily="49" charset="-122"/>
                <a:ea typeface="楷体" pitchFamily="49" charset="-122"/>
              </a:rPr>
              <a:t>远远的山上有一条斜斜的石头小路，</a:t>
            </a:r>
            <a:r>
              <a:rPr lang="zh-CN" altLang="en-US" sz="4000">
                <a:latin typeface="楷体" pitchFamily="49" charset="-122"/>
                <a:ea typeface="楷体" pitchFamily="49" charset="-122"/>
                <a:sym typeface="宋体" pitchFamily="2" charset="-122"/>
              </a:rPr>
              <a:t>在那飘着白云的地方有几户人家。</a:t>
            </a:r>
          </a:p>
        </p:txBody>
      </p:sp>
      <p:sp>
        <p:nvSpPr>
          <p:cNvPr id="16389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9657D79-4497-4BCC-8C1D-5CBF4E7BD2C9}" type="slidenum">
              <a:rPr lang="zh-CN" altLang="en-US" smtClean="0"/>
              <a:pPr/>
              <a:t>15</a:t>
            </a:fld>
            <a:endParaRPr lang="zh-CN" altLang="en-US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6" descr="QQ截图2016092721325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75" y="-22225"/>
            <a:ext cx="612775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902325" y="2265363"/>
            <a:ext cx="6453188" cy="139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6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霜叶红于二月花</a:t>
            </a:r>
            <a:endParaRPr lang="zh-CN" altLang="zh-CN" sz="6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200775" y="314325"/>
            <a:ext cx="5957888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/>
            <a:r>
              <a:rPr lang="zh-CN" altLang="zh-CN" sz="4400" b="1" noProof="1">
                <a:latin typeface="楷体" panose="02010609060101010101" pitchFamily="49" charset="-122"/>
                <a:ea typeface="楷体" panose="02010609060101010101" pitchFamily="49" charset="-122"/>
              </a:rPr>
              <a:t>我从这幅图片中看到了（  ）</a:t>
            </a:r>
            <a:r>
              <a:rPr lang="zh-CN" altLang="zh-CN" sz="44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200775" y="3932238"/>
            <a:ext cx="5803900" cy="130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那红色的枫叶比那二月的花还要红。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43175" y="1020763"/>
            <a:ext cx="2362200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6600" b="1">
                <a:latin typeface="楷体" panose="02010609060101010101" pitchFamily="49" charset="-122"/>
                <a:ea typeface="楷体" panose="02010609060101010101" pitchFamily="49" charset="-122"/>
              </a:rPr>
              <a:t>枫叶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368550" y="2117725"/>
            <a:ext cx="1951038" cy="210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6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|</a:t>
            </a:r>
          </a:p>
          <a:p>
            <a:r>
              <a:rPr lang="zh-CN" altLang="zh-CN" sz="6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霜叶</a:t>
            </a:r>
            <a:endParaRPr lang="zh-CN" altLang="zh-CN" sz="6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0" grpId="0"/>
      <p:bldP spid="5" grpId="0"/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内容占位符 3" descr="QQ截图2016092721033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59513" y="41275"/>
            <a:ext cx="5815012" cy="6775450"/>
          </a:xfr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38150" y="1665288"/>
            <a:ext cx="5233988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6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停车坐爱枫晚</a:t>
            </a:r>
            <a:endParaRPr lang="zh-CN" altLang="zh-CN" sz="6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58763" y="3794125"/>
            <a:ext cx="559276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停下车来欣赏这美丽的风景。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9459" name="内容占位符 3" descr="QQ截图2016092919190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36000"/>
          </a:blip>
          <a:srcRect t="47887"/>
          <a:stretch>
            <a:fillRect/>
          </a:stretch>
        </p:blipFill>
        <p:spPr>
          <a:xfrm>
            <a:off x="500063" y="-12700"/>
            <a:ext cx="10352087" cy="6883400"/>
          </a:xfrm>
        </p:spPr>
      </p:pic>
      <p:sp>
        <p:nvSpPr>
          <p:cNvPr id="19460" name="文本框 4"/>
          <p:cNvSpPr txBox="1">
            <a:spLocks noChangeArrowheads="1"/>
          </p:cNvSpPr>
          <p:nvPr/>
        </p:nvSpPr>
        <p:spPr bwMode="auto">
          <a:xfrm>
            <a:off x="1779588" y="849313"/>
            <a:ext cx="7793037" cy="270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6600" b="1">
                <a:latin typeface="楷体" pitchFamily="49" charset="-122"/>
                <a:ea typeface="楷体" pitchFamily="49" charset="-122"/>
                <a:sym typeface="宋体" pitchFamily="2" charset="-122"/>
              </a:rPr>
              <a:t>停车</a:t>
            </a:r>
            <a:r>
              <a:rPr lang="en-US" altLang="zh-CN" sz="6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|</a:t>
            </a:r>
            <a:r>
              <a:rPr lang="zh-CN" altLang="zh-CN" sz="6600" b="1">
                <a:latin typeface="楷体" pitchFamily="49" charset="-122"/>
                <a:ea typeface="楷体" pitchFamily="49" charset="-122"/>
                <a:sym typeface="宋体" pitchFamily="2" charset="-122"/>
              </a:rPr>
              <a:t>坐爱</a:t>
            </a:r>
            <a:r>
              <a:rPr lang="en-US" altLang="zh-CN" sz="6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|</a:t>
            </a:r>
            <a:r>
              <a:rPr lang="zh-CN" altLang="zh-CN" sz="6600" b="1">
                <a:latin typeface="楷体" pitchFamily="49" charset="-122"/>
                <a:ea typeface="楷体" pitchFamily="49" charset="-122"/>
                <a:sym typeface="宋体" pitchFamily="2" charset="-122"/>
              </a:rPr>
              <a:t>枫林晚，霜叶</a:t>
            </a:r>
            <a:r>
              <a:rPr lang="en-US" altLang="zh-CN" sz="6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|</a:t>
            </a:r>
            <a:r>
              <a:rPr lang="zh-CN" altLang="zh-CN" sz="6600" b="1">
                <a:latin typeface="楷体" pitchFamily="49" charset="-122"/>
                <a:ea typeface="楷体" pitchFamily="49" charset="-122"/>
                <a:sym typeface="宋体" pitchFamily="2" charset="-122"/>
              </a:rPr>
              <a:t>红于</a:t>
            </a:r>
            <a:r>
              <a:rPr lang="en-US" altLang="zh-CN" sz="6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|</a:t>
            </a:r>
            <a:r>
              <a:rPr lang="zh-CN" altLang="zh-CN" sz="6600" b="1">
                <a:latin typeface="楷体" pitchFamily="49" charset="-122"/>
                <a:ea typeface="楷体" pitchFamily="49" charset="-122"/>
                <a:sym typeface="宋体" pitchFamily="2" charset="-122"/>
              </a:rPr>
              <a:t>二月花。</a:t>
            </a:r>
            <a:endParaRPr lang="zh-CN" altLang="zh-CN" sz="66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461" name="文本框 2"/>
          <p:cNvSpPr txBox="1">
            <a:spLocks noChangeArrowheads="1"/>
          </p:cNvSpPr>
          <p:nvPr/>
        </p:nvSpPr>
        <p:spPr bwMode="auto">
          <a:xfrm>
            <a:off x="974725" y="4025900"/>
            <a:ext cx="85979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楷体" pitchFamily="49" charset="-122"/>
                <a:ea typeface="楷体" pitchFamily="49" charset="-122"/>
                <a:sym typeface="宋体" pitchFamily="2" charset="-122"/>
              </a:rPr>
              <a:t>    </a:t>
            </a:r>
            <a:r>
              <a:rPr lang="zh-CN" altLang="en-US" sz="4000">
                <a:latin typeface="楷体" pitchFamily="49" charset="-122"/>
                <a:ea typeface="楷体" pitchFamily="49" charset="-122"/>
                <a:sym typeface="宋体" pitchFamily="2" charset="-122"/>
              </a:rPr>
              <a:t>停下车来欣赏这美丽的风景，那红色的枫叶比那二月的花还要红。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462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FDF4D4B-C709-4560-8B3D-58EFAE303914}" type="slidenum">
              <a:rPr lang="zh-CN" altLang="en-US" smtClean="0"/>
              <a:pPr/>
              <a:t>18</a:t>
            </a:fld>
            <a:endParaRPr lang="zh-CN" altLang="en-US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1628" y="258445"/>
            <a:ext cx="3549015" cy="14325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perspectiveRight"/>
              <a:lightRig rig="threePt" dir="t">
                <a:rot lat="0" lon="0" rev="0"/>
              </a:lightRig>
            </a:scene3d>
            <a:sp3d extrusionH="311150" prstMaterial="plastic">
              <a:extrusionClr>
                <a:srgbClr val="D6C0C9"/>
              </a:extrusionClr>
            </a:sp3d>
          </a:bodyPr>
          <a:lstStyle/>
          <a:p>
            <a:pPr algn="ctr" fontAlgn="auto">
              <a:defRPr/>
            </a:pPr>
            <a:r>
              <a:rPr lang="zh-CN" altLang="en-US" sz="8800" b="1" noProof="1">
                <a:solidFill>
                  <a:srgbClr val="FF0066"/>
                </a:solidFill>
                <a:effectLst>
                  <a:outerShdw blurRad="60007" dist="310007" dir="7680000" sy="30000" kx="1300200" algn="ctr" rotWithShape="0">
                    <a:srgbClr val="B4B1D6">
                      <a:alpha val="60000"/>
                    </a:srgbClr>
                  </a:outerShdw>
                </a:effectLst>
                <a:latin typeface="+mn-lt"/>
                <a:ea typeface="+mn-ea"/>
              </a:rPr>
              <a:t>说一说</a:t>
            </a:r>
            <a:endParaRPr lang="zh-CN" altLang="en-US" sz="8800" b="1" noProof="1">
              <a:solidFill>
                <a:srgbClr val="FF0066"/>
              </a:solidFill>
              <a:effectLst>
                <a:outerShdw blurRad="60007" dist="310007" dir="7680000" sy="30000" kx="1300200" algn="ctr" rotWithShape="0">
                  <a:srgbClr val="B4B1D6">
                    <a:alpha val="60000"/>
                  </a:srgbClr>
                </a:outerShdw>
              </a:effectLst>
            </a:endParaRPr>
          </a:p>
        </p:txBody>
      </p:sp>
      <p:sp>
        <p:nvSpPr>
          <p:cNvPr id="24579" name="文本框 4"/>
          <p:cNvSpPr txBox="1">
            <a:spLocks noChangeArrowheads="1"/>
          </p:cNvSpPr>
          <p:nvPr/>
        </p:nvSpPr>
        <p:spPr bwMode="auto">
          <a:xfrm>
            <a:off x="322263" y="1690688"/>
            <a:ext cx="1077753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800" b="1">
                <a:latin typeface="楷体" pitchFamily="49" charset="-122"/>
                <a:ea typeface="楷体" pitchFamily="49" charset="-122"/>
              </a:rPr>
              <a:t>学了这首诗，我知道了这首诗的意思是：</a:t>
            </a: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466725" y="2895600"/>
            <a:ext cx="10779125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4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远远的山上有一条弯弯曲曲的石头小路，在那飘着白云的地方有几户人家。停下车来欣赏这美丽的枫叶，那红色的枫叶比那二月的花还要红。</a:t>
            </a:r>
          </a:p>
        </p:txBody>
      </p:sp>
      <p:sp>
        <p:nvSpPr>
          <p:cNvPr id="24581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BE10A13-57DE-4B9C-9934-F9B9A0B0E88B}" type="slidenum">
              <a:rPr lang="zh-CN" altLang="en-US" smtClean="0"/>
              <a:pPr/>
              <a:t>19</a:t>
            </a:fld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图片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640" y="57785"/>
            <a:ext cx="12095480" cy="6770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328175" y="3647281"/>
            <a:ext cx="7388225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86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4000" b="1" dirty="0"/>
              <a:t>秋天真是一个（      ）的季节！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 descr="QQ截图20160923150819"/>
          <p:cNvPicPr>
            <a:picLocks noChangeAspect="1" noChangeArrowheads="1"/>
          </p:cNvPicPr>
          <p:nvPr/>
        </p:nvPicPr>
        <p:blipFill>
          <a:blip r:embed="rId3" cstate="print">
            <a:lum bright="1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538" y="-3175"/>
            <a:ext cx="9577387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4" name="文本框 4"/>
          <p:cNvSpPr txBox="1">
            <a:spLocks noChangeArrowheads="1"/>
          </p:cNvSpPr>
          <p:nvPr/>
        </p:nvSpPr>
        <p:spPr bwMode="auto">
          <a:xfrm>
            <a:off x="4508500" y="501650"/>
            <a:ext cx="6575425" cy="557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山行</a:t>
            </a:r>
          </a:p>
          <a:p>
            <a:pPr algn="ctr"/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杜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牧</a:t>
            </a:r>
          </a:p>
          <a:p>
            <a:pPr algn="ctr"/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r>
              <a:rPr lang="zh-CN" altLang="zh-CN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上寒山石径</a:t>
            </a:r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斜，</a:t>
            </a:r>
            <a:r>
              <a:rPr lang="zh-CN" altLang="zh-CN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白云生处有人家</a:t>
            </a:r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停车坐爱枫林</a:t>
            </a:r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晚，</a:t>
            </a:r>
            <a:r>
              <a:rPr lang="zh-CN" altLang="zh-CN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霜叶红于二月</a:t>
            </a:r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花。</a:t>
            </a:r>
          </a:p>
        </p:txBody>
      </p:sp>
      <p:sp>
        <p:nvSpPr>
          <p:cNvPr id="7" name="矩形 6"/>
          <p:cNvSpPr/>
          <p:nvPr/>
        </p:nvSpPr>
        <p:spPr>
          <a:xfrm rot="19800000">
            <a:off x="-186056" y="1858010"/>
            <a:ext cx="5770881" cy="14325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/>
            <a:r>
              <a:rPr lang="zh-CN" altLang="zh-CN" sz="88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</a:rPr>
              <a:t>我是小诗人</a:t>
            </a:r>
            <a:endParaRPr lang="zh-CN" altLang="zh-CN" sz="880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5" name="赵海洋 - 秋日私语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06538" y="111104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4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QQ截图20160923150819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auto">
          <a:xfrm>
            <a:off x="1527175" y="-3175"/>
            <a:ext cx="9577388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文本框 3"/>
          <p:cNvSpPr txBox="1">
            <a:spLocks noChangeArrowheads="1"/>
          </p:cNvSpPr>
          <p:nvPr/>
        </p:nvSpPr>
        <p:spPr bwMode="auto">
          <a:xfrm>
            <a:off x="315913" y="2692400"/>
            <a:ext cx="10179050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6000" b="1">
                <a:latin typeface="楷体" pitchFamily="49" charset="-122"/>
                <a:ea typeface="楷体" pitchFamily="49" charset="-122"/>
              </a:rPr>
              <a:t>我觉得（      ）小朋友读得好，因为（     ）。</a:t>
            </a:r>
          </a:p>
        </p:txBody>
      </p:sp>
      <p:sp>
        <p:nvSpPr>
          <p:cNvPr id="2" name="矩形 1"/>
          <p:cNvSpPr/>
          <p:nvPr/>
        </p:nvSpPr>
        <p:spPr>
          <a:xfrm>
            <a:off x="662940" y="569595"/>
            <a:ext cx="5059680" cy="155448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96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latin typeface="+mn-lt"/>
                <a:ea typeface="+mn-ea"/>
              </a:rPr>
              <a:t>朗读点评</a:t>
            </a:r>
            <a:endParaRPr lang="zh-CN" altLang="en-US" sz="96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23557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98A124E-9683-4CF4-A225-BCAC3EEC6B05}" type="slidenum">
              <a:rPr lang="zh-CN" altLang="en-US" smtClean="0"/>
              <a:pPr/>
              <a:t>22</a:t>
            </a:fld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46349" y="1161415"/>
            <a:ext cx="7221220" cy="21945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base"/>
            <a:r>
              <a:rPr lang="zh-CN" altLang="zh-CN" sz="13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赠刘</a:t>
            </a:r>
            <a:r>
              <a:rPr lang="zh-CN" altLang="zh-CN" sz="13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景文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3"/>
          <p:cNvSpPr txBox="1">
            <a:spLocks noChangeArrowheads="1"/>
          </p:cNvSpPr>
          <p:nvPr/>
        </p:nvSpPr>
        <p:spPr bwMode="auto">
          <a:xfrm>
            <a:off x="3429001" y="1000125"/>
            <a:ext cx="7488767" cy="110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latin typeface="华文楷体" pitchFamily="2" charset="-122"/>
                <a:ea typeface="华文楷体" pitchFamily="2" charset="-122"/>
              </a:rPr>
              <a:t>赠</a:t>
            </a:r>
            <a:r>
              <a:rPr lang="en-US" altLang="zh-CN" sz="6600" b="1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6600" b="1">
                <a:latin typeface="华文楷体" pitchFamily="2" charset="-122"/>
                <a:ea typeface="华文楷体" pitchFamily="2" charset="-122"/>
              </a:rPr>
              <a:t>刘景文</a:t>
            </a:r>
          </a:p>
        </p:txBody>
      </p:sp>
      <p:pic>
        <p:nvPicPr>
          <p:cNvPr id="29699" name="图片 6" descr="u=530591184,401268431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1" y="3000376"/>
            <a:ext cx="8978900" cy="38576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9700" name="Text Box 3"/>
          <p:cNvSpPr txBox="1">
            <a:spLocks noChangeArrowheads="1"/>
          </p:cNvSpPr>
          <p:nvPr/>
        </p:nvSpPr>
        <p:spPr bwMode="auto">
          <a:xfrm>
            <a:off x="2571751" y="142875"/>
            <a:ext cx="7488767" cy="110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 b="1">
                <a:latin typeface="Times New Roman" pitchFamily="18" charset="0"/>
                <a:ea typeface="楷体_GB2312" pitchFamily="49" charset="-122"/>
              </a:rPr>
              <a:t> </a:t>
            </a:r>
            <a:r>
              <a:rPr lang="en-US" altLang="zh-CN" sz="5400" b="1">
                <a:latin typeface="宋体" pitchFamily="2" charset="-122"/>
              </a:rPr>
              <a:t>zènɡ  liú</a:t>
            </a:r>
            <a:endParaRPr lang="zh-CN" altLang="zh-CN" sz="5400" b="1">
              <a:latin typeface="宋体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810000" y="2143126"/>
            <a:ext cx="533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（宋）苏轼</a:t>
            </a:r>
            <a:r>
              <a:rPr lang="en-US" altLang="zh-CN" sz="4000" b="1">
                <a:latin typeface="华文楷体" pitchFamily="2" charset="-122"/>
                <a:ea typeface="华文楷体" pitchFamily="2" charset="-122"/>
              </a:rPr>
              <a:t>(shì)</a:t>
            </a:r>
            <a:endParaRPr lang="zh-CN" altLang="zh-CN" sz="4000" b="1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40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429000" y="1000125"/>
            <a:ext cx="3810000" cy="110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赠  刘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9810752" y="1"/>
            <a:ext cx="1850538" cy="1571625"/>
            <a:chOff x="0" y="0"/>
            <a:chExt cx="1842" cy="1842"/>
          </a:xfrm>
        </p:grpSpPr>
        <p:sp>
          <p:nvSpPr>
            <p:cNvPr id="29710" name="Rectangle 7"/>
            <p:cNvSpPr>
              <a:spLocks noChangeArrowheads="1"/>
            </p:cNvSpPr>
            <p:nvPr/>
          </p:nvSpPr>
          <p:spPr bwMode="auto">
            <a:xfrm>
              <a:off x="9" y="9"/>
              <a:ext cx="1824" cy="1824"/>
            </a:xfrm>
            <a:prstGeom prst="rect">
              <a:avLst/>
            </a:prstGeom>
            <a:solidFill>
              <a:srgbClr val="CC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29711" name="AutoShape 8"/>
            <p:cNvCxnSpPr>
              <a:cxnSpLocks noChangeShapeType="1"/>
              <a:stCxn id="29710" idx="1"/>
              <a:endCxn id="29710" idx="3"/>
            </p:cNvCxnSpPr>
            <p:nvPr/>
          </p:nvCxnSpPr>
          <p:spPr bwMode="auto">
            <a:xfrm>
              <a:off x="0" y="921"/>
              <a:ext cx="1842" cy="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</p:cxnSp>
        <p:cxnSp>
          <p:nvCxnSpPr>
            <p:cNvPr id="29712" name="AutoShape 9"/>
            <p:cNvCxnSpPr>
              <a:cxnSpLocks noChangeShapeType="1"/>
              <a:stCxn id="29710" idx="0"/>
              <a:endCxn id="29710" idx="2"/>
            </p:cNvCxnSpPr>
            <p:nvPr/>
          </p:nvCxnSpPr>
          <p:spPr bwMode="auto">
            <a:xfrm>
              <a:off x="921" y="0"/>
              <a:ext cx="0" cy="1842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15" name="Text Box 19"/>
          <p:cNvSpPr txBox="1">
            <a:spLocks noChangeArrowheads="1"/>
          </p:cNvSpPr>
          <p:nvPr/>
        </p:nvSpPr>
        <p:spPr bwMode="auto">
          <a:xfrm>
            <a:off x="10001251" y="0"/>
            <a:ext cx="1809749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 dirty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刘</a:t>
            </a:r>
          </a:p>
        </p:txBody>
      </p:sp>
      <p:sp>
        <p:nvSpPr>
          <p:cNvPr id="29705" name="灯片编号占位符 11"/>
          <p:cNvSpPr>
            <a:spLocks noGrp="1"/>
          </p:cNvSpPr>
          <p:nvPr>
            <p:ph type="sldNum" sz="quarter" idx="12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fld id="{29779903-D55D-4983-8251-73985976EB0D}" type="slidenum">
              <a:rPr lang="zh-CN" altLang="zh-CN" smtClean="0"/>
              <a:pPr/>
              <a:t>24</a:t>
            </a:fld>
            <a:endParaRPr lang="zh-CN" altLang="zh-CN" smtClean="0"/>
          </a:p>
        </p:txBody>
      </p:sp>
      <p:sp>
        <p:nvSpPr>
          <p:cNvPr id="29708" name="矩形 15"/>
          <p:cNvSpPr>
            <a:spLocks noChangeArrowheads="1"/>
          </p:cNvSpPr>
          <p:nvPr/>
        </p:nvSpPr>
        <p:spPr bwMode="auto">
          <a:xfrm>
            <a:off x="5672667" y="3367089"/>
            <a:ext cx="63350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  <a:latin typeface="Calibri" pitchFamily="34" charset="0"/>
              </a:rPr>
              <a:t>绿色圃中小学教育</a:t>
            </a:r>
            <a:r>
              <a:rPr lang="en-US" altLang="zh-CN" sz="100">
                <a:solidFill>
                  <a:schemeClr val="bg1"/>
                </a:solidFill>
                <a:latin typeface="Calibri" pitchFamily="34" charset="0"/>
              </a:rPr>
              <a:t>http://www.LSPJY.com</a:t>
            </a:r>
            <a:r>
              <a:rPr lang="zh-CN" altLang="en-US" sz="100">
                <a:solidFill>
                  <a:schemeClr val="bg1"/>
                </a:solidFill>
                <a:latin typeface="Calibri" pitchFamily="34" charset="0"/>
              </a:rPr>
              <a:t>绿色圃中小学教育</a:t>
            </a:r>
            <a:r>
              <a:rPr lang="en-US" altLang="zh-CN" sz="100">
                <a:solidFill>
                  <a:schemeClr val="bg1"/>
                </a:solidFill>
                <a:latin typeface="Calibri" pitchFamily="34" charset="0"/>
              </a:rPr>
              <a:t>http://www.LSPJY.com </a:t>
            </a:r>
            <a:endParaRPr lang="zh-CN" altLang="en-US" sz="100">
              <a:solidFill>
                <a:schemeClr val="bg1"/>
              </a:solidFill>
              <a:latin typeface="Calibri" pitchFamily="34" charset="0"/>
            </a:endParaRPr>
          </a:p>
          <a:p>
            <a:endParaRPr lang="zh-CN" altLang="en-US" sz="1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9709" name="矩形 16"/>
          <p:cNvSpPr>
            <a:spLocks noChangeArrowheads="1"/>
          </p:cNvSpPr>
          <p:nvPr/>
        </p:nvSpPr>
        <p:spPr bwMode="auto">
          <a:xfrm>
            <a:off x="5875867" y="3519489"/>
            <a:ext cx="63350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  <a:latin typeface="Calibri" pitchFamily="34" charset="0"/>
              </a:rPr>
              <a:t>绿色圃中小学教育</a:t>
            </a:r>
            <a:r>
              <a:rPr lang="en-US" altLang="zh-CN" sz="100">
                <a:solidFill>
                  <a:schemeClr val="bg1"/>
                </a:solidFill>
                <a:latin typeface="Calibri" pitchFamily="34" charset="0"/>
              </a:rPr>
              <a:t>http://www.LSPJY.com</a:t>
            </a:r>
            <a:r>
              <a:rPr lang="zh-CN" altLang="en-US" sz="100">
                <a:solidFill>
                  <a:schemeClr val="bg1"/>
                </a:solidFill>
                <a:latin typeface="Calibri" pitchFamily="34" charset="0"/>
              </a:rPr>
              <a:t>绿色圃中小学教育</a:t>
            </a:r>
            <a:r>
              <a:rPr lang="en-US" altLang="zh-CN" sz="100">
                <a:solidFill>
                  <a:schemeClr val="bg1"/>
                </a:solidFill>
                <a:latin typeface="Calibri" pitchFamily="34" charset="0"/>
              </a:rPr>
              <a:t>http://www.LSPJY.com </a:t>
            </a:r>
            <a:endParaRPr lang="zh-CN" altLang="en-US" sz="100">
              <a:solidFill>
                <a:schemeClr val="bg1"/>
              </a:solidFill>
              <a:latin typeface="Calibri" pitchFamily="34" charset="0"/>
            </a:endParaRPr>
          </a:p>
          <a:p>
            <a:endParaRPr lang="zh-CN" altLang="en-US" sz="1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87045" y="913765"/>
            <a:ext cx="6954520" cy="6015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    苏轼，</a:t>
            </a:r>
            <a:r>
              <a:rPr sz="5400" dirty="0">
                <a:latin typeface="楷体" panose="02010609060101010101" pitchFamily="49" charset="-122"/>
                <a:ea typeface="楷体" panose="02010609060101010101" pitchFamily="49" charset="-122"/>
              </a:rPr>
              <a:t>号东坡居士，世称苏东坡、苏仙。汉族，北宋文学家、书法家、画家。</a:t>
            </a:r>
            <a:r>
              <a:rPr lang="zh-CN" altLang="en-US" sz="5400" b="1" dirty="0">
                <a:latin typeface="Times New Roman" panose="02020603050405020304" pitchFamily="18" charset="0"/>
                <a:ea typeface="楷体_GB2312" pitchFamily="1" charset="-122"/>
                <a:sym typeface="+mn-ea"/>
              </a:rPr>
              <a:t>他与父亲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  <a:sym typeface="+mn-ea"/>
              </a:rPr>
              <a:t>苏洵</a:t>
            </a:r>
            <a:r>
              <a:rPr lang="zh-CN" altLang="en-US" sz="5400" b="1" dirty="0">
                <a:latin typeface="Times New Roman" panose="02020603050405020304" pitchFamily="18" charset="0"/>
                <a:ea typeface="楷体_GB2312" pitchFamily="1" charset="-122"/>
                <a:sym typeface="+mn-ea"/>
              </a:rPr>
              <a:t>、弟弟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  <a:sym typeface="+mn-ea"/>
              </a:rPr>
              <a:t>苏辙</a:t>
            </a:r>
            <a:r>
              <a:rPr lang="zh-CN" altLang="en-US" sz="5400" b="1" dirty="0">
                <a:latin typeface="Times New Roman" panose="02020603050405020304" pitchFamily="18" charset="0"/>
                <a:ea typeface="楷体_GB2312" pitchFamily="1" charset="-122"/>
                <a:sym typeface="+mn-ea"/>
              </a:rPr>
              <a:t>合称“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  <a:sym typeface="+mn-ea"/>
              </a:rPr>
              <a:t>三苏</a:t>
            </a:r>
            <a:r>
              <a:rPr lang="zh-CN" altLang="en-US" sz="5400" b="1" dirty="0">
                <a:latin typeface="Times New Roman" panose="02020603050405020304" pitchFamily="18" charset="0"/>
                <a:ea typeface="楷体_GB2312" pitchFamily="1" charset="-122"/>
                <a:sym typeface="+mn-ea"/>
              </a:rPr>
              <a:t>”。</a:t>
            </a:r>
            <a:endParaRPr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对角圆角矩形 22"/>
          <p:cNvSpPr/>
          <p:nvPr/>
        </p:nvSpPr>
        <p:spPr>
          <a:xfrm>
            <a:off x="2666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40930" y="764540"/>
            <a:ext cx="3549015" cy="5547995"/>
          </a:xfrm>
          <a:prstGeom prst="round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21507"/>
          <p:cNvSpPr txBox="1"/>
          <p:nvPr/>
        </p:nvSpPr>
        <p:spPr>
          <a:xfrm>
            <a:off x="482600" y="269240"/>
            <a:ext cx="11100435" cy="64617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6600" strike="noStrike" noProof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r>
              <a:rPr sz="4400" strike="noStrike" noProof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这首诗歌是诗人写给自己的好朋友刘景文的，刘景文是一个有学问、不怕困难的人。当时刘景文已经50多岁了，可是却没有受到朝廷的重用，所以整天闷闷不乐，心情很不好。苏轼就邀刘景文到他家里做客，他们一边喝酒一边聊天，苏轼很想帮刘景文树立信心。于是，便写了一首诗送给刘景文，希望刘景文能找回自信，取得成功。这首诗的题目就叫《赠刘景文》。</a:t>
            </a:r>
            <a:endParaRPr lang="zh-CN" altLang="en-US" sz="4400" strike="noStrike" noProof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0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"/>
          <p:cNvPicPr>
            <a:picLocks noChangeAspect="1" noChangeArrowheads="1"/>
          </p:cNvPicPr>
          <p:nvPr/>
        </p:nvPicPr>
        <p:blipFill>
          <a:blip r:embed="rId2" cstate="print"/>
          <a:srcRect l="6467" r="7433"/>
          <a:stretch>
            <a:fillRect/>
          </a:stretch>
        </p:blipFill>
        <p:spPr bwMode="auto">
          <a:xfrm>
            <a:off x="450850" y="1365250"/>
            <a:ext cx="4997450" cy="504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文本框 4"/>
          <p:cNvSpPr txBox="1">
            <a:spLocks noChangeArrowheads="1"/>
          </p:cNvSpPr>
          <p:nvPr/>
        </p:nvSpPr>
        <p:spPr bwMode="auto">
          <a:xfrm>
            <a:off x="7253288" y="928688"/>
            <a:ext cx="18669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4400" b="1">
                <a:latin typeface="黑体" pitchFamily="49" charset="-122"/>
                <a:ea typeface="黑体" pitchFamily="49" charset="-122"/>
                <a:sym typeface="楷体" pitchFamily="49" charset="-122"/>
              </a:rPr>
              <a:t>刘景文</a:t>
            </a:r>
            <a:endParaRPr lang="zh-CN" altLang="en-US" sz="44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268" name="文本框 3"/>
          <p:cNvSpPr txBox="1">
            <a:spLocks noChangeArrowheads="1"/>
          </p:cNvSpPr>
          <p:nvPr/>
        </p:nvSpPr>
        <p:spPr bwMode="auto">
          <a:xfrm>
            <a:off x="6067425" y="1911350"/>
            <a:ext cx="5692775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60000"/>
              </a:lnSpc>
              <a:buFont typeface="Arial" pitchFamily="34" charset="0"/>
              <a:buNone/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刘季孙（1033～1092）北宋诗人，苏轼称其为“慷慨奇士”。字景文，祥符（今河南开封）人，北宋大将刘平之子。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2571751" y="2428876"/>
            <a:ext cx="700063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荷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尽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已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无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擎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雨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盖，</a:t>
            </a:r>
          </a:p>
        </p:txBody>
      </p:sp>
      <p:sp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2415117" y="3500438"/>
            <a:ext cx="731161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菊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残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犹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傲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霜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枝</a:t>
            </a:r>
            <a:r>
              <a:rPr lang="zh-CN" altLang="en-US" sz="4800" b="1">
                <a:latin typeface="Times New Roman" pitchFamily="18" charset="0"/>
              </a:rPr>
              <a:t>。</a:t>
            </a:r>
          </a:p>
        </p:txBody>
      </p: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2571751" y="4572001"/>
            <a:ext cx="7715249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一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好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景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君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须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记，</a:t>
            </a:r>
          </a:p>
        </p:txBody>
      </p:sp>
      <p:sp>
        <p:nvSpPr>
          <p:cNvPr id="30725" name="Text Box 6"/>
          <p:cNvSpPr txBox="1">
            <a:spLocks noChangeArrowheads="1"/>
          </p:cNvSpPr>
          <p:nvPr/>
        </p:nvSpPr>
        <p:spPr bwMode="auto">
          <a:xfrm>
            <a:off x="2571751" y="5857876"/>
            <a:ext cx="7334249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正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橙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黄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橘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绿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时。</a:t>
            </a:r>
          </a:p>
        </p:txBody>
      </p:sp>
      <p:sp>
        <p:nvSpPr>
          <p:cNvPr id="30726" name="Text Box 7"/>
          <p:cNvSpPr txBox="1">
            <a:spLocks noChangeArrowheads="1"/>
          </p:cNvSpPr>
          <p:nvPr/>
        </p:nvSpPr>
        <p:spPr bwMode="auto">
          <a:xfrm>
            <a:off x="4677834" y="214314"/>
            <a:ext cx="265970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赠刘景文</a:t>
            </a:r>
          </a:p>
          <a:p>
            <a:r>
              <a:rPr lang="zh-CN" altLang="zh-CN" sz="4800" b="1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4400" b="1">
                <a:latin typeface="华文楷体" pitchFamily="2" charset="-122"/>
                <a:ea typeface="华文楷体" pitchFamily="2" charset="-122"/>
              </a:rPr>
              <a:t>苏轼</a:t>
            </a:r>
          </a:p>
        </p:txBody>
      </p:sp>
      <p:sp>
        <p:nvSpPr>
          <p:cNvPr id="30727" name="Text Box 3"/>
          <p:cNvSpPr txBox="1">
            <a:spLocks noChangeArrowheads="1"/>
          </p:cNvSpPr>
          <p:nvPr/>
        </p:nvSpPr>
        <p:spPr bwMode="auto">
          <a:xfrm>
            <a:off x="2476501" y="1500189"/>
            <a:ext cx="748876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 b="1" dirty="0">
                <a:solidFill>
                  <a:srgbClr val="0000CC"/>
                </a:solidFill>
                <a:latin typeface="Times New Roman" pitchFamily="18" charset="0"/>
                <a:ea typeface="楷体_GB2312" pitchFamily="49" charset="-122"/>
              </a:rPr>
              <a:t>              </a:t>
            </a:r>
            <a:r>
              <a:rPr lang="en-US" altLang="zh-CN" sz="6600" b="1" dirty="0" smtClean="0">
                <a:solidFill>
                  <a:srgbClr val="0000CC"/>
                </a:solidFill>
                <a:latin typeface="Times New Roman" pitchFamily="18" charset="0"/>
                <a:ea typeface="楷体_GB2312" pitchFamily="49" charset="-122"/>
              </a:rPr>
              <a:t>   </a:t>
            </a:r>
            <a:r>
              <a:rPr lang="en-US" altLang="zh-CN" sz="4400" b="1" dirty="0" smtClean="0">
                <a:solidFill>
                  <a:srgbClr val="0000CC"/>
                </a:solidFill>
                <a:latin typeface="宋体" pitchFamily="2" charset="-122"/>
              </a:rPr>
              <a:t>qínɡ</a:t>
            </a:r>
            <a:endParaRPr lang="zh-CN" altLang="zh-CN" sz="4400" b="1" dirty="0">
              <a:solidFill>
                <a:srgbClr val="0000CC"/>
              </a:solidFill>
              <a:latin typeface="宋体" pitchFamily="2" charset="-122"/>
            </a:endParaRPr>
          </a:p>
        </p:txBody>
      </p:sp>
      <p:sp>
        <p:nvSpPr>
          <p:cNvPr id="30728" name="Text Box 3"/>
          <p:cNvSpPr txBox="1">
            <a:spLocks noChangeArrowheads="1"/>
          </p:cNvSpPr>
          <p:nvPr/>
        </p:nvSpPr>
        <p:spPr bwMode="auto">
          <a:xfrm>
            <a:off x="1714500" y="2857500"/>
            <a:ext cx="767926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0000CC"/>
                </a:solidFill>
                <a:latin typeface="宋体" pitchFamily="2" charset="-122"/>
              </a:rPr>
              <a:t> </a:t>
            </a:r>
            <a:r>
              <a:rPr lang="en-US" altLang="zh-CN" sz="4400" b="1" dirty="0" smtClean="0">
                <a:solidFill>
                  <a:srgbClr val="0000CC"/>
                </a:solidFill>
                <a:latin typeface="宋体" pitchFamily="2" charset="-122"/>
              </a:rPr>
              <a:t>    cán </a:t>
            </a:r>
            <a:r>
              <a:rPr lang="en-US" altLang="zh-CN" sz="4400" b="1" dirty="0">
                <a:solidFill>
                  <a:srgbClr val="0000CC"/>
                </a:solidFill>
                <a:latin typeface="宋体" pitchFamily="2" charset="-122"/>
              </a:rPr>
              <a:t>yóu</a:t>
            </a:r>
            <a:endParaRPr lang="zh-CN" altLang="zh-CN" sz="4400" b="1" dirty="0">
              <a:solidFill>
                <a:srgbClr val="0000CC"/>
              </a:solidFill>
              <a:latin typeface="宋体" pitchFamily="2" charset="-122"/>
            </a:endParaRPr>
          </a:p>
        </p:txBody>
      </p:sp>
      <p:sp>
        <p:nvSpPr>
          <p:cNvPr id="30729" name="Text Box 3"/>
          <p:cNvSpPr txBox="1">
            <a:spLocks noChangeArrowheads="1"/>
          </p:cNvSpPr>
          <p:nvPr/>
        </p:nvSpPr>
        <p:spPr bwMode="auto">
          <a:xfrm>
            <a:off x="4286251" y="3786189"/>
            <a:ext cx="748876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 b="1">
                <a:latin typeface="Times New Roman" pitchFamily="18" charset="0"/>
                <a:ea typeface="楷体_GB2312" pitchFamily="49" charset="-122"/>
              </a:rPr>
              <a:t> </a:t>
            </a:r>
            <a:r>
              <a:rPr lang="en-US" altLang="zh-CN" sz="4400" b="1">
                <a:solidFill>
                  <a:srgbClr val="FF0000"/>
                </a:solidFill>
                <a:latin typeface="宋体" pitchFamily="2" charset="-122"/>
              </a:rPr>
              <a:t> </a:t>
            </a:r>
            <a:endParaRPr lang="zh-CN" altLang="zh-CN" sz="44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30730" name="Text Box 3"/>
          <p:cNvSpPr txBox="1">
            <a:spLocks noChangeArrowheads="1"/>
          </p:cNvSpPr>
          <p:nvPr/>
        </p:nvSpPr>
        <p:spPr bwMode="auto">
          <a:xfrm>
            <a:off x="3810000" y="4892676"/>
            <a:ext cx="7620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 b="1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lang="en-US" altLang="zh-CN" sz="6600" b="1" dirty="0" smtClean="0">
                <a:latin typeface="Times New Roman" pitchFamily="18" charset="0"/>
                <a:ea typeface="楷体_GB2312" pitchFamily="49" charset="-122"/>
              </a:rPr>
              <a:t> </a:t>
            </a:r>
            <a:r>
              <a:rPr lang="en-US" altLang="zh-CN" sz="4400" b="1" dirty="0" smtClean="0">
                <a:solidFill>
                  <a:srgbClr val="0000CC"/>
                </a:solidFill>
                <a:latin typeface="宋体" pitchFamily="2" charset="-122"/>
              </a:rPr>
              <a:t>chénɡ  </a:t>
            </a:r>
            <a:r>
              <a:rPr lang="en-US" altLang="zh-CN" sz="4400" b="1" dirty="0">
                <a:solidFill>
                  <a:srgbClr val="0000CC"/>
                </a:solidFill>
                <a:latin typeface="宋体" pitchFamily="2" charset="-122"/>
              </a:rPr>
              <a:t>jú</a:t>
            </a:r>
            <a:endParaRPr lang="zh-CN" altLang="zh-CN" sz="44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30731" name="Text Box 3"/>
          <p:cNvSpPr txBox="1">
            <a:spLocks noChangeArrowheads="1"/>
          </p:cNvSpPr>
          <p:nvPr/>
        </p:nvSpPr>
        <p:spPr bwMode="auto">
          <a:xfrm>
            <a:off x="762000" y="4000500"/>
            <a:ext cx="10287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0000CC"/>
                </a:solidFill>
                <a:latin typeface="宋体" pitchFamily="2" charset="-122"/>
              </a:rPr>
              <a:t>               </a:t>
            </a:r>
            <a:r>
              <a:rPr lang="en-US" altLang="zh-CN" sz="4400" b="1" dirty="0" smtClean="0">
                <a:solidFill>
                  <a:srgbClr val="0000CC"/>
                </a:solidFill>
                <a:latin typeface="宋体" pitchFamily="2" charset="-122"/>
              </a:rPr>
              <a:t>    j</a:t>
            </a:r>
            <a:r>
              <a:rPr lang="zh-CN" altLang="zh-CN" sz="3600" dirty="0">
                <a:solidFill>
                  <a:srgbClr val="0000CC"/>
                </a:solidFill>
              </a:rPr>
              <a:t>ū</a:t>
            </a:r>
            <a:r>
              <a:rPr lang="en-US" altLang="zh-CN" sz="4400" b="1" dirty="0">
                <a:solidFill>
                  <a:srgbClr val="0000CC"/>
                </a:solidFill>
                <a:latin typeface="宋体" pitchFamily="2" charset="-122"/>
              </a:rPr>
              <a:t>n </a:t>
            </a:r>
            <a:endParaRPr lang="zh-CN" altLang="zh-CN" sz="3600" b="1" dirty="0">
              <a:solidFill>
                <a:srgbClr val="0000CC"/>
              </a:solidFill>
              <a:latin typeface="宋体" pitchFamily="2" charset="-122"/>
            </a:endParaRPr>
          </a:p>
        </p:txBody>
      </p:sp>
      <p:sp>
        <p:nvSpPr>
          <p:cNvPr id="30732" name="灯片编号占位符 11"/>
          <p:cNvSpPr>
            <a:spLocks noGrp="1"/>
          </p:cNvSpPr>
          <p:nvPr>
            <p:ph type="sldNum" sz="quarter" idx="12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fld id="{E50EBFAB-053F-40CF-A416-5FE2257D620A}" type="slidenum">
              <a:rPr lang="zh-CN" altLang="zh-CN" smtClean="0"/>
              <a:pPr/>
              <a:t>28</a:t>
            </a:fld>
            <a:endParaRPr lang="zh-CN" altLang="zh-CN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1" descr="u=530591184,4012684317&amp;fm=21&amp;gp=0.jpg"/>
          <p:cNvPicPr>
            <a:picLocks noChangeAspect="1" noChangeArrowheads="1"/>
          </p:cNvPicPr>
          <p:nvPr/>
        </p:nvPicPr>
        <p:blipFill>
          <a:blip r:embed="rId2" cstate="print">
            <a:lum bright="80000"/>
          </a:blip>
          <a:srcRect/>
          <a:stretch>
            <a:fillRect/>
          </a:stretch>
        </p:blipFill>
        <p:spPr bwMode="auto">
          <a:xfrm>
            <a:off x="1" y="0"/>
            <a:ext cx="12172951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3238501" y="2357438"/>
            <a:ext cx="513473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荷尽已无擎雨盖，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238501" y="3357563"/>
            <a:ext cx="513473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菊残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犹有傲霜枝。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3333751" y="4214813"/>
            <a:ext cx="63373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一年好景</a:t>
            </a:r>
            <a:r>
              <a:rPr lang="zh-CN" alt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君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须记</a:t>
            </a:r>
            <a:r>
              <a:rPr lang="zh-CN" altLang="en-US" sz="4400" b="1">
                <a:latin typeface="Times New Roman" pitchFamily="18" charset="0"/>
              </a:rPr>
              <a:t>，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3333751" y="5143501"/>
            <a:ext cx="6223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正是</a:t>
            </a:r>
            <a:r>
              <a:rPr lang="zh-CN" alt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橙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黄</a:t>
            </a:r>
            <a:r>
              <a:rPr lang="zh-CN" alt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橘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绿时。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4476750" y="571500"/>
            <a:ext cx="265970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赠刘景文</a:t>
            </a:r>
          </a:p>
          <a:p>
            <a:r>
              <a:rPr lang="zh-CN" altLang="zh-CN" sz="4800" b="1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4400" b="1">
                <a:latin typeface="华文楷体" pitchFamily="2" charset="-122"/>
                <a:ea typeface="华文楷体" pitchFamily="2" charset="-122"/>
              </a:rPr>
              <a:t>苏轼</a:t>
            </a:r>
          </a:p>
        </p:txBody>
      </p:sp>
      <p:sp>
        <p:nvSpPr>
          <p:cNvPr id="31752" name="灯片编号占位符 7"/>
          <p:cNvSpPr>
            <a:spLocks noGrp="1"/>
          </p:cNvSpPr>
          <p:nvPr>
            <p:ph type="sldNum" sz="quarter" idx="12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fld id="{57524856-A890-49A3-BA3B-F15DF53BA688}" type="slidenum">
              <a:rPr lang="zh-CN" altLang="zh-CN" smtClean="0"/>
              <a:pPr/>
              <a:t>29</a:t>
            </a:fld>
            <a:endParaRPr lang="zh-CN" altLang="zh-CN" smtClean="0"/>
          </a:p>
        </p:txBody>
      </p:sp>
      <p:sp>
        <p:nvSpPr>
          <p:cNvPr id="31753" name="页脚占位符 8"/>
          <p:cNvSpPr>
            <a:spLocks noGrp="1"/>
          </p:cNvSpPr>
          <p:nvPr>
            <p:ph type="ftr" sz="quarter" idx="11"/>
          </p:nvPr>
        </p:nvSpPr>
        <p:spPr>
          <a:noFill/>
          <a:ln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zh-CN" altLang="zh-CN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 descr="u=530591184,4012684317&amp;fm=21&amp;gp=0.jpg"/>
          <p:cNvPicPr>
            <a:picLocks noChangeAspect="1" noChangeArrowheads="1"/>
          </p:cNvPicPr>
          <p:nvPr/>
        </p:nvPicPr>
        <p:blipFill>
          <a:blip r:embed="rId2" cstate="print">
            <a:lum bright="78000"/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57251" y="142875"/>
            <a:ext cx="11334749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残         </a:t>
            </a:r>
            <a:r>
              <a:rPr lang="en-US" altLang="zh-CN" sz="6000" b="1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en-US" sz="6000" b="1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君 </a:t>
            </a:r>
            <a:endParaRPr lang="en-US" altLang="zh-CN" sz="6000" b="1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6000" b="1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菊             橙</a:t>
            </a:r>
            <a:r>
              <a:rPr lang="en-US" altLang="zh-CN" sz="6000" b="1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zh-CN" altLang="en-US" sz="6000" b="1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橘</a:t>
            </a:r>
            <a:endParaRPr lang="en-US" altLang="zh-CN" sz="6000" b="1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05000" y="219076"/>
            <a:ext cx="9429751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华文楷体" pitchFamily="2" charset="-122"/>
                <a:ea typeface="华文楷体" pitchFamily="2" charset="-122"/>
              </a:rPr>
              <a:t>钱 线 浅           群  裙 </a:t>
            </a:r>
          </a:p>
        </p:txBody>
      </p:sp>
      <p:pic>
        <p:nvPicPr>
          <p:cNvPr id="5" name="图片 4" descr="j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1" y="2071688"/>
            <a:ext cx="3429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che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1" y="2071689"/>
            <a:ext cx="36195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ju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96251" y="2071689"/>
            <a:ext cx="3333749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714500" y="4286251"/>
            <a:ext cx="9429751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华文楷体" pitchFamily="2" charset="-122"/>
                <a:ea typeface="华文楷体" pitchFamily="2" charset="-122"/>
              </a:rPr>
              <a:t>（        ）的（       ）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43001" y="5505451"/>
            <a:ext cx="9429751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华文楷体" pitchFamily="2" charset="-122"/>
                <a:ea typeface="华文楷体" pitchFamily="2" charset="-122"/>
              </a:rPr>
              <a:t>秋天到了，</a:t>
            </a:r>
            <a:r>
              <a:rPr lang="en-US" altLang="zh-CN" sz="5400" b="1">
                <a:latin typeface="华文楷体" pitchFamily="2" charset="-122"/>
                <a:ea typeface="华文楷体" pitchFamily="2" charset="-122"/>
              </a:rPr>
              <a:t>_________</a:t>
            </a:r>
            <a:r>
              <a:rPr lang="zh-CN" altLang="en-US" sz="5400" b="1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32778" name="灯片编号占位符 9"/>
          <p:cNvSpPr>
            <a:spLocks noGrp="1"/>
          </p:cNvSpPr>
          <p:nvPr>
            <p:ph type="sldNum" sz="quarter" idx="12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fld id="{BABE027D-0CAD-4FD8-A925-D51F2ABD28FB}" type="slidenum">
              <a:rPr lang="zh-CN" altLang="zh-CN" smtClean="0"/>
              <a:pPr/>
              <a:t>30</a:t>
            </a:fld>
            <a:endParaRPr lang="zh-CN" altLang="zh-CN" smtClean="0"/>
          </a:p>
        </p:txBody>
      </p:sp>
      <p:sp>
        <p:nvSpPr>
          <p:cNvPr id="32779" name="页脚占位符 10"/>
          <p:cNvSpPr>
            <a:spLocks noGrp="1"/>
          </p:cNvSpPr>
          <p:nvPr>
            <p:ph type="ftr" sz="quarter" idx="11"/>
          </p:nvPr>
        </p:nvSpPr>
        <p:spPr>
          <a:noFill/>
          <a:ln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zh-CN" altLang="zh-CN" smtClean="0"/>
          </a:p>
        </p:txBody>
      </p:sp>
      <p:sp>
        <p:nvSpPr>
          <p:cNvPr id="32780" name="矩形 11"/>
          <p:cNvSpPr>
            <a:spLocks noChangeArrowheads="1"/>
          </p:cNvSpPr>
          <p:nvPr/>
        </p:nvSpPr>
        <p:spPr bwMode="auto">
          <a:xfrm>
            <a:off x="5672667" y="3367089"/>
            <a:ext cx="63350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  <a:latin typeface="Calibri" pitchFamily="34" charset="0"/>
              </a:rPr>
              <a:t>绿色圃中小学教育</a:t>
            </a:r>
            <a:r>
              <a:rPr lang="en-US" altLang="zh-CN" sz="100">
                <a:solidFill>
                  <a:schemeClr val="bg1"/>
                </a:solidFill>
                <a:latin typeface="Calibri" pitchFamily="34" charset="0"/>
              </a:rPr>
              <a:t>http://www.LSPJY.com</a:t>
            </a:r>
            <a:r>
              <a:rPr lang="zh-CN" altLang="en-US" sz="100">
                <a:solidFill>
                  <a:schemeClr val="bg1"/>
                </a:solidFill>
                <a:latin typeface="Calibri" pitchFamily="34" charset="0"/>
              </a:rPr>
              <a:t>绿色圃中小学教育</a:t>
            </a:r>
            <a:r>
              <a:rPr lang="en-US" altLang="zh-CN" sz="100">
                <a:solidFill>
                  <a:schemeClr val="bg1"/>
                </a:solidFill>
                <a:latin typeface="Calibri" pitchFamily="34" charset="0"/>
              </a:rPr>
              <a:t>http://www.LSPJY.com </a:t>
            </a:r>
            <a:endParaRPr lang="zh-CN" altLang="en-US" sz="100">
              <a:solidFill>
                <a:schemeClr val="bg1"/>
              </a:solidFill>
              <a:latin typeface="Calibri" pitchFamily="34" charset="0"/>
            </a:endParaRPr>
          </a:p>
          <a:p>
            <a:endParaRPr lang="zh-CN" altLang="en-US" sz="1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2781" name="矩形 12"/>
          <p:cNvSpPr>
            <a:spLocks noChangeArrowheads="1"/>
          </p:cNvSpPr>
          <p:nvPr/>
        </p:nvSpPr>
        <p:spPr bwMode="auto">
          <a:xfrm>
            <a:off x="5875867" y="3519489"/>
            <a:ext cx="63350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  <a:latin typeface="Calibri" pitchFamily="34" charset="0"/>
              </a:rPr>
              <a:t>绿色圃中小学教育</a:t>
            </a:r>
            <a:r>
              <a:rPr lang="en-US" altLang="zh-CN" sz="100">
                <a:solidFill>
                  <a:schemeClr val="bg1"/>
                </a:solidFill>
                <a:latin typeface="Calibri" pitchFamily="34" charset="0"/>
              </a:rPr>
              <a:t>http://www.LSPJY.com</a:t>
            </a:r>
            <a:r>
              <a:rPr lang="zh-CN" altLang="en-US" sz="100">
                <a:solidFill>
                  <a:schemeClr val="bg1"/>
                </a:solidFill>
                <a:latin typeface="Calibri" pitchFamily="34" charset="0"/>
              </a:rPr>
              <a:t>绿色圃中小学教育</a:t>
            </a:r>
            <a:r>
              <a:rPr lang="en-US" altLang="zh-CN" sz="100">
                <a:solidFill>
                  <a:schemeClr val="bg1"/>
                </a:solidFill>
                <a:latin typeface="Calibri" pitchFamily="34" charset="0"/>
              </a:rPr>
              <a:t>http://www.LSPJY.com </a:t>
            </a:r>
            <a:endParaRPr lang="zh-CN" altLang="en-US" sz="100">
              <a:solidFill>
                <a:schemeClr val="bg1"/>
              </a:solidFill>
              <a:latin typeface="Calibri" pitchFamily="34" charset="0"/>
            </a:endParaRPr>
          </a:p>
          <a:p>
            <a:endParaRPr lang="zh-CN" altLang="en-US" sz="1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5170" y="137399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/>
            </a:r>
            <a:br>
              <a:rPr lang="zh-CN" altLang="en-US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学法指导：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sz="8900" b="1" dirty="0" smtClean="0"/>
              <a:t>知诗人解</a:t>
            </a:r>
            <a:r>
              <a:rPr lang="zh-CN" altLang="en-US" sz="8900" b="1" dirty="0"/>
              <a:t>诗题</a:t>
            </a:r>
            <a:r>
              <a:rPr lang="zh-CN" altLang="en-US" sz="9600" dirty="0"/>
              <a:t> </a:t>
            </a:r>
            <a:br>
              <a:rPr lang="zh-CN" altLang="en-US" sz="9600" dirty="0"/>
            </a:br>
            <a:r>
              <a:rPr lang="zh-CN" altLang="en-US" sz="9600" dirty="0"/>
              <a:t/>
            </a:r>
            <a:br>
              <a:rPr lang="zh-CN" altLang="en-US" sz="9600" dirty="0"/>
            </a:br>
            <a:endParaRPr lang="zh-CN" altLang="en-US" sz="9600" dirty="0"/>
          </a:p>
        </p:txBody>
      </p:sp>
      <p:sp>
        <p:nvSpPr>
          <p:cNvPr id="3" name="TextBox 2"/>
          <p:cNvSpPr txBox="1"/>
          <p:nvPr/>
        </p:nvSpPr>
        <p:spPr>
          <a:xfrm>
            <a:off x="731520" y="2818503"/>
            <a:ext cx="66051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/>
              <a:t>释词语明诗意</a:t>
            </a:r>
            <a:endParaRPr lang="zh-CN" altLang="en-US" sz="8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87101" y="4229548"/>
            <a:ext cx="9400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/>
              <a:t>读诗文赏诗境悟诗情</a:t>
            </a:r>
            <a:endParaRPr lang="zh-CN" altLang="en-US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 descr="u=530591184,4012684317&amp;fm=21&amp;gp=0.jpg"/>
          <p:cNvPicPr>
            <a:picLocks noChangeAspect="1" noChangeArrowheads="1"/>
          </p:cNvPicPr>
          <p:nvPr/>
        </p:nvPicPr>
        <p:blipFill>
          <a:blip r:embed="rId2" cstate="print">
            <a:lum bright="82000"/>
          </a:blip>
          <a:srcRect/>
          <a:stretch>
            <a:fillRect/>
          </a:stretch>
        </p:blipFill>
        <p:spPr bwMode="auto">
          <a:xfrm>
            <a:off x="1" y="0"/>
            <a:ext cx="12172951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7651" name="矩形 2"/>
          <p:cNvSpPr>
            <a:spLocks noChangeArrowheads="1"/>
          </p:cNvSpPr>
          <p:nvPr/>
        </p:nvSpPr>
        <p:spPr bwMode="auto">
          <a:xfrm>
            <a:off x="190500" y="285751"/>
            <a:ext cx="11811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          “</a:t>
            </a:r>
            <a:r>
              <a:rPr lang="zh-CN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诗中有画，画中有诗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”</a:t>
            </a:r>
          </a:p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       学</a:t>
            </a:r>
            <a:r>
              <a:rPr lang="zh-CN" altLang="zh-CN" sz="3200" b="1">
                <a:latin typeface="华文楷体" pitchFamily="2" charset="-122"/>
                <a:ea typeface="华文楷体" pitchFamily="2" charset="-122"/>
              </a:rPr>
              <a:t>古诗要边读边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想，利用插图理解诗意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b="1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40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、自由读古诗，想想古诗中</a:t>
            </a:r>
            <a:r>
              <a:rPr lang="zh-CN" altLang="zh-CN" sz="4000" b="1">
                <a:latin typeface="华文楷体" pitchFamily="2" charset="-122"/>
                <a:ea typeface="华文楷体" pitchFamily="2" charset="-122"/>
              </a:rPr>
              <a:t>描写</a:t>
            </a:r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了哪些秋天的</a:t>
            </a:r>
            <a:r>
              <a:rPr lang="zh-CN" altLang="zh-CN" sz="4000" b="1">
                <a:latin typeface="华文楷体" pitchFamily="2" charset="-122"/>
                <a:ea typeface="华文楷体" pitchFamily="2" charset="-122"/>
              </a:rPr>
              <a:t>景色？</a:t>
            </a:r>
            <a:endParaRPr lang="en-US" altLang="zh-CN" sz="4000" b="1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40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40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zh-CN" sz="4000" b="1">
                <a:latin typeface="华文楷体" pitchFamily="2" charset="-122"/>
                <a:ea typeface="华文楷体" pitchFamily="2" charset="-122"/>
              </a:rPr>
              <a:t>小组交流：自己读懂了哪些；读不懂哪些</a:t>
            </a:r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地方</a:t>
            </a:r>
            <a:r>
              <a:rPr lang="zh-CN" altLang="zh-CN" sz="4000" b="1">
                <a:latin typeface="华文楷体" pitchFamily="2" charset="-122"/>
                <a:ea typeface="华文楷体" pitchFamily="2" charset="-122"/>
              </a:rPr>
              <a:t>？</a:t>
            </a:r>
          </a:p>
          <a:p>
            <a:endParaRPr lang="en-US" altLang="zh-CN" sz="3200" b="1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b="1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fld id="{6926A9E0-5196-4E8F-9F03-5200EBA422F9}" type="slidenum">
              <a:rPr lang="zh-CN" altLang="zh-CN" smtClean="0"/>
              <a:pPr/>
              <a:t>32</a:t>
            </a:fld>
            <a:endParaRPr lang="zh-CN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 descr="u=530591184,4012684317&amp;fm=21&amp;gp=0.jpg"/>
          <p:cNvPicPr>
            <a:picLocks noChangeAspect="1" noChangeArrowheads="1"/>
          </p:cNvPicPr>
          <p:nvPr/>
        </p:nvPicPr>
        <p:blipFill>
          <a:blip r:embed="rId2" cstate="print">
            <a:lum bright="84000"/>
          </a:blip>
          <a:srcRect/>
          <a:stretch>
            <a:fillRect/>
          </a:stretch>
        </p:blipFill>
        <p:spPr bwMode="auto">
          <a:xfrm>
            <a:off x="1" y="0"/>
            <a:ext cx="12172951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2571751" y="1"/>
            <a:ext cx="7524749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荷尽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已无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擎雨盖，</a:t>
            </a:r>
          </a:p>
        </p:txBody>
      </p:sp>
      <p:pic>
        <p:nvPicPr>
          <p:cNvPr id="30724" name="图片 5" descr="canh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0318" y="1500189"/>
            <a:ext cx="560493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图片 6" descr="s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2" y="1428750"/>
            <a:ext cx="5429249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95251" y="4643439"/>
            <a:ext cx="11811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荷花凋谢了，像遮雨伞一样的荷叶也枯萎了。</a:t>
            </a:r>
            <a:endParaRPr lang="en-US" altLang="zh-CN" sz="4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9239252" y="857250"/>
            <a:ext cx="3422649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4000" b="1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荷尽</a:t>
            </a: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3435352" y="928689"/>
            <a:ext cx="3422649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4000" b="1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擎雨盖</a:t>
            </a:r>
          </a:p>
        </p:txBody>
      </p:sp>
      <p:sp>
        <p:nvSpPr>
          <p:cNvPr id="36873" name="灯片编号占位符 10"/>
          <p:cNvSpPr>
            <a:spLocks noGrp="1"/>
          </p:cNvSpPr>
          <p:nvPr>
            <p:ph type="sldNum" sz="quarter" idx="12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fld id="{35E19837-5BBF-4E20-BF52-B7A22314F50B}" type="slidenum">
              <a:rPr lang="zh-CN" altLang="zh-CN" smtClean="0"/>
              <a:pPr/>
              <a:t>33</a:t>
            </a:fld>
            <a:endParaRPr lang="zh-CN" altLang="zh-CN" smtClean="0"/>
          </a:p>
        </p:txBody>
      </p:sp>
      <p:sp>
        <p:nvSpPr>
          <p:cNvPr id="36874" name="页脚占位符 11"/>
          <p:cNvSpPr>
            <a:spLocks noGrp="1"/>
          </p:cNvSpPr>
          <p:nvPr>
            <p:ph type="ftr" sz="quarter" idx="11"/>
          </p:nvPr>
        </p:nvSpPr>
        <p:spPr>
          <a:noFill/>
          <a:ln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zh-CN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/>
          </a:p>
        </p:txBody>
      </p:sp>
      <p:pic>
        <p:nvPicPr>
          <p:cNvPr id="4" name="内容占位符 3" descr="荷尽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6249" y="162618"/>
            <a:ext cx="7461379" cy="5591694"/>
          </a:xfrm>
        </p:spPr>
      </p:pic>
      <p:sp>
        <p:nvSpPr>
          <p:cNvPr id="6" name="文本框 5"/>
          <p:cNvSpPr txBox="1"/>
          <p:nvPr/>
        </p:nvSpPr>
        <p:spPr>
          <a:xfrm>
            <a:off x="3455988" y="5511800"/>
            <a:ext cx="5539105" cy="100584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6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荷尽已无擎雨盖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035473" y="1027906"/>
            <a:ext cx="3892086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800" dirty="0"/>
              <a:t>       </a:t>
            </a: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荷花凋谢连那擎雨的荷叶也枯萎</a:t>
            </a: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7" descr="u=530591184,4012684317&amp;fm=21&amp;gp=0.jpg"/>
          <p:cNvPicPr>
            <a:picLocks noChangeAspect="1" noChangeArrowheads="1"/>
          </p:cNvPicPr>
          <p:nvPr/>
        </p:nvPicPr>
        <p:blipFill>
          <a:blip r:embed="rId2" cstate="print">
            <a:lum bright="84000"/>
          </a:blip>
          <a:srcRect/>
          <a:stretch>
            <a:fillRect/>
          </a:stretch>
        </p:blipFill>
        <p:spPr bwMode="auto">
          <a:xfrm>
            <a:off x="1" y="0"/>
            <a:ext cx="12172951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2332568" y="1"/>
            <a:ext cx="513473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菊残犹有傲霜枝。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81000" y="5143501"/>
            <a:ext cx="1109133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</a:rPr>
              <a:t> </a:t>
            </a:r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那枯萎的菊花的花枝仍然在寒霜中挺立着。</a:t>
            </a:r>
            <a:endParaRPr lang="en-US" altLang="zh-CN" sz="4000" b="1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10"/>
          <p:cNvGrpSpPr>
            <a:grpSpLocks/>
          </p:cNvGrpSpPr>
          <p:nvPr/>
        </p:nvGrpSpPr>
        <p:grpSpPr bwMode="auto">
          <a:xfrm>
            <a:off x="381000" y="1857375"/>
            <a:ext cx="11548533" cy="2928938"/>
            <a:chOff x="285720" y="1857364"/>
            <a:chExt cx="8661430" cy="2928949"/>
          </a:xfrm>
        </p:grpSpPr>
        <p:pic>
          <p:nvPicPr>
            <p:cNvPr id="37900" name="图片 9" descr="ao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1857375"/>
              <a:ext cx="4375150" cy="2928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901" name="图片 10" descr="ju2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85720" y="1857364"/>
              <a:ext cx="4214813" cy="2928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1524000" y="1143000"/>
            <a:ext cx="3422651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44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菊胜</a:t>
            </a:r>
            <a:endParaRPr lang="zh-CN" altLang="en-US" sz="44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6572252" y="1071564"/>
            <a:ext cx="3422649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44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菊残</a:t>
            </a:r>
            <a:endParaRPr lang="zh-CN" altLang="en-US" sz="44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429000" y="5929314"/>
            <a:ext cx="8096251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你想对傲然挺立的菊花说什么呢？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8674100" y="1071564"/>
            <a:ext cx="3422651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44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傲霜枝</a:t>
            </a:r>
            <a:endParaRPr lang="zh-CN" altLang="en-US" sz="44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898" name="灯片编号占位符 14"/>
          <p:cNvSpPr>
            <a:spLocks noGrp="1"/>
          </p:cNvSpPr>
          <p:nvPr>
            <p:ph type="sldNum" sz="quarter" idx="12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fld id="{EDFB0C6C-6E3C-4F2D-AB8B-047D4700D535}" type="slidenum">
              <a:rPr lang="zh-CN" altLang="zh-CN" smtClean="0"/>
              <a:pPr/>
              <a:t>35</a:t>
            </a:fld>
            <a:endParaRPr lang="zh-CN" altLang="zh-CN" smtClean="0"/>
          </a:p>
        </p:txBody>
      </p:sp>
      <p:sp>
        <p:nvSpPr>
          <p:cNvPr id="37899" name="页脚占位符 15"/>
          <p:cNvSpPr>
            <a:spLocks noGrp="1"/>
          </p:cNvSpPr>
          <p:nvPr>
            <p:ph type="ftr" sz="quarter" idx="11"/>
          </p:nvPr>
        </p:nvSpPr>
        <p:spPr>
          <a:noFill/>
          <a:ln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zh-CN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14" grpId="0" bldLvl="0"/>
      <p:bldP spid="9" grpId="0" bldLvl="0"/>
      <p:bldP spid="12" grpId="0" bldLvl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菊残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7224" y="228600"/>
            <a:ext cx="4111625" cy="305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菊残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26653" y="228600"/>
            <a:ext cx="3937000" cy="536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652619" y="5676900"/>
            <a:ext cx="5192713" cy="914400"/>
          </a:xfrm>
          <a:prstGeom prst="rect">
            <a:avLst/>
          </a:prstGeom>
          <a:solidFill>
            <a:srgbClr val="72BFC5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zh-CN" sz="5400" b="1" dirty="0">
                <a:latin typeface="黑体" panose="02010609060101010101" pitchFamily="2" charset="-122"/>
                <a:ea typeface="黑体" panose="02010609060101010101" pitchFamily="2" charset="-122"/>
              </a:rPr>
              <a:t>菊残犹有傲霜枝</a:t>
            </a:r>
          </a:p>
        </p:txBody>
      </p:sp>
      <p:pic>
        <p:nvPicPr>
          <p:cNvPr id="10" name="图片 9" descr="菊残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7223" y="3408362"/>
            <a:ext cx="4111625" cy="213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8973310" y="1290361"/>
            <a:ext cx="29536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只有那开败了菊花的花枝还傲寒斗霜。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1" descr="u=530591184,4012684317&amp;fm=21&amp;gp=0.jpg"/>
          <p:cNvPicPr>
            <a:picLocks noChangeAspect="1" noChangeArrowheads="1"/>
          </p:cNvPicPr>
          <p:nvPr/>
        </p:nvPicPr>
        <p:blipFill>
          <a:blip r:embed="rId2" cstate="print">
            <a:lum bright="84000"/>
          </a:blip>
          <a:srcRect/>
          <a:stretch>
            <a:fillRect/>
          </a:stretch>
        </p:blipFill>
        <p:spPr bwMode="auto">
          <a:xfrm>
            <a:off x="1" y="0"/>
            <a:ext cx="12172951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8915" name="图片 2" descr="canh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00314"/>
            <a:ext cx="560493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图片 3" descr="a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05500" y="2500314"/>
            <a:ext cx="5833533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Text Box 3"/>
          <p:cNvSpPr txBox="1">
            <a:spLocks noChangeArrowheads="1"/>
          </p:cNvSpPr>
          <p:nvPr/>
        </p:nvSpPr>
        <p:spPr bwMode="auto">
          <a:xfrm>
            <a:off x="2667000" y="1"/>
            <a:ext cx="7524751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荷尽</a:t>
            </a:r>
            <a:r>
              <a:rPr lang="zh-CN" altLang="zh-CN" sz="4800" b="1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已无</a:t>
            </a:r>
            <a:r>
              <a:rPr lang="zh-CN" altLang="zh-CN" sz="4800" b="1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擎雨盖，</a:t>
            </a:r>
          </a:p>
        </p:txBody>
      </p:sp>
      <p:sp>
        <p:nvSpPr>
          <p:cNvPr id="38918" name="Text Box 3"/>
          <p:cNvSpPr txBox="1">
            <a:spLocks noChangeArrowheads="1"/>
          </p:cNvSpPr>
          <p:nvPr/>
        </p:nvSpPr>
        <p:spPr bwMode="auto">
          <a:xfrm>
            <a:off x="2667001" y="1143001"/>
            <a:ext cx="575670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菊残</a:t>
            </a:r>
            <a:r>
              <a:rPr lang="zh-CN" altLang="zh-CN" sz="4800" b="1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犹有</a:t>
            </a:r>
            <a:r>
              <a:rPr lang="zh-CN" altLang="zh-CN" sz="4800" b="1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傲霜枝。</a:t>
            </a:r>
          </a:p>
        </p:txBody>
      </p:sp>
      <p:sp>
        <p:nvSpPr>
          <p:cNvPr id="38919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fld id="{317EE5E0-4DDB-4C6E-8916-41782657B675}" type="slidenum">
              <a:rPr lang="zh-CN" altLang="zh-CN" smtClean="0"/>
              <a:pPr/>
              <a:t>37</a:t>
            </a:fld>
            <a:endParaRPr lang="zh-CN" altLang="zh-CN" smtClean="0"/>
          </a:p>
        </p:txBody>
      </p:sp>
      <p:sp>
        <p:nvSpPr>
          <p:cNvPr id="38920" name="页脚占位符 7"/>
          <p:cNvSpPr>
            <a:spLocks noGrp="1"/>
          </p:cNvSpPr>
          <p:nvPr>
            <p:ph type="ftr" sz="quarter" idx="11"/>
          </p:nvPr>
        </p:nvSpPr>
        <p:spPr>
          <a:noFill/>
          <a:ln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zh-CN" altLang="zh-CN" smtClean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1" y="2714625"/>
            <a:ext cx="59055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" y="500064"/>
            <a:ext cx="923842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一年好景君须记，正是橙黄橘绿时。</a:t>
            </a:r>
          </a:p>
        </p:txBody>
      </p:sp>
      <p:pic>
        <p:nvPicPr>
          <p:cNvPr id="11" name="图片 10" descr="che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714625"/>
            <a:ext cx="5810251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286251" y="1643064"/>
            <a:ext cx="445346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橙黄橘绿</a:t>
            </a:r>
            <a:endParaRPr lang="zh-CN" altLang="en-US" sz="4400">
              <a:solidFill>
                <a:srgbClr val="FF0000"/>
              </a:solidFill>
              <a:sym typeface="宋体" pitchFamily="2" charset="-122"/>
            </a:endParaRPr>
          </a:p>
        </p:txBody>
      </p:sp>
      <p:sp>
        <p:nvSpPr>
          <p:cNvPr id="3994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fld id="{4B0B2441-052D-4B25-ADBB-98AC84A902AB}" type="slidenum">
              <a:rPr lang="zh-CN" altLang="en-US" smtClean="0"/>
              <a:pPr/>
              <a:t>38</a:t>
            </a:fld>
            <a:endParaRPr lang="zh-CN" altLang="en-US" smtClean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2206580" y="0"/>
            <a:ext cx="9144000" cy="6929438"/>
            <a:chOff x="0" y="0"/>
            <a:chExt cx="9144000" cy="6929120"/>
          </a:xfrm>
        </p:grpSpPr>
        <p:pic>
          <p:nvPicPr>
            <p:cNvPr id="3379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3755" y="3429000"/>
              <a:ext cx="4500245" cy="3500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796" name="Picture 1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43438" cy="3429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797" name="Picture 1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3438" y="0"/>
              <a:ext cx="4500562" cy="3409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798" name="Picture 1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29000"/>
              <a:ext cx="4643438" cy="3429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21972" y="231819"/>
            <a:ext cx="1484982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 dirty="0">
                <a:latin typeface="黑体" panose="02010609060101010101" pitchFamily="2" charset="-122"/>
                <a:ea typeface="黑体" panose="02010609060101010101" pitchFamily="2" charset="-122"/>
              </a:rPr>
              <a:t>橙黄橘绿</a:t>
            </a:r>
            <a:endParaRPr lang="zh-CN" altLang="en-US" sz="9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785813"/>
            <a:ext cx="10287000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90501" y="0"/>
            <a:ext cx="923842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latin typeface="华文楷体" pitchFamily="2" charset="-122"/>
                <a:ea typeface="华文楷体" pitchFamily="2" charset="-122"/>
              </a:rPr>
              <a:t>一年好景君须记，正是橙黄橘绿时。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19667" y="5373688"/>
            <a:ext cx="57438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一年最好的景致你要记住。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27051" y="6094413"/>
            <a:ext cx="75969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那就是橙子金黄、橘子青绿的时节。</a:t>
            </a:r>
          </a:p>
        </p:txBody>
      </p:sp>
      <p:sp>
        <p:nvSpPr>
          <p:cNvPr id="4096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fld id="{F8E1B445-C91E-496F-97C5-909C7687C22A}" type="slidenum">
              <a:rPr lang="zh-CN" altLang="zh-CN" smtClean="0"/>
              <a:pPr/>
              <a:t>40</a:t>
            </a:fld>
            <a:endParaRPr lang="zh-CN" altLang="zh-CN" smtClean="0"/>
          </a:p>
        </p:txBody>
      </p:sp>
      <p:sp>
        <p:nvSpPr>
          <p:cNvPr id="40967" name="页脚占位符 6"/>
          <p:cNvSpPr>
            <a:spLocks noGrp="1"/>
          </p:cNvSpPr>
          <p:nvPr>
            <p:ph type="ftr" sz="quarter" idx="11"/>
          </p:nvPr>
        </p:nvSpPr>
        <p:spPr>
          <a:noFill/>
          <a:ln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zh-CN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5" grpId="0" bldLvl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95600" y="4937126"/>
            <a:ext cx="7086600" cy="1920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/>
            <a:r>
              <a:rPr lang="zh-CN" altLang="en-US" sz="6000" b="1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一年好景君须记，</a:t>
            </a:r>
            <a:endParaRPr lang="en-US" altLang="zh-CN" sz="6000" b="1" noProof="1">
              <a:effectLst>
                <a:outerShdw blurRad="38100" dist="38100" dir="2700000">
                  <a:srgbClr val="C0C0C0"/>
                </a:outerShdw>
              </a:effectLst>
              <a:latin typeface="楷体_GB2312" pitchFamily="1" charset="-122"/>
              <a:ea typeface="楷体_GB2312" pitchFamily="1" charset="-122"/>
            </a:endParaRPr>
          </a:p>
          <a:p>
            <a:pPr eaLnBrk="0" hangingPunct="0"/>
            <a:r>
              <a:rPr lang="zh-CN" altLang="en-US" sz="6000" b="1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正是</a:t>
            </a:r>
            <a:r>
              <a:rPr lang="zh-CN" altLang="en-US" sz="6000" b="1" noProof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橙黄</a:t>
            </a:r>
            <a:r>
              <a:rPr lang="zh-CN" altLang="en-US" sz="6000" b="1" noProof="1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橘绿</a:t>
            </a:r>
            <a:r>
              <a:rPr lang="zh-CN" altLang="en-US" sz="6000" b="1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时</a:t>
            </a:r>
            <a:r>
              <a:rPr lang="zh-CN" altLang="en-US" sz="6000" b="1" noProof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。</a:t>
            </a:r>
            <a:endParaRPr lang="zh-CN" altLang="en-US" b="1" noProof="1">
              <a:solidFill>
                <a:srgbClr val="FF99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0482" name="图片 51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5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7" descr="u=530591184,4012684317&amp;fm=21&amp;gp=0.jpg"/>
          <p:cNvPicPr>
            <a:picLocks noChangeAspect="1" noChangeArrowheads="1"/>
          </p:cNvPicPr>
          <p:nvPr/>
        </p:nvPicPr>
        <p:blipFill>
          <a:blip r:embed="rId4" cstate="print">
            <a:lum bright="70000"/>
          </a:blip>
          <a:srcRect/>
          <a:stretch>
            <a:fillRect/>
          </a:stretch>
        </p:blipFill>
        <p:spPr bwMode="auto">
          <a:xfrm>
            <a:off x="1" y="0"/>
            <a:ext cx="12172951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1987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285751" y="285750"/>
            <a:ext cx="11377083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54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赠刘景文</a:t>
            </a:r>
            <a:r>
              <a:rPr lang="en-US" altLang="zh-CN" sz="54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/>
            </a:r>
            <a:br>
              <a:rPr lang="en-US" altLang="zh-CN" sz="54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40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（宋）苏轼</a:t>
            </a:r>
          </a:p>
        </p:txBody>
      </p:sp>
      <p:sp>
        <p:nvSpPr>
          <p:cNvPr id="41988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717551" y="1571625"/>
            <a:ext cx="9378949" cy="489585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48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荷尽</a:t>
            </a:r>
            <a:r>
              <a:rPr lang="en-US" altLang="zh-CN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已无</a:t>
            </a:r>
            <a:r>
              <a:rPr lang="en-US" altLang="zh-CN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擎雨盖，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 菊残</a:t>
            </a:r>
            <a:r>
              <a:rPr lang="en-US" altLang="zh-CN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犹有</a:t>
            </a:r>
            <a:r>
              <a:rPr lang="en-US" altLang="zh-CN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傲霜枝。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 一年</a:t>
            </a:r>
            <a:r>
              <a:rPr lang="en-US" altLang="zh-CN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好景</a:t>
            </a:r>
            <a:r>
              <a:rPr lang="en-US" altLang="zh-CN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君须记，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 正是</a:t>
            </a:r>
            <a:r>
              <a:rPr lang="en-US" altLang="zh-CN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橙黄</a:t>
            </a:r>
            <a:r>
              <a:rPr lang="en-US" altLang="zh-CN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橘绿时。</a:t>
            </a:r>
          </a:p>
        </p:txBody>
      </p:sp>
      <p:pic>
        <p:nvPicPr>
          <p:cNvPr id="5" name="纯音乐 - 高山流水中国古筝名家名曲精华 - 纯音乐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0" y="6357938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fld id="{26F7F3BD-2175-48B4-8816-ACD7EAE561AB}" type="slidenum">
              <a:rPr lang="zh-CN" altLang="en-US" smtClean="0"/>
              <a:pPr/>
              <a:t>42</a:t>
            </a:fld>
            <a:endParaRPr lang="en-US" altLang="zh-CN" smtClean="0"/>
          </a:p>
        </p:txBody>
      </p:sp>
      <p:sp>
        <p:nvSpPr>
          <p:cNvPr id="41991" name="页脚占位符 6"/>
          <p:cNvSpPr>
            <a:spLocks noGrp="1"/>
          </p:cNvSpPr>
          <p:nvPr>
            <p:ph type="ftr" sz="quarter" idx="11"/>
          </p:nvPr>
        </p:nvSpPr>
        <p:spPr>
          <a:noFill/>
          <a:ln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  <p:transition>
    <p:wipe dir="r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1" descr="u=530591184,4012684317&amp;fm=21&amp;gp=0.jpg"/>
          <p:cNvPicPr>
            <a:picLocks noChangeAspect="1" noChangeArrowheads="1"/>
          </p:cNvPicPr>
          <p:nvPr/>
        </p:nvPicPr>
        <p:blipFill>
          <a:blip r:embed="rId2" cstate="print">
            <a:lum bright="84000"/>
          </a:blip>
          <a:srcRect/>
          <a:stretch>
            <a:fillRect/>
          </a:stretch>
        </p:blipFill>
        <p:spPr bwMode="auto">
          <a:xfrm>
            <a:off x="1" y="0"/>
            <a:ext cx="12172951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3011" name="矩形 2"/>
          <p:cNvSpPr>
            <a:spLocks noChangeArrowheads="1"/>
          </p:cNvSpPr>
          <p:nvPr/>
        </p:nvSpPr>
        <p:spPr bwMode="auto">
          <a:xfrm>
            <a:off x="4690533" y="214314"/>
            <a:ext cx="445346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我会背</a:t>
            </a:r>
          </a:p>
        </p:txBody>
      </p:sp>
      <p:pic>
        <p:nvPicPr>
          <p:cNvPr id="43012" name="图片 3" descr="canh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00126"/>
            <a:ext cx="560493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图片 4" descr="a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51" y="1000125"/>
            <a:ext cx="5833533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图片 5" descr="che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4071939"/>
            <a:ext cx="5619751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05501" y="4000501"/>
            <a:ext cx="59055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6" name="灯片编号占位符 7"/>
          <p:cNvSpPr>
            <a:spLocks noGrp="1"/>
          </p:cNvSpPr>
          <p:nvPr>
            <p:ph type="sldNum" sz="quarter" idx="12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fld id="{2CB07C06-EB11-4ACE-86D9-A2E774122959}" type="slidenum">
              <a:rPr lang="zh-CN" altLang="en-US" smtClean="0"/>
              <a:pPr/>
              <a:t>43</a:t>
            </a:fld>
            <a:endParaRPr lang="en-US" altLang="zh-CN" smtClean="0"/>
          </a:p>
        </p:txBody>
      </p:sp>
      <p:sp>
        <p:nvSpPr>
          <p:cNvPr id="43017" name="页脚占位符 8"/>
          <p:cNvSpPr>
            <a:spLocks noGrp="1"/>
          </p:cNvSpPr>
          <p:nvPr>
            <p:ph type="ftr" sz="quarter" idx="11"/>
          </p:nvPr>
        </p:nvSpPr>
        <p:spPr>
          <a:noFill/>
          <a:ln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丰收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976" y="127000"/>
            <a:ext cx="4441825" cy="306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丰收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289" y="111126"/>
            <a:ext cx="4306887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丰收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976" y="3341689"/>
            <a:ext cx="4441825" cy="320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丰收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289" y="3341689"/>
            <a:ext cx="4306887" cy="320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795589" y="2984501"/>
            <a:ext cx="7388225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86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4000" b="1" dirty="0"/>
              <a:t>秋天真是一个（      ）的季节！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25602"/>
          <p:cNvSpPr txBox="1">
            <a:spLocks noChangeArrowheads="1"/>
          </p:cNvSpPr>
          <p:nvPr/>
        </p:nvSpPr>
        <p:spPr bwMode="auto">
          <a:xfrm>
            <a:off x="3794126" y="2443163"/>
            <a:ext cx="5903913" cy="381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荷</a:t>
            </a:r>
            <a:r>
              <a:rPr lang="zh-CN" altLang="en-US" sz="4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尽已无擎雨盖，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菊残犹有傲霜枝。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一年好景君须记，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最是橙黄橘绿时。</a:t>
            </a:r>
          </a:p>
        </p:txBody>
      </p:sp>
      <p:sp>
        <p:nvSpPr>
          <p:cNvPr id="2" name="矩形 1"/>
          <p:cNvSpPr/>
          <p:nvPr/>
        </p:nvSpPr>
        <p:spPr>
          <a:xfrm>
            <a:off x="3960494" y="51181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zh-CN" sz="7200" b="1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赠刘景文</a:t>
            </a:r>
            <a:endParaRPr lang="zh-CN" altLang="zh-CN" sz="7200" b="1" noProof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  <p:sp>
        <p:nvSpPr>
          <p:cNvPr id="8196" name="文本框 2"/>
          <p:cNvSpPr txBox="1">
            <a:spLocks noChangeArrowheads="1"/>
          </p:cNvSpPr>
          <p:nvPr/>
        </p:nvSpPr>
        <p:spPr bwMode="auto">
          <a:xfrm>
            <a:off x="5057776" y="1711326"/>
            <a:ext cx="1825625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</a:rPr>
              <a:t>宋   苏轼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796552" y="836712"/>
            <a:ext cx="6598896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描写秋天的古诗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777766" y="6041420"/>
            <a:ext cx="2165351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934829" y="6221413"/>
            <a:ext cx="168698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1667" y="6383339"/>
            <a:ext cx="71966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896534" y="6343650"/>
            <a:ext cx="960967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523968" y="166992"/>
            <a:ext cx="3131873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63700" y="2409191"/>
            <a:ext cx="3386667" cy="2922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山居秋暝</a:t>
            </a:r>
          </a:p>
          <a:p>
            <a:pPr algn="ctr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唐  王维</a:t>
            </a:r>
          </a:p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空山新雨后，</a:t>
            </a:r>
          </a:p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天气晚来秋。 </a:t>
            </a:r>
          </a:p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明月松间照，</a:t>
            </a:r>
          </a:p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清泉石上流。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42008" y="2409191"/>
            <a:ext cx="4154593" cy="2922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望洞庭</a:t>
            </a:r>
          </a:p>
          <a:p>
            <a:pPr algn="ctr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唐  刘禹锡</a:t>
            </a:r>
          </a:p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湖光秋月两相和，</a:t>
            </a:r>
          </a:p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潭面无风镜未磨。</a:t>
            </a:r>
          </a:p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遥望洞庭山水翠，白银盘里一青螺。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夜书所见封面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250" y="0"/>
            <a:ext cx="9753600" cy="65792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Rectangle 3"/>
          <p:cNvSpPr>
            <a:spLocks noGrp="1"/>
          </p:cNvSpPr>
          <p:nvPr>
            <p:ph type="ctrTitle"/>
          </p:nvPr>
        </p:nvSpPr>
        <p:spPr>
          <a:xfrm>
            <a:off x="3219450" y="2342198"/>
            <a:ext cx="7772400" cy="2714625"/>
          </a:xfrm>
        </p:spPr>
        <p:txBody>
          <a:bodyPr vert="horz" wrap="square" anchor="ctr"/>
          <a:lstStyle>
            <a:lvl1pPr lvl="0">
              <a:defRPr kern="1200"/>
            </a:lvl1pPr>
          </a:lstStyle>
          <a:p>
            <a:pPr lvl="0" indent="0" algn="l" eaLnBrk="1" hangingPunct="1"/>
            <a:r>
              <a:rPr lang="en-US" altLang="zh-CN" sz="8000" dirty="0">
                <a:ea typeface="隶书" panose="02010509060101010101" pitchFamily="1" charset="-122"/>
              </a:rPr>
              <a:t>    </a:t>
            </a:r>
            <a:r>
              <a:rPr lang="zh-CN" altLang="en-US" sz="8000" dirty="0">
                <a:ea typeface="隶书" panose="02010509060101010101" pitchFamily="1" charset="-122"/>
              </a:rPr>
              <a:t>夜书所见</a:t>
            </a:r>
            <a:br>
              <a:rPr lang="zh-CN" altLang="en-US" sz="8000" dirty="0">
                <a:ea typeface="隶书" panose="02010509060101010101" pitchFamily="1" charset="-122"/>
              </a:rPr>
            </a:br>
            <a:r>
              <a:rPr lang="zh-CN" altLang="en-US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                                                                         </a:t>
            </a:r>
            <a:r>
              <a:rPr lang="en-US" altLang="zh-CN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/>
            </a:r>
            <a:br>
              <a:rPr lang="en-US" altLang="zh-CN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en-US" altLang="zh-CN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             </a:t>
            </a:r>
            <a:endParaRPr lang="zh-CN" altLang="en-US" sz="3600" b="1" dirty="0">
              <a:solidFill>
                <a:schemeClr val="tx1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2" descr="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93726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8" name="Picture 3" descr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850" y="785813"/>
            <a:ext cx="4929188" cy="461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Rectangle 4"/>
          <p:cNvSpPr/>
          <p:nvPr/>
        </p:nvSpPr>
        <p:spPr>
          <a:xfrm>
            <a:off x="461645" y="1111250"/>
            <a:ext cx="8205470" cy="478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4400" b="1" dirty="0">
                <a:latin typeface="Times New Roman" panose="02020603050405020304" pitchFamily="18" charset="0"/>
                <a:ea typeface="楷体_GB2312" pitchFamily="1" charset="-122"/>
              </a:rPr>
              <a:t>同学们好，我叫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叶绍翁</a:t>
            </a:r>
            <a:r>
              <a:rPr lang="zh-CN" altLang="en-US" sz="4400" b="1" dirty="0">
                <a:latin typeface="Times New Roman" panose="02020603050405020304" pitchFamily="18" charset="0"/>
                <a:ea typeface="楷体_GB2312" pitchFamily="1" charset="-122"/>
              </a:rPr>
              <a:t>，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南宋诗人</a:t>
            </a:r>
            <a:r>
              <a:rPr lang="zh-CN" altLang="en-US" sz="4400" b="1" dirty="0">
                <a:latin typeface="Times New Roman" panose="02020603050405020304" pitchFamily="18" charset="0"/>
                <a:ea typeface="楷体_GB2312" pitchFamily="1" charset="-122"/>
              </a:rPr>
              <a:t>。我是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江湖派诗人</a:t>
            </a:r>
            <a:r>
              <a:rPr lang="zh-CN" altLang="en-US" sz="4400" b="1" dirty="0">
                <a:latin typeface="Times New Roman" panose="02020603050405020304" pitchFamily="18" charset="0"/>
                <a:ea typeface="楷体_GB2312" pitchFamily="1" charset="-122"/>
              </a:rPr>
              <a:t>，我的诗以七言绝句最佳。我写的</a:t>
            </a:r>
            <a:r>
              <a:rPr lang="en-US" altLang="zh-CN" sz="4400" b="1" dirty="0">
                <a:latin typeface="Times New Roman" panose="02020603050405020304" pitchFamily="18" charset="0"/>
                <a:ea typeface="楷体_GB2312" pitchFamily="1" charset="-122"/>
              </a:rPr>
              <a:t>《</a:t>
            </a:r>
            <a:r>
              <a:rPr lang="zh-CN" altLang="en-US" sz="4400" b="1" dirty="0">
                <a:latin typeface="Times New Roman" panose="02020603050405020304" pitchFamily="18" charset="0"/>
                <a:ea typeface="楷体_GB2312" pitchFamily="1" charset="-122"/>
              </a:rPr>
              <a:t>游园不值</a:t>
            </a:r>
            <a:r>
              <a:rPr lang="en-US" altLang="zh-CN" sz="4400" b="1" dirty="0">
                <a:latin typeface="Times New Roman" panose="02020603050405020304" pitchFamily="18" charset="0"/>
                <a:ea typeface="楷体_GB2312" pitchFamily="1" charset="-122"/>
              </a:rPr>
              <a:t>》</a:t>
            </a:r>
            <a:r>
              <a:rPr lang="zh-CN" altLang="en-US" sz="4400" b="1" dirty="0">
                <a:latin typeface="Times New Roman" panose="02020603050405020304" pitchFamily="18" charset="0"/>
                <a:ea typeface="楷体_GB2312" pitchFamily="1" charset="-122"/>
              </a:rPr>
              <a:t>最为著名，历来为人们所传诵。“应怜屐齿印苍苔</a:t>
            </a:r>
            <a:r>
              <a:rPr lang="en-US" altLang="zh-CN" sz="4400" b="1" dirty="0">
                <a:latin typeface="Times New Roman" panose="02020603050405020304" pitchFamily="18" charset="0"/>
                <a:ea typeface="楷体_GB2312" pitchFamily="1" charset="-122"/>
              </a:rPr>
              <a:t>,</a:t>
            </a:r>
            <a:r>
              <a:rPr lang="zh-CN" altLang="en-US" sz="4400" b="1" dirty="0">
                <a:latin typeface="Times New Roman" panose="02020603050405020304" pitchFamily="18" charset="0"/>
                <a:ea typeface="楷体_GB2312" pitchFamily="1" charset="-122"/>
              </a:rPr>
              <a:t>小扣柴扉久不开。春色满园关不住，一枝红杏出墙来。”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2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252413"/>
            <a:ext cx="9144000" cy="711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2667000" y="1"/>
            <a:ext cx="58674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600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1" charset="-122"/>
              </a:rPr>
              <a:t>夜书所见</a:t>
            </a:r>
          </a:p>
        </p:txBody>
      </p:sp>
      <p:sp>
        <p:nvSpPr>
          <p:cNvPr id="10243" name="Text Box 4"/>
          <p:cNvSpPr txBox="1">
            <a:spLocks noChangeArrowheads="1"/>
          </p:cNvSpPr>
          <p:nvPr/>
        </p:nvSpPr>
        <p:spPr bwMode="auto">
          <a:xfrm>
            <a:off x="4724400" y="1066800"/>
            <a:ext cx="2362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1" charset="-122"/>
              </a:rPr>
              <a:t>叶 绍 翁</a:t>
            </a:r>
          </a:p>
        </p:txBody>
      </p:sp>
      <p:grpSp>
        <p:nvGrpSpPr>
          <p:cNvPr id="12293" name="Group 5"/>
          <p:cNvGrpSpPr/>
          <p:nvPr/>
        </p:nvGrpSpPr>
        <p:grpSpPr bwMode="auto">
          <a:xfrm>
            <a:off x="2927350" y="1700213"/>
            <a:ext cx="6096000" cy="4724400"/>
            <a:chOff x="0" y="0"/>
            <a:chExt cx="3840" cy="2976"/>
          </a:xfrm>
        </p:grpSpPr>
        <p:sp>
          <p:nvSpPr>
            <p:cNvPr id="10245" name="AutoShape 6"/>
            <p:cNvSpPr>
              <a:spLocks noChangeArrowheads="1"/>
            </p:cNvSpPr>
            <p:nvPr/>
          </p:nvSpPr>
          <p:spPr bwMode="auto">
            <a:xfrm>
              <a:off x="0" y="0"/>
              <a:ext cx="3840" cy="2976"/>
            </a:xfrm>
            <a:prstGeom prst="flowChartAlternateProcess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46" name="Text Box 7"/>
            <p:cNvSpPr txBox="1">
              <a:spLocks noChangeArrowheads="1"/>
            </p:cNvSpPr>
            <p:nvPr/>
          </p:nvSpPr>
          <p:spPr bwMode="auto">
            <a:xfrm>
              <a:off x="384" y="192"/>
              <a:ext cx="3264" cy="2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48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1" charset="-122"/>
                </a:rPr>
                <a:t>萧萧梧叶送寒声，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48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1" charset="-122"/>
                </a:rPr>
                <a:t>江上秋风动客情。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48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1" charset="-122"/>
                </a:rPr>
                <a:t>知有儿童挑促织，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48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1" charset="-122"/>
                </a:rPr>
                <a:t>夜深篱落一灯明。</a:t>
              </a: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"/>
          <p:cNvSpPr txBox="1">
            <a:spLocks noChangeArrowheads="1"/>
          </p:cNvSpPr>
          <p:nvPr/>
        </p:nvSpPr>
        <p:spPr bwMode="auto">
          <a:xfrm>
            <a:off x="3078163" y="468313"/>
            <a:ext cx="13049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促织</a:t>
            </a:r>
          </a:p>
        </p:txBody>
      </p:sp>
      <p:sp>
        <p:nvSpPr>
          <p:cNvPr id="12291" name="文本框 3"/>
          <p:cNvSpPr txBox="1">
            <a:spLocks noChangeArrowheads="1"/>
          </p:cNvSpPr>
          <p:nvPr/>
        </p:nvSpPr>
        <p:spPr bwMode="auto">
          <a:xfrm>
            <a:off x="393700" y="1419225"/>
            <a:ext cx="5908675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蟋蟀的别称，属于蟋蟀科，也叫蛐蛐儿、趋织、吟蛩。在地下活动，啮食植物茎叶、种实和根部，是农业害虫。以翅摩擦发音，鸣声清脆响亮。</a:t>
            </a:r>
          </a:p>
        </p:txBody>
      </p:sp>
      <p:pic>
        <p:nvPicPr>
          <p:cNvPr id="12292" name="图片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7013" y="2205038"/>
            <a:ext cx="5135562" cy="399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4"/>
          <p:cNvSpPr txBox="1">
            <a:spLocks noChangeArrowheads="1"/>
          </p:cNvSpPr>
          <p:nvPr/>
        </p:nvSpPr>
        <p:spPr bwMode="auto">
          <a:xfrm>
            <a:off x="7253288" y="928688"/>
            <a:ext cx="13049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篱落</a:t>
            </a:r>
          </a:p>
        </p:txBody>
      </p:sp>
      <p:sp>
        <p:nvSpPr>
          <p:cNvPr id="13315" name="文本框 3"/>
          <p:cNvSpPr txBox="1">
            <a:spLocks noChangeArrowheads="1"/>
          </p:cNvSpPr>
          <p:nvPr/>
        </p:nvSpPr>
        <p:spPr bwMode="auto">
          <a:xfrm>
            <a:off x="6419850" y="1892300"/>
            <a:ext cx="5340350" cy="452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60000"/>
              </a:lnSpc>
              <a:buFont typeface="Arial" pitchFamily="34" charset="0"/>
              <a:buNone/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篱笆又叫栅栏、护栏，是用来保护院子的一种设施，一般都是由木头，棍子，竹子，芦苇、灌木或者石头构成。</a:t>
            </a:r>
          </a:p>
        </p:txBody>
      </p:sp>
      <p:pic>
        <p:nvPicPr>
          <p:cNvPr id="13316" name="图片 1"/>
          <p:cNvPicPr>
            <a:picLocks noChangeAspect="1" noChangeArrowheads="1"/>
          </p:cNvPicPr>
          <p:nvPr/>
        </p:nvPicPr>
        <p:blipFill>
          <a:blip r:embed="rId2" cstate="print"/>
          <a:srcRect l="13940" r="2434" b="5334"/>
          <a:stretch>
            <a:fillRect/>
          </a:stretch>
        </p:blipFill>
        <p:spPr bwMode="auto">
          <a:xfrm>
            <a:off x="368300" y="1208088"/>
            <a:ext cx="5922963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矩形 7">
            <a:extLst>
              <a:ext uri="{FF2B5EF4-FFF2-40B4-BE49-F238E27FC236}">
                <a16:creationId xmlns="" xmlns:a16="http://schemas.microsoft.com/office/drawing/2014/main" id="{0298406C-F87C-4D43-B31C-1B8F55868702}"/>
              </a:ext>
            </a:extLst>
          </p:cNvPr>
          <p:cNvSpPr/>
          <p:nvPr/>
        </p:nvSpPr>
        <p:spPr>
          <a:xfrm>
            <a:off x="0" y="6215063"/>
            <a:ext cx="12192000" cy="642937"/>
          </a:xfrm>
          <a:prstGeom prst="rect">
            <a:avLst/>
          </a:prstGeom>
          <a:solidFill>
            <a:srgbClr val="7D6834"/>
          </a:solidFill>
          <a:ln w="25400">
            <a:noFill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zh-CN" sz="135" noProof="1">
              <a:solidFill>
                <a:srgbClr val="FFFFFF"/>
              </a:solidFill>
            </a:endParaRPr>
          </a:p>
        </p:txBody>
      </p:sp>
      <p:sp>
        <p:nvSpPr>
          <p:cNvPr id="16388" name="矩形 8">
            <a:extLst>
              <a:ext uri="{FF2B5EF4-FFF2-40B4-BE49-F238E27FC236}">
                <a16:creationId xmlns="" xmlns:a16="http://schemas.microsoft.com/office/drawing/2014/main" id="{E5E7DB4A-A330-4869-9991-88EC68F8250C}"/>
              </a:ext>
            </a:extLst>
          </p:cNvPr>
          <p:cNvSpPr/>
          <p:nvPr/>
        </p:nvSpPr>
        <p:spPr>
          <a:xfrm>
            <a:off x="0" y="6049963"/>
            <a:ext cx="12192000" cy="642937"/>
          </a:xfrm>
          <a:prstGeom prst="rect">
            <a:avLst/>
          </a:prstGeom>
          <a:solidFill>
            <a:srgbClr val="7D6834">
              <a:alpha val="43137"/>
            </a:srgbClr>
          </a:solidFill>
          <a:ln w="25400">
            <a:noFill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zh-CN" sz="135" noProof="1">
              <a:solidFill>
                <a:srgbClr val="FFFFFF"/>
              </a:solidFill>
            </a:endParaRPr>
          </a:p>
        </p:txBody>
      </p:sp>
      <p:sp>
        <p:nvSpPr>
          <p:cNvPr id="19459" name="Text Box 1027"/>
          <p:cNvSpPr txBox="1">
            <a:spLocks noChangeArrowheads="1"/>
          </p:cNvSpPr>
          <p:nvPr/>
        </p:nvSpPr>
        <p:spPr bwMode="auto">
          <a:xfrm>
            <a:off x="1987550" y="1101725"/>
            <a:ext cx="345122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5400" b="1">
                <a:latin typeface="Times New Roman" pitchFamily="18" charset="0"/>
                <a:ea typeface="楷体_GB2312" pitchFamily="49" charset="-122"/>
              </a:rPr>
              <a:t>夜书所见</a:t>
            </a:r>
          </a:p>
        </p:txBody>
      </p:sp>
      <p:sp>
        <p:nvSpPr>
          <p:cNvPr id="19460" name="Text Box 1028">
            <a:extLst>
              <a:ext uri="{FF2B5EF4-FFF2-40B4-BE49-F238E27FC236}">
                <a16:creationId xmlns="" xmlns:a16="http://schemas.microsoft.com/office/drawing/2014/main" id="{0430E9FC-9674-43CF-8BE4-F0764DB0A610}"/>
              </a:ext>
            </a:extLst>
          </p:cNvPr>
          <p:cNvSpPr txBox="1"/>
          <p:nvPr/>
        </p:nvSpPr>
        <p:spPr>
          <a:xfrm>
            <a:off x="4249738" y="2000250"/>
            <a:ext cx="2736850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200" b="1" noProof="1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</a:rPr>
              <a:t>[</a:t>
            </a:r>
            <a:r>
              <a:rPr lang="zh-CN" altLang="en-US" sz="3200" b="1" noProof="1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</a:rPr>
              <a:t>宋</a:t>
            </a:r>
            <a:r>
              <a:rPr lang="en-US" altLang="zh-CN" sz="3200" b="1" noProof="1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</a:rPr>
              <a:t>]</a:t>
            </a:r>
            <a:r>
              <a:rPr lang="zh-CN" altLang="en-US" sz="3200" b="1" noProof="1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</a:rPr>
              <a:t>叶绍翁</a:t>
            </a:r>
          </a:p>
        </p:txBody>
      </p:sp>
      <p:sp>
        <p:nvSpPr>
          <p:cNvPr id="41990" name="Text Box 1031"/>
          <p:cNvSpPr txBox="1">
            <a:spLocks noChangeArrowheads="1"/>
          </p:cNvSpPr>
          <p:nvPr/>
        </p:nvSpPr>
        <p:spPr bwMode="auto">
          <a:xfrm>
            <a:off x="857250" y="2582863"/>
            <a:ext cx="5465763" cy="344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萧萧梧叶</a:t>
            </a:r>
            <a:r>
              <a:rPr lang="zh-CN" altLang="en-US" sz="5400" b="1">
                <a:solidFill>
                  <a:srgbClr val="A50021"/>
                </a:solidFill>
                <a:latin typeface="楷体" pitchFamily="49" charset="-122"/>
                <a:ea typeface="楷体" pitchFamily="49" charset="-122"/>
              </a:rPr>
              <a:t>送</a:t>
            </a:r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寒声，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江上秋风动客情。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知有儿童</a:t>
            </a:r>
            <a:r>
              <a:rPr lang="zh-CN" altLang="en-US" sz="5400" b="1">
                <a:solidFill>
                  <a:srgbClr val="A50021"/>
                </a:solidFill>
                <a:latin typeface="楷体" pitchFamily="49" charset="-122"/>
                <a:ea typeface="楷体" pitchFamily="49" charset="-122"/>
              </a:rPr>
              <a:t>挑</a:t>
            </a:r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促织，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夜深篱落一灯明。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D8A1D1B-28BD-4CB0-8C41-C9671BC3C79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42422" r="38942" b="6142"/>
          <a:stretch>
            <a:fillRect/>
          </a:stretch>
        </p:blipFill>
        <p:spPr>
          <a:xfrm>
            <a:off x="7740438" y="1102572"/>
            <a:ext cx="4175760" cy="4947073"/>
          </a:xfrm>
          <a:prstGeom prst="roundRect">
            <a:avLst/>
          </a:prstGeom>
        </p:spPr>
      </p:pic>
      <p:sp>
        <p:nvSpPr>
          <p:cNvPr id="41992" name="动作按钮: 声音 3">
            <a:hlinkClick r:id="rId4" action="ppaction://program"/>
          </p:cNvPr>
          <p:cNvSpPr>
            <a:spLocks noChangeArrowheads="1"/>
          </p:cNvSpPr>
          <p:nvPr/>
        </p:nvSpPr>
        <p:spPr bwMode="auto">
          <a:xfrm>
            <a:off x="6169025" y="514350"/>
            <a:ext cx="817563" cy="725488"/>
          </a:xfrm>
          <a:prstGeom prst="actionButtonSound">
            <a:avLst/>
          </a:prstGeom>
          <a:solidFill>
            <a:srgbClr val="DDD9C3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160338" y="179388"/>
            <a:ext cx="3227387" cy="714375"/>
            <a:chOff x="680" y="645"/>
            <a:chExt cx="5083" cy="1125"/>
          </a:xfrm>
        </p:grpSpPr>
        <p:pic>
          <p:nvPicPr>
            <p:cNvPr id="41994" name="图片 26" descr="PPT图标橙色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13"/>
            <a:stretch>
              <a:fillRect/>
            </a:stretch>
          </p:blipFill>
          <p:spPr bwMode="auto">
            <a:xfrm>
              <a:off x="680" y="645"/>
              <a:ext cx="5083" cy="1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5" name="TextBox 76"/>
            <p:cNvSpPr txBox="1">
              <a:spLocks noChangeArrowheads="1"/>
            </p:cNvSpPr>
            <p:nvPr/>
          </p:nvSpPr>
          <p:spPr bwMode="auto">
            <a:xfrm>
              <a:off x="680" y="645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4000" b="1">
                  <a:sym typeface="Calibri" pitchFamily="34" charset="0"/>
                </a:rPr>
                <a:t>课文解读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6"/>
          <p:cNvPicPr>
            <a:picLocks noChangeAspect="1" noChangeArrowheads="1"/>
          </p:cNvPicPr>
          <p:nvPr/>
        </p:nvPicPr>
        <p:blipFill>
          <a:blip r:embed="rId3" cstate="print"/>
          <a:srcRect t="798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矩形 7">
            <a:extLst>
              <a:ext uri="{FF2B5EF4-FFF2-40B4-BE49-F238E27FC236}">
                <a16:creationId xmlns="" xmlns:a16="http://schemas.microsoft.com/office/drawing/2014/main" id="{010A1CE2-1410-4B10-8F3E-3907AB0FC43B}"/>
              </a:ext>
            </a:extLst>
          </p:cNvPr>
          <p:cNvSpPr/>
          <p:nvPr/>
        </p:nvSpPr>
        <p:spPr>
          <a:xfrm>
            <a:off x="0" y="6215063"/>
            <a:ext cx="12192000" cy="642937"/>
          </a:xfrm>
          <a:prstGeom prst="rect">
            <a:avLst/>
          </a:prstGeom>
          <a:solidFill>
            <a:srgbClr val="7D6834"/>
          </a:solidFill>
          <a:ln w="25400">
            <a:noFill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zh-CN" sz="135" noProof="1">
              <a:solidFill>
                <a:srgbClr val="FFFFFF"/>
              </a:solidFill>
            </a:endParaRPr>
          </a:p>
        </p:txBody>
      </p:sp>
      <p:sp>
        <p:nvSpPr>
          <p:cNvPr id="16388" name="矩形 8">
            <a:extLst>
              <a:ext uri="{FF2B5EF4-FFF2-40B4-BE49-F238E27FC236}">
                <a16:creationId xmlns="" xmlns:a16="http://schemas.microsoft.com/office/drawing/2014/main" id="{94CCDEA9-C73C-4A48-8CE3-02DBB3994C87}"/>
              </a:ext>
            </a:extLst>
          </p:cNvPr>
          <p:cNvSpPr/>
          <p:nvPr/>
        </p:nvSpPr>
        <p:spPr>
          <a:xfrm>
            <a:off x="0" y="6049963"/>
            <a:ext cx="12192000" cy="642937"/>
          </a:xfrm>
          <a:prstGeom prst="rect">
            <a:avLst/>
          </a:prstGeom>
          <a:solidFill>
            <a:srgbClr val="7D6834">
              <a:alpha val="43137"/>
            </a:srgbClr>
          </a:solidFill>
          <a:ln w="25400">
            <a:noFill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zh-CN" sz="135" noProof="1">
              <a:solidFill>
                <a:srgbClr val="FFFFFF"/>
              </a:solidFill>
            </a:endParaRPr>
          </a:p>
        </p:txBody>
      </p:sp>
      <p:sp>
        <p:nvSpPr>
          <p:cNvPr id="26630" name="Text Box 1030">
            <a:extLst>
              <a:ext uri="{FF2B5EF4-FFF2-40B4-BE49-F238E27FC236}">
                <a16:creationId xmlns="" xmlns:a16="http://schemas.microsoft.com/office/drawing/2014/main" id="{FC1E45BA-6FD6-4B56-8B19-7D95CEE2B194}"/>
              </a:ext>
            </a:extLst>
          </p:cNvPr>
          <p:cNvSpPr txBox="1"/>
          <p:nvPr/>
        </p:nvSpPr>
        <p:spPr>
          <a:xfrm>
            <a:off x="1487488" y="371475"/>
            <a:ext cx="963136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96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萧萧梧叶送寒声，</a:t>
            </a:r>
          </a:p>
        </p:txBody>
      </p:sp>
      <p:sp>
        <p:nvSpPr>
          <p:cNvPr id="26631" name="Text Box 1031">
            <a:extLst>
              <a:ext uri="{FF2B5EF4-FFF2-40B4-BE49-F238E27FC236}">
                <a16:creationId xmlns="" xmlns:a16="http://schemas.microsoft.com/office/drawing/2014/main" id="{A68963A6-4500-4BB6-931B-B09B7DB095DB}"/>
              </a:ext>
            </a:extLst>
          </p:cNvPr>
          <p:cNvSpPr txBox="1"/>
          <p:nvPr/>
        </p:nvSpPr>
        <p:spPr>
          <a:xfrm>
            <a:off x="4816475" y="2620963"/>
            <a:ext cx="5567363" cy="912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5335" b="1" noProof="1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萧萧：风声</a:t>
            </a:r>
          </a:p>
        </p:txBody>
      </p:sp>
      <p:sp>
        <p:nvSpPr>
          <p:cNvPr id="26632" name="Text Box 1032">
            <a:extLst>
              <a:ext uri="{FF2B5EF4-FFF2-40B4-BE49-F238E27FC236}">
                <a16:creationId xmlns="" xmlns:a16="http://schemas.microsoft.com/office/drawing/2014/main" id="{9B9F4475-87F1-4723-90F1-2FB931223CF2}"/>
              </a:ext>
            </a:extLst>
          </p:cNvPr>
          <p:cNvSpPr txBox="1"/>
          <p:nvPr/>
        </p:nvSpPr>
        <p:spPr>
          <a:xfrm>
            <a:off x="4816475" y="4332288"/>
            <a:ext cx="7096125" cy="911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5335" b="1" noProof="1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送寒声：送来阵阵寒意     </a:t>
            </a:r>
          </a:p>
        </p:txBody>
      </p:sp>
      <p:sp>
        <p:nvSpPr>
          <p:cNvPr id="26634" name="Text Box 1034">
            <a:extLst>
              <a:ext uri="{FF2B5EF4-FFF2-40B4-BE49-F238E27FC236}">
                <a16:creationId xmlns="" xmlns:a16="http://schemas.microsoft.com/office/drawing/2014/main" id="{2B1F1867-F683-4860-A131-ABB671436C81}"/>
              </a:ext>
            </a:extLst>
          </p:cNvPr>
          <p:cNvSpPr txBox="1"/>
          <p:nvPr/>
        </p:nvSpPr>
        <p:spPr>
          <a:xfrm>
            <a:off x="4816475" y="3476625"/>
            <a:ext cx="6845300" cy="912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5335" b="1" noProof="1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梧叶：梧桐树的叶子</a:t>
            </a:r>
          </a:p>
        </p:txBody>
      </p:sp>
      <p:pic>
        <p:nvPicPr>
          <p:cNvPr id="43017" name="Picture 5" descr="20080407161843046"/>
          <p:cNvPicPr>
            <a:picLocks noChangeAspect="1" noChangeArrowheads="1"/>
          </p:cNvPicPr>
          <p:nvPr/>
        </p:nvPicPr>
        <p:blipFill>
          <a:blip r:embed="rId4" cstate="print"/>
          <a:srcRect l="55174" t="1109" r="2545" b="5676"/>
          <a:stretch>
            <a:fillRect/>
          </a:stretch>
        </p:blipFill>
        <p:spPr bwMode="auto">
          <a:xfrm>
            <a:off x="352425" y="2097088"/>
            <a:ext cx="4464050" cy="37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  <p:bldP spid="26631" grpId="0"/>
      <p:bldP spid="26632" grpId="0"/>
      <p:bldP spid="2663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6"/>
          <p:cNvPicPr>
            <a:picLocks noChangeAspect="1" noChangeArrowheads="1"/>
          </p:cNvPicPr>
          <p:nvPr/>
        </p:nvPicPr>
        <p:blipFill>
          <a:blip r:embed="rId4" cstate="print"/>
          <a:srcRect t="798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矩形 7">
            <a:extLst>
              <a:ext uri="{FF2B5EF4-FFF2-40B4-BE49-F238E27FC236}">
                <a16:creationId xmlns="" xmlns:a16="http://schemas.microsoft.com/office/drawing/2014/main" id="{83415074-DE46-4192-904F-467308EDEA68}"/>
              </a:ext>
            </a:extLst>
          </p:cNvPr>
          <p:cNvSpPr/>
          <p:nvPr/>
        </p:nvSpPr>
        <p:spPr>
          <a:xfrm>
            <a:off x="0" y="6215063"/>
            <a:ext cx="12192000" cy="642937"/>
          </a:xfrm>
          <a:prstGeom prst="rect">
            <a:avLst/>
          </a:prstGeom>
          <a:solidFill>
            <a:srgbClr val="7D6834"/>
          </a:solidFill>
          <a:ln w="25400">
            <a:noFill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zh-CN" sz="135" noProof="1">
              <a:solidFill>
                <a:srgbClr val="FFFFFF"/>
              </a:solidFill>
            </a:endParaRPr>
          </a:p>
        </p:txBody>
      </p:sp>
      <p:sp>
        <p:nvSpPr>
          <p:cNvPr id="16388" name="矩形 8">
            <a:extLst>
              <a:ext uri="{FF2B5EF4-FFF2-40B4-BE49-F238E27FC236}">
                <a16:creationId xmlns="" xmlns:a16="http://schemas.microsoft.com/office/drawing/2014/main" id="{186BB2B4-992A-4F38-8E38-8BE65DC97D41}"/>
              </a:ext>
            </a:extLst>
          </p:cNvPr>
          <p:cNvSpPr/>
          <p:nvPr/>
        </p:nvSpPr>
        <p:spPr>
          <a:xfrm>
            <a:off x="0" y="6049963"/>
            <a:ext cx="12192000" cy="642937"/>
          </a:xfrm>
          <a:prstGeom prst="rect">
            <a:avLst/>
          </a:prstGeom>
          <a:solidFill>
            <a:srgbClr val="7D6834">
              <a:alpha val="43137"/>
            </a:srgbClr>
          </a:solidFill>
          <a:ln w="25400">
            <a:noFill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zh-CN" sz="135" noProof="1">
              <a:solidFill>
                <a:srgbClr val="FFFFFF"/>
              </a:solidFill>
            </a:endParaRPr>
          </a:p>
        </p:txBody>
      </p:sp>
      <p:sp>
        <p:nvSpPr>
          <p:cNvPr id="26630" name="Text Box 1030">
            <a:extLst>
              <a:ext uri="{FF2B5EF4-FFF2-40B4-BE49-F238E27FC236}">
                <a16:creationId xmlns="" xmlns:a16="http://schemas.microsoft.com/office/drawing/2014/main" id="{1937B1B2-2404-44C0-B643-AB6EDE9CEF00}"/>
              </a:ext>
            </a:extLst>
          </p:cNvPr>
          <p:cNvSpPr txBox="1"/>
          <p:nvPr/>
        </p:nvSpPr>
        <p:spPr>
          <a:xfrm>
            <a:off x="1487488" y="371475"/>
            <a:ext cx="963136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96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江上秋风动客情。</a:t>
            </a:r>
          </a:p>
        </p:txBody>
      </p:sp>
      <p:pic>
        <p:nvPicPr>
          <p:cNvPr id="44038" name="Picture 5" descr="20080407161816437"/>
          <p:cNvPicPr>
            <a:picLocks noChangeAspect="1" noChangeArrowheads="1"/>
          </p:cNvPicPr>
          <p:nvPr/>
        </p:nvPicPr>
        <p:blipFill>
          <a:blip r:embed="rId5" cstate="print"/>
          <a:srcRect t="25851" b="5362"/>
          <a:stretch>
            <a:fillRect/>
          </a:stretch>
        </p:blipFill>
        <p:spPr bwMode="auto">
          <a:xfrm>
            <a:off x="7999413" y="1970088"/>
            <a:ext cx="3309937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3" name="Text Box 1033"/>
          <p:cNvSpPr txBox="1">
            <a:spLocks noChangeArrowheads="1"/>
          </p:cNvSpPr>
          <p:nvPr/>
        </p:nvSpPr>
        <p:spPr bwMode="auto">
          <a:xfrm>
            <a:off x="801688" y="2773363"/>
            <a:ext cx="6548437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4800" b="1">
                <a:solidFill>
                  <a:srgbClr val="10243F"/>
                </a:solidFill>
                <a:latin typeface="Times New Roman" pitchFamily="18" charset="0"/>
                <a:ea typeface="楷体_GB2312" pitchFamily="49" charset="-122"/>
              </a:rPr>
              <a:t>动客情：使客人产生了思念家乡之情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  <p:bldP spid="2663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6"/>
          <p:cNvPicPr>
            <a:picLocks noChangeAspect="1" noChangeArrowheads="1"/>
          </p:cNvPicPr>
          <p:nvPr/>
        </p:nvPicPr>
        <p:blipFill>
          <a:blip r:embed="rId2" cstate="print"/>
          <a:srcRect t="798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矩形 7">
            <a:extLst>
              <a:ext uri="{FF2B5EF4-FFF2-40B4-BE49-F238E27FC236}">
                <a16:creationId xmlns="" xmlns:a16="http://schemas.microsoft.com/office/drawing/2014/main" id="{AE399D87-DDCC-4D7E-905B-0FEE4B7DE467}"/>
              </a:ext>
            </a:extLst>
          </p:cNvPr>
          <p:cNvSpPr/>
          <p:nvPr/>
        </p:nvSpPr>
        <p:spPr>
          <a:xfrm>
            <a:off x="0" y="6215063"/>
            <a:ext cx="12192000" cy="642937"/>
          </a:xfrm>
          <a:prstGeom prst="rect">
            <a:avLst/>
          </a:prstGeom>
          <a:solidFill>
            <a:srgbClr val="7D6834"/>
          </a:solidFill>
          <a:ln w="25400">
            <a:noFill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zh-CN" sz="135" noProof="1">
              <a:solidFill>
                <a:srgbClr val="FFFFFF"/>
              </a:solidFill>
            </a:endParaRPr>
          </a:p>
        </p:txBody>
      </p:sp>
      <p:sp>
        <p:nvSpPr>
          <p:cNvPr id="16388" name="矩形 8">
            <a:extLst>
              <a:ext uri="{FF2B5EF4-FFF2-40B4-BE49-F238E27FC236}">
                <a16:creationId xmlns="" xmlns:a16="http://schemas.microsoft.com/office/drawing/2014/main" id="{917C10C5-424F-4E65-9C9D-2DC316816294}"/>
              </a:ext>
            </a:extLst>
          </p:cNvPr>
          <p:cNvSpPr/>
          <p:nvPr/>
        </p:nvSpPr>
        <p:spPr>
          <a:xfrm>
            <a:off x="0" y="6049963"/>
            <a:ext cx="12192000" cy="642937"/>
          </a:xfrm>
          <a:prstGeom prst="rect">
            <a:avLst/>
          </a:prstGeom>
          <a:solidFill>
            <a:srgbClr val="7D6834">
              <a:alpha val="43137"/>
            </a:srgbClr>
          </a:solidFill>
          <a:ln w="25400">
            <a:noFill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zh-CN" sz="135" noProof="1">
              <a:solidFill>
                <a:srgbClr val="FFFFFF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FF102C2D-4032-4886-9A17-241330FC9A80}"/>
              </a:ext>
            </a:extLst>
          </p:cNvPr>
          <p:cNvSpPr txBox="1"/>
          <p:nvPr/>
        </p:nvSpPr>
        <p:spPr>
          <a:xfrm>
            <a:off x="1749425" y="755650"/>
            <a:ext cx="9305925" cy="4605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5865" b="1" noProof="1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5865" b="1" noProof="1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一、二两句写景，借景抒情。梧叶飘飞，寒声阵阵，秋风瑟瑟，江船漂泊，有力地烘托出诗人</a:t>
            </a:r>
            <a:r>
              <a:rPr lang="zh-CN" altLang="en-US" sz="5865" b="1" noProof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客居他乡、辗转漂泊</a:t>
            </a:r>
            <a:r>
              <a:rPr lang="zh-CN" altLang="en-US" sz="5865" b="1" noProof="1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的凄凉心境。</a:t>
            </a:r>
          </a:p>
        </p:txBody>
      </p:sp>
    </p:spTree>
  </p:cSld>
  <p:clrMapOvr>
    <a:masterClrMapping/>
  </p:clrMapOvr>
  <p:transition spd="med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6"/>
          <p:cNvPicPr>
            <a:picLocks noChangeAspect="1" noChangeArrowheads="1"/>
          </p:cNvPicPr>
          <p:nvPr/>
        </p:nvPicPr>
        <p:blipFill>
          <a:blip r:embed="rId4" cstate="print"/>
          <a:srcRect t="798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矩形 7">
            <a:extLst>
              <a:ext uri="{FF2B5EF4-FFF2-40B4-BE49-F238E27FC236}">
                <a16:creationId xmlns="" xmlns:a16="http://schemas.microsoft.com/office/drawing/2014/main" id="{02E29F81-6133-4522-9CC8-4813BC7BA2E5}"/>
              </a:ext>
            </a:extLst>
          </p:cNvPr>
          <p:cNvSpPr/>
          <p:nvPr/>
        </p:nvSpPr>
        <p:spPr>
          <a:xfrm>
            <a:off x="0" y="6215063"/>
            <a:ext cx="12192000" cy="642937"/>
          </a:xfrm>
          <a:prstGeom prst="rect">
            <a:avLst/>
          </a:prstGeom>
          <a:solidFill>
            <a:srgbClr val="7D6834"/>
          </a:solidFill>
          <a:ln w="25400">
            <a:noFill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zh-CN" sz="135" noProof="1">
              <a:solidFill>
                <a:srgbClr val="FFFFFF"/>
              </a:solidFill>
            </a:endParaRPr>
          </a:p>
        </p:txBody>
      </p:sp>
      <p:sp>
        <p:nvSpPr>
          <p:cNvPr id="16388" name="矩形 8">
            <a:extLst>
              <a:ext uri="{FF2B5EF4-FFF2-40B4-BE49-F238E27FC236}">
                <a16:creationId xmlns="" xmlns:a16="http://schemas.microsoft.com/office/drawing/2014/main" id="{45B36C4B-E439-4FB8-BA13-8F0624275EFD}"/>
              </a:ext>
            </a:extLst>
          </p:cNvPr>
          <p:cNvSpPr/>
          <p:nvPr/>
        </p:nvSpPr>
        <p:spPr>
          <a:xfrm>
            <a:off x="0" y="6049963"/>
            <a:ext cx="12192000" cy="642937"/>
          </a:xfrm>
          <a:prstGeom prst="rect">
            <a:avLst/>
          </a:prstGeom>
          <a:solidFill>
            <a:srgbClr val="7D6834">
              <a:alpha val="43137"/>
            </a:srgbClr>
          </a:solidFill>
          <a:ln w="25400">
            <a:noFill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zh-CN" sz="135" noProof="1">
              <a:solidFill>
                <a:srgbClr val="FFFFFF"/>
              </a:solidFill>
            </a:endParaRPr>
          </a:p>
        </p:txBody>
      </p:sp>
      <p:sp>
        <p:nvSpPr>
          <p:cNvPr id="26630" name="Text Box 1030">
            <a:extLst>
              <a:ext uri="{FF2B5EF4-FFF2-40B4-BE49-F238E27FC236}">
                <a16:creationId xmlns="" xmlns:a16="http://schemas.microsoft.com/office/drawing/2014/main" id="{68CD2AEE-E922-4C09-99A6-830DFAB3B217}"/>
              </a:ext>
            </a:extLst>
          </p:cNvPr>
          <p:cNvSpPr txBox="1"/>
          <p:nvPr/>
        </p:nvSpPr>
        <p:spPr>
          <a:xfrm>
            <a:off x="1487488" y="244475"/>
            <a:ext cx="963136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96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知有儿童挑促织，</a:t>
            </a:r>
          </a:p>
        </p:txBody>
      </p:sp>
      <p:sp>
        <p:nvSpPr>
          <p:cNvPr id="27653" name="Text Box 1029">
            <a:extLst>
              <a:ext uri="{FF2B5EF4-FFF2-40B4-BE49-F238E27FC236}">
                <a16:creationId xmlns="" xmlns:a16="http://schemas.microsoft.com/office/drawing/2014/main" id="{F12A9A97-0C6C-4B4E-8D17-6F7B40617BC3}"/>
              </a:ext>
            </a:extLst>
          </p:cNvPr>
          <p:cNvSpPr txBox="1"/>
          <p:nvPr/>
        </p:nvSpPr>
        <p:spPr>
          <a:xfrm>
            <a:off x="4298950" y="1900238"/>
            <a:ext cx="3657600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5865" b="1" noProof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_GB2312" pitchFamily="49" charset="-122"/>
              </a:rPr>
              <a:t>知：料想</a:t>
            </a:r>
          </a:p>
        </p:txBody>
      </p:sp>
      <p:sp>
        <p:nvSpPr>
          <p:cNvPr id="27654" name="Text Box 1030">
            <a:extLst>
              <a:ext uri="{FF2B5EF4-FFF2-40B4-BE49-F238E27FC236}">
                <a16:creationId xmlns="" xmlns:a16="http://schemas.microsoft.com/office/drawing/2014/main" id="{32210482-F0A9-49E6-9BE5-ABD46E7185C3}"/>
              </a:ext>
            </a:extLst>
          </p:cNvPr>
          <p:cNvSpPr txBox="1"/>
          <p:nvPr/>
        </p:nvSpPr>
        <p:spPr>
          <a:xfrm>
            <a:off x="4298950" y="2916238"/>
            <a:ext cx="7796213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5865" b="1" noProof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_GB2312" pitchFamily="49" charset="-122"/>
              </a:rPr>
              <a:t>挑：用细长的物件逗引</a:t>
            </a:r>
          </a:p>
        </p:txBody>
      </p:sp>
      <p:sp>
        <p:nvSpPr>
          <p:cNvPr id="27655" name="Text Box 1031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629ED834-E0D7-4446-BF79-93BB9A1ACF2D}"/>
              </a:ext>
            </a:extLst>
          </p:cNvPr>
          <p:cNvSpPr txBox="1"/>
          <p:nvPr/>
        </p:nvSpPr>
        <p:spPr>
          <a:xfrm>
            <a:off x="4298950" y="4294188"/>
            <a:ext cx="7796213" cy="1625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6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5865" b="1" noProof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_GB2312" pitchFamily="49" charset="-122"/>
              </a:rPr>
              <a:t>促织：俗称蟋蟀，也叫              </a:t>
            </a:r>
          </a:p>
          <a:p>
            <a:pPr eaLnBrk="1" hangingPunct="1">
              <a:lnSpc>
                <a:spcPct val="6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5865" b="1" noProof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蛐蛐。</a:t>
            </a:r>
          </a:p>
        </p:txBody>
      </p:sp>
      <p:pic>
        <p:nvPicPr>
          <p:cNvPr id="46089" name="Picture 1026" descr="夜书所见"/>
          <p:cNvPicPr>
            <a:picLocks noChangeAspect="1" noChangeArrowheads="1"/>
          </p:cNvPicPr>
          <p:nvPr/>
        </p:nvPicPr>
        <p:blipFill>
          <a:blip r:embed="rId5" cstate="print"/>
          <a:srcRect l="12350" r="6757" b="4027"/>
          <a:stretch>
            <a:fillRect/>
          </a:stretch>
        </p:blipFill>
        <p:spPr bwMode="auto">
          <a:xfrm>
            <a:off x="411163" y="1843088"/>
            <a:ext cx="3887787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  <p:bldP spid="27653" grpId="0"/>
      <p:bldP spid="27654" grpId="0"/>
      <p:bldP spid="2765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5" descr="gugaung1">
            <a:hlinkClick r:id="" action="ppaction://hlinkshowjump?jump=previousslide"/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0"/>
            <a:ext cx="12207875" cy="70008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49155" name="文本框 1"/>
          <p:cNvSpPr txBox="1">
            <a:spLocks noChangeArrowheads="1"/>
          </p:cNvSpPr>
          <p:nvPr/>
        </p:nvSpPr>
        <p:spPr bwMode="auto">
          <a:xfrm>
            <a:off x="409575" y="412750"/>
            <a:ext cx="7610475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4800" b="1">
                <a:solidFill>
                  <a:srgbClr val="C4BD97"/>
                </a:solidFill>
                <a:latin typeface="楷体" pitchFamily="49" charset="-122"/>
                <a:ea typeface="楷体" pitchFamily="49" charset="-122"/>
                <a:sym typeface="楷体" pitchFamily="49" charset="-122"/>
              </a:rPr>
              <a:t>　　萧萧秋风吹动梧叶，送来阵阵寒意，客游在外的诗人不禁思念起自己的家乡。他忽然看到远处篱笆下的灯火，料想是孩子们在捉蟋蟀。这幅图景令他倍感亲切，也许他由此想起了自己的家乡和童年吧。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14300" y="971550"/>
            <a:ext cx="11963400" cy="4070350"/>
            <a:chOff x="531" y="951"/>
            <a:chExt cx="18023" cy="5829"/>
          </a:xfrm>
        </p:grpSpPr>
        <p:pic>
          <p:nvPicPr>
            <p:cNvPr id="53252" name="Picture 5" descr="20080407161843046"/>
            <p:cNvPicPr>
              <a:picLocks noChangeAspect="1" noChangeArrowheads="1"/>
            </p:cNvPicPr>
            <p:nvPr/>
          </p:nvPicPr>
          <p:blipFill>
            <a:blip r:embed="rId2" cstate="print"/>
            <a:srcRect l="55174" t="1109" r="2545" b="5676"/>
            <a:stretch>
              <a:fillRect/>
            </a:stretch>
          </p:blipFill>
          <p:spPr bwMode="auto">
            <a:xfrm>
              <a:off x="531" y="952"/>
              <a:ext cx="7029" cy="5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253" name="Picture 5" descr="20080407161816437"/>
            <p:cNvPicPr>
              <a:picLocks noChangeAspect="1" noChangeArrowheads="1"/>
            </p:cNvPicPr>
            <p:nvPr/>
          </p:nvPicPr>
          <p:blipFill>
            <a:blip r:embed="rId3" cstate="print"/>
            <a:srcRect t="25851" b="5362"/>
            <a:stretch>
              <a:fillRect/>
            </a:stretch>
          </p:blipFill>
          <p:spPr bwMode="auto">
            <a:xfrm>
              <a:off x="7560" y="951"/>
              <a:ext cx="4872" cy="58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254" name="Picture 1026" descr="夜书所见"/>
            <p:cNvPicPr>
              <a:picLocks noChangeAspect="1" noChangeArrowheads="1"/>
            </p:cNvPicPr>
            <p:nvPr/>
          </p:nvPicPr>
          <p:blipFill>
            <a:blip r:embed="rId4" cstate="print"/>
            <a:srcRect l="12350" r="6757" b="4027"/>
            <a:stretch>
              <a:fillRect/>
            </a:stretch>
          </p:blipFill>
          <p:spPr bwMode="auto">
            <a:xfrm>
              <a:off x="12432" y="952"/>
              <a:ext cx="6123" cy="5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51E55FED-FDEA-4645-9C2E-0F20CDA63C9B}"/>
              </a:ext>
            </a:extLst>
          </p:cNvPr>
          <p:cNvSpPr txBox="1"/>
          <p:nvPr/>
        </p:nvSpPr>
        <p:spPr>
          <a:xfrm>
            <a:off x="2297113" y="5495925"/>
            <a:ext cx="7847012" cy="666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735" noProof="1">
                <a:latin typeface="微软雅黑" panose="020B0503020204020204" charset="-122"/>
                <a:ea typeface="微软雅黑" panose="020B0503020204020204" charset="-122"/>
              </a:rPr>
              <a:t>看图，背诵《夜书所见》。</a:t>
            </a:r>
          </a:p>
        </p:txBody>
      </p:sp>
    </p:spTree>
  </p:cSld>
  <p:clrMapOvr>
    <a:masterClrMapping/>
  </p:clrMapOvr>
  <p:transition spd="med"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1A03B57-7C34-41CF-B444-C65C8AB7AD6C}"/>
              </a:ext>
            </a:extLst>
          </p:cNvPr>
          <p:cNvSpPr/>
          <p:nvPr/>
        </p:nvSpPr>
        <p:spPr>
          <a:xfrm>
            <a:off x="352425" y="1173163"/>
            <a:ext cx="11485563" cy="1836737"/>
          </a:xfrm>
          <a:prstGeom prst="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531813" y="1306513"/>
            <a:ext cx="11126787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 eaLnBrk="1" hangingPunct="1">
              <a:lnSpc>
                <a:spcPct val="120000"/>
              </a:lnSpc>
              <a:buFont typeface="Wingdings" pitchFamily="2" charset="2"/>
              <a:buChar char=""/>
            </a:pPr>
            <a:r>
              <a:rPr lang="zh-CN" altLang="en-US" sz="4000" b="1">
                <a:latin typeface="宋体" pitchFamily="2" charset="-122"/>
                <a:sym typeface="楷体" pitchFamily="49" charset="-122"/>
              </a:rPr>
              <a:t>这三首诗写的是哪个季节的景色？你是从哪些地方发现的？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52425" y="3178175"/>
            <a:ext cx="11487150" cy="284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buFont typeface="Arial" pitchFamily="34" charset="0"/>
              <a:buNone/>
            </a:pPr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楷体" pitchFamily="49" charset="-122"/>
              </a:rPr>
              <a:t>这三首诗写的都是秋季的景色。</a:t>
            </a:r>
          </a:p>
          <a:p>
            <a:pPr eaLnBrk="1" hangingPunct="1">
              <a:lnSpc>
                <a:spcPct val="140000"/>
              </a:lnSpc>
              <a:buFont typeface="Arial" pitchFamily="34" charset="0"/>
              <a:buNone/>
            </a:pPr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楷体" pitchFamily="49" charset="-122"/>
              </a:rPr>
              <a:t>《山行》中，从</a:t>
            </a:r>
            <a:r>
              <a:rPr lang="en-US" altLang="zh-CN" sz="3200" b="1">
                <a:solidFill>
                  <a:srgbClr val="C00000"/>
                </a:solidFill>
                <a:latin typeface="宋体" pitchFamily="2" charset="-122"/>
                <a:sym typeface="楷体" pitchFamily="49" charset="-122"/>
              </a:rPr>
              <a:t>“</a:t>
            </a:r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楷体" pitchFamily="49" charset="-122"/>
              </a:rPr>
              <a:t>霜叶红于二月花</a:t>
            </a:r>
            <a:r>
              <a:rPr lang="en-US" altLang="zh-CN" sz="3200" b="1">
                <a:solidFill>
                  <a:srgbClr val="C00000"/>
                </a:solidFill>
                <a:latin typeface="宋体" pitchFamily="2" charset="-122"/>
                <a:sym typeface="楷体" pitchFamily="49" charset="-122"/>
              </a:rPr>
              <a:t>”</a:t>
            </a:r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楷体" pitchFamily="49" charset="-122"/>
              </a:rPr>
              <a:t>可以看出；</a:t>
            </a:r>
          </a:p>
          <a:p>
            <a:pPr eaLnBrk="1" hangingPunct="1">
              <a:lnSpc>
                <a:spcPct val="140000"/>
              </a:lnSpc>
              <a:buFont typeface="Arial" pitchFamily="34" charset="0"/>
              <a:buNone/>
            </a:pPr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楷体" pitchFamily="49" charset="-122"/>
              </a:rPr>
              <a:t>《赠刘景文》中，从</a:t>
            </a:r>
            <a:r>
              <a:rPr lang="en-US" altLang="zh-CN" sz="3200" b="1">
                <a:solidFill>
                  <a:srgbClr val="C00000"/>
                </a:solidFill>
                <a:latin typeface="宋体" pitchFamily="2" charset="-122"/>
                <a:sym typeface="楷体" pitchFamily="49" charset="-122"/>
              </a:rPr>
              <a:t>“</a:t>
            </a:r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楷体" pitchFamily="49" charset="-122"/>
              </a:rPr>
              <a:t>荷尽</a:t>
            </a:r>
            <a:r>
              <a:rPr lang="en-US" altLang="zh-CN" sz="3200" b="1">
                <a:solidFill>
                  <a:srgbClr val="C00000"/>
                </a:solidFill>
                <a:latin typeface="宋体" pitchFamily="2" charset="-122"/>
                <a:sym typeface="楷体" pitchFamily="49" charset="-122"/>
              </a:rPr>
              <a:t>”“</a:t>
            </a:r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楷体" pitchFamily="49" charset="-122"/>
              </a:rPr>
              <a:t>菊残</a:t>
            </a:r>
            <a:r>
              <a:rPr lang="en-US" altLang="zh-CN" sz="3200" b="1">
                <a:solidFill>
                  <a:srgbClr val="C00000"/>
                </a:solidFill>
                <a:latin typeface="宋体" pitchFamily="2" charset="-122"/>
                <a:sym typeface="楷体" pitchFamily="49" charset="-122"/>
              </a:rPr>
              <a:t>”“</a:t>
            </a:r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楷体" pitchFamily="49" charset="-122"/>
              </a:rPr>
              <a:t>橙红橘绿</a:t>
            </a:r>
            <a:r>
              <a:rPr lang="en-US" altLang="zh-CN" sz="3200" b="1">
                <a:solidFill>
                  <a:srgbClr val="C00000"/>
                </a:solidFill>
                <a:latin typeface="宋体" pitchFamily="2" charset="-122"/>
                <a:sym typeface="楷体" pitchFamily="49" charset="-122"/>
              </a:rPr>
              <a:t>”</a:t>
            </a:r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楷体" pitchFamily="49" charset="-122"/>
              </a:rPr>
              <a:t>可以看出；</a:t>
            </a:r>
          </a:p>
          <a:p>
            <a:pPr eaLnBrk="1" hangingPunct="1">
              <a:lnSpc>
                <a:spcPct val="140000"/>
              </a:lnSpc>
              <a:buFont typeface="Arial" pitchFamily="34" charset="0"/>
              <a:buNone/>
            </a:pPr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楷体" pitchFamily="49" charset="-122"/>
              </a:rPr>
              <a:t>《夜书所见》中，从</a:t>
            </a:r>
            <a:r>
              <a:rPr lang="en-US" altLang="zh-CN" sz="3200" b="1">
                <a:solidFill>
                  <a:srgbClr val="C00000"/>
                </a:solidFill>
                <a:latin typeface="宋体" pitchFamily="2" charset="-122"/>
                <a:sym typeface="楷体" pitchFamily="49" charset="-122"/>
              </a:rPr>
              <a:t>“</a:t>
            </a:r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楷体" pitchFamily="49" charset="-122"/>
              </a:rPr>
              <a:t>萧萧梧叶</a:t>
            </a:r>
            <a:r>
              <a:rPr lang="en-US" altLang="zh-CN" sz="3200" b="1">
                <a:solidFill>
                  <a:srgbClr val="C00000"/>
                </a:solidFill>
                <a:latin typeface="宋体" pitchFamily="2" charset="-122"/>
                <a:sym typeface="楷体" pitchFamily="49" charset="-122"/>
              </a:rPr>
              <a:t>”“</a:t>
            </a:r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楷体" pitchFamily="49" charset="-122"/>
              </a:rPr>
              <a:t>秋风</a:t>
            </a:r>
            <a:r>
              <a:rPr lang="en-US" altLang="zh-CN" sz="3200" b="1">
                <a:solidFill>
                  <a:srgbClr val="C00000"/>
                </a:solidFill>
                <a:latin typeface="宋体" pitchFamily="2" charset="-122"/>
                <a:sym typeface="楷体" pitchFamily="49" charset="-122"/>
              </a:rPr>
              <a:t>”</a:t>
            </a:r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楷体" pitchFamily="49" charset="-122"/>
              </a:rPr>
              <a:t>可以看出。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8033" y="301214"/>
            <a:ext cx="11252499" cy="602275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28657" y="2753275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4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古诗三首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/>
          </p:cNvSpPr>
          <p:nvPr>
            <p:ph type="title"/>
          </p:nvPr>
        </p:nvSpPr>
        <p:spPr>
          <a:xfrm>
            <a:off x="1308175" y="3018379"/>
            <a:ext cx="7563485" cy="1630680"/>
          </a:xfrm>
        </p:spPr>
        <p:txBody>
          <a:bodyPr vert="horz" wrap="square" anchor="ctr">
            <a:noAutofit/>
          </a:bodyPr>
          <a:lstStyle/>
          <a:p>
            <a:pPr lvl="0" indent="0" eaLnBrk="1" hangingPunct="1"/>
            <a:r>
              <a:rPr lang="en-US" altLang="zh-CN" sz="13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199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 行</a:t>
            </a:r>
            <a:r>
              <a:rPr lang="zh-CN" altLang="en-US" sz="7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7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7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2045</Words>
  <Application>Microsoft Office PowerPoint</Application>
  <PresentationFormat>自定义</PresentationFormat>
  <Paragraphs>215</Paragraphs>
  <Slides>59</Slides>
  <Notes>1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 山 行 </vt:lpstr>
      <vt:lpstr>幻灯片 10</vt:lpstr>
      <vt:lpstr> 山 行     杜牧  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    学法指导： 知诗人解诗题   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赠刘景文 （宋）苏轼</vt:lpstr>
      <vt:lpstr>幻灯片 43</vt:lpstr>
      <vt:lpstr>幻灯片 44</vt:lpstr>
      <vt:lpstr>幻灯片 45</vt:lpstr>
      <vt:lpstr>幻灯片 46</vt:lpstr>
      <vt:lpstr>    夜书所见                                                                                        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</vt:vector>
  </TitlesOfParts>
  <Company>gnb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21</cp:revision>
  <dcterms:created xsi:type="dcterms:W3CDTF">2018-09-13T07:46:00Z</dcterms:created>
  <dcterms:modified xsi:type="dcterms:W3CDTF">2018-10-28T17:04:38Z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