
<file path=[Content_Types].xml><?xml version="1.0" encoding="utf-8"?>
<Types xmlns="http://schemas.openxmlformats.org/package/2006/content-types">
  <Default Extension="jpeg" ContentType="image/jpeg"/>
  <Default Extension="png" ContentType="image/png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9"/>
  </p:handoutMasterIdLst>
  <p:sldIdLst>
    <p:sldId id="323" r:id="rId3"/>
    <p:sldId id="1201" r:id="rId5"/>
    <p:sldId id="1012" r:id="rId6"/>
    <p:sldId id="1088" r:id="rId7"/>
    <p:sldId id="1116" r:id="rId8"/>
    <p:sldId id="1003" r:id="rId9"/>
    <p:sldId id="634" r:id="rId10"/>
    <p:sldId id="1001" r:id="rId11"/>
    <p:sldId id="1077" r:id="rId12"/>
    <p:sldId id="1164" r:id="rId13"/>
    <p:sldId id="748" r:id="rId14"/>
    <p:sldId id="1108" r:id="rId15"/>
    <p:sldId id="1011" r:id="rId16"/>
    <p:sldId id="996" r:id="rId17"/>
    <p:sldId id="1092" r:id="rId18"/>
    <p:sldId id="1110" r:id="rId19"/>
    <p:sldId id="1112" r:id="rId20"/>
    <p:sldId id="1013" r:id="rId21"/>
    <p:sldId id="1114" r:id="rId22"/>
    <p:sldId id="1115" r:id="rId23"/>
    <p:sldId id="1093" r:id="rId24"/>
    <p:sldId id="1094" r:id="rId25"/>
    <p:sldId id="1095" r:id="rId26"/>
    <p:sldId id="1125" r:id="rId27"/>
    <p:sldId id="1119" r:id="rId28"/>
    <p:sldId id="1118" r:id="rId29"/>
    <p:sldId id="1120" r:id="rId30"/>
    <p:sldId id="1096" r:id="rId31"/>
    <p:sldId id="1121" r:id="rId32"/>
    <p:sldId id="1122" r:id="rId33"/>
    <p:sldId id="1045" r:id="rId34"/>
    <p:sldId id="1082" r:id="rId35"/>
    <p:sldId id="1081" r:id="rId36"/>
    <p:sldId id="1123" r:id="rId37"/>
    <p:sldId id="1100" r:id="rId38"/>
    <p:sldId id="1097" r:id="rId39"/>
    <p:sldId id="1124" r:id="rId40"/>
    <p:sldId id="1083" r:id="rId41"/>
    <p:sldId id="1165" r:id="rId42"/>
    <p:sldId id="1084" r:id="rId43"/>
    <p:sldId id="1085" r:id="rId44"/>
    <p:sldId id="1046" r:id="rId45"/>
    <p:sldId id="1047" r:id="rId46"/>
    <p:sldId id="1048" r:id="rId47"/>
    <p:sldId id="1102" r:id="rId4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幼圆" panose="02010509060101010101" pitchFamily="49" charset="-122"/>
      <p:regular r:id="rId59"/>
    </p:embeddedFont>
    <p:embeddedFont>
      <p:font typeface="微软雅黑" panose="020B0503020204020204" charset="-122"/>
      <p:regular r:id="rId6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A480BE"/>
    <a:srgbClr val="D60093"/>
    <a:srgbClr val="FF00FF"/>
    <a:srgbClr val="A38302"/>
    <a:srgbClr val="7030A0"/>
    <a:srgbClr val="0066FF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504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4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00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font" Target="fonts/font8.fntdata"/><Relationship Id="rId6" Type="http://schemas.openxmlformats.org/officeDocument/2006/relationships/slide" Target="slides/slide3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jpe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2147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6  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陶罐和铁罐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786328"/>
            <a:ext cx="9144000" cy="357172"/>
          </a:xfrm>
          <a:prstGeom prst="rect">
            <a:avLst/>
          </a:prstGeom>
          <a:solidFill>
            <a:srgbClr val="7030A0">
              <a:alpha val="54118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474" name="Picture 2" descr="http://pic1.16pic.com/00/47/70/16pic_4770486_b.jpg"/>
          <p:cNvPicPr>
            <a:picLocks noChangeAspect="1" noChangeArrowheads="1"/>
          </p:cNvPicPr>
          <p:nvPr userDrawn="1"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4524" t="5823" r="4101" b="5667"/>
          <a:stretch>
            <a:fillRect/>
          </a:stretch>
        </p:blipFill>
        <p:spPr bwMode="auto">
          <a:xfrm>
            <a:off x="428596" y="4068396"/>
            <a:ext cx="1428760" cy="107510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8.xml"/><Relationship Id="rId5" Type="http://schemas.openxmlformats.org/officeDocument/2006/relationships/slide" Target="slide20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hyperlink" Target="6&#38518;&#32592;&#21644;&#38081;&#32592;/&#22823;&#26641;&#21644;&#23567;&#33609;&#30340;&#23545;&#35805;.docx" TargetMode="External"/><Relationship Id="rId1" Type="http://schemas.openxmlformats.org/officeDocument/2006/relationships/hyperlink" Target="&#38405;&#35835;&#38142;&#25509;&#65306;&#21271;&#39118;&#21644;&#22826;&#38451;.ppt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547736"/>
            <a:ext cx="8501122" cy="36433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0" y="904875"/>
            <a:ext cx="4000500" cy="1360805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同学们，你们认识这些是什么吗？知道它们是做什么用的吗？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2619438"/>
            <a:ext cx="4000528" cy="1360805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对，这是陶罐，一种容器，装水或装其他东西用的。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0660" name="Picture 4" descr="http://imgsrc.baidu.com/image/c0%3Dpixel_huitu%2C0%2C0%2C294%2C40/sign=d6e7a800b8de9c82b268f1cf05f9e566/cc11728b4710b9128c43bac7c8fdfc039245220c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4036"/>
          <a:stretch>
            <a:fillRect/>
          </a:stretch>
        </p:blipFill>
        <p:spPr bwMode="auto">
          <a:xfrm>
            <a:off x="714348" y="690612"/>
            <a:ext cx="3643338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0658" name="Picture 2" descr="http://imgsrc.baidu.com/image/c0%3Dpixel_huitu%2C0%2C0%2C294%2C40/sign=e00c850a788da9775a228e6bd9299d75/63d9f2d3572c11df0370f91a682762d0f703c262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690598" y="702299"/>
            <a:ext cx="3643338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954700" y="589287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字理识字</a:t>
            </a:r>
            <a:r>
              <a:rPr lang="zh-CN" altLang="en-US" sz="2800" b="1" dirty="0"/>
              <a:t>：</a:t>
            </a:r>
            <a:endParaRPr lang="zh-CN" altLang="en-US" sz="28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contrast="6000"/>
          </a:blip>
          <a:stretch>
            <a:fillRect/>
          </a:stretch>
        </p:blipFill>
        <p:spPr>
          <a:xfrm>
            <a:off x="791845" y="1226185"/>
            <a:ext cx="4113530" cy="2068195"/>
          </a:xfrm>
          <a:prstGeom prst="rect">
            <a:avLst/>
          </a:prstGeom>
        </p:spPr>
      </p:pic>
      <p:sp>
        <p:nvSpPr>
          <p:cNvPr id="99" name="文本框 64"/>
          <p:cNvSpPr txBox="1"/>
          <p:nvPr/>
        </p:nvSpPr>
        <p:spPr>
          <a:xfrm>
            <a:off x="2915299" y="589597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5038725" y="1477645"/>
            <a:ext cx="1520825" cy="1565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6559550" y="1461770"/>
            <a:ext cx="1419225" cy="1581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03095" y="3366135"/>
            <a:ext cx="6075680" cy="11988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/>
              <a:t>       </a:t>
            </a:r>
            <a:r>
              <a:rPr lang="en-US" altLang="zh-CN" sz="2400"/>
              <a:t>   </a:t>
            </a:r>
            <a:r>
              <a:rPr lang="zh-CN" altLang="en-US" sz="2400"/>
              <a:t>最早的字形是</a:t>
            </a:r>
            <a:r>
              <a:rPr lang="zh-CN" altLang="en-US" sz="2400">
                <a:solidFill>
                  <a:srgbClr val="0000FF"/>
                </a:solidFill>
              </a:rPr>
              <a:t>三只鹿加两堆土</a:t>
            </a:r>
            <a:r>
              <a:rPr lang="zh-CN" altLang="en-US" sz="2400"/>
              <a:t>，表示</a:t>
            </a:r>
            <a:r>
              <a:rPr lang="zh-CN" altLang="en-US" sz="2400">
                <a:solidFill>
                  <a:srgbClr val="0000FF"/>
                </a:solidFill>
              </a:rPr>
              <a:t>群鹿奔跑时扬起的尘土</a:t>
            </a:r>
            <a:r>
              <a:rPr lang="zh-CN" altLang="en-US" sz="2400"/>
              <a:t>。后省为一鹿一土，简化字变为</a:t>
            </a:r>
            <a:r>
              <a:rPr lang="en-US" altLang="zh-CN" sz="2400"/>
              <a:t>“</a:t>
            </a:r>
            <a:r>
              <a:rPr lang="zh-CN" altLang="en-US" sz="2400">
                <a:solidFill>
                  <a:srgbClr val="FF0000"/>
                </a:solidFill>
              </a:rPr>
              <a:t>小</a:t>
            </a:r>
            <a:r>
              <a:rPr lang="en-US" altLang="zh-CN" sz="2400"/>
              <a:t>”“</a:t>
            </a:r>
            <a:r>
              <a:rPr lang="zh-CN" altLang="en-US" sz="2400">
                <a:solidFill>
                  <a:srgbClr val="FF0000"/>
                </a:solidFill>
              </a:rPr>
              <a:t>土</a:t>
            </a:r>
            <a:r>
              <a:rPr lang="en-US" altLang="zh-CN" sz="2400"/>
              <a:t>”</a:t>
            </a:r>
            <a:r>
              <a:rPr lang="zh-CN" altLang="en-US" sz="2400"/>
              <a:t>。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99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571736" y="221456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609571" y="211585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571736" y="1357304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chén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3214678" y="214296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线形标注 1 87"/>
          <p:cNvSpPr/>
          <p:nvPr/>
        </p:nvSpPr>
        <p:spPr>
          <a:xfrm>
            <a:off x="4643438" y="785800"/>
            <a:ext cx="2928958" cy="857256"/>
          </a:xfrm>
          <a:prstGeom prst="borderCallout1">
            <a:avLst>
              <a:gd name="adj1" fmla="val 47964"/>
              <a:gd name="adj2" fmla="val -509"/>
              <a:gd name="adj3" fmla="val 239888"/>
              <a:gd name="adj4" fmla="val -40552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这里没有钩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3133715" y="2643189"/>
            <a:ext cx="357190" cy="285752"/>
          </a:xfrm>
          <a:prstGeom prst="rect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226" name="Picture 2" descr="https://timgsa.baidu.com/timg?image&amp;quality=80&amp;size=b9999_10000&amp;sec=1538185000470&amp;di=6ad98789f88b6fd61be20e44e94dfb2c&amp;imgtype=0&amp;src=http%3A%2F%2Fimgsrc.baidu.com%2Fimgad%2Fpic%2Fitem%2Fd009b3de9c82d158991a25a58a0a19d8bc3e420d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r="12239" b="25731"/>
          <a:stretch>
            <a:fillRect/>
          </a:stretch>
        </p:blipFill>
        <p:spPr bwMode="auto">
          <a:xfrm>
            <a:off x="0" y="1857370"/>
            <a:ext cx="2500298" cy="1857388"/>
          </a:xfrm>
          <a:prstGeom prst="ellipse">
            <a:avLst/>
          </a:prstGeom>
          <a:noFill/>
        </p:spPr>
      </p:pic>
      <p:sp>
        <p:nvSpPr>
          <p:cNvPr id="42" name="矩形 41"/>
          <p:cNvSpPr/>
          <p:nvPr/>
        </p:nvSpPr>
        <p:spPr>
          <a:xfrm>
            <a:off x="3571868" y="3929072"/>
            <a:ext cx="1569660" cy="6463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en-US" sz="3600" dirty="0"/>
              <a:t>翘舌音</a:t>
            </a:r>
            <a:endParaRPr lang="zh-CN" altLang="en-US" sz="3600" dirty="0"/>
          </a:p>
        </p:txBody>
      </p:sp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4643438" y="221456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4" name="TextBox 23"/>
          <p:cNvSpPr txBox="1"/>
          <p:nvPr/>
        </p:nvSpPr>
        <p:spPr>
          <a:xfrm>
            <a:off x="4681273" y="211585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4857752" y="1428742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ruò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429388" y="1928808"/>
            <a:ext cx="2714612" cy="1844515"/>
            <a:chOff x="6429388" y="1928808"/>
            <a:chExt cx="2714612" cy="1844515"/>
          </a:xfrm>
        </p:grpSpPr>
        <p:pic>
          <p:nvPicPr>
            <p:cNvPr id="59394" name="Picture 2" descr="https://timgsa.baidu.com/timg?image&amp;quality=80&amp;size=b9999_10000&amp;sec=1538318412594&amp;di=d86a3517fc25b41aa95e2089d591eea1&amp;imgtype=0&amp;src=http%3A%2F%2Fimgsrc.baidu.com%2Fimage%2Fc0%253Dpixel_huitu%252C0%252C0%252C294%252C40%2Fsign%3Dcc62ed73d1b44aed4d43b6a4da64e26d%2Ff603918fa0ec08fa1b47fd9e52ee3d6d55fbda40.jpg"/>
            <p:cNvPicPr>
              <a:picLocks noChangeAspect="1" noChangeArrowheads="1"/>
            </p:cNvPicPr>
            <p:nvPr/>
          </p:nvPicPr>
          <p:blipFill>
            <a:blip r:embed="rId2">
              <a:lum contrast="40000"/>
            </a:blip>
            <a:srcRect b="5125"/>
            <a:stretch>
              <a:fillRect/>
            </a:stretch>
          </p:blipFill>
          <p:spPr bwMode="auto">
            <a:xfrm>
              <a:off x="6429388" y="1928808"/>
              <a:ext cx="2714612" cy="1844515"/>
            </a:xfrm>
            <a:prstGeom prst="rect">
              <a:avLst/>
            </a:prstGeom>
            <a:noFill/>
          </p:spPr>
        </p:pic>
        <p:sp>
          <p:nvSpPr>
            <p:cNvPr id="47" name="椭圆 46"/>
            <p:cNvSpPr/>
            <p:nvPr/>
          </p:nvSpPr>
          <p:spPr>
            <a:xfrm>
              <a:off x="7262832" y="2066922"/>
              <a:ext cx="1428760" cy="1643074"/>
            </a:xfrm>
            <a:prstGeom prst="ellipse">
              <a:avLst/>
            </a:prstGeom>
            <a:grpFill/>
            <a:ln w="38100"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88" grpId="0" bldLvl="0" animBg="1"/>
      <p:bldP spid="90" grpId="0" bldLvl="0" animBg="1"/>
      <p:bldP spid="42" grpId="0" bldLvl="0" animBg="1"/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000100" y="221456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037935" y="2187605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000100" y="1429059"/>
            <a:ext cx="148572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10600030101010101" pitchFamily="34" charset="0"/>
              </a:rPr>
              <a:t> 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c</a:t>
            </a:r>
            <a:r>
              <a:rPr lang="en-US" altLang="zh-CN" sz="5000" dirty="0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ā</a:t>
            </a:r>
            <a:endParaRPr lang="en-US" altLang="zh-CN" sz="5000" dirty="0" err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47493" y="214296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易读错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线形标注 1 87"/>
          <p:cNvSpPr/>
          <p:nvPr/>
        </p:nvSpPr>
        <p:spPr>
          <a:xfrm>
            <a:off x="2649220" y="862965"/>
            <a:ext cx="3083560" cy="680720"/>
          </a:xfrm>
          <a:prstGeom prst="borderCallout1">
            <a:avLst>
              <a:gd name="adj1" fmla="val 46441"/>
              <a:gd name="adj2" fmla="val -388"/>
              <a:gd name="adj3" fmla="val 150932"/>
              <a:gd name="adj4" fmla="val -18263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不要读成“</a:t>
            </a:r>
            <a:r>
              <a:rPr lang="en-US" altLang="zh-CN" sz="3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chā</a:t>
            </a:r>
            <a:r>
              <a:rPr lang="zh-CN" altLang="en-US" sz="3200" dirty="0">
                <a:solidFill>
                  <a:srgbClr val="FF0000"/>
                </a:solidFill>
              </a:rPr>
              <a:t>”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2446" y="3852977"/>
            <a:ext cx="1685077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/>
              <a:t>前鼻音 </a:t>
            </a:r>
            <a:endParaRPr lang="zh-CN" altLang="en-US" sz="3600" dirty="0"/>
          </a:p>
        </p:txBody>
      </p:sp>
      <p:graphicFrame>
        <p:nvGraphicFramePr>
          <p:cNvPr id="9" name="Group 12"/>
          <p:cNvGraphicFramePr>
            <a:graphicFrameLocks noGrp="1"/>
          </p:cNvGraphicFramePr>
          <p:nvPr/>
        </p:nvGraphicFramePr>
        <p:xfrm>
          <a:off x="4652314" y="224980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Box 23"/>
          <p:cNvSpPr txBox="1"/>
          <p:nvPr/>
        </p:nvSpPr>
        <p:spPr>
          <a:xfrm>
            <a:off x="4690149" y="2151099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Group 12"/>
          <p:cNvGraphicFramePr>
            <a:graphicFrameLocks noGrp="1"/>
          </p:cNvGraphicFramePr>
          <p:nvPr/>
        </p:nvGraphicFramePr>
        <p:xfrm>
          <a:off x="6438264" y="224980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TextBox 23"/>
          <p:cNvSpPr txBox="1"/>
          <p:nvPr/>
        </p:nvSpPr>
        <p:spPr>
          <a:xfrm>
            <a:off x="6476099" y="2151099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罐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4652314" y="1392553"/>
            <a:ext cx="148572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qi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ān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6438264" y="1392553"/>
            <a:ext cx="148572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gu</a:t>
            </a:r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àn</a:t>
            </a:r>
            <a:endParaRPr lang="en-US" altLang="zh-CN" sz="5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88" grpId="0" bldLvl="0" animBg="1"/>
      <p:bldP spid="3" grpId="0" bldLvl="0" animBg="1"/>
      <p:bldP spid="10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timgsa.baidu.com/timg?image&amp;quality=80&amp;size=b9999_10000&amp;sec=1538185291537&amp;di=7740643e7e22d12c40bbc19824afa53a&amp;imgtype=0&amp;src=http%3A%2F%2Fwww.rmzxb.com.cn%2Fupload%2Fresources%2Fimage%2F2015%2F11%2F05%2F136746.jpg"/>
          <p:cNvPicPr>
            <a:picLocks noChangeAspect="1" noChangeArrowheads="1"/>
          </p:cNvPicPr>
          <p:nvPr/>
        </p:nvPicPr>
        <p:blipFill>
          <a:blip r:embed="rId1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5105400"/>
          </a:xfrm>
          <a:prstGeom prst="rect">
            <a:avLst/>
          </a:prstGeom>
          <a:noFill/>
        </p:spPr>
      </p:pic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28636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87020" y="879475"/>
            <a:ext cx="2285984" cy="500137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考古挖宝游戏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2" name="Picture 4" descr="https://timgsa.baidu.com/timg?image&amp;quality=80&amp;size=b9999_10000&amp;sec=1538185379644&amp;di=7cd15924583a4d089e0bcdd571d2142b&amp;imgtype=0&amp;src=http%3A%2F%2Fimgsrc.baidu.com%2Fimgad%2Fpic%2Fitem%2Fb151f8198618367a8d63e1fa25738bd4b31ce52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892"/>
          <a:stretch>
            <a:fillRect/>
          </a:stretch>
        </p:blipFill>
        <p:spPr bwMode="auto">
          <a:xfrm>
            <a:off x="6259421" y="2428874"/>
            <a:ext cx="2884579" cy="2714626"/>
          </a:xfrm>
          <a:prstGeom prst="rect">
            <a:avLst/>
          </a:prstGeom>
          <a:noFill/>
        </p:spPr>
      </p:pic>
      <p:grpSp>
        <p:nvGrpSpPr>
          <p:cNvPr id="90" name="组合 89"/>
          <p:cNvGrpSpPr/>
          <p:nvPr/>
        </p:nvGrpSpPr>
        <p:grpSpPr>
          <a:xfrm>
            <a:off x="0" y="2000246"/>
            <a:ext cx="1214446" cy="1055348"/>
            <a:chOff x="1714480" y="2000246"/>
            <a:chExt cx="1357322" cy="1269662"/>
          </a:xfrm>
        </p:grpSpPr>
        <p:pic>
          <p:nvPicPr>
            <p:cNvPr id="48136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89" name="TextBox 88"/>
            <p:cNvSpPr txBox="1"/>
            <p:nvPr/>
          </p:nvSpPr>
          <p:spPr>
            <a:xfrm>
              <a:off x="2143108" y="2500312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骄</a:t>
              </a:r>
              <a:endParaRPr lang="zh-CN" altLang="en-US" sz="3200" b="1" dirty="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28662" y="3143254"/>
            <a:ext cx="1214446" cy="1055348"/>
            <a:chOff x="1714480" y="2000246"/>
            <a:chExt cx="1357322" cy="1269662"/>
          </a:xfrm>
        </p:grpSpPr>
        <p:pic>
          <p:nvPicPr>
            <p:cNvPr id="92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93" name="TextBox 92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弱</a:t>
              </a:r>
              <a:endParaRPr lang="zh-CN" altLang="en-US" sz="3200" b="1" dirty="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500166" y="1785932"/>
            <a:ext cx="1214446" cy="1055348"/>
            <a:chOff x="1714480" y="2000246"/>
            <a:chExt cx="1357322" cy="1269662"/>
          </a:xfrm>
        </p:grpSpPr>
        <p:pic>
          <p:nvPicPr>
            <p:cNvPr id="95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96" name="TextBox 95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傲</a:t>
              </a:r>
              <a:endParaRPr lang="zh-CN" altLang="en-US" sz="3200" b="1" dirty="0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2357422" y="2643188"/>
            <a:ext cx="1214446" cy="1055348"/>
            <a:chOff x="1714480" y="2000246"/>
            <a:chExt cx="1357322" cy="1269662"/>
          </a:xfrm>
        </p:grpSpPr>
        <p:pic>
          <p:nvPicPr>
            <p:cNvPr id="98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99" name="TextBox 98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尘</a:t>
              </a:r>
              <a:endParaRPr lang="zh-CN" altLang="en-US" sz="3200" b="1" dirty="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071802" y="1285866"/>
            <a:ext cx="1214446" cy="1055348"/>
            <a:chOff x="1714480" y="2000246"/>
            <a:chExt cx="1357322" cy="1269662"/>
          </a:xfrm>
        </p:grpSpPr>
        <p:pic>
          <p:nvPicPr>
            <p:cNvPr id="101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102" name="TextBox 101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谦</a:t>
              </a:r>
              <a:endParaRPr lang="zh-CN" altLang="en-US" sz="3200" b="1" dirty="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071670" y="4088152"/>
            <a:ext cx="1214446" cy="1055348"/>
            <a:chOff x="1714480" y="2000246"/>
            <a:chExt cx="1357322" cy="1269662"/>
          </a:xfrm>
        </p:grpSpPr>
        <p:pic>
          <p:nvPicPr>
            <p:cNvPr id="104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105" name="TextBox 104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擦</a:t>
              </a:r>
              <a:endParaRPr lang="zh-CN" altLang="en-US" sz="3200" b="1" dirty="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428992" y="3500444"/>
            <a:ext cx="1214446" cy="1055348"/>
            <a:chOff x="1714480" y="2000246"/>
            <a:chExt cx="1357322" cy="1269662"/>
          </a:xfrm>
        </p:grpSpPr>
        <p:pic>
          <p:nvPicPr>
            <p:cNvPr id="107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108" name="TextBox 107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代</a:t>
              </a:r>
              <a:endParaRPr lang="zh-CN" altLang="en-US" sz="3200" b="1" dirty="0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286248" y="2500312"/>
            <a:ext cx="1214446" cy="1055348"/>
            <a:chOff x="1714480" y="2000246"/>
            <a:chExt cx="1357322" cy="1269662"/>
          </a:xfrm>
        </p:grpSpPr>
        <p:pic>
          <p:nvPicPr>
            <p:cNvPr id="110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111" name="TextBox 110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捧</a:t>
              </a:r>
              <a:endParaRPr lang="zh-CN" altLang="en-US" sz="3200" b="1" dirty="0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786446" y="1000114"/>
            <a:ext cx="1214446" cy="1055348"/>
            <a:chOff x="1714480" y="2000246"/>
            <a:chExt cx="1357322" cy="1269662"/>
          </a:xfrm>
        </p:grpSpPr>
        <p:pic>
          <p:nvPicPr>
            <p:cNvPr id="113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114" name="TextBox 113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虚</a:t>
              </a:r>
              <a:endParaRPr lang="zh-CN" altLang="en-US" sz="3200" b="1" dirty="0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215206" y="1357304"/>
            <a:ext cx="1214446" cy="1055348"/>
            <a:chOff x="1714480" y="2000246"/>
            <a:chExt cx="1357322" cy="1269662"/>
          </a:xfrm>
        </p:grpSpPr>
        <p:pic>
          <p:nvPicPr>
            <p:cNvPr id="116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117" name="TextBox 116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懦</a:t>
              </a:r>
              <a:endParaRPr lang="zh-CN" altLang="en-US" sz="3200" b="1" dirty="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000628" y="3714758"/>
            <a:ext cx="1214446" cy="1055348"/>
            <a:chOff x="1714480" y="2000246"/>
            <a:chExt cx="1357322" cy="1269662"/>
          </a:xfrm>
        </p:grpSpPr>
        <p:pic>
          <p:nvPicPr>
            <p:cNvPr id="119" name="Picture 8" descr="https://timgsa.baidu.com/timg?image&amp;quality=80&amp;size=b9999_10000&amp;sec=1538185467256&amp;di=949a2b38ef186950534ac980a357e454&amp;imgtype=0&amp;src=http%3A%2F%2Fimg1.tplm123.com%2F2013%2F07%2F02%2F38396%2F1993002125976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458"/>
            <a:stretch>
              <a:fillRect/>
            </a:stretch>
          </p:blipFill>
          <p:spPr bwMode="auto">
            <a:xfrm>
              <a:off x="1714480" y="2000246"/>
              <a:ext cx="1357322" cy="1269662"/>
            </a:xfrm>
            <a:prstGeom prst="rect">
              <a:avLst/>
            </a:prstGeom>
            <a:noFill/>
          </p:spPr>
        </p:pic>
        <p:sp>
          <p:nvSpPr>
            <p:cNvPr id="120" name="TextBox 119"/>
            <p:cNvSpPr txBox="1"/>
            <p:nvPr/>
          </p:nvSpPr>
          <p:spPr>
            <a:xfrm>
              <a:off x="2143108" y="2500312"/>
              <a:ext cx="665039" cy="703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价</a:t>
              </a:r>
              <a:endParaRPr lang="zh-CN" altLang="en-US" sz="32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666951" y="49839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0764" y="61724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4306" y="61439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787054" y="1287105"/>
            <a:ext cx="621507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骄傲：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自高自大，看不起别人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787054" y="2623714"/>
            <a:ext cx="771530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谦虚：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虚心，不自满，肯接受批评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787054" y="3284516"/>
            <a:ext cx="621507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懦弱：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软弱，不坚强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787054" y="1962913"/>
            <a:ext cx="771530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傲慢：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轻视别人，对人没有礼貌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620" y="568960"/>
            <a:ext cx="777430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朴素：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不浓艳，不华丽。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本课指陶罐的特点之一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不华丽。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46885" y="1664970"/>
            <a:ext cx="5365750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她穿着一件浅色的上衣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显得非常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朴素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2620" y="2362835"/>
            <a:ext cx="783971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相提并论：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把不同的人或事不加区别地放在一起谈论或同等地看待。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本课指铁罐瞧不起陶罐，觉得它不能和自己做比较。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0700" y="3862070"/>
            <a:ext cx="5671185" cy="460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这两个东西本质不同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所以不能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相提并论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2" grpId="0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7850" y="653415"/>
            <a:ext cx="57950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和睦相处：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彼此融洽的相处。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本课指陶罐觉得两个人应该和平相处。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1060" y="1715135"/>
            <a:ext cx="5084445" cy="8915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/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在我国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五十六个民族亲如一家，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和睦相处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0773" t="29028" r="16566"/>
          <a:stretch>
            <a:fillRect/>
          </a:stretch>
        </p:blipFill>
        <p:spPr>
          <a:xfrm>
            <a:off x="6372225" y="535940"/>
            <a:ext cx="2047875" cy="1500505"/>
          </a:xfrm>
          <a:prstGeom prst="ellipse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620" y="2865120"/>
            <a:ext cx="815530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恼怒：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生气；发怒。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本课指当陶罐争辩说两人应该和平相处，铁罐生气了。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9300" y="3861435"/>
            <a:ext cx="5104765" cy="4603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得知有人给他起外号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老师十分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恼怒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3" grpId="0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620" y="1143000"/>
            <a:ext cx="776033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认真读课文，思考：课文讲了陶罐和铁罐的一件什么事？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2643188"/>
            <a:ext cx="807249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国王御厨里</a:t>
            </a:r>
            <a:r>
              <a:rPr lang="zh-CN" altLang="en-US" sz="2800" b="1" u="sng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自以为坚硬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的铁罐看不起陶罐。许多年后，被埋在土里的陶罐依旧</a:t>
            </a:r>
            <a:r>
              <a:rPr lang="zh-CN" altLang="en-US" sz="2800" b="1" u="sng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光洁如新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，而当年坚硬的铁罐却</a:t>
            </a:r>
            <a:r>
              <a:rPr lang="zh-CN" altLang="en-US" sz="2800" b="1" u="sng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不复存在</a:t>
            </a:r>
            <a:r>
              <a:rPr lang="zh-CN" altLang="en-US" sz="2800" b="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完全氧化掉了。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46001" y="264349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自以为坚硬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08975" y="309181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光洁如新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20341" y="350298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不复存在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85786" y="114299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一、读一读，连一连。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929190" y="4024323"/>
            <a:ext cx="1413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xī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luò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00166" y="178593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骄傲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9190" y="3262317"/>
            <a:ext cx="16186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liú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shì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9190" y="2500312"/>
            <a:ext cx="16186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jiāo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ào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9190" y="1738307"/>
            <a:ext cx="18237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qīng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miè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0166" y="25003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流逝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00166" y="321469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奚落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00166" y="392907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轻蔑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>
            <a:endCxn id="15" idx="1"/>
          </p:cNvCxnSpPr>
          <p:nvPr/>
        </p:nvCxnSpPr>
        <p:spPr>
          <a:xfrm>
            <a:off x="2357422" y="1999611"/>
            <a:ext cx="2571768" cy="7924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428860" y="2786064"/>
            <a:ext cx="2571768" cy="7924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428860" y="3571882"/>
            <a:ext cx="2571768" cy="7924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428875" y="2067560"/>
            <a:ext cx="2575560" cy="22834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00048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二、选择合适的近义词。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426509" y="185737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骄傲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2723" y="267102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懦弱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2723" y="1913042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羞耻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6509" y="267890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美观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6509" y="3500444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恼怒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2723" y="342900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轻蔑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575" y="1155372"/>
            <a:ext cx="71335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美丽  羞愧  轻视  愤怒  软弱  傲慢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1021" y="18573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傲慢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2459" y="264318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2459" y="3429006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愤怒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84359" y="1928808"/>
            <a:ext cx="1008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羞愧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84359" y="2678907"/>
            <a:ext cx="1008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软弱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4359" y="3429006"/>
            <a:ext cx="1008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轻视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6430022" y="428689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393" y="4336331"/>
            <a:ext cx="351070" cy="3801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943351" y="427030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6 陶罐和铁罐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4126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 flipH="1">
            <a:off x="-14922" y="11633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三年级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119630" y="1137920"/>
            <a:ext cx="4685665" cy="89916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6  </a:t>
            </a:r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陶罐和铁罐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10795"/>
            <a:ext cx="9168130" cy="5147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6103" y="1286500"/>
            <a:ext cx="7643850" cy="2553335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上节课，我们了解了国王御厨里的陶罐和铁罐之间发生的一件有趣的事情，那么，这件事情究竟是怎样的？今天，老师将带着大家一起走进国王的御厨，去听听他们在说些什么。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36" y="1390965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9" name="文本框 6"/>
          <p:cNvSpPr txBox="1"/>
          <p:nvPr/>
        </p:nvSpPr>
        <p:spPr>
          <a:xfrm>
            <a:off x="1662472" y="1304914"/>
            <a:ext cx="7113575" cy="169164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　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分角色朗读第</a:t>
            </a:r>
            <a:r>
              <a:rPr lang="en-US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1-9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自然段，体会铁罐和陶罐性格上各有什么不同。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64945" y="2870835"/>
            <a:ext cx="3394075" cy="1774190"/>
            <a:chOff x="1208" y="4504"/>
            <a:chExt cx="5345" cy="2794"/>
          </a:xfrm>
        </p:grpSpPr>
        <p:grpSp>
          <p:nvGrpSpPr>
            <p:cNvPr id="8" name="组合 7"/>
            <p:cNvGrpSpPr/>
            <p:nvPr/>
          </p:nvGrpSpPr>
          <p:grpSpPr>
            <a:xfrm>
              <a:off x="2925" y="5184"/>
              <a:ext cx="3628" cy="1360"/>
              <a:chOff x="3798" y="5184"/>
              <a:chExt cx="3628" cy="1360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3798" y="5184"/>
                <a:ext cx="3629" cy="1361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4024" y="5393"/>
                <a:ext cx="3180" cy="1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傲慢无礼</a:t>
                </a:r>
                <a:endPara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1" name="Picture 2" descr="http://pic1.16pic.com/00/47/70/16pic_4770486_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40000"/>
            </a:blip>
            <a:srcRect l="4524" t="5823" r="42866" b="5667"/>
            <a:stretch>
              <a:fillRect/>
            </a:stretch>
          </p:blipFill>
          <p:spPr bwMode="auto">
            <a:xfrm>
              <a:off x="1208" y="4504"/>
              <a:ext cx="2138" cy="2794"/>
            </a:xfrm>
            <a:prstGeom prst="rect">
              <a:avLst/>
            </a:prstGeom>
            <a:noFill/>
          </p:spPr>
        </p:pic>
      </p:grpSp>
      <p:grpSp>
        <p:nvGrpSpPr>
          <p:cNvPr id="15" name="组合 14"/>
          <p:cNvGrpSpPr/>
          <p:nvPr/>
        </p:nvGrpSpPr>
        <p:grpSpPr>
          <a:xfrm>
            <a:off x="5308600" y="2748280"/>
            <a:ext cx="2835275" cy="1774190"/>
            <a:chOff x="9354" y="4311"/>
            <a:chExt cx="4465" cy="2794"/>
          </a:xfrm>
        </p:grpSpPr>
        <p:grpSp>
          <p:nvGrpSpPr>
            <p:cNvPr id="10" name="组合 9"/>
            <p:cNvGrpSpPr/>
            <p:nvPr/>
          </p:nvGrpSpPr>
          <p:grpSpPr>
            <a:xfrm>
              <a:off x="9354" y="5184"/>
              <a:ext cx="3628" cy="1360"/>
              <a:chOff x="8103" y="5184"/>
              <a:chExt cx="3628" cy="136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8103" y="5184"/>
                <a:ext cx="3629" cy="1361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9051" y="5393"/>
                <a:ext cx="1734" cy="1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谦虚</a:t>
                </a:r>
                <a:endPara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4" name="Picture 2" descr="http://pic1.16pic.com/00/47/70/16pic_4770486_b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40000"/>
            </a:blip>
            <a:srcRect l="57134" t="5823" r="4101" b="5667"/>
            <a:stretch>
              <a:fillRect/>
            </a:stretch>
          </p:blipFill>
          <p:spPr bwMode="auto">
            <a:xfrm>
              <a:off x="12245" y="4311"/>
              <a:ext cx="1575" cy="279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3990340"/>
            <a:ext cx="1656080" cy="7918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10232" y="1571618"/>
            <a:ext cx="571504" cy="35719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6277" y="1155690"/>
            <a:ext cx="7643866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国王的御厨里有两个罐子，一个是陶的，一个是铁的。骄傲的铁罐看不起陶罐，常常奚落它。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57134" t="5823" r="4101" b="5667"/>
          <a:stretch>
            <a:fillRect/>
          </a:stretch>
        </p:blipFill>
        <p:spPr bwMode="auto">
          <a:xfrm>
            <a:off x="8143868" y="2857502"/>
            <a:ext cx="1000132" cy="1773920"/>
          </a:xfrm>
          <a:prstGeom prst="rect">
            <a:avLst/>
          </a:prstGeom>
          <a:noFill/>
        </p:spPr>
      </p:pic>
      <p:pic>
        <p:nvPicPr>
          <p:cNvPr id="11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4524" t="5823" r="42866" b="5667"/>
          <a:stretch>
            <a:fillRect/>
          </a:stretch>
        </p:blipFill>
        <p:spPr bwMode="auto">
          <a:xfrm>
            <a:off x="538456" y="2857186"/>
            <a:ext cx="1357322" cy="1773920"/>
          </a:xfrm>
          <a:prstGeom prst="rect">
            <a:avLst/>
          </a:prstGeom>
          <a:noFill/>
        </p:spPr>
      </p:pic>
      <p:sp>
        <p:nvSpPr>
          <p:cNvPr id="12" name="矩形标注 11"/>
          <p:cNvSpPr/>
          <p:nvPr/>
        </p:nvSpPr>
        <p:spPr>
          <a:xfrm>
            <a:off x="642910" y="2214560"/>
            <a:ext cx="3000396" cy="400110"/>
          </a:xfrm>
          <a:prstGeom prst="wedgeRectCallout">
            <a:avLst>
              <a:gd name="adj1" fmla="val -20044"/>
              <a:gd name="adj2" fmla="val 118452"/>
            </a:avLst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“你敢碰我吗，陶罐子！”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6143636" y="2643188"/>
            <a:ext cx="2571768" cy="400110"/>
          </a:xfrm>
          <a:prstGeom prst="wedgeRectCallout">
            <a:avLst>
              <a:gd name="adj1" fmla="val 38106"/>
              <a:gd name="adj2" fmla="val 157855"/>
            </a:avLst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“不敢，铁罐兄弟。”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2000232" y="2643188"/>
            <a:ext cx="3000396" cy="707886"/>
          </a:xfrm>
          <a:prstGeom prst="wedgeRectCallout">
            <a:avLst>
              <a:gd name="adj1" fmla="val -61029"/>
              <a:gd name="adj2" fmla="val 43586"/>
            </a:avLst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/>
              <a:t>“我就知道你不敢，懦弱的东西！”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3714744" y="3500444"/>
            <a:ext cx="4214842" cy="1198879"/>
          </a:xfrm>
          <a:prstGeom prst="wedgeRectCallout">
            <a:avLst>
              <a:gd name="adj1" fmla="val 55166"/>
              <a:gd name="adj2" fmla="val -13683"/>
            </a:avLst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“我确实不敢碰你，但并不是懦弱。我们生来就是盛东西的，并不是来互相碰撞的。说到盛东西，我不见得就比你差。再说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00166" y="213979"/>
            <a:ext cx="3911918" cy="857567"/>
            <a:chOff x="1500166" y="213979"/>
            <a:chExt cx="3911918" cy="857567"/>
          </a:xfrm>
        </p:grpSpPr>
        <p:sp>
          <p:nvSpPr>
            <p:cNvPr id="17" name="矩形 16"/>
            <p:cNvSpPr/>
            <p:nvPr/>
          </p:nvSpPr>
          <p:spPr>
            <a:xfrm>
              <a:off x="1571604" y="213979"/>
              <a:ext cx="3840480" cy="8299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/>
                <a:t>        </a:t>
              </a:r>
              <a:r>
                <a:rPr lang="zh-CN" altLang="en-US" sz="2400" dirty="0"/>
                <a:t>用尖刻的话数说别人的</a:t>
              </a:r>
              <a:endParaRPr lang="en-US" altLang="zh-CN" sz="2400" dirty="0"/>
            </a:p>
            <a:p>
              <a:r>
                <a:rPr lang="zh-CN" altLang="en-US" sz="2400" dirty="0"/>
                <a:t>短处，使人难堪</a:t>
              </a:r>
              <a:endParaRPr lang="zh-CN" altLang="en-US" sz="2400" dirty="0"/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1500166" y="214296"/>
              <a:ext cx="3911600" cy="857250"/>
            </a:xfrm>
            <a:prstGeom prst="wedgeRoundRectCallout">
              <a:avLst>
                <a:gd name="adj1" fmla="val 60398"/>
                <a:gd name="adj2" fmla="val 113298"/>
                <a:gd name="adj3" fmla="val 16667"/>
              </a:avLst>
            </a:prstGeom>
            <a:grpFill/>
            <a:ln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-24765" y="4782185"/>
            <a:ext cx="9168130" cy="361315"/>
          </a:xfrm>
          <a:prstGeom prst="rect">
            <a:avLst/>
          </a:prstGeom>
          <a:solidFill>
            <a:srgbClr val="A480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3990340"/>
            <a:ext cx="1656080" cy="7918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24765" y="4782185"/>
            <a:ext cx="9168130" cy="361315"/>
          </a:xfrm>
          <a:prstGeom prst="rect">
            <a:avLst/>
          </a:prstGeom>
          <a:solidFill>
            <a:srgbClr val="A480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57134" t="5823" r="4101" b="5667"/>
          <a:stretch>
            <a:fillRect/>
          </a:stretch>
        </p:blipFill>
        <p:spPr bwMode="auto">
          <a:xfrm>
            <a:off x="8143868" y="2857502"/>
            <a:ext cx="1000132" cy="1773920"/>
          </a:xfrm>
          <a:prstGeom prst="rect">
            <a:avLst/>
          </a:prstGeom>
          <a:noFill/>
        </p:spPr>
      </p:pic>
      <p:pic>
        <p:nvPicPr>
          <p:cNvPr id="10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4524" t="5823" r="42866" b="5667"/>
          <a:stretch>
            <a:fillRect/>
          </a:stretch>
        </p:blipFill>
        <p:spPr bwMode="auto">
          <a:xfrm>
            <a:off x="1142976" y="3071816"/>
            <a:ext cx="1357322" cy="1773920"/>
          </a:xfrm>
          <a:prstGeom prst="rect">
            <a:avLst/>
          </a:prstGeom>
          <a:noFill/>
        </p:spPr>
      </p:pic>
      <p:sp>
        <p:nvSpPr>
          <p:cNvPr id="11" name="矩形标注 10"/>
          <p:cNvSpPr/>
          <p:nvPr/>
        </p:nvSpPr>
        <p:spPr>
          <a:xfrm>
            <a:off x="357158" y="2643188"/>
            <a:ext cx="1285884" cy="400110"/>
          </a:xfrm>
          <a:prstGeom prst="wedgeRectCallout">
            <a:avLst>
              <a:gd name="adj1" fmla="val 43710"/>
              <a:gd name="adj2" fmla="val 130273"/>
            </a:avLst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/>
              <a:t>“住嘴！”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5786446" y="1928808"/>
            <a:ext cx="2571768" cy="400110"/>
          </a:xfrm>
          <a:prstGeom prst="wedgeRectCallout">
            <a:avLst>
              <a:gd name="adj1" fmla="val 47301"/>
              <a:gd name="adj2" fmla="val 232721"/>
            </a:avLst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“何必这样说呢？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1285875" y="1214120"/>
            <a:ext cx="3304540" cy="1322069"/>
          </a:xfrm>
          <a:prstGeom prst="wedgeRectCallout">
            <a:avLst>
              <a:gd name="adj1" fmla="val -22671"/>
              <a:gd name="adj2" fmla="val 96001"/>
            </a:avLst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dirty="0"/>
              <a:t>    </a:t>
            </a:r>
            <a:r>
              <a:rPr lang="zh-CN" altLang="en-US" sz="2000" dirty="0"/>
              <a:t>“你怎么敢和我相提并论！你等着吧，要不了几天，你就会破成碎片，我却永远在这里，什么也不怕。”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6000760" y="2928940"/>
            <a:ext cx="2000264" cy="922019"/>
          </a:xfrm>
          <a:prstGeom prst="wedgeRectCallout">
            <a:avLst>
              <a:gd name="adj1" fmla="val 66989"/>
              <a:gd name="adj2" fmla="val 32419"/>
            </a:avLst>
          </a:prstGeom>
          <a:ln>
            <a:solidFill>
              <a:srgbClr val="A3830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“我们还是和睦相处吧，有什么可吵的呢！”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2714612" y="2786064"/>
            <a:ext cx="3000396" cy="1322069"/>
          </a:xfrm>
          <a:prstGeom prst="wedgeRectCallout">
            <a:avLst>
              <a:gd name="adj1" fmla="val -58402"/>
              <a:gd name="adj2" fmla="val 20952"/>
            </a:avLst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/>
              <a:t>　“和你在一起，我感到羞耻，你算什么东西！走着瞧吧，总有一天，我要把你碰成碎片！”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6"/>
          <p:cNvSpPr txBox="1"/>
          <p:nvPr/>
        </p:nvSpPr>
        <p:spPr>
          <a:xfrm>
            <a:off x="1330268" y="1416603"/>
            <a:ext cx="6696744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相提并论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一视同仁  混为一谈 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同日而语  一概而论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1282707" y="488657"/>
            <a:ext cx="550387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意思相近的词语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22655" y="1444625"/>
            <a:ext cx="7214870" cy="2077720"/>
            <a:chOff x="1453" y="2275"/>
            <a:chExt cx="11362" cy="3272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3" y="2275"/>
              <a:ext cx="11362" cy="3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2250" y="2812"/>
              <a:ext cx="9525" cy="2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朗读的时候一定要把握两个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性格各异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的罐子对话，特别是铁罐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傲慢自大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的语气和神态一定要读出来。</a:t>
              </a:r>
              <a:endParaRPr lang="zh-CN" altLang="en-US" sz="2800" b="1" dirty="0"/>
            </a:p>
          </p:txBody>
        </p:sp>
      </p:grpSp>
      <p:sp>
        <p:nvSpPr>
          <p:cNvPr id="5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850" y="3990340"/>
            <a:ext cx="1656080" cy="7918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4765" y="4782185"/>
            <a:ext cx="9168130" cy="361315"/>
          </a:xfrm>
          <a:prstGeom prst="rect">
            <a:avLst/>
          </a:prstGeom>
          <a:solidFill>
            <a:srgbClr val="A480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60805" y="2857500"/>
            <a:ext cx="71621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从这些词语中可以看出铁罐是个什么样的人？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2895" y="3632835"/>
            <a:ext cx="34575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傲慢无礼  自以为是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785800"/>
            <a:ext cx="83108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读陶罐和铁罐的对话，同桌合作找出表现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铁罐神态的词语。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9877" y="1989451"/>
            <a:ext cx="627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奚落  骄傲  傲慢  轻蔑  恼怒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4524" t="5823" r="42866" b="5667"/>
          <a:stretch>
            <a:fillRect/>
          </a:stretch>
        </p:blipFill>
        <p:spPr bwMode="auto">
          <a:xfrm>
            <a:off x="-43839" y="1776416"/>
            <a:ext cx="1357322" cy="17739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850" y="3990340"/>
            <a:ext cx="1656080" cy="7918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4765" y="4782185"/>
            <a:ext cx="9168130" cy="361315"/>
          </a:xfrm>
          <a:prstGeom prst="rect">
            <a:avLst/>
          </a:prstGeom>
          <a:solidFill>
            <a:srgbClr val="A480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89685" y="2917825"/>
            <a:ext cx="72269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从这些词语中可以看出陶罐是个什么样的人？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2800" y="3697930"/>
            <a:ext cx="41969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谦虚有礼  友好大度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785800"/>
            <a:ext cx="83108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读陶罐和铁罐的对话，同桌合作找出表现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陶罐神态的词语。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99282" y="2021836"/>
            <a:ext cx="3840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谦虚  争辩  不理会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57134" t="5823" r="4101" b="5667"/>
          <a:stretch>
            <a:fillRect/>
          </a:stretch>
        </p:blipFill>
        <p:spPr bwMode="auto">
          <a:xfrm>
            <a:off x="7941945" y="785495"/>
            <a:ext cx="1201420" cy="21323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" y="1335405"/>
            <a:ext cx="7780020" cy="2698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89355" y="1785620"/>
            <a:ext cx="702627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聚精会神  全神贯注  心平气和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神采飞扬  得意洋洋  悠然自得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1"/>
          <p:cNvSpPr txBox="1"/>
          <p:nvPr/>
        </p:nvSpPr>
        <p:spPr>
          <a:xfrm>
            <a:off x="1282707" y="560412"/>
            <a:ext cx="5503871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表示神态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的词语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536933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9065" y="1130300"/>
            <a:ext cx="742505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</a:rPr>
              <a:t>总结陶罐和铁罐各自的优缺点，说一说：</a:t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/>
              <a:t>1.</a:t>
            </a:r>
            <a:r>
              <a:rPr lang="zh-CN" altLang="en-US" sz="3200" dirty="0"/>
              <a:t>铁罐那么</a:t>
            </a:r>
            <a:r>
              <a:rPr lang="zh-CN" altLang="en-US" sz="3200" dirty="0">
                <a:solidFill>
                  <a:srgbClr val="0000FF"/>
                </a:solidFill>
              </a:rPr>
              <a:t>傲慢</a:t>
            </a:r>
            <a:r>
              <a:rPr lang="zh-CN" altLang="en-US" sz="3200" dirty="0"/>
              <a:t>，究竟</a:t>
            </a:r>
            <a:r>
              <a:rPr lang="zh-CN" altLang="en-US" sz="3200" dirty="0">
                <a:solidFill>
                  <a:schemeClr val="tx1"/>
                </a:solidFill>
              </a:rPr>
              <a:t>为什么</a:t>
            </a:r>
            <a:r>
              <a:rPr lang="zh-CN" altLang="en-US" sz="3200" dirty="0"/>
              <a:t>？</a:t>
            </a:r>
            <a:endParaRPr lang="en-US" altLang="zh-CN" sz="3200" dirty="0"/>
          </a:p>
          <a:p>
            <a:r>
              <a:rPr lang="en-US" altLang="zh-CN" sz="3200" dirty="0"/>
              <a:t>2.</a:t>
            </a:r>
            <a:r>
              <a:rPr lang="zh-CN" altLang="en-US" sz="3200" dirty="0"/>
              <a:t>陶罐那么</a:t>
            </a:r>
            <a:r>
              <a:rPr lang="zh-CN" altLang="en-US" sz="3200" dirty="0">
                <a:solidFill>
                  <a:srgbClr val="0000FF"/>
                </a:solidFill>
              </a:rPr>
              <a:t>谦虚</a:t>
            </a:r>
            <a:r>
              <a:rPr lang="zh-CN" altLang="en-US" sz="3200" dirty="0"/>
              <a:t>，他为什么不跟铁罐碰一碰？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95" y="1249680"/>
            <a:ext cx="1271270" cy="1821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295" y="1141722"/>
            <a:ext cx="5904656" cy="304609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/>
              <a:t>        </a:t>
            </a: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黄瑞云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，1932年生，湖南娄底人。从事中国古典文学教学与研究，也钻研哲学和训诂学，业余从事文学创作。有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《黄瑞云寓言》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《春天岛》《魔镜》《溪流集》等。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66562" name="Picture 2" descr="黄瑞云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 t="9277"/>
          <a:stretch>
            <a:fillRect/>
          </a:stretch>
        </p:blipFill>
        <p:spPr bwMode="auto">
          <a:xfrm>
            <a:off x="285720" y="1142990"/>
            <a:ext cx="2286016" cy="2794508"/>
          </a:xfrm>
          <a:prstGeom prst="ellipse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3920" y="1774825"/>
            <a:ext cx="35439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/>
              <a:t>铁罐优点：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7815" y="3465195"/>
            <a:ext cx="8548370" cy="5835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因为陶罐很容易破碎，所以不敢和铁罐碰一碰。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4450" y="2781300"/>
            <a:ext cx="6307455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因为铁罐很坚硬，所以它很骄傲。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4524" t="5823" r="42866" b="5667"/>
          <a:stretch>
            <a:fillRect/>
          </a:stretch>
        </p:blipFill>
        <p:spPr bwMode="auto">
          <a:xfrm>
            <a:off x="1659231" y="141926"/>
            <a:ext cx="1357322" cy="1773920"/>
          </a:xfrm>
          <a:prstGeom prst="rect">
            <a:avLst/>
          </a:prstGeom>
          <a:noFill/>
        </p:spPr>
      </p:pic>
      <p:pic>
        <p:nvPicPr>
          <p:cNvPr id="9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57134" t="5823" r="4101" b="5667"/>
          <a:stretch>
            <a:fillRect/>
          </a:stretch>
        </p:blipFill>
        <p:spPr bwMode="auto">
          <a:xfrm>
            <a:off x="6189345" y="-357505"/>
            <a:ext cx="1201420" cy="2132330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4923790" y="1774825"/>
            <a:ext cx="2468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>
                <a:sym typeface="+mn-ea"/>
              </a:rPr>
              <a:t>陶罐缺点：</a:t>
            </a:r>
            <a:endParaRPr lang="zh-CN" altLang="en-US" sz="3600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30575" y="177482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坚固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2660" y="177482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>
                <a:solidFill>
                  <a:srgbClr val="0000FF"/>
                </a:solidFill>
                <a:sym typeface="+mn-ea"/>
              </a:rPr>
              <a:t>易碎</a:t>
            </a:r>
            <a:endParaRPr lang="zh-CN" altLang="en-US" sz="3600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594485" y="892810"/>
            <a:ext cx="684657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拿自己的长处跟别人的短处相比，那是无法比较的。难道陶罐一点长处也没有了吗？</a:t>
            </a:r>
            <a:r>
              <a:rPr lang="zh-CN" altLang="en-US" sz="3600" dirty="0">
                <a:solidFill>
                  <a:srgbClr val="0000FF"/>
                </a:solidFill>
              </a:rPr>
              <a:t>默读剩余自然段。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65" y="1143635"/>
            <a:ext cx="1340485" cy="1921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429362" y="1790370"/>
            <a:ext cx="1428760" cy="50006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0380" y="1718310"/>
            <a:ext cx="807212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许多年过去了。有一天，人们来到这里，掘开厚厚的堆积物，发现了那个陶罐。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形标注 19"/>
          <p:cNvSpPr/>
          <p:nvPr/>
        </p:nvSpPr>
        <p:spPr>
          <a:xfrm>
            <a:off x="2858135" y="574675"/>
            <a:ext cx="2929255" cy="925830"/>
          </a:xfrm>
          <a:prstGeom prst="wedgeEllipseCallout">
            <a:avLst>
              <a:gd name="adj1" fmla="val -69423"/>
              <a:gd name="adj2" fmla="val 73936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时间久远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 descr="https://timgsa.baidu.com/timg?image&amp;quality=80&amp;size=b9999_10000&amp;sec=1538392424987&amp;di=a651dc7d7316a56d2a49020bddb551fd&amp;imgtype=0&amp;src=http%3A%2F%2Fimgsrc.baidu.com%2Fimgad%2Fpic%2Fitem%2Ff31fbe096b63f624be5064f68d44ebf81a4ca3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5844" name="Picture 4" descr="https://timgsa.baidu.com/timg?image&amp;quality=80&amp;size=b9999_10000&amp;sec=1538392424987&amp;di=a651dc7d7316a56d2a49020bddb551fd&amp;imgtype=0&amp;src=http%3A%2F%2Fimgsrc.baidu.com%2Fimgad%2Fpic%2Fitem%2Ff31fbe096b63f624be5064f68d44ebf81a4ca332.jpg"/>
          <p:cNvPicPr>
            <a:picLocks noChangeAspect="1" noChangeArrowheads="1"/>
          </p:cNvPicPr>
          <p:nvPr/>
        </p:nvPicPr>
        <p:blipFill>
          <a:blip r:embed="rId1"/>
          <a:srcRect b="6350"/>
          <a:stretch>
            <a:fillRect/>
          </a:stretch>
        </p:blipFill>
        <p:spPr bwMode="auto">
          <a:xfrm>
            <a:off x="1643042" y="1071552"/>
            <a:ext cx="5143536" cy="3210025"/>
          </a:xfrm>
          <a:prstGeom prst="rect">
            <a:avLst/>
          </a:prstGeom>
          <a:noFill/>
          <a:effectLst>
            <a:softEdge rad="139700"/>
          </a:effectLst>
        </p:spPr>
      </p:pic>
      <p:sp>
        <p:nvSpPr>
          <p:cNvPr id="6" name="矩形标注 5"/>
          <p:cNvSpPr/>
          <p:nvPr/>
        </p:nvSpPr>
        <p:spPr>
          <a:xfrm>
            <a:off x="5429256" y="428610"/>
            <a:ext cx="3230879" cy="460374"/>
          </a:xfrm>
          <a:prstGeom prst="wedgeRectCallout">
            <a:avLst>
              <a:gd name="adj1" fmla="val -42438"/>
              <a:gd name="adj2" fmla="val 140901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/>
              <a:t>哟，这里有一个罐子！</a:t>
            </a:r>
            <a:endParaRPr lang="zh-CN" altLang="en-US" sz="2400" dirty="0"/>
          </a:p>
        </p:txBody>
      </p:sp>
      <p:sp>
        <p:nvSpPr>
          <p:cNvPr id="7" name="矩形标注 6"/>
          <p:cNvSpPr/>
          <p:nvPr/>
        </p:nvSpPr>
        <p:spPr>
          <a:xfrm>
            <a:off x="304800" y="544181"/>
            <a:ext cx="2646878" cy="461665"/>
          </a:xfrm>
          <a:prstGeom prst="wedgeRectCallout">
            <a:avLst>
              <a:gd name="adj1" fmla="val 34639"/>
              <a:gd name="adj2" fmla="val 103764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/>
              <a:t>真的，一个陶罐！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60164" y="1454459"/>
            <a:ext cx="3786214" cy="642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3655" y="959155"/>
            <a:ext cx="828677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捧起陶罐，倒掉里面的泥土，擦洗干净，它还是那样光洁，朴素，美观。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5452109" y="2170111"/>
            <a:ext cx="285752" cy="57150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944483" y="2813054"/>
            <a:ext cx="3877985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ysClr val="windowText" lastClr="000000"/>
                </a:solidFill>
              </a:rPr>
              <a:t>时间没有让陶罐改变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pic>
        <p:nvPicPr>
          <p:cNvPr id="9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57134" t="5823" r="4101" b="5667"/>
          <a:stretch>
            <a:fillRect/>
          </a:stretch>
        </p:blipFill>
        <p:spPr bwMode="auto">
          <a:xfrm>
            <a:off x="7381875" y="1638300"/>
            <a:ext cx="1201420" cy="21323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0563" y="2481578"/>
            <a:ext cx="785818" cy="50006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6850" y="1503680"/>
            <a:ext cx="2287270" cy="5715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280" y="1496695"/>
            <a:ext cx="79648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“多美的陶罐！”一个人说，“小心点儿，千万别把它碰坏了，这是古代的东西，很有价值的。”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3258185" y="501650"/>
            <a:ext cx="2895600" cy="933450"/>
          </a:xfrm>
          <a:prstGeom prst="wedgeRectCallout">
            <a:avLst>
              <a:gd name="adj1" fmla="val -74444"/>
              <a:gd name="adj2" fmla="val 58783"/>
            </a:avLst>
          </a:prstGeom>
          <a:grp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ysClr val="windowText" lastClr="000000"/>
                </a:solidFill>
              </a:rPr>
              <a:t>   </a:t>
            </a:r>
            <a:r>
              <a:rPr lang="zh-CN" altLang="en-US" sz="2400" dirty="0">
                <a:solidFill>
                  <a:sysClr val="windowText" lastClr="000000"/>
                </a:solidFill>
              </a:rPr>
              <a:t>对刚出土的陶罐发出由衷的赞美！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1297940" y="3317240"/>
            <a:ext cx="4683125" cy="594995"/>
          </a:xfrm>
          <a:prstGeom prst="wedgeRectCallout">
            <a:avLst>
              <a:gd name="adj1" fmla="val -48155"/>
              <a:gd name="adj2" fmla="val -107737"/>
            </a:avLst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过了很久，陶罐的价值不可估计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 animBg="1"/>
      <p:bldP spid="8" grpId="0" bldLvl="0" animBg="1"/>
      <p:bldP spid="1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13635" y="2152015"/>
            <a:ext cx="1229360" cy="47180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标注 5"/>
          <p:cNvSpPr/>
          <p:nvPr/>
        </p:nvSpPr>
        <p:spPr>
          <a:xfrm>
            <a:off x="1111226" y="632764"/>
            <a:ext cx="4572000" cy="2553334"/>
          </a:xfrm>
          <a:prstGeom prst="wedgeRectCallout">
            <a:avLst>
              <a:gd name="adj1" fmla="val 63334"/>
              <a:gd name="adj2" fmla="val 34908"/>
            </a:avLst>
          </a:prstGeom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r>
              <a:rPr lang="en-US" altLang="zh-CN" sz="3200" dirty="0"/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“谢谢你们！”陶罐兴奋地说，“我的兄弟铁罐就在我旁边，请你们把它掘出来吧，它一定闷得够受了。”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Picture 2" descr="http://pic1.16pic.com/00/47/70/16pic_4770486_b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57134" t="5823" r="4101" b="5667"/>
          <a:stretch>
            <a:fillRect/>
          </a:stretch>
        </p:blipFill>
        <p:spPr bwMode="auto">
          <a:xfrm>
            <a:off x="6552259" y="508308"/>
            <a:ext cx="1928794" cy="3349637"/>
          </a:xfrm>
          <a:prstGeom prst="rect">
            <a:avLst/>
          </a:prstGeom>
          <a:noFill/>
        </p:spPr>
      </p:pic>
      <p:sp>
        <p:nvSpPr>
          <p:cNvPr id="8" name="下箭头 7"/>
          <p:cNvSpPr/>
          <p:nvPr/>
        </p:nvSpPr>
        <p:spPr>
          <a:xfrm>
            <a:off x="3131488" y="3286130"/>
            <a:ext cx="214314" cy="57150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915138" y="3929072"/>
            <a:ext cx="2646878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还是那样善良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bldLvl="0" animBg="1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714362"/>
            <a:ext cx="778674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人们立即动手，翻来覆去，把土都掘遍了。但是，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连铁罐的影子也没见到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5917892" y="1833560"/>
            <a:ext cx="214314" cy="7143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940806" y="2547624"/>
            <a:ext cx="433965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坚硬的铁罐变成了土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28728" y="814060"/>
            <a:ext cx="6768752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/>
              <a:t>        </a:t>
            </a:r>
            <a:r>
              <a:rPr lang="zh-CN" altLang="en-US" sz="2800" dirty="0">
                <a:solidFill>
                  <a:srgbClr val="0000FF"/>
                </a:solidFill>
              </a:rPr>
              <a:t>易碎的陶罐成为了古董，坚硬无比的铁罐却变得无影无踪。</a:t>
            </a:r>
            <a:r>
              <a:rPr lang="zh-CN" altLang="en-US" sz="2800" dirty="0"/>
              <a:t>从这篇课文中我们懂得了一个什么道理？（</a:t>
            </a:r>
            <a:r>
              <a:rPr lang="zh-CN" altLang="en-US" sz="2800" dirty="0">
                <a:solidFill>
                  <a:srgbClr val="C00000"/>
                </a:solidFill>
              </a:rPr>
              <a:t>课后第三题</a:t>
            </a:r>
            <a:r>
              <a:rPr lang="zh-CN" altLang="en-US" sz="2800" dirty="0"/>
              <a:t>）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" y="814070"/>
            <a:ext cx="1235075" cy="1770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1435" y="2893060"/>
            <a:ext cx="6652895" cy="95313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我们要正确看待自己和他人，因为人人都有优点，也都有缺点。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1325" y="1024255"/>
            <a:ext cx="8260715" cy="150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hlinkClick r:id="rId1" action="ppaction://hlinkfile"/>
              </a:rPr>
              <a:t>《北风和太阳》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，想想故事中的北风和课文中的铁罐有什么相似之处。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课后第四题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" name="图片 2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994915" y="1221853"/>
            <a:ext cx="335134" cy="4723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313" y="430534"/>
            <a:ext cx="1605280" cy="52197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阅读链接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2930" y="2860040"/>
            <a:ext cx="781177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</a:rPr>
              <a:t>待人处事不是给人压力、给人逼迫， 就能成功， 就能获胜。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gss2.bdstatic.com/-fo3dSag_xI4khGkpoWK1HF6hhy/baike/w%3D268%3Bg%3D0/sign=1c62ddebeac4b7453494b010f7c7792a/2e2eb9389b504fc2c355ebc7e4dde71191ef6ded.jpg"/>
          <p:cNvPicPr>
            <a:picLocks noChangeAspect="1" noChangeArrowheads="1"/>
          </p:cNvPicPr>
          <p:nvPr/>
        </p:nvPicPr>
        <p:blipFill>
          <a:blip r:embed="rId1"/>
          <a:srcRect l="16741" r="16468"/>
          <a:stretch>
            <a:fillRect/>
          </a:stretch>
        </p:blipFill>
        <p:spPr bwMode="auto">
          <a:xfrm>
            <a:off x="427355" y="1285875"/>
            <a:ext cx="1704975" cy="2552700"/>
          </a:xfrm>
          <a:prstGeom prst="rect">
            <a:avLst/>
          </a:prstGeom>
          <a:noFill/>
          <a:effectLst>
            <a:outerShdw blurRad="203200" dist="38100" sx="104000" sy="104000" algn="l" rotWithShape="0">
              <a:prstClr val="black">
                <a:alpha val="40000"/>
              </a:prstClr>
            </a:outerShdw>
          </a:effectLst>
        </p:spPr>
      </p:pic>
      <p:sp>
        <p:nvSpPr>
          <p:cNvPr id="121857" name="Rectangle 1"/>
          <p:cNvSpPr>
            <a:spLocks noChangeArrowheads="1"/>
          </p:cNvSpPr>
          <p:nvPr/>
        </p:nvSpPr>
        <p:spPr bwMode="auto">
          <a:xfrm>
            <a:off x="2571736" y="1100071"/>
            <a:ext cx="6072230" cy="2954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 lvl="0" indent="3175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/>
              <a:t>    </a:t>
            </a:r>
            <a:r>
              <a:rPr lang="zh-CN" altLang="en-US" sz="3200" dirty="0"/>
              <a:t> 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是用比喻性的故事来寄托意味深长的道理，给人以启示的文学体裁，字数不多，但言简意赅。故事的主人公可以是人，也可以是拟人化的动植物或其他事物。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739775" y="1171575"/>
            <a:ext cx="7661275" cy="275526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83836" y="1669325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陶罐和铁罐</a:t>
            </a:r>
            <a:endParaRPr lang="zh-CN" altLang="en-US" sz="2700" dirty="0"/>
          </a:p>
        </p:txBody>
      </p:sp>
      <p:sp>
        <p:nvSpPr>
          <p:cNvPr id="11" name="TextBox 10"/>
          <p:cNvSpPr txBox="1"/>
          <p:nvPr/>
        </p:nvSpPr>
        <p:spPr>
          <a:xfrm>
            <a:off x="1927526" y="1715128"/>
            <a:ext cx="42519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</a:rPr>
              <a:t>铁罐：</a:t>
            </a:r>
            <a:r>
              <a:rPr lang="zh-CN" altLang="en-US" sz="2700" dirty="0">
                <a:solidFill>
                  <a:srgbClr val="0000FF"/>
                </a:solidFill>
              </a:rPr>
              <a:t>傲慢</a:t>
            </a:r>
            <a:r>
              <a:rPr lang="zh-CN" altLang="en-US" sz="2700" dirty="0"/>
              <a:t>    多年后不见了</a:t>
            </a:r>
            <a:endParaRPr lang="zh-CN" altLang="en-US" sz="2700" dirty="0"/>
          </a:p>
        </p:txBody>
      </p:sp>
      <p:sp>
        <p:nvSpPr>
          <p:cNvPr id="12" name="TextBox 11"/>
          <p:cNvSpPr txBox="1"/>
          <p:nvPr/>
        </p:nvSpPr>
        <p:spPr>
          <a:xfrm>
            <a:off x="1927526" y="2858136"/>
            <a:ext cx="4509135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</a:rPr>
              <a:t>陶罐：</a:t>
            </a:r>
            <a:r>
              <a:rPr lang="zh-CN" altLang="en-US" sz="2700" dirty="0">
                <a:solidFill>
                  <a:srgbClr val="0000FF"/>
                </a:solidFill>
              </a:rPr>
              <a:t>谦虚</a:t>
            </a:r>
            <a:r>
              <a:rPr lang="zh-CN" altLang="en-US" sz="2700" dirty="0"/>
              <a:t>   多年后依旧美观</a:t>
            </a:r>
            <a:endParaRPr lang="zh-CN" altLang="en-US" sz="2700" dirty="0"/>
          </a:p>
        </p:txBody>
      </p:sp>
      <p:sp>
        <p:nvSpPr>
          <p:cNvPr id="16" name="左大括号 15"/>
          <p:cNvSpPr/>
          <p:nvPr/>
        </p:nvSpPr>
        <p:spPr>
          <a:xfrm>
            <a:off x="1713212" y="1643690"/>
            <a:ext cx="285752" cy="178595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 flipH="1">
            <a:off x="6327153" y="1632895"/>
            <a:ext cx="285752" cy="178595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58915" y="1848485"/>
            <a:ext cx="17075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sym typeface="+mn-ea"/>
              </a:rPr>
              <a:t>正确看待自己和别人的优点和缺点</a:t>
            </a:r>
            <a:endParaRPr lang="zh-CN" altLang="en-US" sz="2400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6" grpId="0" bldLvl="0" animBg="1"/>
      <p:bldP spid="17" grpId="0" bldLvl="0" animBg="1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4205" y="1356995"/>
            <a:ext cx="76625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这篇寓言故事通过陶罐和铁罐的对话和两个人的结局告诉我们，要（        ）别人和自己的短处和长处，不能（                  ），（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看不到    自己的不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r>
              <a:rPr lang="zh-CN" altLang="en-US" sz="3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足。</a:t>
            </a:r>
            <a:endParaRPr lang="zh-CN" altLang="en-US" sz="3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28950" y="2998156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只看到别人的短处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37310" y="3573145"/>
            <a:ext cx="397700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看不到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自己的不足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9345" y="2465070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正确看待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1472" y="936746"/>
            <a:ext cx="8072494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尺有所短，寸有所长</a:t>
            </a:r>
            <a:r>
              <a:rPr 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人无完人</a:t>
            </a:r>
            <a:r>
              <a:rPr 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金无足赤。</a:t>
            </a:r>
            <a:endParaRPr 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人各有能有不能。</a:t>
            </a:r>
            <a:endParaRPr 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人有所犹，固有所劣；人有所工，固有所拙。</a:t>
            </a:r>
            <a:endParaRPr 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7224" y="1142990"/>
            <a:ext cx="7286676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一、填词语。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b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的铁罐</a:t>
            </a: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( 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地问</a:t>
            </a: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(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的尘土   </a:t>
            </a: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( 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地说</a:t>
            </a:r>
            <a:b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(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的陶罐   </a:t>
            </a:r>
            <a:r>
              <a:rPr 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(        )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地叫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214502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骄傲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214534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谦虚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26450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厚厚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26450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兴奋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29256" y="31451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高兴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314515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谦虚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12725" y="606425"/>
            <a:ext cx="880935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二、根据课文内容填空。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可知铁罐看不起陶罐，这是因为：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_______________________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许多年过去了，陶罐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____________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，而铁罐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_________________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4172" y="2069146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铁罐认为自己比陶罐坚硬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66043" y="3022285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依旧美观、朴素、光洁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3211" y="3510285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早已不见了踪影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51333" y="1545899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它们的对话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timgsa.baidu.com/timg?image&amp;quality=80&amp;size=b9999_10000&amp;sec=1538394554423&amp;di=d5f5efd6c3909ab27f0d9defddd7d2fd&amp;imgtype=0&amp;src=http%3A%2F%2Fcdnimg103.lizhi.fm%2Faudio_cover%2F2016%2F05%2F13%2F28500696729462919_320x320.jpg"/>
          <p:cNvPicPr>
            <a:picLocks noChangeAspect="1" noChangeArrowheads="1"/>
          </p:cNvPicPr>
          <p:nvPr/>
        </p:nvPicPr>
        <p:blipFill>
          <a:blip r:embed="rId1">
            <a:lum bright="18000" contrast="12000"/>
          </a:blip>
          <a:srcRect t="12479"/>
          <a:stretch>
            <a:fillRect/>
          </a:stretch>
        </p:blipFill>
        <p:spPr bwMode="auto">
          <a:xfrm>
            <a:off x="3000375" y="2094871"/>
            <a:ext cx="3048000" cy="2667629"/>
          </a:xfrm>
          <a:prstGeom prst="roundRect">
            <a:avLst/>
          </a:prstGeom>
          <a:noFill/>
          <a:effectLst>
            <a:softEdge rad="76200"/>
          </a:effec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85750" y="423545"/>
            <a:ext cx="846264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三、假如很多年以后，受了伤的铁罐也被人挖出来了，它们又见面了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85750" y="1857375"/>
            <a:ext cx="2440305" cy="2306954"/>
          </a:xfrm>
          <a:prstGeom prst="wedgeRectCallout">
            <a:avLst>
              <a:gd name="adj1" fmla="val 82812"/>
              <a:gd name="adj2" fmla="val 47825"/>
            </a:avLst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陶罐（        ）说：“人人都会有缺点，也都会有优点，我们要正确对待自己和他人。”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357950" y="1500180"/>
            <a:ext cx="2786050" cy="2492990"/>
          </a:xfrm>
          <a:prstGeom prst="wedgeRectCallout">
            <a:avLst>
              <a:gd name="adj1" fmla="val -97011"/>
              <a:gd name="adj2" fmla="val 37385"/>
            </a:avLst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铁罐（         ）对陶罐说：“对不起，我只看到了你的缺点，没看到你的优点。”　　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05720" y="153828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惭愧地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185737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谦虚地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6870" y="499745"/>
            <a:ext cx="807529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陶器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是用粘土为胎，经过手捏、轮制、模塑等方法加工成型干燥后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放在窑内烧制而成的物品。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28" name="Picture 4" descr="https://timgsa.baidu.com/timg?image&amp;quality=80&amp;size=b9999_10000&amp;sec=1538317640182&amp;di=3d7221ab267d809e8960dfea7b17ac41&amp;imgtype=0&amp;src=http%3A%2F%2Fimg1.gtimg.com%2Fnews%2Fpics%2Fhv1%2F205%2F241%2F1051%2F68402935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3071802" y="2214560"/>
            <a:ext cx="3133220" cy="21431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s://timgsa.baidu.com/timg?image&amp;quality=80&amp;size=b9999_10000&amp;sec=1538317677962&amp;di=158ef33ad8b4a63bfc1c5003ff24d7af&amp;imgtype=jpg&amp;src=http%3A%2F%2Fimg3.imgtn.bdimg.com%2Fit%2Fu%3D3246698463%2C598636995%26fm%3D214%26gp%3D0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6129614" y="2143122"/>
            <a:ext cx="3014386" cy="21552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s://timgsa.baidu.com/timg?image&amp;quality=80&amp;size=b9999_10000&amp;sec=1538317816298&amp;di=b80a6b779b468f584064d442093c7c93&amp;imgtype=0&amp;src=http%3A%2F%2Fimgsrc.baidu.com%2Fimgad%2Fpic%2Fitem%2F962bd40735fae6cd860c424405b30f2442a70f5f.jp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 b="4940"/>
          <a:stretch>
            <a:fillRect/>
          </a:stretch>
        </p:blipFill>
        <p:spPr bwMode="auto">
          <a:xfrm>
            <a:off x="0" y="2273496"/>
            <a:ext cx="3214677" cy="2041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2571736" y="3071816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</a:t>
            </a:r>
            <a:endParaRPr kumimoji="1"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616072" y="1571618"/>
            <a:ext cx="117278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76582" y="1571618"/>
            <a:ext cx="13810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陶罐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705949" y="3071816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懦弱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7422" y="1142990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29124" y="1142990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14942" y="16430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786578" y="3071816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恼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738382" y="157161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代价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58082" y="314325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71802" y="1142990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gu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605600" y="1142990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47908" y="1142990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358056" y="2571750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qi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14678" y="2571750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ū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641191" y="2571750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nu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282548" y="2571750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ru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87212" y="2571750"/>
            <a:ext cx="110176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en-US" altLang="zh-CN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8" grpId="0" animBg="1"/>
      <p:bldP spid="29" grpId="0" animBg="1"/>
      <p:bldP spid="31" grpId="0"/>
      <p:bldP spid="31" grpId="1"/>
      <p:bldP spid="38" grpId="0"/>
      <p:bldP spid="38" grpId="1"/>
      <p:bldP spid="39" grpId="0"/>
      <p:bldP spid="39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35892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65507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95121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17535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39948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950322" y="2928940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2307644" y="2928940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593528" y="2928940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879412" y="2944706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928662" y="2921713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235636" y="2928196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21520" y="2928196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760794" y="2919403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39948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17535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87920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65507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357290" y="1357304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文本框 64"/>
          <p:cNvSpPr txBox="1"/>
          <p:nvPr/>
        </p:nvSpPr>
        <p:spPr>
          <a:xfrm>
            <a:off x="6143319" y="292894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7"/>
          <p:cNvGrpSpPr/>
          <p:nvPr/>
        </p:nvGrpSpPr>
        <p:grpSpPr>
          <a:xfrm>
            <a:off x="6096456" y="2903637"/>
            <a:ext cx="1029163" cy="1085656"/>
            <a:chOff x="2437" y="2032"/>
            <a:chExt cx="1244" cy="1264"/>
          </a:xfrm>
        </p:grpSpPr>
        <p:sp>
          <p:nvSpPr>
            <p:cNvPr id="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7" name="文本框 64"/>
          <p:cNvSpPr txBox="1"/>
          <p:nvPr/>
        </p:nvSpPr>
        <p:spPr>
          <a:xfrm>
            <a:off x="7358082" y="2928940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价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7"/>
          <p:cNvGrpSpPr/>
          <p:nvPr/>
        </p:nvGrpSpPr>
        <p:grpSpPr>
          <a:xfrm>
            <a:off x="7239464" y="2903637"/>
            <a:ext cx="1029163" cy="1085656"/>
            <a:chOff x="2437" y="2032"/>
            <a:chExt cx="1244" cy="1264"/>
          </a:xfrm>
        </p:grpSpPr>
        <p:sp>
          <p:nvSpPr>
            <p:cNvPr id="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52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946" y="1606863"/>
            <a:ext cx="2304967" cy="19269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 flipV="1">
            <a:off x="7041921" y="2533648"/>
            <a:ext cx="1725865" cy="98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2" y="1285866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3738205" y="1778323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4783529" y="235447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3231778" y="2354387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3248878" y="306990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4039664" y="235452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4800629" y="306990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4056764" y="306990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981836" y="209932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7486664" y="2690812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5" name="直线连接符 5"/>
          <p:cNvCxnSpPr/>
          <p:nvPr/>
        </p:nvCxnSpPr>
        <p:spPr>
          <a:xfrm>
            <a:off x="3489756" y="2213637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64"/>
          <p:cNvSpPr txBox="1"/>
          <p:nvPr/>
        </p:nvSpPr>
        <p:spPr>
          <a:xfrm>
            <a:off x="5463456" y="306990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代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64"/>
          <p:cNvSpPr txBox="1"/>
          <p:nvPr/>
        </p:nvSpPr>
        <p:spPr>
          <a:xfrm>
            <a:off x="5392018" y="235552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价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714494"/>
            <a:ext cx="2304967" cy="1926917"/>
          </a:xfrm>
          <a:prstGeom prst="rect">
            <a:avLst/>
          </a:prstGeom>
        </p:spPr>
      </p:pic>
      <p:cxnSp>
        <p:nvCxnSpPr>
          <p:cNvPr id="56" name="直线连接符 75"/>
          <p:cNvCxnSpPr/>
          <p:nvPr/>
        </p:nvCxnSpPr>
        <p:spPr>
          <a:xfrm flipV="1">
            <a:off x="665695" y="2641279"/>
            <a:ext cx="1725865" cy="98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605610" y="2206951"/>
            <a:ext cx="1728192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1110438" y="279844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虚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9" grpId="0"/>
      <p:bldP spid="52" grpId="0"/>
      <p:bldP spid="53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21700" y="1071552"/>
            <a:ext cx="4104456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322416" y="1239827"/>
            <a:ext cx="17945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尘</a:t>
            </a:r>
            <a:endParaRPr lang="zh-CN" alt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2880995" y="2167890"/>
            <a:ext cx="5097145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都和手的动作有关系。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0" y="1857370"/>
            <a:ext cx="914400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322" name="Picture 2" descr="http://imgsrc.baidu.com/imgad/pic/item/8644ebf81a4c510fb0330dd06a59252dd52aa501.jpg"/>
          <p:cNvPicPr>
            <a:picLocks noChangeAspect="1" noChangeArrowheads="1"/>
          </p:cNvPicPr>
          <p:nvPr/>
        </p:nvPicPr>
        <p:blipFill>
          <a:blip r:embed="rId1" cstate="print"/>
          <a:srcRect b="6683"/>
          <a:stretch>
            <a:fillRect/>
          </a:stretch>
        </p:blipFill>
        <p:spPr bwMode="auto">
          <a:xfrm>
            <a:off x="2305050" y="3132451"/>
            <a:ext cx="1737680" cy="1071570"/>
          </a:xfrm>
          <a:prstGeom prst="roundRect">
            <a:avLst/>
          </a:prstGeom>
          <a:noFill/>
        </p:spPr>
      </p:pic>
      <p:pic>
        <p:nvPicPr>
          <p:cNvPr id="56324" name="Picture 4" descr="http://admin.jinsanyou.com/uploads/guest/b5591eeada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494" y="3122291"/>
            <a:ext cx="1643074" cy="1091586"/>
          </a:xfrm>
          <a:prstGeom prst="roundRect">
            <a:avLst/>
          </a:prstGeom>
          <a:noFill/>
        </p:spPr>
      </p:pic>
      <p:sp>
        <p:nvSpPr>
          <p:cNvPr id="2" name="TextBox 37"/>
          <p:cNvSpPr txBox="1"/>
          <p:nvPr/>
        </p:nvSpPr>
        <p:spPr>
          <a:xfrm>
            <a:off x="817880" y="2131060"/>
            <a:ext cx="20802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归类识字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43" grpId="0"/>
      <p:bldP spid="2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3221</Words>
  <Application>WPS 演示</Application>
  <PresentationFormat>全屏显示(16:9)</PresentationFormat>
  <Paragraphs>471</Paragraphs>
  <Slides>45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1" baseType="lpstr">
      <vt:lpstr>Arial</vt:lpstr>
      <vt:lpstr>宋体</vt:lpstr>
      <vt:lpstr>Wingdings</vt:lpstr>
      <vt:lpstr>Heiti SC Light</vt:lpstr>
      <vt:lpstr>黑体</vt:lpstr>
      <vt:lpstr>楷体</vt:lpstr>
      <vt:lpstr>Calibri</vt:lpstr>
      <vt:lpstr>幼圆</vt:lpstr>
      <vt:lpstr>Times New Roman</vt:lpstr>
      <vt:lpstr>微软雅黑</vt:lpstr>
      <vt:lpstr>Arial Unicode MS</vt:lpstr>
      <vt:lpstr>华文楷体</vt:lpstr>
      <vt:lpstr>汉语拼音</vt:lpstr>
      <vt:lpstr>Kaiti SC</vt:lpstr>
      <vt:lpstr>Verdana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绿色圃中小学教育网http://www.lspjy.com</Company>
  <LinksUpToDate>false</LinksUpToDate>
  <SharedDoc>false</SharedDoc>
  <HyperlinksChanged>false</HyperlinksChanged>
  <AppVersion>14.0000</AppVersion>
  <Manager>绿色圃中小学教育网http://www.lspjy.com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created xsi:type="dcterms:W3CDTF">2017-03-17T02:28:00Z</dcterms:created>
  <dcterms:modified xsi:type="dcterms:W3CDTF">2019-01-21T12:45:44Z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