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9"/>
  </p:notesMasterIdLst>
  <p:sldIdLst>
    <p:sldId id="257" r:id="rId3"/>
    <p:sldId id="295" r:id="rId4"/>
    <p:sldId id="280" r:id="rId5"/>
    <p:sldId id="277" r:id="rId6"/>
    <p:sldId id="278" r:id="rId7"/>
    <p:sldId id="279" r:id="rId8"/>
    <p:sldId id="283" r:id="rId9"/>
    <p:sldId id="282" r:id="rId10"/>
    <p:sldId id="284" r:id="rId11"/>
    <p:sldId id="293" r:id="rId12"/>
    <p:sldId id="294" r:id="rId13"/>
    <p:sldId id="281" r:id="rId14"/>
    <p:sldId id="285" r:id="rId15"/>
    <p:sldId id="291" r:id="rId16"/>
    <p:sldId id="292" r:id="rId17"/>
    <p:sldId id="274" r:id="rId18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" lastIdx="0" clrIdx="0"/>
  <p:cmAuthor id="1" name="DELL" initials="" lastIdx="0" clrIdx="0"/>
  <p:cmAuthor id="2" name="作者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808EC"/>
    <a:srgbClr val="2ADC1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/>
    <p:restoredTop sz="94660"/>
  </p:normalViewPr>
  <p:slideViewPr>
    <p:cSldViewPr snapToGrid="0">
      <p:cViewPr varScale="1">
        <p:scale>
          <a:sx n="89" d="100"/>
          <a:sy n="89" d="100"/>
        </p:scale>
        <p:origin x="-570" y="-96"/>
      </p:cViewPr>
      <p:guideLst>
        <p:guide orient="horz" pos="2160"/>
        <p:guide pos="28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4613" cy="737346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495DDA58-4EAD-4202-8420-4073A1BBC2C6}" type="datetimeFigureOut">
              <a:rPr lang="zh-CN" altLang="en-US"/>
              <a:pPr>
                <a:defRPr/>
              </a:pPr>
              <a:t>2019/3/14 Thursday</a:t>
            </a:fld>
            <a:endParaRPr lang="zh-CN" altLang="en-US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9221" name="备注占位符 4"/>
          <p:cNvSpPr>
            <a:spLocks noGrp="1"/>
          </p:cNvSpPr>
          <p:nvPr>
            <p:ph type="body" sz="quarter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DF408810-CEDF-4578-A4D0-56ADB70A366E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defRPr/>
            </a:pPr>
            <a:fld id="{0A3F019E-B716-467F-9CBC-0E53BA11331F}" type="slidenum">
              <a:rPr lang="en-US" altLang="zh-CN">
                <a:ea typeface="黑体" panose="02010609060101010101" pitchFamily="2" charset="-122"/>
              </a:rPr>
              <a:pPr fontAlgn="base">
                <a:defRPr/>
              </a:pPr>
              <a:t>1</a:t>
            </a:fld>
            <a:endParaRPr lang="en-US" altLang="zh-CN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561109"/>
            <a:ext cx="10516800" cy="565796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A36844FC-C26E-4EA1-815A-56A99A65809C}" type="datetimeFigureOut">
              <a:rPr lang="zh-CN" altLang="en-US"/>
              <a:pPr>
                <a:defRPr/>
              </a:pPr>
              <a:t>2019/3/14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685F2F5B-00F0-4781-9CDC-C1ACC219C9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838200" y="1825625"/>
            <a:ext cx="5181600" cy="43513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167" y="6245225"/>
            <a:ext cx="3052233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3052233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721DEF-CEBA-413A-9B44-3FEA8FD7B83C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455A8E-0943-442B-9B27-E7349D0EC6A5}" type="datetimeFigureOut">
              <a:rPr lang="zh-CN" altLang="en-US"/>
              <a:pPr>
                <a:defRPr/>
              </a:pPr>
              <a:t>2019/3/14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DC3DE0-50AE-448B-9220-68A05B5A20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926806-E54E-4808-ABF8-1D61717D051B}" type="datetimeFigureOut">
              <a:rPr lang="zh-CN" altLang="en-US"/>
              <a:pPr>
                <a:defRPr/>
              </a:pPr>
              <a:t>2019/3/14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07165A-F2A5-4FA5-A7E6-FCE02AEB4C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905000"/>
            <a:ext cx="5592233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05000"/>
            <a:ext cx="5592233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157E8F-624B-46DB-A1D4-2B9A0D1B213F}" type="datetimeFigureOut">
              <a:rPr lang="en-US"/>
              <a:pPr>
                <a:defRPr/>
              </a:pPr>
              <a:t>3/14/2019</a:t>
            </a:fld>
            <a:endParaRPr lang="en-US">
              <a:ea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FB0788-8126-4114-9E67-562D9D4F9F04}" type="slidenum">
              <a:rPr lang="en-US"/>
              <a:pPr>
                <a:defRPr/>
              </a:pPr>
              <a:t>‹#›</a:t>
            </a:fld>
            <a:endParaRPr 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8702F7-A353-4FFA-A5D4-87686EE51E78}" type="datetimeFigureOut">
              <a:rPr lang="zh-CN" altLang="en-US"/>
              <a:pPr>
                <a:defRPr/>
              </a:pPr>
              <a:t>2019/3/14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805C11-ED61-4F15-B0F0-AB2AB16D78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1EB3B0B-0836-4785-997F-9A73CDA5D09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14585D-A97C-4508-8224-D59E9AF03433}" type="datetimeFigureOut">
              <a:rPr lang="zh-CN" altLang="en-US"/>
              <a:pPr>
                <a:defRPr/>
              </a:pPr>
              <a:t>2019/3/14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6F0863-D40E-496D-A238-83C570B16C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5" name="Picture 20" descr="55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313" y="109538"/>
            <a:ext cx="6858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/>
          <p:nvPr userDrawn="1"/>
        </p:nvSpPr>
        <p:spPr>
          <a:xfrm>
            <a:off x="774700" y="109538"/>
            <a:ext cx="34051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u="sng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东平县实验中学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412750" y="495300"/>
            <a:ext cx="32416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问题驱动课堂</a:t>
            </a: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5888"/>
            <a:ext cx="10515600" cy="100647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92238"/>
            <a:ext cx="9432925" cy="47847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01455A8E-0943-442B-9B27-E7349D0EC6A5}" type="datetimeFigureOut">
              <a:rPr lang="zh-CN" altLang="en-US"/>
              <a:pPr>
                <a:defRPr/>
              </a:pPr>
              <a:t>2019/3/14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fontAlgn="auto">
              <a:defRPr noProof="1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79DC3DE0-50AE-448B-9220-68A05B5A20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1EB3B0B-0836-4785-997F-9A73CDA5D09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410DB6-EEF6-4233-9EB1-B9ED5EDC1E02}" type="datetimeFigureOut">
              <a:rPr lang="zh-CN" altLang="en-US"/>
              <a:pPr>
                <a:defRPr/>
              </a:pPr>
              <a:t>2019/3/14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40EFBE-D6E9-4DE4-B71F-ADE7BE0692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1EB3B0B-0836-4785-997F-9A73CDA5D09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7" y="609600"/>
            <a:ext cx="2846916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09600"/>
            <a:ext cx="8337551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3B75A4-11F1-41DF-8B80-57AEBBEC3829}" type="datetimeFigureOut">
              <a:rPr lang="zh-CN" altLang="en-US"/>
              <a:pPr>
                <a:defRPr/>
              </a:pPr>
              <a:t>2019/3/14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8B78A-7D4A-45A3-BAB3-03C1C97D4E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2167" y="609600"/>
            <a:ext cx="11387667" cy="5489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6844FC-C26E-4EA1-815A-56A99A65809C}" type="datetimeFigureOut">
              <a:rPr lang="zh-CN" altLang="en-US"/>
              <a:pPr>
                <a:defRPr/>
              </a:pPr>
              <a:t>2019/3/14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5F2F5B-00F0-4781-9CDC-C1ACC219C9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7"/>
          <p:cNvSpPr/>
          <p:nvPr>
            <p:custDataLst>
              <p:tags r:id="rId1"/>
            </p:custDataLst>
          </p:nvPr>
        </p:nvSpPr>
        <p:spPr>
          <a:xfrm>
            <a:off x="-12700" y="2671763"/>
            <a:ext cx="12204700" cy="1514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0" anchor="ctr">
            <a:normAutofit/>
          </a:bodyPr>
          <a:lstStyle/>
          <a:p>
            <a:pPr algn="ctr" fontAlgn="auto">
              <a:defRPr/>
            </a:pPr>
            <a:endParaRPr lang="zh-CN" altLang="en-US" sz="3200" noProof="1">
              <a:solidFill>
                <a:srgbClr val="FBFBFB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任意多边形 10"/>
          <p:cNvSpPr/>
          <p:nvPr>
            <p:custDataLst>
              <p:tags r:id="rId2"/>
            </p:custDataLst>
          </p:nvPr>
        </p:nvSpPr>
        <p:spPr>
          <a:xfrm>
            <a:off x="755650" y="2254250"/>
            <a:ext cx="2825750" cy="2224088"/>
          </a:xfrm>
          <a:custGeom>
            <a:avLst/>
            <a:gdLst>
              <a:gd name="connsiteX0" fmla="*/ 0 w 1950720"/>
              <a:gd name="connsiteY0" fmla="*/ 0 h 1535364"/>
              <a:gd name="connsiteX1" fmla="*/ 1950720 w 1950720"/>
              <a:gd name="connsiteY1" fmla="*/ 0 h 1535364"/>
              <a:gd name="connsiteX2" fmla="*/ 975360 w 1950720"/>
              <a:gd name="connsiteY2" fmla="*/ 1535364 h 153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0720" h="1535364">
                <a:moveTo>
                  <a:pt x="0" y="0"/>
                </a:moveTo>
                <a:lnTo>
                  <a:pt x="1950720" y="0"/>
                </a:lnTo>
                <a:lnTo>
                  <a:pt x="975360" y="153536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0" anchor="ctr">
            <a:normAutofit/>
          </a:bodyPr>
          <a:lstStyle/>
          <a:p>
            <a:pPr algn="ctr" fontAlgn="auto">
              <a:buClr>
                <a:srgbClr val="FFC000">
                  <a:lumMod val="75000"/>
                </a:srgbClr>
              </a:buClr>
              <a:buSzPct val="60000"/>
              <a:defRPr/>
            </a:pPr>
            <a:endParaRPr lang="zh-CN" altLang="en-US" sz="6400" noProof="1">
              <a:ln>
                <a:solidFill>
                  <a:schemeClr val="accent1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6600" y="2671591"/>
            <a:ext cx="8915400" cy="1514819"/>
          </a:xfrm>
        </p:spPr>
        <p:txBody>
          <a:bodyPr anchor="ctr" anchorCtr="0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76600" y="4186411"/>
            <a:ext cx="8915400" cy="708835"/>
          </a:xfrm>
        </p:spPr>
        <p:txBody>
          <a:bodyPr anchor="ctr" anchorCtr="0"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27926806-E54E-4808-ABF8-1D61717D051B}" type="datetimeFigureOut">
              <a:rPr lang="zh-CN" altLang="en-US"/>
              <a:pPr>
                <a:defRPr/>
              </a:pPr>
              <a:t>2019/3/14 Thursday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EA07165A-F2A5-4FA5-A7E6-FCE02AEB4C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10596"/>
            <a:ext cx="10515600" cy="100647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8528" cy="428423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65272" y="1825624"/>
            <a:ext cx="5188528" cy="428423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F8157E8F-624B-46DB-A1D4-2B9A0D1B213F}" type="datetimeFigureOut">
              <a:rPr lang="en-US"/>
              <a:pPr>
                <a:defRPr/>
              </a:pPr>
              <a:t>3/14/2019</a:t>
            </a:fld>
            <a:endParaRPr lang="en-US">
              <a:ea typeface="黑体" panose="02010609060101010101" pitchFamily="2" charset="-122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9CFB0788-8126-4114-9E67-562D9D4F9F04}" type="slidenum">
              <a:rPr lang="en-US"/>
              <a:pPr>
                <a:defRPr/>
              </a:pPr>
              <a:t>‹#›</a:t>
            </a:fld>
            <a:endParaRPr 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02780"/>
            <a:ext cx="10515600" cy="84022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257213"/>
            <a:ext cx="5157787" cy="5563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883004"/>
            <a:ext cx="5157787" cy="322239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57213"/>
            <a:ext cx="5183188" cy="5563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883004"/>
            <a:ext cx="5183188" cy="322239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168702F7-A353-4FFA-A5D4-87686EE51E78}" type="datetimeFigureOut">
              <a:rPr lang="zh-CN" altLang="en-US"/>
              <a:pPr>
                <a:defRPr/>
              </a:pPr>
              <a:t>2019/3/14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fontAlgn="auto">
              <a:defRPr noProof="1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E4805C11-ED61-4F15-B0F0-AB2AB16D78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/>
          <p:cNvGrpSpPr/>
          <p:nvPr/>
        </p:nvGrpSpPr>
        <p:grpSpPr bwMode="auto">
          <a:xfrm>
            <a:off x="3844925" y="482600"/>
            <a:ext cx="4668838" cy="5105400"/>
            <a:chOff x="3019425" y="1174750"/>
            <a:chExt cx="3184525" cy="3481388"/>
          </a:xfrm>
        </p:grpSpPr>
        <p:sp>
          <p:nvSpPr>
            <p:cNvPr id="5" name="任意多边形 5"/>
            <p:cNvSpPr/>
            <p:nvPr>
              <p:custDataLst>
                <p:tags r:id="rId1"/>
              </p:custDataLst>
            </p:nvPr>
          </p:nvSpPr>
          <p:spPr>
            <a:xfrm>
              <a:off x="4597070" y="1174750"/>
              <a:ext cx="924714" cy="850862"/>
            </a:xfrm>
            <a:custGeom>
              <a:avLst/>
              <a:gdLst>
                <a:gd name="connsiteX0" fmla="*/ 652730 w 2764608"/>
                <a:gd name="connsiteY0" fmla="*/ 0 h 2548726"/>
                <a:gd name="connsiteX1" fmla="*/ 2111878 w 2764608"/>
                <a:gd name="connsiteY1" fmla="*/ 0 h 2548726"/>
                <a:gd name="connsiteX2" fmla="*/ 2764608 w 2764608"/>
                <a:gd name="connsiteY2" fmla="*/ 652730 h 2548726"/>
                <a:gd name="connsiteX3" fmla="*/ 2764608 w 2764608"/>
                <a:gd name="connsiteY3" fmla="*/ 1434805 h 2548726"/>
                <a:gd name="connsiteX4" fmla="*/ 2111878 w 2764608"/>
                <a:gd name="connsiteY4" fmla="*/ 2087535 h 2548726"/>
                <a:gd name="connsiteX5" fmla="*/ 1915333 w 2764608"/>
                <a:gd name="connsiteY5" fmla="*/ 2087535 h 2548726"/>
                <a:gd name="connsiteX6" fmla="*/ 2025468 w 2764608"/>
                <a:gd name="connsiteY6" fmla="*/ 2548726 h 2548726"/>
                <a:gd name="connsiteX7" fmla="*/ 1436563 w 2764608"/>
                <a:gd name="connsiteY7" fmla="*/ 2087535 h 2548726"/>
                <a:gd name="connsiteX8" fmla="*/ 652730 w 2764608"/>
                <a:gd name="connsiteY8" fmla="*/ 2087535 h 2548726"/>
                <a:gd name="connsiteX9" fmla="*/ 0 w 2764608"/>
                <a:gd name="connsiteY9" fmla="*/ 1434805 h 2548726"/>
                <a:gd name="connsiteX10" fmla="*/ 0 w 2764608"/>
                <a:gd name="connsiteY10" fmla="*/ 652730 h 2548726"/>
                <a:gd name="connsiteX11" fmla="*/ 652730 w 2764608"/>
                <a:gd name="connsiteY11" fmla="*/ 0 h 2548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4608" h="2548726">
                  <a:moveTo>
                    <a:pt x="652730" y="0"/>
                  </a:moveTo>
                  <a:lnTo>
                    <a:pt x="2111878" y="0"/>
                  </a:lnTo>
                  <a:cubicBezTo>
                    <a:pt x="2472371" y="0"/>
                    <a:pt x="2764608" y="292237"/>
                    <a:pt x="2764608" y="652730"/>
                  </a:cubicBezTo>
                  <a:lnTo>
                    <a:pt x="2764608" y="1434805"/>
                  </a:lnTo>
                  <a:cubicBezTo>
                    <a:pt x="2764608" y="1795298"/>
                    <a:pt x="2472371" y="2087535"/>
                    <a:pt x="2111878" y="2087535"/>
                  </a:cubicBezTo>
                  <a:lnTo>
                    <a:pt x="1915333" y="2087535"/>
                  </a:lnTo>
                  <a:lnTo>
                    <a:pt x="2025468" y="2548726"/>
                  </a:lnTo>
                  <a:lnTo>
                    <a:pt x="1436563" y="2087535"/>
                  </a:lnTo>
                  <a:lnTo>
                    <a:pt x="652730" y="2087535"/>
                  </a:lnTo>
                  <a:cubicBezTo>
                    <a:pt x="292237" y="2087535"/>
                    <a:pt x="0" y="1795298"/>
                    <a:pt x="0" y="1434805"/>
                  </a:cubicBezTo>
                  <a:lnTo>
                    <a:pt x="0" y="652730"/>
                  </a:lnTo>
                  <a:cubicBezTo>
                    <a:pt x="0" y="292237"/>
                    <a:pt x="292237" y="0"/>
                    <a:pt x="652730" y="0"/>
                  </a:cubicBezTo>
                  <a:close/>
                </a:path>
              </a:pathLst>
            </a:cu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/>
            </a:p>
          </p:txBody>
        </p:sp>
        <p:sp>
          <p:nvSpPr>
            <p:cNvPr id="6" name="任意多边形 6"/>
            <p:cNvSpPr/>
            <p:nvPr>
              <p:custDataLst>
                <p:tags r:id="rId2"/>
              </p:custDataLst>
            </p:nvPr>
          </p:nvSpPr>
          <p:spPr>
            <a:xfrm flipH="1">
              <a:off x="4983630" y="1687865"/>
              <a:ext cx="1220320" cy="1124740"/>
            </a:xfrm>
            <a:custGeom>
              <a:avLst/>
              <a:gdLst>
                <a:gd name="connsiteX0" fmla="*/ 652730 w 2764608"/>
                <a:gd name="connsiteY0" fmla="*/ 0 h 2548726"/>
                <a:gd name="connsiteX1" fmla="*/ 2111878 w 2764608"/>
                <a:gd name="connsiteY1" fmla="*/ 0 h 2548726"/>
                <a:gd name="connsiteX2" fmla="*/ 2764608 w 2764608"/>
                <a:gd name="connsiteY2" fmla="*/ 652730 h 2548726"/>
                <a:gd name="connsiteX3" fmla="*/ 2764608 w 2764608"/>
                <a:gd name="connsiteY3" fmla="*/ 1434805 h 2548726"/>
                <a:gd name="connsiteX4" fmla="*/ 2111878 w 2764608"/>
                <a:gd name="connsiteY4" fmla="*/ 2087535 h 2548726"/>
                <a:gd name="connsiteX5" fmla="*/ 1915333 w 2764608"/>
                <a:gd name="connsiteY5" fmla="*/ 2087535 h 2548726"/>
                <a:gd name="connsiteX6" fmla="*/ 2025468 w 2764608"/>
                <a:gd name="connsiteY6" fmla="*/ 2548726 h 2548726"/>
                <a:gd name="connsiteX7" fmla="*/ 1436563 w 2764608"/>
                <a:gd name="connsiteY7" fmla="*/ 2087535 h 2548726"/>
                <a:gd name="connsiteX8" fmla="*/ 652730 w 2764608"/>
                <a:gd name="connsiteY8" fmla="*/ 2087535 h 2548726"/>
                <a:gd name="connsiteX9" fmla="*/ 0 w 2764608"/>
                <a:gd name="connsiteY9" fmla="*/ 1434805 h 2548726"/>
                <a:gd name="connsiteX10" fmla="*/ 0 w 2764608"/>
                <a:gd name="connsiteY10" fmla="*/ 652730 h 2548726"/>
                <a:gd name="connsiteX11" fmla="*/ 652730 w 2764608"/>
                <a:gd name="connsiteY11" fmla="*/ 0 h 2548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4608" h="2548726">
                  <a:moveTo>
                    <a:pt x="652730" y="0"/>
                  </a:moveTo>
                  <a:lnTo>
                    <a:pt x="2111878" y="0"/>
                  </a:lnTo>
                  <a:cubicBezTo>
                    <a:pt x="2472371" y="0"/>
                    <a:pt x="2764608" y="292237"/>
                    <a:pt x="2764608" y="652730"/>
                  </a:cubicBezTo>
                  <a:lnTo>
                    <a:pt x="2764608" y="1434805"/>
                  </a:lnTo>
                  <a:cubicBezTo>
                    <a:pt x="2764608" y="1795298"/>
                    <a:pt x="2472371" y="2087535"/>
                    <a:pt x="2111878" y="2087535"/>
                  </a:cubicBezTo>
                  <a:lnTo>
                    <a:pt x="1915333" y="2087535"/>
                  </a:lnTo>
                  <a:lnTo>
                    <a:pt x="2025468" y="2548726"/>
                  </a:lnTo>
                  <a:lnTo>
                    <a:pt x="1436563" y="2087535"/>
                  </a:lnTo>
                  <a:lnTo>
                    <a:pt x="652730" y="2087535"/>
                  </a:lnTo>
                  <a:cubicBezTo>
                    <a:pt x="292237" y="2087535"/>
                    <a:pt x="0" y="1795298"/>
                    <a:pt x="0" y="1434805"/>
                  </a:cubicBezTo>
                  <a:lnTo>
                    <a:pt x="0" y="652730"/>
                  </a:lnTo>
                  <a:cubicBezTo>
                    <a:pt x="0" y="292237"/>
                    <a:pt x="292237" y="0"/>
                    <a:pt x="652730" y="0"/>
                  </a:cubicBezTo>
                  <a:close/>
                </a:path>
              </a:pathLst>
            </a:cu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/>
            </a:p>
          </p:txBody>
        </p:sp>
        <p:sp>
          <p:nvSpPr>
            <p:cNvPr id="7" name="任意多边形 7"/>
            <p:cNvSpPr/>
            <p:nvPr>
              <p:custDataLst>
                <p:tags r:id="rId3"/>
              </p:custDataLst>
            </p:nvPr>
          </p:nvSpPr>
          <p:spPr>
            <a:xfrm>
              <a:off x="3019425" y="2106801"/>
              <a:ext cx="2763314" cy="2549337"/>
            </a:xfrm>
            <a:custGeom>
              <a:avLst/>
              <a:gdLst>
                <a:gd name="connsiteX0" fmla="*/ 652730 w 2764608"/>
                <a:gd name="connsiteY0" fmla="*/ 0 h 2548726"/>
                <a:gd name="connsiteX1" fmla="*/ 2111878 w 2764608"/>
                <a:gd name="connsiteY1" fmla="*/ 0 h 2548726"/>
                <a:gd name="connsiteX2" fmla="*/ 2764608 w 2764608"/>
                <a:gd name="connsiteY2" fmla="*/ 652730 h 2548726"/>
                <a:gd name="connsiteX3" fmla="*/ 2764608 w 2764608"/>
                <a:gd name="connsiteY3" fmla="*/ 1434805 h 2548726"/>
                <a:gd name="connsiteX4" fmla="*/ 2111878 w 2764608"/>
                <a:gd name="connsiteY4" fmla="*/ 2087535 h 2548726"/>
                <a:gd name="connsiteX5" fmla="*/ 1915333 w 2764608"/>
                <a:gd name="connsiteY5" fmla="*/ 2087535 h 2548726"/>
                <a:gd name="connsiteX6" fmla="*/ 2025468 w 2764608"/>
                <a:gd name="connsiteY6" fmla="*/ 2548726 h 2548726"/>
                <a:gd name="connsiteX7" fmla="*/ 1436563 w 2764608"/>
                <a:gd name="connsiteY7" fmla="*/ 2087535 h 2548726"/>
                <a:gd name="connsiteX8" fmla="*/ 652730 w 2764608"/>
                <a:gd name="connsiteY8" fmla="*/ 2087535 h 2548726"/>
                <a:gd name="connsiteX9" fmla="*/ 0 w 2764608"/>
                <a:gd name="connsiteY9" fmla="*/ 1434805 h 2548726"/>
                <a:gd name="connsiteX10" fmla="*/ 0 w 2764608"/>
                <a:gd name="connsiteY10" fmla="*/ 652730 h 2548726"/>
                <a:gd name="connsiteX11" fmla="*/ 652730 w 2764608"/>
                <a:gd name="connsiteY11" fmla="*/ 0 h 2548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4608" h="2548726">
                  <a:moveTo>
                    <a:pt x="652730" y="0"/>
                  </a:moveTo>
                  <a:lnTo>
                    <a:pt x="2111878" y="0"/>
                  </a:lnTo>
                  <a:cubicBezTo>
                    <a:pt x="2472371" y="0"/>
                    <a:pt x="2764608" y="292237"/>
                    <a:pt x="2764608" y="652730"/>
                  </a:cubicBezTo>
                  <a:lnTo>
                    <a:pt x="2764608" y="1434805"/>
                  </a:lnTo>
                  <a:cubicBezTo>
                    <a:pt x="2764608" y="1795298"/>
                    <a:pt x="2472371" y="2087535"/>
                    <a:pt x="2111878" y="2087535"/>
                  </a:cubicBezTo>
                  <a:lnTo>
                    <a:pt x="1915333" y="2087535"/>
                  </a:lnTo>
                  <a:lnTo>
                    <a:pt x="2025468" y="2548726"/>
                  </a:lnTo>
                  <a:lnTo>
                    <a:pt x="1436563" y="2087535"/>
                  </a:lnTo>
                  <a:lnTo>
                    <a:pt x="652730" y="2087535"/>
                  </a:lnTo>
                  <a:cubicBezTo>
                    <a:pt x="292237" y="2087535"/>
                    <a:pt x="0" y="1795298"/>
                    <a:pt x="0" y="1434805"/>
                  </a:cubicBezTo>
                  <a:lnTo>
                    <a:pt x="0" y="652730"/>
                  </a:lnTo>
                  <a:cubicBezTo>
                    <a:pt x="0" y="292237"/>
                    <a:pt x="292237" y="0"/>
                    <a:pt x="652730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24000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noProof="1">
                <a:solidFill>
                  <a:srgbClr val="FFFFFF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8" name="KSO_BT1"/>
            <p:cNvSpPr txBox="1"/>
            <p:nvPr/>
          </p:nvSpPr>
          <p:spPr>
            <a:xfrm>
              <a:off x="3019425" y="2106801"/>
              <a:ext cx="2763314" cy="20524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4204" y="1870317"/>
            <a:ext cx="4052945" cy="301078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2" name="内容占位符 11"/>
          <p:cNvSpPr>
            <a:spLocks noGrp="1"/>
          </p:cNvSpPr>
          <p:nvPr>
            <p:ph sz="quarter" idx="13"/>
          </p:nvPr>
        </p:nvSpPr>
        <p:spPr>
          <a:xfrm>
            <a:off x="5144449" y="5583424"/>
            <a:ext cx="3158835" cy="71668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FC39D057-E26A-491A-921D-07FEFAE61B04}" type="datetimeFigureOut">
              <a:rPr lang="zh-CN" altLang="en-US"/>
              <a:pPr>
                <a:defRPr/>
              </a:pPr>
              <a:t>2019/3/14 Thursday</a:t>
            </a:fld>
            <a:endParaRPr lang="zh-CN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5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6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5DE26D02-B51A-4DE5-B6A7-F27AD3500C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55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13" y="109538"/>
            <a:ext cx="6858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21"/>
          <p:cNvSpPr txBox="1"/>
          <p:nvPr userDrawn="1"/>
        </p:nvSpPr>
        <p:spPr>
          <a:xfrm>
            <a:off x="774700" y="109538"/>
            <a:ext cx="34051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u="sng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东平县实验中学</a:t>
            </a:r>
          </a:p>
        </p:txBody>
      </p:sp>
      <p:sp>
        <p:nvSpPr>
          <p:cNvPr id="4" name="文本框 6"/>
          <p:cNvSpPr txBox="1"/>
          <p:nvPr userDrawn="1"/>
        </p:nvSpPr>
        <p:spPr>
          <a:xfrm>
            <a:off x="412750" y="495300"/>
            <a:ext cx="32416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问题驱动课堂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6D14585D-A97C-4508-8224-D59E9AF03433}" type="datetimeFigureOut">
              <a:rPr lang="zh-CN" altLang="en-US"/>
              <a:pPr>
                <a:defRPr/>
              </a:pPr>
              <a:t>2019/3/14 Thursday</a:t>
            </a:fld>
            <a:endParaRPr lang="zh-CN" alt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8C6F0863-D40E-496D-A238-83C570B16C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322704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72025" y="1337944"/>
            <a:ext cx="5530215" cy="488156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1" smtClean="0"/>
              <a:t>单击图标添加图片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39268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D5410DB6-EEF6-4233-9EB1-B9ED5EDC1E02}" type="datetimeFigureOut">
              <a:rPr lang="zh-CN" altLang="en-US"/>
              <a:pPr>
                <a:defRPr/>
              </a:pPr>
              <a:t>2019/3/14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fontAlgn="auto">
              <a:defRPr noProof="1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D540EFBE-D6E9-4DE4-B71F-ADE7BE0692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19360" y="436419"/>
            <a:ext cx="1234440" cy="5740544"/>
          </a:xfrm>
        </p:spPr>
        <p:txBody>
          <a:bodyPr vert="eaVert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36419"/>
            <a:ext cx="9159240" cy="57405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003B75A4-11F1-41DF-8B80-57AEBBEC3829}" type="datetimeFigureOut">
              <a:rPr lang="zh-CN" altLang="en-US"/>
              <a:pPr>
                <a:defRPr/>
              </a:pPr>
              <a:t>2019/3/14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6B78B78A-7D4A-45A3-BAB3-03C1C97D4E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0" descr="55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7313" y="109538"/>
            <a:ext cx="6858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Text Box 21"/>
          <p:cNvSpPr txBox="1"/>
          <p:nvPr userDrawn="1"/>
        </p:nvSpPr>
        <p:spPr>
          <a:xfrm>
            <a:off x="774700" y="109538"/>
            <a:ext cx="34051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u="sng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东平县实验中学</a:t>
            </a:r>
          </a:p>
        </p:txBody>
      </p:sp>
      <p:pic>
        <p:nvPicPr>
          <p:cNvPr id="1028" name="图片 1"/>
          <p:cNvPicPr>
            <a:picLocks noChangeAspect="1"/>
          </p:cNvPicPr>
          <p:nvPr userDrawn="1"/>
        </p:nvPicPr>
        <p:blipFill>
          <a:blip r:embed="rId16" cstate="print"/>
          <a:srcRect l="14104" t="57220" r="14543"/>
          <a:stretch>
            <a:fillRect/>
          </a:stretch>
        </p:blipFill>
        <p:spPr bwMode="auto">
          <a:xfrm>
            <a:off x="3175" y="4256088"/>
            <a:ext cx="12185650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文本框 6"/>
          <p:cNvSpPr txBox="1"/>
          <p:nvPr userDrawn="1"/>
        </p:nvSpPr>
        <p:spPr>
          <a:xfrm>
            <a:off x="412750" y="495300"/>
            <a:ext cx="32416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问题驱动课堂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457200" indent="-4572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rgbClr val="E07C00"/>
        </a:buClr>
        <a:buFont typeface="Wingdings" panose="05000000000000000000" pitchFamily="2" charset="2"/>
        <a:buChar char="¤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indent="-3429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171700" indent="-3429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402167" y="6096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402167" y="1905000"/>
            <a:ext cx="11387667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167" y="6245225"/>
            <a:ext cx="305223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305223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1EB3B0B-0836-4785-997F-9A73CDA5D09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Picture 20" descr="55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7313" y="109538"/>
            <a:ext cx="6858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Text Box 21"/>
          <p:cNvSpPr txBox="1"/>
          <p:nvPr userDrawn="1"/>
        </p:nvSpPr>
        <p:spPr>
          <a:xfrm>
            <a:off x="774700" y="109538"/>
            <a:ext cx="34051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u="sng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东平县实验中学</a:t>
            </a:r>
          </a:p>
        </p:txBody>
      </p:sp>
      <p:pic>
        <p:nvPicPr>
          <p:cNvPr id="1028" name="图片 1"/>
          <p:cNvPicPr>
            <a:picLocks noChangeAspect="1"/>
          </p:cNvPicPr>
          <p:nvPr userDrawn="1"/>
        </p:nvPicPr>
        <p:blipFill>
          <a:blip r:embed="rId16" cstate="print"/>
          <a:srcRect l="14104" t="57220" r="14543"/>
          <a:stretch>
            <a:fillRect/>
          </a:stretch>
        </p:blipFill>
        <p:spPr bwMode="auto">
          <a:xfrm>
            <a:off x="3175" y="4256088"/>
            <a:ext cx="12185650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文本框 6"/>
          <p:cNvSpPr txBox="1"/>
          <p:nvPr userDrawn="1"/>
        </p:nvSpPr>
        <p:spPr>
          <a:xfrm>
            <a:off x="412750" y="495300"/>
            <a:ext cx="32416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问题驱动课堂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6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0" descr="5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313" y="109538"/>
            <a:ext cx="6858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 Box 21"/>
          <p:cNvSpPr txBox="1">
            <a:spLocks noChangeArrowheads="1"/>
          </p:cNvSpPr>
          <p:nvPr/>
        </p:nvSpPr>
        <p:spPr bwMode="auto">
          <a:xfrm>
            <a:off x="774700" y="109538"/>
            <a:ext cx="340518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sng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东平县实验中学</a:t>
            </a:r>
          </a:p>
        </p:txBody>
      </p:sp>
      <p:pic>
        <p:nvPicPr>
          <p:cNvPr id="13315" name="图片 1"/>
          <p:cNvPicPr>
            <a:picLocks noChangeAspect="1"/>
          </p:cNvPicPr>
          <p:nvPr/>
        </p:nvPicPr>
        <p:blipFill>
          <a:blip r:embed="rId5" cstate="print"/>
          <a:srcRect l="14104" t="57220" r="14543"/>
          <a:stretch>
            <a:fillRect/>
          </a:stretch>
        </p:blipFill>
        <p:spPr bwMode="auto">
          <a:xfrm>
            <a:off x="3175" y="4256088"/>
            <a:ext cx="12185650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文本框 6"/>
          <p:cNvSpPr txBox="1">
            <a:spLocks noChangeArrowheads="1"/>
          </p:cNvSpPr>
          <p:nvPr/>
        </p:nvSpPr>
        <p:spPr bwMode="auto">
          <a:xfrm>
            <a:off x="412750" y="495300"/>
            <a:ext cx="32416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问题驱动课堂</a:t>
            </a:r>
          </a:p>
        </p:txBody>
      </p:sp>
      <p:sp>
        <p:nvSpPr>
          <p:cNvPr id="13317" name="文本框 3"/>
          <p:cNvSpPr txBox="1">
            <a:spLocks noChangeArrowheads="1"/>
          </p:cNvSpPr>
          <p:nvPr/>
        </p:nvSpPr>
        <p:spPr bwMode="auto">
          <a:xfrm>
            <a:off x="1538344" y="1259205"/>
            <a:ext cx="776702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en-US" altLang="zh-CN" sz="44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80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那</a:t>
            </a:r>
            <a:r>
              <a:rPr lang="zh-CN" altLang="en-US" sz="80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个 </a:t>
            </a:r>
            <a:r>
              <a:rPr lang="zh-CN" altLang="en-US" sz="8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星 期 天</a:t>
            </a:r>
            <a:endParaRPr lang="zh-CN" altLang="en-US" sz="80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13318" name="文本框 5"/>
          <p:cNvSpPr txBox="1">
            <a:spLocks noChangeArrowheads="1"/>
          </p:cNvSpPr>
          <p:nvPr/>
        </p:nvSpPr>
        <p:spPr bwMode="auto">
          <a:xfrm>
            <a:off x="4354195" y="3734435"/>
            <a:ext cx="47663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/>
              <a:t>执教人：东平实验中</a:t>
            </a:r>
            <a:r>
              <a:rPr lang="zh-CN" altLang="en-US" sz="2800" dirty="0" smtClean="0"/>
              <a:t>学</a:t>
            </a:r>
            <a:endParaRPr lang="en-US" altLang="zh-CN" sz="2800" dirty="0"/>
          </a:p>
        </p:txBody>
      </p:sp>
      <p:pic>
        <p:nvPicPr>
          <p:cNvPr id="2" name="图片 1" descr="选读六   别了，语文课（一）_课件1_240" hidden="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64000" y="1905000"/>
            <a:ext cx="4064000" cy="304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4155" y="620395"/>
            <a:ext cx="1174369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</a:rPr>
              <a:t>      </a:t>
            </a:r>
            <a:r>
              <a:rPr lang="en-US" altLang="zh-CN" sz="3200">
                <a:solidFill>
                  <a:srgbClr val="000000"/>
                </a:solidFill>
              </a:rPr>
              <a:t> </a:t>
            </a:r>
            <a:r>
              <a:rPr lang="zh-CN" altLang="en-US" sz="3200">
                <a:solidFill>
                  <a:srgbClr val="000000"/>
                </a:solidFill>
              </a:rPr>
              <a:t>心理描写是指在文章中，对人物在一定的环境中的心理状态、精神面貌和内心活动进行的描写。描写人物的思想活动，能反映人物的性格，</a:t>
            </a:r>
          </a:p>
          <a:p>
            <a:r>
              <a:rPr lang="zh-CN" altLang="en-US" sz="3200">
                <a:solidFill>
                  <a:srgbClr val="000000"/>
                </a:solidFill>
              </a:rPr>
              <a:t>展示人物的内心世界。所以，心理描写是刻画人物思想性格的重要手段之一。当然，心理描写还希可以细腻、生动、真实地展示人物的心路历程，从而更好地揭示出人物的性格特点。</a:t>
            </a:r>
          </a:p>
          <a:p>
            <a:r>
              <a:rPr lang="zh-CN" altLang="en-US" sz="3200">
                <a:solidFill>
                  <a:srgbClr val="000000"/>
                </a:solidFill>
              </a:rPr>
              <a:t>       通过对人物心理的描写，能够直接深入人物心灵，揭示人物的内心世界，表现人物丰富而复杂的思想感情。也可以让文章更生动，有新意，并且能写出自己的看法和感受，让文章更充实。</a:t>
            </a:r>
          </a:p>
          <a:p>
            <a:endParaRPr lang="zh-CN" altLang="en-US" sz="32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0230" y="1167130"/>
            <a:ext cx="1105154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sym typeface="+mn-ea"/>
              </a:rPr>
              <a:t>       </a:t>
            </a:r>
            <a:r>
              <a:rPr lang="zh-CN" altLang="en-US" sz="3200">
                <a:solidFill>
                  <a:srgbClr val="000000"/>
                </a:solidFill>
                <a:sym typeface="+mn-ea"/>
              </a:rPr>
              <a:t>作者塑造人物形象，可运用的方法是很多的，其目的都是展示人物的精神世界和性格特征。心理描写的目的也是如此。跟肖像描写、语言描写等方法相比，心理描写能够直接叙写人物的七情六欲，揭示人物灵魂深处的奥秘，把单靠外部形象难以表现的内心感受揭示出来，使文学作品中的人物形象立体化，从而显得更为完整和真实。</a:t>
            </a:r>
            <a:endParaRPr lang="zh-CN" altLang="en-US" sz="3200">
              <a:solidFill>
                <a:srgbClr val="000000"/>
              </a:solidFill>
            </a:endParaRPr>
          </a:p>
          <a:p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6230" y="356870"/>
            <a:ext cx="8074660" cy="5107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品味下列语句，回答括号中的问题。</a:t>
            </a:r>
          </a:p>
          <a:p>
            <a:r>
              <a:rPr lang="zh-CN" altLang="en-US" sz="2800">
                <a:solidFill>
                  <a:srgbClr val="000000"/>
                </a:solidFill>
              </a:rPr>
              <a:t>1．那是一个星期天，从早晨到下年，一直到天色昏暗下去。（“昏暗下去”在这里有</a:t>
            </a:r>
          </a:p>
          <a:p>
            <a:r>
              <a:rPr lang="zh-CN" altLang="en-US" sz="2800">
                <a:solidFill>
                  <a:srgbClr val="000000"/>
                </a:solidFill>
              </a:rPr>
              <a:t>2．我还没有她的腿高，那两条不停顿的腿至今都在我眼前见动，它们不停下来，它们好几次绊在我身上，我好几次差点儿绞在它们中间把它们碰倒。（句中的观察点发生了转换，这样写有什么效果？）</a:t>
            </a:r>
          </a:p>
          <a:p>
            <a:r>
              <a:rPr lang="zh-CN" altLang="en-US" sz="2800">
                <a:solidFill>
                  <a:srgbClr val="000000"/>
                </a:solidFill>
              </a:rPr>
              <a:t>3．我感到母亲惊惶地甩了甩手上的水，把我拉过去拉进她的怀里。我听见母亲在</a:t>
            </a:r>
          </a:p>
          <a:p>
            <a:r>
              <a:rPr lang="zh-CN" altLang="en-US" sz="2800">
                <a:solidFill>
                  <a:srgbClr val="000000"/>
                </a:solidFill>
              </a:rPr>
              <a:t>说，一边亲吻着我一边不停地说：“噢，对不起，，对不起……”（母亲为什么</a:t>
            </a: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6135" y="1741805"/>
            <a:ext cx="109918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sym typeface="+mn-ea"/>
              </a:rPr>
              <a:t>在那个星期天里，母亲没有兑现对“我”的承诺，那么地还是不是一位好母亲呢？结合课文内容，说说你的看法</a:t>
            </a:r>
            <a:endParaRPr lang="zh-CN" altLang="en-US" sz="3200">
              <a:solidFill>
                <a:srgbClr val="000000"/>
              </a:solidFill>
            </a:endParaRPr>
          </a:p>
          <a:p>
            <a:endParaRPr lang="zh-CN" altLang="en-US" sz="32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9240" y="767080"/>
            <a:ext cx="1165352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sym typeface="+mn-ea"/>
              </a:rPr>
              <a:t>王国维说：“以我观物，故物皆着我之色彩。”人的心情不同，对身边事物的感受也会有所不同。从下面的情境中选择一个，分别描写心情“好”与“不好”两种状态下所见的景物，体会“融情于景”写法的好处。</a:t>
            </a:r>
          </a:p>
          <a:p>
            <a:endParaRPr lang="zh-CN" altLang="en-US" sz="3200">
              <a:solidFill>
                <a:srgbClr val="000000"/>
              </a:solidFill>
              <a:sym typeface="+mn-ea"/>
            </a:endParaRPr>
          </a:p>
          <a:p>
            <a:endParaRPr lang="zh-CN" altLang="en-US" sz="3200">
              <a:solidFill>
                <a:srgbClr val="000000"/>
              </a:solidFill>
            </a:endParaRPr>
          </a:p>
          <a:p>
            <a:r>
              <a:rPr lang="zh-CN" altLang="en-US" sz="3200">
                <a:solidFill>
                  <a:srgbClr val="000000"/>
                </a:solidFill>
                <a:sym typeface="+mn-ea"/>
              </a:rPr>
              <a:t>走在小巷中              奔跑在田野上               漫步在公园里</a:t>
            </a:r>
            <a:endParaRPr lang="zh-CN" altLang="en-US" sz="3200">
              <a:solidFill>
                <a:srgbClr val="000000"/>
              </a:solidFill>
            </a:endParaRPr>
          </a:p>
          <a:p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42085" y="1736725"/>
            <a:ext cx="9743440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r>
              <a:rPr lang="zh-CN" altLang="en-US" sz="3600">
                <a:solidFill>
                  <a:srgbClr val="000000"/>
                </a:solidFill>
              </a:rPr>
              <a:t>文章记叙母亲答应带孩子出去玩，但由于家务繁忙而一次次爽约的事，表现了孩子期待已久而又落空失望的心理过程，也表现了母亲从早到晚操劳家务的辛劳。</a:t>
            </a:r>
          </a:p>
          <a:p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47005" y="643255"/>
            <a:ext cx="2418080" cy="76835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4400">
                <a:ln/>
                <a:solidFill>
                  <a:schemeClr val="accent4"/>
                </a:solidFill>
                <a:effectLst/>
                <a:sym typeface="+mn-ea"/>
              </a:rPr>
              <a:t>主题归纳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93845" y="2288540"/>
            <a:ext cx="4349750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9600" b="1">
                <a:ln w="25400">
                  <a:gradFill>
                    <a:gsLst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74000">
                        <a:srgbClr val="FAAD26"/>
                      </a:gs>
                      <a:gs pos="83000">
                        <a:srgbClr val="FF9933"/>
                      </a:gs>
                      <a:gs pos="100000">
                        <a:srgbClr val="FFDF2D">
                          <a:lumMod val="37000"/>
                          <a:lumOff val="63000"/>
                        </a:srgbClr>
                      </a:gs>
                    </a:gsLst>
                    <a:lin ang="5400000"/>
                  </a:gradFill>
                </a:ln>
                <a:pattFill prst="zigZag">
                  <a:fgClr>
                    <a:srgbClr val="FFC000"/>
                  </a:fgClr>
                  <a:bgClr>
                    <a:schemeClr val="bg1"/>
                  </a:bgClr>
                </a:pattFill>
                <a:effectLst>
                  <a:outerShdw blurRad="50800" dist="50800" dir="7200000" algn="ctr" rotWithShape="0">
                    <a:srgbClr val="6E747A">
                      <a:alpha val="43000"/>
                    </a:srgbClr>
                  </a:outerShdw>
                </a:effectLst>
              </a:rPr>
              <a:t>谢谢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/>
          <p:nvPr/>
        </p:nvSpPr>
        <p:spPr>
          <a:xfrm>
            <a:off x="5375275" y="2276475"/>
            <a:ext cx="20891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endParaRPr lang="zh-CN" altLang="zh-CN" sz="1800" dirty="0"/>
          </a:p>
        </p:txBody>
      </p:sp>
      <p:sp>
        <p:nvSpPr>
          <p:cNvPr id="3079" name="AutoShape 7"/>
          <p:cNvSpPr/>
          <p:nvPr/>
        </p:nvSpPr>
        <p:spPr>
          <a:xfrm>
            <a:off x="4887278" y="450215"/>
            <a:ext cx="1944687" cy="863600"/>
          </a:xfrm>
          <a:prstGeom prst="flowChartPunched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1800" dirty="0"/>
          </a:p>
        </p:txBody>
      </p:sp>
      <p:sp>
        <p:nvSpPr>
          <p:cNvPr id="4102" name="Text Box 8"/>
          <p:cNvSpPr txBox="1"/>
          <p:nvPr/>
        </p:nvSpPr>
        <p:spPr>
          <a:xfrm>
            <a:off x="2351088" y="765175"/>
            <a:ext cx="16573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endParaRPr lang="zh-CN" altLang="zh-CN" sz="1800" dirty="0"/>
          </a:p>
        </p:txBody>
      </p:sp>
      <p:sp>
        <p:nvSpPr>
          <p:cNvPr id="3081" name="Text Box 9"/>
          <p:cNvSpPr txBox="1"/>
          <p:nvPr/>
        </p:nvSpPr>
        <p:spPr>
          <a:xfrm>
            <a:off x="5031740" y="611188"/>
            <a:ext cx="1655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800" b="1" dirty="0">
                <a:solidFill>
                  <a:srgbClr val="A50021"/>
                </a:solidFill>
                <a:ea typeface="黑体" panose="02010609060101010101" pitchFamily="2" charset="-122"/>
              </a:rPr>
              <a:t>资料宝库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09750" y="1313815"/>
            <a:ext cx="857250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</a:rPr>
              <a:t>史铁生（1951－2010），北京人，作家。他的作品风格清新、温馨，富有哲理，属于意蕴深沉的“散文化”作品。代表作有小说《我的遥远的清平湾》《命若琴弦》《务虚笔记》，散文《我与地坛》《合欢树》《病隙碎笔》等、他还创作了电影剧本《多梦时节》（与人合作）、《死神与少女》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 bldLvl="0" animBg="1"/>
      <p:bldP spid="30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2802" y="732155"/>
            <a:ext cx="11387667" cy="4194175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dirty="0">
                <a:solidFill>
                  <a:schemeClr val="accent4"/>
                </a:solidFill>
              </a:rPr>
              <a:t>学习目标：</a:t>
            </a:r>
          </a:p>
          <a:p>
            <a:r>
              <a:rPr lang="zh-CN" altLang="en-US" dirty="0" smtClean="0">
                <a:solidFill>
                  <a:schemeClr val="accent4"/>
                </a:solidFill>
                <a:effectLst/>
              </a:rPr>
              <a:t>积</a:t>
            </a:r>
            <a:r>
              <a:rPr lang="zh-CN" altLang="en-US" dirty="0">
                <a:solidFill>
                  <a:schemeClr val="accent4"/>
                </a:solidFill>
                <a:effectLst/>
              </a:rPr>
              <a:t>累文中的重点词语，如“急遽、明媚、耽搁、沉郁、惊惶”等。</a:t>
            </a:r>
          </a:p>
          <a:p>
            <a:r>
              <a:rPr lang="zh-CN" altLang="en-US" dirty="0" smtClean="0">
                <a:solidFill>
                  <a:schemeClr val="accent4"/>
                </a:solidFill>
                <a:effectLst/>
              </a:rPr>
              <a:t>学</a:t>
            </a:r>
            <a:r>
              <a:rPr lang="zh-CN" altLang="en-US" dirty="0">
                <a:solidFill>
                  <a:schemeClr val="accent4"/>
                </a:solidFill>
                <a:effectLst/>
              </a:rPr>
              <a:t>习作者运用多种描写表现人物心理的方法。</a:t>
            </a:r>
          </a:p>
          <a:p>
            <a:r>
              <a:rPr lang="zh-CN" altLang="en-US" dirty="0">
                <a:solidFill>
                  <a:schemeClr val="accent4"/>
                </a:solidFill>
                <a:effectLst/>
              </a:rPr>
              <a:t>体味期待已久而又落空的失望的心理，学习换位思考，摆脱烦恼。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花边-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18735" y="257175"/>
            <a:ext cx="2555875" cy="852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 Box 3"/>
          <p:cNvSpPr txBox="1"/>
          <p:nvPr/>
        </p:nvSpPr>
        <p:spPr>
          <a:xfrm>
            <a:off x="5531803" y="421958"/>
            <a:ext cx="17287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800" b="1" dirty="0">
                <a:ea typeface="黑体" panose="02010609060101010101" pitchFamily="2" charset="-122"/>
              </a:rPr>
              <a:t>字词乐园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87120" y="1578610"/>
            <a:ext cx="1031684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绊          绞           搓           明媚           吓唬         晃动      耽搁        泡沫       沉郁           漫长  急遽      黄昏        惊惶       亲吻           依偎  翻箱倒柜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3" name="Text Box 9"/>
          <p:cNvSpPr txBox="1"/>
          <p:nvPr/>
        </p:nvSpPr>
        <p:spPr>
          <a:xfrm>
            <a:off x="4823460" y="365443"/>
            <a:ext cx="194468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sz="4400" b="1" dirty="0">
                <a:solidFill>
                  <a:schemeClr val="accent4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多音字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47090" y="1666240"/>
            <a:ext cx="4662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晃</a:t>
            </a:r>
          </a:p>
        </p:txBody>
      </p:sp>
      <p:sp>
        <p:nvSpPr>
          <p:cNvPr id="10243" name="AutoShape 3"/>
          <p:cNvSpPr/>
          <p:nvPr/>
        </p:nvSpPr>
        <p:spPr>
          <a:xfrm>
            <a:off x="1401445" y="1017270"/>
            <a:ext cx="577850" cy="1943100"/>
          </a:xfrm>
          <a:prstGeom prst="leftBrace">
            <a:avLst>
              <a:gd name="adj1" fmla="val 6749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2110105" y="1007110"/>
            <a:ext cx="1985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huàng</a:t>
            </a:r>
            <a:r>
              <a:rPr lang="zh-CN" altLang="en-US" sz="2800"/>
              <a:t>晃动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55190" y="2435860"/>
            <a:ext cx="2541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huǎng</a:t>
            </a:r>
            <a:r>
              <a:rPr lang="zh-CN" altLang="en-US" sz="2800"/>
              <a:t>明晃晃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92290" y="1773555"/>
            <a:ext cx="15189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倒</a:t>
            </a:r>
          </a:p>
        </p:txBody>
      </p:sp>
      <p:sp>
        <p:nvSpPr>
          <p:cNvPr id="8" name="AutoShape 3"/>
          <p:cNvSpPr/>
          <p:nvPr/>
        </p:nvSpPr>
        <p:spPr>
          <a:xfrm>
            <a:off x="7362825" y="850265"/>
            <a:ext cx="577850" cy="2214880"/>
          </a:xfrm>
          <a:prstGeom prst="leftBrace">
            <a:avLst>
              <a:gd name="adj1" fmla="val 6749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1800" dirty="0"/>
          </a:p>
        </p:txBody>
      </p:sp>
      <p:sp>
        <p:nvSpPr>
          <p:cNvPr id="9" name="文本框 8"/>
          <p:cNvSpPr txBox="1"/>
          <p:nvPr/>
        </p:nvSpPr>
        <p:spPr>
          <a:xfrm>
            <a:off x="8065770" y="992505"/>
            <a:ext cx="2285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dǎo</a:t>
            </a:r>
            <a:r>
              <a:rPr lang="zh-CN" altLang="en-US" sz="2800"/>
              <a:t>打倒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990205" y="2646680"/>
            <a:ext cx="2241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dào</a:t>
            </a:r>
            <a:r>
              <a:rPr lang="zh-CN" altLang="en-US" sz="2800"/>
              <a:t>倒车</a:t>
            </a:r>
          </a:p>
        </p:txBody>
      </p:sp>
      <p:sp>
        <p:nvSpPr>
          <p:cNvPr id="11" name="AutoShape 3"/>
          <p:cNvSpPr/>
          <p:nvPr/>
        </p:nvSpPr>
        <p:spPr>
          <a:xfrm>
            <a:off x="4245610" y="2747645"/>
            <a:ext cx="577850" cy="1943100"/>
          </a:xfrm>
          <a:prstGeom prst="leftBrace">
            <a:avLst>
              <a:gd name="adj1" fmla="val 6749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1800" dirty="0"/>
          </a:p>
        </p:txBody>
      </p:sp>
      <p:sp>
        <p:nvSpPr>
          <p:cNvPr id="12" name="文本框 11"/>
          <p:cNvSpPr txBox="1"/>
          <p:nvPr/>
        </p:nvSpPr>
        <p:spPr>
          <a:xfrm>
            <a:off x="4907280" y="2646680"/>
            <a:ext cx="1985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xià</a:t>
            </a:r>
            <a:r>
              <a:rPr lang="zh-CN" altLang="en-US" sz="2800"/>
              <a:t>吓唬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96460" y="4168775"/>
            <a:ext cx="2541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hè</a:t>
            </a:r>
            <a:r>
              <a:rPr lang="zh-CN" altLang="en-US" sz="2800"/>
              <a:t>恐吓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98190" y="3462020"/>
            <a:ext cx="7969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02802" y="189230"/>
            <a:ext cx="11387667" cy="1143000"/>
          </a:xfrm>
        </p:spPr>
        <p:txBody>
          <a:bodyPr/>
          <a:lstStyle/>
          <a:p>
            <a:r>
              <a:rPr lang="zh-CN" altLang="en-US"/>
              <a:t>初读课文，整体感知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02802" y="1001395"/>
            <a:ext cx="11387667" cy="4194175"/>
          </a:xfrm>
        </p:spPr>
        <p:txBody>
          <a:bodyPr/>
          <a:lstStyle/>
          <a:p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试划分文章的结构层次。</a:t>
            </a:r>
            <a:endParaRPr lang="zh-CN" altLang="en-US"/>
          </a:p>
          <a:p>
            <a:r>
              <a:rPr lang="zh-CN" altLang="en-US"/>
              <a:t>第一部分（</a:t>
            </a:r>
            <a:r>
              <a:rPr lang="en-US" altLang="zh-CN"/>
              <a:t>1</a:t>
            </a:r>
            <a:r>
              <a:rPr lang="zh-CN" altLang="en-US"/>
              <a:t>段）：开篇点题，那个星期天记载着</a:t>
            </a:r>
            <a:r>
              <a:rPr lang="en-US" altLang="zh-CN"/>
              <a:t>“</a:t>
            </a:r>
            <a:r>
              <a:rPr lang="zh-CN" altLang="en-US">
                <a:sym typeface="+mn-ea"/>
              </a:rPr>
              <a:t>我</a:t>
            </a:r>
            <a:r>
              <a:rPr lang="en-US" altLang="zh-CN"/>
              <a:t>”</a:t>
            </a:r>
            <a:r>
              <a:rPr lang="zh-CN" altLang="en-US"/>
              <a:t>的第一次盼望。</a:t>
            </a:r>
          </a:p>
          <a:p>
            <a:r>
              <a:rPr lang="zh-CN" altLang="en-US"/>
              <a:t>第二部分（</a:t>
            </a:r>
            <a:r>
              <a:rPr lang="en-US" altLang="zh-CN"/>
              <a:t>2-6</a:t>
            </a:r>
            <a:r>
              <a:rPr lang="zh-CN" altLang="en-US"/>
              <a:t>段）：写</a:t>
            </a:r>
            <a:r>
              <a:rPr lang="en-US" altLang="zh-CN"/>
              <a:t>“</a:t>
            </a:r>
            <a:r>
              <a:rPr lang="zh-CN" altLang="en-US">
                <a:sym typeface="+mn-ea"/>
              </a:rPr>
              <a:t>我</a:t>
            </a:r>
            <a:r>
              <a:rPr lang="en-US" altLang="zh-CN"/>
              <a:t>”</a:t>
            </a:r>
            <a:r>
              <a:rPr lang="zh-CN" altLang="en-US"/>
              <a:t>在母亲的一次次爽约下，希望逐渐落空的心理变化过程。</a:t>
            </a:r>
          </a:p>
          <a:p>
            <a:r>
              <a:rPr lang="zh-CN" altLang="en-US"/>
              <a:t>第三部分（</a:t>
            </a:r>
            <a:r>
              <a:rPr lang="en-US" altLang="zh-CN"/>
              <a:t>7</a:t>
            </a:r>
            <a:r>
              <a:rPr lang="zh-CN" altLang="en-US"/>
              <a:t>段）：叙写</a:t>
            </a:r>
            <a:r>
              <a:rPr lang="en-US" altLang="zh-CN"/>
              <a:t>“</a:t>
            </a:r>
            <a:r>
              <a:rPr lang="zh-CN" altLang="en-US">
                <a:sym typeface="+mn-ea"/>
              </a:rPr>
              <a:t>我</a:t>
            </a:r>
            <a:r>
              <a:rPr lang="en-US" altLang="zh-CN"/>
              <a:t>”</a:t>
            </a:r>
            <a:r>
              <a:rPr lang="zh-CN" altLang="en-US"/>
              <a:t>在希望落空后倍感伤心以及母亲对我的安慰。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86535" y="1868170"/>
            <a:ext cx="92195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默读课文，说说在那个星期天里“我”的心情经历了怎样的变化，“我</a:t>
            </a:r>
            <a:r>
              <a:rPr lang="en-US" altLang="zh-CN" sz="3600"/>
              <a:t>”</a:t>
            </a:r>
            <a:r>
              <a:rPr lang="zh-CN" altLang="en-US" sz="3600"/>
              <a:t>为什么对这一天记忆如此深刻。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/>
          <p:nvPr/>
        </p:nvSpPr>
        <p:spPr>
          <a:xfrm>
            <a:off x="-242570" y="2566035"/>
            <a:ext cx="25984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en-US" altLang="zh-CN" b="1" dirty="0">
                <a:solidFill>
                  <a:srgbClr val="003300"/>
                </a:solidFill>
              </a:rPr>
              <a:t>  </a:t>
            </a:r>
            <a:r>
              <a:rPr lang="zh-CN" altLang="en-US" b="1" dirty="0">
                <a:solidFill>
                  <a:srgbClr val="003300"/>
                </a:solidFill>
              </a:rPr>
              <a:t>那个星期天</a:t>
            </a:r>
          </a:p>
        </p:txBody>
      </p:sp>
      <p:sp>
        <p:nvSpPr>
          <p:cNvPr id="10243" name="AutoShape 3"/>
          <p:cNvSpPr/>
          <p:nvPr/>
        </p:nvSpPr>
        <p:spPr>
          <a:xfrm>
            <a:off x="1777683" y="517525"/>
            <a:ext cx="577850" cy="4679950"/>
          </a:xfrm>
          <a:prstGeom prst="leftBrace">
            <a:avLst>
              <a:gd name="adj1" fmla="val 6749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1800" dirty="0"/>
          </a:p>
        </p:txBody>
      </p:sp>
      <p:sp>
        <p:nvSpPr>
          <p:cNvPr id="10244" name="Text Box 4"/>
          <p:cNvSpPr txBox="1"/>
          <p:nvPr/>
        </p:nvSpPr>
        <p:spPr>
          <a:xfrm>
            <a:off x="2282190" y="446088"/>
            <a:ext cx="49672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b="1" dirty="0">
                <a:solidFill>
                  <a:srgbClr val="000000"/>
                </a:solidFill>
              </a:rPr>
              <a:t>一、</a:t>
            </a:r>
            <a:r>
              <a:rPr lang="zh-CN" altLang="en-US" sz="2800" b="1" dirty="0">
                <a:solidFill>
                  <a:srgbClr val="000000"/>
                </a:solidFill>
              </a:rPr>
              <a:t>母亲答案应我出去</a:t>
            </a:r>
          </a:p>
        </p:txBody>
      </p:sp>
      <p:sp>
        <p:nvSpPr>
          <p:cNvPr id="10245" name="Text Box 5"/>
          <p:cNvSpPr txBox="1"/>
          <p:nvPr/>
        </p:nvSpPr>
        <p:spPr>
          <a:xfrm>
            <a:off x="7238365" y="508000"/>
            <a:ext cx="21615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希望   激动</a:t>
            </a:r>
          </a:p>
        </p:txBody>
      </p:sp>
      <p:sp>
        <p:nvSpPr>
          <p:cNvPr id="10246" name="Text Box 6"/>
          <p:cNvSpPr txBox="1"/>
          <p:nvPr/>
        </p:nvSpPr>
        <p:spPr>
          <a:xfrm>
            <a:off x="2496820" y="2168525"/>
            <a:ext cx="26654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b="1" dirty="0">
                <a:solidFill>
                  <a:srgbClr val="000000"/>
                </a:solidFill>
              </a:rPr>
              <a:t>二、</a:t>
            </a:r>
          </a:p>
        </p:txBody>
      </p:sp>
      <p:sp>
        <p:nvSpPr>
          <p:cNvPr id="10248" name="Text Box 8"/>
          <p:cNvSpPr txBox="1"/>
          <p:nvPr/>
        </p:nvSpPr>
        <p:spPr>
          <a:xfrm>
            <a:off x="2496820" y="4330700"/>
            <a:ext cx="4439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b="1" dirty="0">
                <a:solidFill>
                  <a:srgbClr val="000000"/>
                </a:solidFill>
              </a:rPr>
              <a:t>三、</a:t>
            </a:r>
            <a:r>
              <a:rPr lang="zh-CN" altLang="en-US" sz="2800" b="1" dirty="0">
                <a:solidFill>
                  <a:srgbClr val="000000"/>
                </a:solidFill>
              </a:rPr>
              <a:t>希望落空倍感伤心</a:t>
            </a:r>
          </a:p>
        </p:txBody>
      </p:sp>
      <p:sp>
        <p:nvSpPr>
          <p:cNvPr id="2" name="AutoShape 3"/>
          <p:cNvSpPr/>
          <p:nvPr/>
        </p:nvSpPr>
        <p:spPr>
          <a:xfrm rot="10800000">
            <a:off x="9169400" y="1506855"/>
            <a:ext cx="577850" cy="2229485"/>
          </a:xfrm>
          <a:prstGeom prst="leftBrace">
            <a:avLst>
              <a:gd name="adj1" fmla="val 6749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1800" dirty="0"/>
          </a:p>
        </p:txBody>
      </p:sp>
      <p:sp>
        <p:nvSpPr>
          <p:cNvPr id="3" name="AutoShape 3"/>
          <p:cNvSpPr/>
          <p:nvPr/>
        </p:nvSpPr>
        <p:spPr>
          <a:xfrm>
            <a:off x="2987675" y="1029970"/>
            <a:ext cx="577850" cy="2861310"/>
          </a:xfrm>
          <a:prstGeom prst="leftBrace">
            <a:avLst>
              <a:gd name="adj1" fmla="val 6749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3622040" y="1139825"/>
            <a:ext cx="30981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等一会儿、买完菜去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61080" y="2168525"/>
            <a:ext cx="3594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等忙完去、下午去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681730" y="3380740"/>
            <a:ext cx="3474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等洗完衣服去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49795" y="1263650"/>
            <a:ext cx="1684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焦急兴奋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234555" y="2199640"/>
            <a:ext cx="2165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焦急而无奈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994525" y="3504565"/>
            <a:ext cx="2045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焦虑而无奈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069455" y="4361815"/>
            <a:ext cx="1879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失望委屈</a:t>
            </a:r>
          </a:p>
        </p:txBody>
      </p:sp>
      <p:sp>
        <p:nvSpPr>
          <p:cNvPr id="11" name="AutoShape 3"/>
          <p:cNvSpPr/>
          <p:nvPr/>
        </p:nvSpPr>
        <p:spPr>
          <a:xfrm rot="10800000">
            <a:off x="9943465" y="517525"/>
            <a:ext cx="577850" cy="4486275"/>
          </a:xfrm>
          <a:prstGeom prst="leftBrace">
            <a:avLst>
              <a:gd name="adj1" fmla="val 6749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1800" dirty="0"/>
          </a:p>
        </p:txBody>
      </p:sp>
      <p:sp>
        <p:nvSpPr>
          <p:cNvPr id="12" name="文本框 11"/>
          <p:cNvSpPr txBox="1"/>
          <p:nvPr/>
        </p:nvSpPr>
        <p:spPr>
          <a:xfrm>
            <a:off x="9712960" y="2045970"/>
            <a:ext cx="5410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早晨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727565" y="3234055"/>
            <a:ext cx="3759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黄昏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747250" y="2865755"/>
            <a:ext cx="616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cs typeface="Arial" panose="020B0604020202020204" pitchFamily="34" charset="0"/>
              </a:rPr>
              <a:t>↓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570210" y="2117725"/>
            <a:ext cx="15786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难以忘怀的</a:t>
            </a:r>
            <a:r>
              <a:rPr lang="en-US" altLang="zh-CN" sz="2800"/>
              <a:t>“</a:t>
            </a:r>
            <a:r>
              <a:rPr lang="zh-CN" altLang="en-US" sz="2800"/>
              <a:t>盼望</a:t>
            </a:r>
            <a:r>
              <a:rPr lang="en-US" altLang="zh-CN" sz="2800"/>
              <a:t>”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Text Box 7"/>
          <p:cNvSpPr txBox="1"/>
          <p:nvPr/>
        </p:nvSpPr>
        <p:spPr>
          <a:xfrm>
            <a:off x="2063750" y="5589588"/>
            <a:ext cx="82819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en-US" altLang="zh-CN" sz="2800" dirty="0"/>
              <a:t>    </a:t>
            </a:r>
            <a:endParaRPr lang="zh-CN" altLang="en-US" sz="2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26695" y="526415"/>
            <a:ext cx="1195705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文中的心理描写细腻生动，结合上下文，品味下列语句，说说作者采用了哪些方式描述“我”的心理。</a:t>
            </a:r>
          </a:p>
          <a:p>
            <a:r>
              <a:rPr lang="zh-CN" altLang="en-US" sz="2800">
                <a:solidFill>
                  <a:srgbClr val="000000"/>
                </a:solidFill>
              </a:rPr>
              <a:t>1．我看着天看着云彩走，等母亲回来，焦急又兴奋。</a:t>
            </a:r>
          </a:p>
          <a:p>
            <a:r>
              <a:rPr lang="zh-CN" altLang="en-US" sz="2800">
                <a:solidFill>
                  <a:srgbClr val="000000"/>
                </a:solidFill>
              </a:rPr>
              <a:t>2．我坐在草丛里看她们，想象她们的家，想象她们此刻在干什么，想象她们的兄弟姐妹和她们的父母，想象她们的声音。</a:t>
            </a:r>
          </a:p>
          <a:p>
            <a:r>
              <a:rPr lang="zh-CN" altLang="en-US" sz="2800">
                <a:solidFill>
                  <a:srgbClr val="000000"/>
                </a:solidFill>
              </a:rPr>
              <a:t>3．我蹲在她身边，看着她洗。我一声不吭，盼着。我想我再不离开半步，再不把觉睡过头。我想衣服一洗完我马上拉起她就走，决不许她再耽搁。</a:t>
            </a:r>
          </a:p>
          <a:p>
            <a:r>
              <a:rPr lang="zh-CN" altLang="en-US" sz="2800">
                <a:solidFill>
                  <a:srgbClr val="000000"/>
                </a:solidFill>
              </a:rPr>
              <a:t>4．看着盆里揉动的衣服和绽开的泡沫，我感觉到周围的光线渐渐暗下去，渐渐地凉下去沉郁下去，越来越远越来越缥缈，我一声不吭，忽然有点儿明白了。</a:t>
            </a:r>
          </a:p>
          <a:p>
            <a:endParaRPr lang="zh-CN" altLang="en-US" sz="2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8"/>
  <p:tag name="KSO_WM_UNIT_TYPE" val="a"/>
  <p:tag name="KSO_WM_UNIT_INDEX" val="1"/>
  <p:tag name="KSO_WM_UNIT_ID" val="custom158_18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8"/>
  <p:tag name="KSO_WM_UNIT_TYPE" val="e"/>
  <p:tag name="KSO_WM_UNIT_INDEX" val="1"/>
  <p:tag name="KSO_WM_UNIT_ID" val="custom158_18*e*1"/>
  <p:tag name="KSO_WM_UNIT_CLEAR" val="1"/>
  <p:tag name="KSO_WM_UNIT_LAYERLEVEL" val="1"/>
  <p:tag name="KSO_WM_UNIT_VALUE" val="2"/>
  <p:tag name="KSO_WM_UNIT_HIGHLIGHT" val="0"/>
  <p:tag name="KSO_WM_UNIT_COMPATIBLE" val="1"/>
  <p:tag name="KSO_WM_UNIT_PRESET_TEXT" val="0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346*i*0"/>
  <p:tag name="KSO_WM_TEMPLATE_CATEGORY" val="custom"/>
  <p:tag name="KSO_WM_TEMPLATE_INDEX" val="15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346*i*2"/>
  <p:tag name="KSO_WM_TEMPLATE_CATEGORY" val="custom"/>
  <p:tag name="KSO_WM_TEMPLATE_INDEX" val="15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58"/>
  <p:tag name="KSO_WM_UNIT_TYPE" val="a"/>
  <p:tag name="KSO_WM_UNIT_INDEX" val="1"/>
  <p:tag name="KSO_WM_UNIT_ID" val="346*a*1"/>
  <p:tag name="KSO_WM_UNIT_CLEAR" val="1"/>
  <p:tag name="KSO_WM_UNIT_LAYERLEVEL" val="1"/>
  <p:tag name="KSO_WM_UNIT_VALUE" val="15"/>
  <p:tag name="KSO_WM_UNIT_ISCONTENTSTITLE" val="0"/>
  <p:tag name="KSO_WM_UNIT_HIGHLIGHT" val="0"/>
  <p:tag name="KSO_WM_UNIT_COMPATIBLE" val="0"/>
  <p:tag name="KSO_WM_BEAUTIFY_FLAG" val="#wm#"/>
  <p:tag name="KSO_WM_UNIT_PRESET_TEXT" val="THANKS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42"/>
</p:tagLst>
</file>

<file path=ppt/theme/theme1.xml><?xml version="1.0" encoding="utf-8"?>
<a:theme xmlns:a="http://schemas.openxmlformats.org/drawingml/2006/main" name="1_A000120140530A99PPBG">
  <a:themeElements>
    <a:clrScheme name="160158.158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FFA12B"/>
      </a:accent1>
      <a:accent2>
        <a:srgbClr val="B9901D"/>
      </a:accent2>
      <a:accent3>
        <a:srgbClr val="D6522E"/>
      </a:accent3>
      <a:accent4>
        <a:srgbClr val="A75D5D"/>
      </a:accent4>
      <a:accent5>
        <a:srgbClr val="00B0F0"/>
      </a:accent5>
      <a:accent6>
        <a:srgbClr val="C93776"/>
      </a:accent6>
      <a:hlink>
        <a:srgbClr val="A12CF8"/>
      </a:hlink>
      <a:folHlink>
        <a:srgbClr val="3F6AC1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1617</Words>
  <Application>Microsoft Office PowerPoint</Application>
  <PresentationFormat>自定义</PresentationFormat>
  <Paragraphs>69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1_A000120140530A99PPBG</vt:lpstr>
      <vt:lpstr>诗情画意</vt:lpstr>
      <vt:lpstr>幻灯片 1</vt:lpstr>
      <vt:lpstr>幻灯片 2</vt:lpstr>
      <vt:lpstr>幻灯片 3</vt:lpstr>
      <vt:lpstr>幻灯片 4</vt:lpstr>
      <vt:lpstr>幻灯片 5</vt:lpstr>
      <vt:lpstr>初读课文，整体感知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59</cp:revision>
  <dcterms:created xsi:type="dcterms:W3CDTF">2017-11-21T11:16:00Z</dcterms:created>
  <dcterms:modified xsi:type="dcterms:W3CDTF">2019-03-14T07:22:31Z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