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306" r:id="rId3"/>
    <p:sldId id="307" r:id="rId4"/>
    <p:sldId id="308" r:id="rId5"/>
    <p:sldId id="257" r:id="rId6"/>
    <p:sldId id="304" r:id="rId7"/>
    <p:sldId id="314" r:id="rId8"/>
    <p:sldId id="309" r:id="rId9"/>
    <p:sldId id="311" r:id="rId10"/>
    <p:sldId id="312" r:id="rId11"/>
    <p:sldId id="313" r:id="rId12"/>
    <p:sldId id="294" r:id="rId13"/>
    <p:sldId id="295" r:id="rId14"/>
    <p:sldId id="296" r:id="rId15"/>
    <p:sldId id="298" r:id="rId16"/>
    <p:sldId id="299" r:id="rId17"/>
    <p:sldId id="300" r:id="rId18"/>
    <p:sldId id="301" r:id="rId19"/>
    <p:sldId id="302" r:id="rId20"/>
    <p:sldId id="316" r:id="rId21"/>
    <p:sldId id="320" r:id="rId22"/>
    <p:sldId id="317" r:id="rId23"/>
    <p:sldId id="321" r:id="rId24"/>
    <p:sldId id="318" r:id="rId25"/>
    <p:sldId id="319" r:id="rId26"/>
    <p:sldId id="322" r:id="rId27"/>
    <p:sldId id="323" r:id="rId28"/>
    <p:sldId id="258" r:id="rId29"/>
    <p:sldId id="259" r:id="rId30"/>
    <p:sldId id="293" r:id="rId31"/>
    <p:sldId id="305" r:id="rId32"/>
    <p:sldId id="260" r:id="rId33"/>
    <p:sldId id="278" r:id="rId3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660066"/>
    <a:srgbClr val="FF3300"/>
    <a:srgbClr val="0099FF"/>
    <a:srgbClr val="990099"/>
    <a:srgbClr val="669900"/>
    <a:srgbClr val="FFCC00"/>
    <a:srgbClr val="00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2"/>
    <p:restoredTop sz="94660"/>
  </p:normalViewPr>
  <p:slideViewPr>
    <p:cSldViewPr showGuides="1">
      <p:cViewPr varScale="1">
        <p:scale>
          <a:sx n="82" d="100"/>
          <a:sy n="82" d="100"/>
        </p:scale>
        <p:origin x="-1435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，两项小型内容和一项型大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half" idx="3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3.jpeg"/><Relationship Id="rId7" Type="http://schemas.openxmlformats.org/officeDocument/2006/relationships/image" Target="../media/image5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9.jpeg"/><Relationship Id="rId5" Type="http://schemas.openxmlformats.org/officeDocument/2006/relationships/image" Target="../media/image42.jpeg"/><Relationship Id="rId10" Type="http://schemas.openxmlformats.org/officeDocument/2006/relationships/image" Target="../media/image43.jpeg"/><Relationship Id="rId4" Type="http://schemas.openxmlformats.org/officeDocument/2006/relationships/image" Target="../media/image7.jpeg"/><Relationship Id="rId9" Type="http://schemas.openxmlformats.org/officeDocument/2006/relationships/image" Target="../media/image1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I:\&#20027;&#39064;&#29677;&#20250;\&#32431;&#38899;&#20048;-&#31461;&#24180;(Childhood%20Memory).mp3" TargetMode="External"/><Relationship Id="rId5" Type="http://schemas.openxmlformats.org/officeDocument/2006/relationships/image" Target="../media/image4.png"/><Relationship Id="rId4" Type="http://schemas.microsoft.com/office/2007/relationships/media" Target="file:///I:\&#20027;&#39064;&#29677;&#20250;\&#32431;&#38899;&#20048;-&#31461;&#24180;(Childhood%20Memory).mp3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图片 2051" descr="2008122114562054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468313" y="1700213"/>
            <a:ext cx="8496300" cy="1470025"/>
          </a:xfrm>
        </p:spPr>
        <p:txBody>
          <a:bodyPr anchor="ctr"/>
          <a:lstStyle/>
          <a:p>
            <a:pPr defTabSz="914400"/>
            <a:r>
              <a:rPr lang="en-US" altLang="zh-CN" sz="6000" b="1" kern="1200" baseline="0" dirty="0">
                <a:solidFill>
                  <a:srgbClr val="FF66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6000" b="1" kern="1200" baseline="0" dirty="0">
                <a:solidFill>
                  <a:srgbClr val="FF66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校园文明，</a:t>
            </a:r>
            <a:r>
              <a:rPr lang="zh-CN" altLang="en-US" sz="6000" b="1" kern="1200" baseline="0" dirty="0" smtClean="0">
                <a:solidFill>
                  <a:srgbClr val="FF66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我</a:t>
            </a:r>
            <a:r>
              <a:rPr lang="zh-CN" altLang="en-US" sz="6000" b="1" dirty="0" smtClean="0">
                <a:solidFill>
                  <a:srgbClr val="FF66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文明</a:t>
            </a:r>
            <a:r>
              <a:rPr lang="zh-CN" altLang="en-US" sz="6000" b="1" kern="1200" baseline="0" dirty="0" smtClean="0">
                <a:solidFill>
                  <a:srgbClr val="FF66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endParaRPr lang="zh-CN" altLang="en-US" sz="6000" b="1" kern="1200" baseline="0" dirty="0">
              <a:solidFill>
                <a:srgbClr val="FF66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403350" y="3140968"/>
            <a:ext cx="6337002" cy="1079549"/>
          </a:xfrm>
        </p:spPr>
        <p:txBody>
          <a:bodyPr/>
          <a:lstStyle/>
          <a:p>
            <a:pPr defTabSz="914400"/>
            <a:r>
              <a:rPr lang="zh-CN" altLang="en-US" sz="4800" b="1" kern="1200" baseline="0" dirty="0">
                <a:solidFill>
                  <a:srgbClr val="0070C0"/>
                </a:solidFill>
                <a:latin typeface="Arial" panose="020B0604020202020204" pitchFamily="34" charset="0"/>
                <a:ea typeface="楷体_GB2312" pitchFamily="49" charset="-122"/>
              </a:rPr>
              <a:t>主题班会</a:t>
            </a:r>
          </a:p>
          <a:p>
            <a:pPr defTabSz="914400"/>
            <a:endParaRPr lang="zh-CN" altLang="en-US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/>
            <a:endParaRPr lang="zh-CN" altLang="en-US" sz="2400" b="1" kern="1200" baseline="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914400"/>
            <a:r>
              <a:rPr lang="en-US" altLang="zh-CN" b="1" kern="1200" baseline="0" dirty="0" smtClean="0">
                <a:latin typeface="黑体" panose="02010609060101010101" pitchFamily="2" charset="-122"/>
                <a:ea typeface="黑体" panose="02010609060101010101" pitchFamily="2" charset="-122"/>
              </a:rPr>
              <a:t>2017</a:t>
            </a:r>
            <a:r>
              <a:rPr lang="zh-CN" altLang="en-US" b="1" kern="1200" baseline="0" dirty="0" smtClean="0"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b="1" kern="1200" baseline="0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b="1" kern="1200" baseline="0" dirty="0" smtClean="0"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  <a:r>
              <a:rPr lang="en-US" altLang="zh-CN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r>
              <a:rPr lang="en-US" altLang="zh-CN" b="1" kern="1200" baseline="0" dirty="0" smtClean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b="1" kern="1200" baseline="0" dirty="0">
                <a:latin typeface="黑体" panose="02010609060101010101" pitchFamily="2" charset="-122"/>
                <a:ea typeface="黑体" panose="02010609060101010101" pitchFamily="2" charset="-122"/>
              </a:rPr>
              <a:t>日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标题 7270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72707" name="文本占位符 7270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72708" name="图片 72707" descr="rt"/>
          <p:cNvPicPr>
            <a:picLocks noChangeAspect="1"/>
          </p:cNvPicPr>
          <p:nvPr/>
        </p:nvPicPr>
        <p:blipFill>
          <a:blip r:embed="rId2" cstate="print"/>
          <a:srcRect l="9822" t="11539" r="11075" b="7692"/>
          <a:stretch>
            <a:fillRect/>
          </a:stretch>
        </p:blipFill>
        <p:spPr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7000"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标题 7372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73731" name="文本占位符 7373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73732" name="图片 73731" descr="ts"/>
          <p:cNvPicPr>
            <a:picLocks noChangeAspect="1"/>
          </p:cNvPicPr>
          <p:nvPr/>
        </p:nvPicPr>
        <p:blipFill>
          <a:blip r:embed="rId2" cstate="print"/>
          <a:srcRect l="11453" t="22807" r="11069" b="2280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7000">
    <p:blinds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5120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3600" b="1" dirty="0">
                <a:solidFill>
                  <a:schemeClr val="folHlink"/>
                </a:solidFill>
                <a:ea typeface="楷体_GB2312" pitchFamily="49" charset="-122"/>
              </a:rPr>
              <a:t>果皮箱说：“到嘴的鸭子又飞了！”</a:t>
            </a:r>
          </a:p>
        </p:txBody>
      </p:sp>
      <p:pic>
        <p:nvPicPr>
          <p:cNvPr id="51203" name="内容占位符 51202" descr="200711595358760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388" y="1484313"/>
            <a:ext cx="3744912" cy="3960812"/>
          </a:xfrm>
        </p:spPr>
      </p:pic>
      <p:pic>
        <p:nvPicPr>
          <p:cNvPr id="51204" name="内容占位符 51203" descr="2008070411481636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03800" y="1700213"/>
            <a:ext cx="3683000" cy="3744912"/>
          </a:xfrm>
        </p:spPr>
      </p:pic>
      <p:sp>
        <p:nvSpPr>
          <p:cNvPr id="51205" name="文本框 51204"/>
          <p:cNvSpPr txBox="1"/>
          <p:nvPr/>
        </p:nvSpPr>
        <p:spPr>
          <a:xfrm>
            <a:off x="468313" y="5949950"/>
            <a:ext cx="77041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请不要让果皮箱饿肚子，只需离它再近一点点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</a:p>
        </p:txBody>
      </p:sp>
    </p:spTree>
  </p:cSld>
  <p:clrMapOvr>
    <a:masterClrMapping/>
  </p:clrMapOvr>
  <p:transition advClick="0" advTm="7000">
    <p:blinds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5222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3200" b="1" dirty="0">
                <a:solidFill>
                  <a:srgbClr val="D60093"/>
                </a:solidFill>
                <a:ea typeface="楷体_GB2312" pitchFamily="49" charset="-122"/>
              </a:rPr>
              <a:t>举手之劳，岂能视而不见</a:t>
            </a:r>
          </a:p>
        </p:txBody>
      </p:sp>
      <p:pic>
        <p:nvPicPr>
          <p:cNvPr id="52227" name="内容占位符 52226" descr="20092162052246778017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750" y="1627188"/>
            <a:ext cx="3527425" cy="3313112"/>
          </a:xfrm>
        </p:spPr>
      </p:pic>
      <p:pic>
        <p:nvPicPr>
          <p:cNvPr id="52228" name="内容占位符 52227" descr="200921620514715778059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32363" y="1700213"/>
            <a:ext cx="3384550" cy="3240087"/>
          </a:xfrm>
        </p:spPr>
      </p:pic>
      <p:sp>
        <p:nvSpPr>
          <p:cNvPr id="52229" name="文本框 52228"/>
          <p:cNvSpPr txBox="1"/>
          <p:nvPr/>
        </p:nvSpPr>
        <p:spPr>
          <a:xfrm>
            <a:off x="2124075" y="5516563"/>
            <a:ext cx="55435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6600FF"/>
                </a:solidFill>
                <a:latin typeface="Arial" panose="020B0604020202020204" pitchFamily="34" charset="0"/>
                <a:ea typeface="楷体_GB2312" pitchFamily="49" charset="-122"/>
              </a:rPr>
              <a:t>每人自觉一点点，文明礼貌树新风</a:t>
            </a:r>
          </a:p>
        </p:txBody>
      </p:sp>
    </p:spTree>
  </p:cSld>
  <p:clrMapOvr>
    <a:masterClrMapping/>
  </p:clrMapOvr>
  <p:transition advClick="0" advTm="7000">
    <p:blinds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 53249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 anchor="ctr"/>
          <a:lstStyle/>
          <a:p>
            <a:r>
              <a:rPr lang="zh-CN" altLang="en-US" sz="3200" b="1" dirty="0">
                <a:solidFill>
                  <a:srgbClr val="6600FF"/>
                </a:solidFill>
                <a:ea typeface="楷体_GB2312" pitchFamily="49" charset="-122"/>
              </a:rPr>
              <a:t>在公共汽车上</a:t>
            </a:r>
          </a:p>
        </p:txBody>
      </p:sp>
      <p:pic>
        <p:nvPicPr>
          <p:cNvPr id="53251" name="内容占位符 53250" descr="20090330102304478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0825" y="1412875"/>
            <a:ext cx="3384550" cy="3384550"/>
          </a:xfrm>
        </p:spPr>
      </p:pic>
      <p:pic>
        <p:nvPicPr>
          <p:cNvPr id="53252" name="内容占位符 53251" descr="200921620524453778012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5003800" y="1268413"/>
            <a:ext cx="2520950" cy="2232025"/>
          </a:xfrm>
        </p:spPr>
      </p:pic>
      <p:pic>
        <p:nvPicPr>
          <p:cNvPr id="53253" name="内容占位符 53252" descr="W020070930527918129629"/>
          <p:cNvPicPr>
            <a:picLocks noGrp="1" noChangeAspect="1"/>
          </p:cNvPicPr>
          <p:nvPr>
            <p:ph sz="quarter" idx="3"/>
          </p:nvPr>
        </p:nvPicPr>
        <p:blipFill>
          <a:blip r:embed="rId4" cstate="print"/>
          <a:stretch>
            <a:fillRect/>
          </a:stretch>
        </p:blipFill>
        <p:spPr>
          <a:xfrm>
            <a:off x="4859338" y="4221163"/>
            <a:ext cx="2736850" cy="2160587"/>
          </a:xfrm>
        </p:spPr>
      </p:pic>
      <p:sp>
        <p:nvSpPr>
          <p:cNvPr id="53254" name="文本框 53253"/>
          <p:cNvSpPr txBox="1"/>
          <p:nvPr/>
        </p:nvSpPr>
        <p:spPr>
          <a:xfrm>
            <a:off x="179388" y="5229225"/>
            <a:ext cx="4752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尊老爱幼，是中华民族优良传统</a:t>
            </a:r>
          </a:p>
        </p:txBody>
      </p:sp>
      <p:sp>
        <p:nvSpPr>
          <p:cNvPr id="53255" name="文本框 53254"/>
          <p:cNvSpPr txBox="1"/>
          <p:nvPr/>
        </p:nvSpPr>
        <p:spPr>
          <a:xfrm>
            <a:off x="7667625" y="1052513"/>
            <a:ext cx="1096963" cy="55451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眼睛闭上了，老人就不存在了么？</a:t>
            </a:r>
          </a:p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　　　　　　　</a:t>
            </a: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请打开心灵之窗！</a:t>
            </a:r>
          </a:p>
        </p:txBody>
      </p:sp>
    </p:spTree>
  </p:cSld>
  <p:clrMapOvr>
    <a:masterClrMapping/>
  </p:clrMapOvr>
  <p:transition advClick="0" advTm="7000">
    <p:blinds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5529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3200" b="1" dirty="0">
                <a:solidFill>
                  <a:srgbClr val="FF3300"/>
                </a:solidFill>
                <a:ea typeface="楷体_GB2312" pitchFamily="49" charset="-122"/>
              </a:rPr>
              <a:t>疑是垃圾落九天</a:t>
            </a:r>
          </a:p>
        </p:txBody>
      </p:sp>
      <p:pic>
        <p:nvPicPr>
          <p:cNvPr id="55299" name="内容占位符 55298" descr="060616b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1557338"/>
            <a:ext cx="3671887" cy="3600450"/>
          </a:xfrm>
        </p:spPr>
      </p:pic>
      <p:pic>
        <p:nvPicPr>
          <p:cNvPr id="55300" name="内容占位符 55299" descr="200921620522453778027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7900" y="1627188"/>
            <a:ext cx="3816350" cy="3602037"/>
          </a:xfrm>
        </p:spPr>
      </p:pic>
      <p:sp>
        <p:nvSpPr>
          <p:cNvPr id="55301" name="文本框 55300"/>
          <p:cNvSpPr txBox="1"/>
          <p:nvPr/>
        </p:nvSpPr>
        <p:spPr>
          <a:xfrm>
            <a:off x="395288" y="5734050"/>
            <a:ext cx="76327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6600FF"/>
                </a:solidFill>
                <a:latin typeface="Arial" panose="020B0604020202020204" pitchFamily="34" charset="0"/>
                <a:ea typeface="楷体_GB2312" pitchFamily="49" charset="-122"/>
              </a:rPr>
              <a:t>文明礼貌，需要我们换位思考，多为他人着想</a:t>
            </a:r>
            <a:r>
              <a:rPr lang="en-US" altLang="zh-CN" sz="2400" b="1">
                <a:solidFill>
                  <a:srgbClr val="6600FF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</a:p>
        </p:txBody>
      </p:sp>
    </p:spTree>
  </p:cSld>
  <p:clrMapOvr>
    <a:masterClrMapping/>
  </p:clrMapOvr>
  <p:transition advClick="0" advTm="7000">
    <p:blinds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 5632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3600" b="1" dirty="0">
                <a:solidFill>
                  <a:srgbClr val="33CC33"/>
                </a:solidFill>
                <a:ea typeface="楷体_GB2312" pitchFamily="49" charset="-122"/>
              </a:rPr>
              <a:t>树立公有观念</a:t>
            </a:r>
          </a:p>
        </p:txBody>
      </p:sp>
      <p:pic>
        <p:nvPicPr>
          <p:cNvPr id="56323" name="内容占位符 56322" descr="2008070411481543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00213"/>
            <a:ext cx="3683000" cy="3636962"/>
          </a:xfrm>
        </p:spPr>
      </p:pic>
      <p:pic>
        <p:nvPicPr>
          <p:cNvPr id="56324" name="内容占位符 56323" descr="2009216205200778076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03800" y="1700213"/>
            <a:ext cx="3455988" cy="3602037"/>
          </a:xfrm>
        </p:spPr>
      </p:pic>
      <p:sp>
        <p:nvSpPr>
          <p:cNvPr id="56325" name="文本框 56324"/>
          <p:cNvSpPr txBox="1"/>
          <p:nvPr/>
        </p:nvSpPr>
        <p:spPr>
          <a:xfrm>
            <a:off x="395288" y="5876925"/>
            <a:ext cx="4248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站牌不是免费的广告牌</a:t>
            </a:r>
            <a:r>
              <a:rPr lang="en-US" altLang="zh-CN" sz="2400" b="1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</a:p>
        </p:txBody>
      </p:sp>
      <p:sp>
        <p:nvSpPr>
          <p:cNvPr id="56326" name="文本框 56325"/>
          <p:cNvSpPr txBox="1"/>
          <p:nvPr/>
        </p:nvSpPr>
        <p:spPr>
          <a:xfrm>
            <a:off x="4572000" y="5876925"/>
            <a:ext cx="48958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公用电话不是个人的聊天工具</a:t>
            </a:r>
            <a:r>
              <a:rPr lang="en-US" altLang="zh-CN" sz="2400" b="1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</a:p>
        </p:txBody>
      </p:sp>
    </p:spTree>
  </p:cSld>
  <p:clrMapOvr>
    <a:masterClrMapping/>
  </p:clrMapOvr>
  <p:transition advClick="0" advTm="7000"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标题 5734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3600" b="1" dirty="0">
                <a:solidFill>
                  <a:srgbClr val="FF6600"/>
                </a:solidFill>
                <a:ea typeface="楷体_GB2312" pitchFamily="49" charset="-122"/>
              </a:rPr>
              <a:t>讲文明，爱公物</a:t>
            </a:r>
          </a:p>
        </p:txBody>
      </p:sp>
      <p:pic>
        <p:nvPicPr>
          <p:cNvPr id="57347" name="内容占位符 57346" descr="1196758993_MkM2Y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8313" y="1557338"/>
            <a:ext cx="4038600" cy="3816350"/>
          </a:xfrm>
        </p:spPr>
      </p:pic>
      <p:pic>
        <p:nvPicPr>
          <p:cNvPr id="57348" name="内容占位符 57347" descr="2008070411481776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8" y="1557338"/>
            <a:ext cx="4043362" cy="3768725"/>
          </a:xfrm>
        </p:spPr>
      </p:pic>
      <p:sp>
        <p:nvSpPr>
          <p:cNvPr id="57349" name="文本框 57348"/>
          <p:cNvSpPr txBox="1"/>
          <p:nvPr/>
        </p:nvSpPr>
        <p:spPr>
          <a:xfrm>
            <a:off x="1042988" y="5805488"/>
            <a:ext cx="4321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chemeClr val="folHlink"/>
                </a:solidFill>
                <a:latin typeface="Arial" panose="020B0604020202020204" pitchFamily="34" charset="0"/>
                <a:ea typeface="楷体_GB2312" pitchFamily="49" charset="-122"/>
              </a:rPr>
              <a:t>树木不是健身器</a:t>
            </a:r>
            <a:r>
              <a:rPr lang="en-US" altLang="zh-CN" sz="2400" b="1">
                <a:solidFill>
                  <a:schemeClr val="folHlink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</a:p>
        </p:txBody>
      </p:sp>
      <p:sp>
        <p:nvSpPr>
          <p:cNvPr id="57350" name="文本框 57349"/>
          <p:cNvSpPr txBox="1"/>
          <p:nvPr/>
        </p:nvSpPr>
        <p:spPr>
          <a:xfrm>
            <a:off x="5292725" y="5805488"/>
            <a:ext cx="4321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chemeClr val="folHlink"/>
                </a:solidFill>
                <a:latin typeface="Arial" panose="020B0604020202020204" pitchFamily="34" charset="0"/>
                <a:ea typeface="楷体_GB2312" pitchFamily="49" charset="-122"/>
              </a:rPr>
              <a:t>垃圾桶不是出气筒</a:t>
            </a:r>
            <a:r>
              <a:rPr lang="en-US" altLang="zh-CN" sz="2400" b="1">
                <a:solidFill>
                  <a:schemeClr val="folHlink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</a:p>
        </p:txBody>
      </p:sp>
    </p:spTree>
  </p:cSld>
  <p:clrMapOvr>
    <a:masterClrMapping/>
  </p:clrMapOvr>
  <p:transition advClick="0" advTm="7000">
    <p:blinds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标题 58369"/>
          <p:cNvSpPr>
            <a:spLocks noGrp="1"/>
          </p:cNvSpPr>
          <p:nvPr>
            <p:ph type="title" sz="quarter"/>
          </p:nvPr>
        </p:nvSpPr>
        <p:spPr/>
        <p:txBody>
          <a:bodyPr anchor="ctr"/>
          <a:lstStyle/>
          <a:p>
            <a:r>
              <a:rPr lang="zh-CN" altLang="en-US" sz="4000" b="1" dirty="0">
                <a:solidFill>
                  <a:srgbClr val="6600FF"/>
                </a:solidFill>
                <a:ea typeface="楷体_GB2312" pitchFamily="49" charset="-122"/>
              </a:rPr>
              <a:t>讲文明，从改掉陋习开始</a:t>
            </a:r>
            <a:r>
              <a:rPr lang="en-US" altLang="zh-CN" sz="4000" b="1">
                <a:solidFill>
                  <a:srgbClr val="6600FF"/>
                </a:solidFill>
                <a:ea typeface="楷体_GB2312" pitchFamily="49" charset="-122"/>
              </a:rPr>
              <a:t>……</a:t>
            </a:r>
          </a:p>
        </p:txBody>
      </p:sp>
      <p:pic>
        <p:nvPicPr>
          <p:cNvPr id="58371" name="内容占位符 58370" descr="2008070411481597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1600200"/>
            <a:ext cx="3068638" cy="2185988"/>
          </a:xfrm>
        </p:spPr>
      </p:pic>
      <p:pic>
        <p:nvPicPr>
          <p:cNvPr id="58372" name="内容占位符 58371" descr="2008070411481764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5270500" y="1600200"/>
            <a:ext cx="2973388" cy="2185988"/>
          </a:xfrm>
        </p:spPr>
      </p:pic>
      <p:pic>
        <p:nvPicPr>
          <p:cNvPr id="58373" name="内容占位符 58372" descr="xin_06090115082546628227100"/>
          <p:cNvPicPr>
            <a:picLocks noGrp="1" noChangeAspect="1"/>
          </p:cNvPicPr>
          <p:nvPr>
            <p:ph sz="quarter" idx="3"/>
          </p:nvPr>
        </p:nvPicPr>
        <p:blipFill>
          <a:blip r:embed="rId4" cstate="print"/>
          <a:stretch>
            <a:fillRect/>
          </a:stretch>
        </p:blipFill>
        <p:spPr>
          <a:xfrm>
            <a:off x="1116013" y="4221163"/>
            <a:ext cx="3095625" cy="2232025"/>
          </a:xfrm>
        </p:spPr>
      </p:pic>
      <p:pic>
        <p:nvPicPr>
          <p:cNvPr id="58374" name="内容占位符 58373" descr="f5f920e532d1305c217ad618"/>
          <p:cNvPicPr>
            <a:picLocks noGrp="1" noChangeAspect="1"/>
          </p:cNvPicPr>
          <p:nvPr>
            <p:ph sz="quarter" idx="4"/>
          </p:nvPr>
        </p:nvPicPr>
        <p:blipFill>
          <a:blip r:embed="rId5" cstate="print"/>
          <a:stretch>
            <a:fillRect/>
          </a:stretch>
        </p:blipFill>
        <p:spPr>
          <a:xfrm>
            <a:off x="5292725" y="4079875"/>
            <a:ext cx="2951163" cy="2301875"/>
          </a:xfrm>
        </p:spPr>
      </p:pic>
    </p:spTree>
  </p:cSld>
  <p:clrMapOvr>
    <a:masterClrMapping/>
  </p:clrMapOvr>
  <p:transition advClick="0" advTm="7000">
    <p:blinds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内容占位符 59393" descr="200921620515082877808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288" y="476250"/>
            <a:ext cx="3816350" cy="4176713"/>
          </a:xfrm>
        </p:spPr>
      </p:pic>
      <p:pic>
        <p:nvPicPr>
          <p:cNvPr id="59395" name="内容占位符 59394" descr="200921620522875778073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8" y="476250"/>
            <a:ext cx="3889375" cy="4105275"/>
          </a:xfrm>
        </p:spPr>
      </p:pic>
      <p:sp>
        <p:nvSpPr>
          <p:cNvPr id="59396" name="文本框 59395"/>
          <p:cNvSpPr txBox="1"/>
          <p:nvPr/>
        </p:nvSpPr>
        <p:spPr>
          <a:xfrm>
            <a:off x="323850" y="5229225"/>
            <a:ext cx="442753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6600FF"/>
                </a:solidFill>
                <a:latin typeface="Arial" panose="020B0604020202020204" pitchFamily="34" charset="0"/>
                <a:ea typeface="楷体_GB2312" pitchFamily="49" charset="-122"/>
              </a:rPr>
              <a:t>享受过后记得履行相应义务，保护环境！</a:t>
            </a:r>
          </a:p>
        </p:txBody>
      </p:sp>
      <p:sp>
        <p:nvSpPr>
          <p:cNvPr id="59397" name="文本框 59396"/>
          <p:cNvSpPr txBox="1"/>
          <p:nvPr/>
        </p:nvSpPr>
        <p:spPr>
          <a:xfrm>
            <a:off x="4500563" y="5229225"/>
            <a:ext cx="46434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6600FF"/>
                </a:solidFill>
                <a:latin typeface="Arial" panose="020B0604020202020204" pitchFamily="34" charset="0"/>
                <a:ea typeface="楷体_GB2312" pitchFamily="49" charset="-122"/>
              </a:rPr>
              <a:t>文明礼貌，从尊重他人做起</a:t>
            </a:r>
            <a:r>
              <a:rPr lang="en-US" altLang="zh-CN" sz="2400" b="1">
                <a:solidFill>
                  <a:srgbClr val="6600FF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</a:p>
        </p:txBody>
      </p:sp>
    </p:spTree>
  </p:cSld>
  <p:clrMapOvr>
    <a:masterClrMapping/>
  </p:clrMapOvr>
  <p:transition advClick="0" advTm="7000"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矩形 66561"/>
          <p:cNvSpPr/>
          <p:nvPr/>
        </p:nvSpPr>
        <p:spPr>
          <a:xfrm>
            <a:off x="774700" y="158750"/>
            <a:ext cx="8210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文明人”自测：你是一个文明的人吗？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66563" name="矩形 66562"/>
          <p:cNvSpPr/>
          <p:nvPr/>
        </p:nvSpPr>
        <p:spPr>
          <a:xfrm>
            <a:off x="179388" y="1052513"/>
            <a:ext cx="7921625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）升国旗时，你能肃立，行注目礼吗？</a:t>
            </a:r>
          </a:p>
          <a:p>
            <a:pPr lvl="0" algn="ctr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能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有时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不能</a:t>
            </a:r>
          </a:p>
        </p:txBody>
      </p:sp>
      <p:sp>
        <p:nvSpPr>
          <p:cNvPr id="66564" name="矩形 66563"/>
          <p:cNvSpPr/>
          <p:nvPr/>
        </p:nvSpPr>
        <p:spPr>
          <a:xfrm>
            <a:off x="-2413000" y="2195513"/>
            <a:ext cx="10002838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）你平时说脏话吗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</a:p>
          <a:p>
            <a:pPr lvl="0"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　                     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不说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很少说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常说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</a:p>
        </p:txBody>
      </p:sp>
      <p:sp>
        <p:nvSpPr>
          <p:cNvPr id="66565" name="矩形 66564"/>
          <p:cNvSpPr/>
          <p:nvPr/>
        </p:nvSpPr>
        <p:spPr>
          <a:xfrm>
            <a:off x="331788" y="3275013"/>
            <a:ext cx="7769225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）路上见到老师，你会主动上前问好吗？</a:t>
            </a:r>
          </a:p>
          <a:p>
            <a:pPr lvl="0" algn="ctr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是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有时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</a:t>
            </a:r>
          </a:p>
        </p:txBody>
      </p:sp>
      <p:sp>
        <p:nvSpPr>
          <p:cNvPr id="66566" name="矩形 66565"/>
          <p:cNvSpPr/>
          <p:nvPr/>
        </p:nvSpPr>
        <p:spPr>
          <a:xfrm>
            <a:off x="323850" y="4283075"/>
            <a:ext cx="7807325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）你有过破坏公物、乱扔粉笔的行为吗？</a:t>
            </a:r>
          </a:p>
          <a:p>
            <a:pPr lvl="0"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没有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有过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经常</a:t>
            </a:r>
          </a:p>
        </p:txBody>
      </p:sp>
      <p:sp>
        <p:nvSpPr>
          <p:cNvPr id="66567" name="矩形 66566"/>
          <p:cNvSpPr/>
          <p:nvPr/>
        </p:nvSpPr>
        <p:spPr>
          <a:xfrm>
            <a:off x="466725" y="5362575"/>
            <a:ext cx="7632700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）你能和同学友好相处、并互相帮助吗？</a:t>
            </a:r>
          </a:p>
          <a:p>
            <a:pPr lvl="0"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是的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很少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没有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图片 77825" descr="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7" name="标题 77826"/>
          <p:cNvSpPr>
            <a:spLocks noGrp="1"/>
          </p:cNvSpPr>
          <p:nvPr>
            <p:ph type="ctrTitle"/>
          </p:nvPr>
        </p:nvSpPr>
        <p:spPr>
          <a:xfrm>
            <a:off x="468313" y="2636838"/>
            <a:ext cx="6765925" cy="1800225"/>
          </a:xfrm>
        </p:spPr>
        <p:txBody>
          <a:bodyPr anchor="ctr"/>
          <a:lstStyle/>
          <a:p>
            <a:pPr defTabSz="914400"/>
            <a:r>
              <a:rPr lang="zh-CN" altLang="en-US" sz="6600" b="1" kern="1200" baseline="0" dirty="0">
                <a:latin typeface="Arial" panose="020B0604020202020204" pitchFamily="34" charset="0"/>
                <a:ea typeface="楷体_GB2312" pitchFamily="49" charset="-122"/>
              </a:rPr>
              <a:t>校园内外值得你鼓掌的行为</a:t>
            </a:r>
          </a:p>
        </p:txBody>
      </p:sp>
      <p:sp>
        <p:nvSpPr>
          <p:cNvPr id="77828" name="副标题 77827"/>
          <p:cNvSpPr>
            <a:spLocks noGrp="1"/>
          </p:cNvSpPr>
          <p:nvPr>
            <p:ph type="subTitle" idx="1"/>
          </p:nvPr>
        </p:nvSpPr>
        <p:spPr>
          <a:xfrm>
            <a:off x="684213" y="549275"/>
            <a:ext cx="6369050" cy="1343025"/>
          </a:xfrm>
        </p:spPr>
        <p:txBody>
          <a:bodyPr/>
          <a:lstStyle/>
          <a:p>
            <a:pPr defTabSz="914400"/>
            <a:r>
              <a:rPr lang="zh-CN" altLang="en-US" sz="48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篇章一：直击现场</a:t>
            </a:r>
          </a:p>
        </p:txBody>
      </p:sp>
    </p:spTree>
  </p:cSld>
  <p:clrMapOvr>
    <a:masterClrMapping/>
  </p:clrMapOvr>
  <p:transition spd="med" advClick="0" advTm="6000">
    <p:dissolve/>
    <p:sndAc>
      <p:stSnd>
        <p:snd r:embed="rId2" name="chimes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标题 8192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 anchor="ctr"/>
          <a:lstStyle/>
          <a:p>
            <a:r>
              <a:rPr lang="zh-CN" altLang="en-US" sz="3600" b="1" dirty="0">
                <a:solidFill>
                  <a:srgbClr val="D60093"/>
                </a:solidFill>
                <a:ea typeface="楷体_GB2312" pitchFamily="49" charset="-122"/>
              </a:rPr>
              <a:t>井然有序风尚高</a:t>
            </a:r>
          </a:p>
        </p:txBody>
      </p:sp>
      <p:pic>
        <p:nvPicPr>
          <p:cNvPr id="81923" name="内容占位符 81922" descr="20090330102304301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643438" y="2060575"/>
            <a:ext cx="3960812" cy="3527425"/>
          </a:xfrm>
        </p:spPr>
      </p:pic>
      <p:pic>
        <p:nvPicPr>
          <p:cNvPr id="81924" name="内容占位符 81923" descr="200921620521843778011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68313" y="1773238"/>
            <a:ext cx="3311525" cy="2952750"/>
          </a:xfrm>
        </p:spPr>
      </p:pic>
    </p:spTree>
  </p:cSld>
  <p:clrMapOvr>
    <a:masterClrMapping/>
  </p:clrMapOvr>
  <p:transition advClick="0" advTm="7000">
    <p:blinds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标题 7884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78851" name="文本占位符 7885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78852" name="图片 78851" descr="a"/>
          <p:cNvPicPr>
            <a:picLocks noChangeAspect="1"/>
          </p:cNvPicPr>
          <p:nvPr/>
        </p:nvPicPr>
        <p:blipFill>
          <a:blip r:embed="rId2" cstate="print"/>
          <a:srcRect l="11348" t="10703" r="9219" b="903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7000">
    <p:blinds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标题 8294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82947" name="文本占位符 8294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82948" name="图片 82947" descr="r"/>
          <p:cNvPicPr>
            <a:picLocks noChangeAspect="1"/>
          </p:cNvPicPr>
          <p:nvPr/>
        </p:nvPicPr>
        <p:blipFill>
          <a:blip r:embed="rId2" cstate="print"/>
          <a:srcRect l="11348" t="10703" r="13002" b="903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7000">
    <p:blinds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标题 7987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79875" name="文本占位符 7987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79876" name="图片 79875" descr="t"/>
          <p:cNvPicPr>
            <a:picLocks noChangeAspect="1"/>
          </p:cNvPicPr>
          <p:nvPr/>
        </p:nvPicPr>
        <p:blipFill>
          <a:blip r:embed="rId2" cstate="print"/>
          <a:srcRect l="11348" t="10703" r="9219" b="903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7000">
    <p:blinds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标题 8089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80899" name="文本占位符 8089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80901" name="图片 80900" descr="9"/>
          <p:cNvPicPr>
            <a:picLocks noChangeAspect="1"/>
          </p:cNvPicPr>
          <p:nvPr/>
        </p:nvPicPr>
        <p:blipFill>
          <a:blip r:embed="rId2" cstate="print"/>
          <a:srcRect l="11348" t="10703" r="9219" b="903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7000">
    <p:blinds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标题 8396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83972" name="图片 83971" descr="5"/>
          <p:cNvPicPr>
            <a:picLocks noChangeAspect="1"/>
          </p:cNvPicPr>
          <p:nvPr/>
        </p:nvPicPr>
        <p:blipFill>
          <a:blip r:embed="rId2" cstate="print"/>
          <a:srcRect l="11348" t="10703" r="13002" b="903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7000">
    <p:blinds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标题 8499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84995" name="文本占位符 8499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84996" name="图片 84995" descr="f"/>
          <p:cNvPicPr>
            <a:picLocks noChangeAspect="1"/>
          </p:cNvPicPr>
          <p:nvPr/>
        </p:nvPicPr>
        <p:blipFill>
          <a:blip r:embed="rId2" cstate="print"/>
          <a:srcRect l="12135" t="12486" r="12215" b="724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7000">
    <p:blinds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 anchor="ctr"/>
          <a:lstStyle/>
          <a:p>
            <a:r>
              <a:rPr lang="zh-CN" altLang="en-US" b="1" dirty="0">
                <a:solidFill>
                  <a:srgbClr val="FF3300"/>
                </a:solidFill>
                <a:ea typeface="黑体" panose="02010609060101010101" pitchFamily="2" charset="-122"/>
              </a:rPr>
              <a:t>篇章二、实话实说</a:t>
            </a:r>
          </a:p>
        </p:txBody>
      </p:sp>
      <p:sp>
        <p:nvSpPr>
          <p:cNvPr id="4102" name="矩形 4101"/>
          <p:cNvSpPr/>
          <p:nvPr/>
        </p:nvSpPr>
        <p:spPr>
          <a:xfrm>
            <a:off x="4500563" y="2636838"/>
            <a:ext cx="38877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七嘴八舌谈感受</a:t>
            </a:r>
          </a:p>
        </p:txBody>
      </p:sp>
      <p:sp>
        <p:nvSpPr>
          <p:cNvPr id="4103" name="矩形 4102"/>
          <p:cNvSpPr/>
          <p:nvPr/>
        </p:nvSpPr>
        <p:spPr>
          <a:xfrm>
            <a:off x="4211638" y="4005263"/>
            <a:ext cx="38893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五花八门说校园</a:t>
            </a:r>
          </a:p>
        </p:txBody>
      </p:sp>
      <p:sp>
        <p:nvSpPr>
          <p:cNvPr id="4108" name="矩形 4107"/>
          <p:cNvSpPr/>
          <p:nvPr/>
        </p:nvSpPr>
        <p:spPr>
          <a:xfrm>
            <a:off x="6443663" y="5661025"/>
            <a:ext cx="2476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85000" lnSpcReduction="20000"/>
          </a:bodyPr>
          <a:lstStyle/>
          <a:p>
            <a:pPr algn="ctr"/>
            <a:r>
              <a:rPr lang="zh-CN" altLang="en-US" sz="48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处方开药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0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512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b="1" dirty="0">
                <a:solidFill>
                  <a:srgbClr val="FF3300"/>
                </a:solidFill>
                <a:ea typeface="黑体" panose="02010609060101010101" pitchFamily="2" charset="-122"/>
              </a:rPr>
              <a:t>篇章三、真我风采</a:t>
            </a:r>
          </a:p>
        </p:txBody>
      </p:sp>
      <p:sp>
        <p:nvSpPr>
          <p:cNvPr id="5125" name="文本框 5124"/>
          <p:cNvSpPr txBox="1"/>
          <p:nvPr/>
        </p:nvSpPr>
        <p:spPr>
          <a:xfrm>
            <a:off x="1547813" y="3213100"/>
            <a:ext cx="6553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400" b="1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文明从自己开始做起</a:t>
            </a:r>
            <a:r>
              <a:rPr lang="en-US" altLang="zh-CN" sz="4400" b="1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矩形 67585"/>
          <p:cNvSpPr/>
          <p:nvPr/>
        </p:nvSpPr>
        <p:spPr>
          <a:xfrm>
            <a:off x="450850" y="620713"/>
            <a:ext cx="7145338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）你会乱扔垃圾吗？　</a:t>
            </a:r>
          </a:p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没有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偶尔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经常</a:t>
            </a:r>
          </a:p>
        </p:txBody>
      </p:sp>
      <p:sp>
        <p:nvSpPr>
          <p:cNvPr id="67587" name="矩形 67586"/>
          <p:cNvSpPr/>
          <p:nvPr/>
        </p:nvSpPr>
        <p:spPr>
          <a:xfrm>
            <a:off x="187325" y="1906588"/>
            <a:ext cx="8993188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）看见校园有垃圾，你会捡起来并扔进垃圾桶吗？</a:t>
            </a:r>
          </a:p>
          <a:p>
            <a:pPr lvl="0" algn="ctr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会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有时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不会</a:t>
            </a:r>
          </a:p>
        </p:txBody>
      </p:sp>
      <p:sp>
        <p:nvSpPr>
          <p:cNvPr id="67588" name="矩形 67587"/>
          <p:cNvSpPr/>
          <p:nvPr/>
        </p:nvSpPr>
        <p:spPr>
          <a:xfrm>
            <a:off x="450850" y="3922713"/>
            <a:ext cx="8369300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）你能按时独立完成作业，不抄袭别人作业吗？</a:t>
            </a:r>
          </a:p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　  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能 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有时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不能</a:t>
            </a:r>
          </a:p>
        </p:txBody>
      </p:sp>
      <p:sp>
        <p:nvSpPr>
          <p:cNvPr id="67589" name="矩形 67588"/>
          <p:cNvSpPr/>
          <p:nvPr/>
        </p:nvSpPr>
        <p:spPr>
          <a:xfrm>
            <a:off x="250825" y="2852738"/>
            <a:ext cx="8993188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）你能够做到上课认真听讲，不讲话做小动作吗？</a:t>
            </a:r>
          </a:p>
          <a:p>
            <a:pPr lvl="0" algn="ctr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会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有时     　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不会</a:t>
            </a:r>
          </a:p>
        </p:txBody>
      </p:sp>
      <p:sp>
        <p:nvSpPr>
          <p:cNvPr id="67590" name="矩形 67589"/>
          <p:cNvSpPr/>
          <p:nvPr/>
        </p:nvSpPr>
        <p:spPr>
          <a:xfrm>
            <a:off x="34925" y="5075238"/>
            <a:ext cx="8572500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）参加各种集会能准时到达，安静听讲吗？</a:t>
            </a:r>
          </a:p>
          <a:p>
            <a:pPr lvl="0"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能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有时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不能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48129" descr="20090423175920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4678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矩形 48130"/>
          <p:cNvSpPr/>
          <p:nvPr/>
        </p:nvSpPr>
        <p:spPr>
          <a:xfrm>
            <a:off x="1692275" y="1628775"/>
            <a:ext cx="6172200" cy="1019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80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在此我们倡议</a:t>
            </a:r>
          </a:p>
        </p:txBody>
      </p:sp>
      <p:sp>
        <p:nvSpPr>
          <p:cNvPr id="48132" name="矩形 48131"/>
          <p:cNvSpPr/>
          <p:nvPr/>
        </p:nvSpPr>
        <p:spPr>
          <a:xfrm>
            <a:off x="5795963" y="4797425"/>
            <a:ext cx="2476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85000" lnSpcReduction="20000"/>
          </a:bodyPr>
          <a:lstStyle/>
          <a:p>
            <a:pPr algn="ctr"/>
            <a:r>
              <a:rPr lang="zh-CN" altLang="en-US" sz="48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诊后疗效</a:t>
            </a:r>
          </a:p>
        </p:txBody>
      </p:sp>
    </p:spTree>
  </p:cSld>
  <p:clrMapOvr>
    <a:masterClrMapping/>
  </p:clrMapOvr>
  <p:transition>
    <p:wedg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86" name="图片 62485" descr="200807041148177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203575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87" name="图片 62486" descr="200921620522467780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76700"/>
            <a:ext cx="3348038" cy="278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76" name="图片 62475" descr="7"/>
          <p:cNvPicPr>
            <a:picLocks noChangeAspect="1"/>
          </p:cNvPicPr>
          <p:nvPr/>
        </p:nvPicPr>
        <p:blipFill>
          <a:blip r:embed="rId4" cstate="print"/>
          <a:srcRect l="12135" t="12486" r="12215" b="12598"/>
          <a:stretch>
            <a:fillRect/>
          </a:stretch>
        </p:blipFill>
        <p:spPr>
          <a:xfrm>
            <a:off x="7315200" y="228600"/>
            <a:ext cx="18288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77" name="图片 62476" descr="uyyy"/>
          <p:cNvPicPr>
            <a:picLocks noChangeAspect="1"/>
          </p:cNvPicPr>
          <p:nvPr/>
        </p:nvPicPr>
        <p:blipFill>
          <a:blip r:embed="rId5" cstate="print"/>
          <a:srcRect l="11348" t="10703" r="13002" b="9030"/>
          <a:stretch>
            <a:fillRect/>
          </a:stretch>
        </p:blipFill>
        <p:spPr>
          <a:xfrm>
            <a:off x="7315200" y="1828800"/>
            <a:ext cx="182880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78" name="图片 62477" descr="8"/>
          <p:cNvPicPr>
            <a:picLocks noChangeAspect="1"/>
          </p:cNvPicPr>
          <p:nvPr/>
        </p:nvPicPr>
        <p:blipFill>
          <a:blip r:embed="rId6" cstate="print"/>
          <a:srcRect l="11348" t="10703" r="13002" b="9030"/>
          <a:stretch>
            <a:fillRect/>
          </a:stretch>
        </p:blipFill>
        <p:spPr>
          <a:xfrm>
            <a:off x="7315200" y="3581400"/>
            <a:ext cx="18288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79" name="图片 62478" descr="6"/>
          <p:cNvPicPr>
            <a:picLocks noChangeAspect="1"/>
          </p:cNvPicPr>
          <p:nvPr/>
        </p:nvPicPr>
        <p:blipFill>
          <a:blip r:embed="rId7" cstate="print"/>
          <a:srcRect l="11348" t="10703" r="13002" b="9030"/>
          <a:stretch>
            <a:fillRect/>
          </a:stretch>
        </p:blipFill>
        <p:spPr>
          <a:xfrm>
            <a:off x="7315200" y="5181600"/>
            <a:ext cx="18288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80" name="图片 62479" descr="yuu"/>
          <p:cNvPicPr>
            <a:picLocks noChangeAspect="1"/>
          </p:cNvPicPr>
          <p:nvPr/>
        </p:nvPicPr>
        <p:blipFill>
          <a:blip r:embed="rId8" cstate="print"/>
          <a:srcRect l="10257" t="10651" r="10257" b="7692"/>
          <a:stretch>
            <a:fillRect/>
          </a:stretch>
        </p:blipFill>
        <p:spPr>
          <a:xfrm>
            <a:off x="5181600" y="228600"/>
            <a:ext cx="19812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81" name="图片 62480" descr="ts"/>
          <p:cNvPicPr>
            <a:picLocks noChangeAspect="1"/>
          </p:cNvPicPr>
          <p:nvPr/>
        </p:nvPicPr>
        <p:blipFill>
          <a:blip r:embed="rId9" cstate="print"/>
          <a:srcRect l="11453" t="22807" r="11069" b="22807"/>
          <a:stretch>
            <a:fillRect/>
          </a:stretch>
        </p:blipFill>
        <p:spPr>
          <a:xfrm>
            <a:off x="5181600" y="1828800"/>
            <a:ext cx="19812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82" name="图片 62481" descr="yur"/>
          <p:cNvPicPr>
            <a:picLocks noChangeAspect="1"/>
          </p:cNvPicPr>
          <p:nvPr/>
        </p:nvPicPr>
        <p:blipFill>
          <a:blip r:embed="rId10" cstate="print"/>
          <a:srcRect l="10852" t="12289" r="10487" b="8257"/>
          <a:stretch>
            <a:fillRect/>
          </a:stretch>
        </p:blipFill>
        <p:spPr>
          <a:xfrm>
            <a:off x="5181600" y="3581400"/>
            <a:ext cx="19812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83" name="图片 62482" descr="rt"/>
          <p:cNvPicPr>
            <a:picLocks noChangeAspect="1"/>
          </p:cNvPicPr>
          <p:nvPr/>
        </p:nvPicPr>
        <p:blipFill>
          <a:blip r:embed="rId11" cstate="print"/>
          <a:srcRect l="9822" t="11539" r="11075" b="7692"/>
          <a:stretch>
            <a:fillRect/>
          </a:stretch>
        </p:blipFill>
        <p:spPr>
          <a:xfrm>
            <a:off x="5181600" y="5257800"/>
            <a:ext cx="1981200" cy="144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84" name="矩形 62483"/>
          <p:cNvSpPr/>
          <p:nvPr/>
        </p:nvSpPr>
        <p:spPr>
          <a:xfrm rot="5400000">
            <a:off x="3114539" y="1286061"/>
            <a:ext cx="2736304" cy="829494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5400" b="1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向不文明</a:t>
            </a:r>
          </a:p>
        </p:txBody>
      </p:sp>
      <p:sp>
        <p:nvSpPr>
          <p:cNvPr id="62485" name="矩形 62484"/>
          <p:cNvSpPr/>
          <p:nvPr/>
        </p:nvSpPr>
        <p:spPr>
          <a:xfrm>
            <a:off x="1331640" y="3212976"/>
            <a:ext cx="3600400" cy="10801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7500" lnSpcReduction="20000"/>
          </a:bodyPr>
          <a:lstStyle/>
          <a:p>
            <a:pPr algn="ctr"/>
            <a:r>
              <a:rPr lang="zh-CN" altLang="en-US" sz="9600" b="1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say no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614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b="1" dirty="0">
                <a:solidFill>
                  <a:srgbClr val="FF3300"/>
                </a:solidFill>
                <a:ea typeface="黑体" panose="02010609060101010101" pitchFamily="2" charset="-122"/>
              </a:rPr>
              <a:t>篇章四：心即行动</a:t>
            </a:r>
          </a:p>
        </p:txBody>
      </p:sp>
      <p:sp>
        <p:nvSpPr>
          <p:cNvPr id="6148" name="文本框 6147"/>
          <p:cNvSpPr txBox="1"/>
          <p:nvPr/>
        </p:nvSpPr>
        <p:spPr>
          <a:xfrm>
            <a:off x="611188" y="2852738"/>
            <a:ext cx="8281987" cy="186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我们要向不文明现象宣战，争做文明学生，创建和谐校园。</a:t>
            </a:r>
          </a:p>
          <a:p>
            <a:pPr lvl="0"/>
            <a:r>
              <a:rPr lang="zh-CN" altLang="en-US" sz="3600" b="1" dirty="0">
                <a:solidFill>
                  <a:srgbClr val="66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lang="en-US" altLang="zh-CN" sz="2000" b="1" dirty="0">
                <a:solidFill>
                  <a:srgbClr val="66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————</a:t>
            </a:r>
            <a:r>
              <a:rPr lang="zh-CN" altLang="en-US" sz="2000" b="1" dirty="0">
                <a:solidFill>
                  <a:srgbClr val="66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宣誓者：    班全体师生</a:t>
            </a:r>
          </a:p>
        </p:txBody>
      </p:sp>
      <p:sp>
        <p:nvSpPr>
          <p:cNvPr id="6149" name="矩形 6148"/>
          <p:cNvSpPr/>
          <p:nvPr/>
        </p:nvSpPr>
        <p:spPr>
          <a:xfrm>
            <a:off x="539750" y="1898650"/>
            <a:ext cx="38544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让我们共同宣誓：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3" name="矩形 28682"/>
          <p:cNvSpPr/>
          <p:nvPr/>
        </p:nvSpPr>
        <p:spPr>
          <a:xfrm>
            <a:off x="2484438" y="1844675"/>
            <a:ext cx="4175125" cy="20986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矩形 68609"/>
          <p:cNvSpPr/>
          <p:nvPr/>
        </p:nvSpPr>
        <p:spPr>
          <a:xfrm>
            <a:off x="539750" y="333375"/>
            <a:ext cx="8353425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说明：选择“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A”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分，选择“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B”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分，选择“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C”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分。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68611" name="矩形 68610"/>
          <p:cNvSpPr/>
          <p:nvPr/>
        </p:nvSpPr>
        <p:spPr>
          <a:xfrm>
            <a:off x="539750" y="1587500"/>
            <a:ext cx="8280400" cy="15541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分数为</a:t>
            </a:r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30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24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分：你是个讲文明，懂礼貌的人。举止言谈文明，与老师、父母、同学相处融洽，人际关系好，是个受欢迎的人！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8612" name="矩形 68611"/>
          <p:cNvSpPr/>
          <p:nvPr/>
        </p:nvSpPr>
        <p:spPr>
          <a:xfrm>
            <a:off x="539750" y="3213100"/>
            <a:ext cx="8208963" cy="2041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分数为</a:t>
            </a:r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22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16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分：一般情况下，你是个文明的人，但有时可能没有认真对待一些事情，特别是一些小事，人际关系一般，是个比较受欢迎的人！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8613" name="矩形 68612"/>
          <p:cNvSpPr/>
          <p:nvPr/>
        </p:nvSpPr>
        <p:spPr>
          <a:xfrm>
            <a:off x="539750" y="5187950"/>
            <a:ext cx="8137525" cy="15541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分数为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14—10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分：许多情况下，你是个不文明的人，人际关系一定很差，是个不受欢迎的人。要注意咯。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2" grpId="0"/>
      <p:bldP spid="686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b="1" dirty="0">
                <a:solidFill>
                  <a:srgbClr val="FF3300"/>
                </a:solidFill>
                <a:ea typeface="黑体" panose="02010609060101010101" pitchFamily="2" charset="-122"/>
              </a:rPr>
              <a:t>篇章一、直击现场</a:t>
            </a:r>
          </a:p>
        </p:txBody>
      </p:sp>
      <p:sp>
        <p:nvSpPr>
          <p:cNvPr id="3077" name="矩形 3076"/>
          <p:cNvSpPr/>
          <p:nvPr/>
        </p:nvSpPr>
        <p:spPr>
          <a:xfrm>
            <a:off x="611188" y="2133600"/>
            <a:ext cx="734536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5400" b="1" dirty="0">
                <a:solidFill>
                  <a:srgbClr val="6600FF"/>
                </a:solidFill>
                <a:latin typeface="Arial" panose="020B0604020202020204" pitchFamily="34" charset="0"/>
                <a:ea typeface="楷体_GB2312" pitchFamily="49" charset="-122"/>
              </a:rPr>
              <a:t>校园内外的不和谐之处</a:t>
            </a:r>
          </a:p>
        </p:txBody>
      </p:sp>
      <p:sp>
        <p:nvSpPr>
          <p:cNvPr id="3078" name="矩形 3077"/>
          <p:cNvSpPr/>
          <p:nvPr/>
        </p:nvSpPr>
        <p:spPr>
          <a:xfrm>
            <a:off x="4787900" y="4724400"/>
            <a:ext cx="43561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班级小诊所</a:t>
            </a:r>
          </a:p>
          <a:p>
            <a:pPr lvl="0"/>
            <a:r>
              <a:rPr lang="en-US" altLang="zh-CN" sz="40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班级病症普查</a:t>
            </a:r>
          </a:p>
        </p:txBody>
      </p:sp>
      <p:pic>
        <p:nvPicPr>
          <p:cNvPr id="3079" name="纯音乐-童年(Childhood Memory)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68313" y="594995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30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1000" numSld="8" showWhenStopped="0">
                <p:cTn id="1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9"/>
                </p:tgtEl>
              </p:cMediaNode>
            </p:audio>
          </p:childTnLst>
        </p:cTn>
      </p:par>
    </p:tnLst>
    <p:bldLst>
      <p:bldP spid="30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标题 6144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61443" name="文本占位符 6144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61446" name="图片 61445" descr="6"/>
          <p:cNvPicPr>
            <a:picLocks noChangeAspect="1"/>
          </p:cNvPicPr>
          <p:nvPr/>
        </p:nvPicPr>
        <p:blipFill>
          <a:blip r:embed="rId2" cstate="print"/>
          <a:srcRect l="11348" t="10703" r="13002" b="903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7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标题 7475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74755" name="文本占位符 7475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74756" name="图片 74755" descr="yuu"/>
          <p:cNvPicPr>
            <a:picLocks noChangeAspect="1"/>
          </p:cNvPicPr>
          <p:nvPr/>
        </p:nvPicPr>
        <p:blipFill>
          <a:blip r:embed="rId2" cstate="print"/>
          <a:srcRect l="10257" t="10651" r="10257" b="7692"/>
          <a:stretch>
            <a:fillRect/>
          </a:stretch>
        </p:blipFill>
        <p:spPr>
          <a:xfrm>
            <a:off x="0" y="0"/>
            <a:ext cx="9467850" cy="7100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7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标题 6963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69635" name="文本占位符 6963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69636" name="图片 69635" descr="7"/>
          <p:cNvPicPr>
            <a:picLocks noChangeAspect="1"/>
          </p:cNvPicPr>
          <p:nvPr/>
        </p:nvPicPr>
        <p:blipFill>
          <a:blip r:embed="rId2" cstate="print"/>
          <a:srcRect l="12135" t="12486" r="12215" b="1259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7000"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标题 7168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71683" name="文本占位符 7168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71684" name="图片 71683" descr="8"/>
          <p:cNvPicPr>
            <a:picLocks noChangeAspect="1"/>
          </p:cNvPicPr>
          <p:nvPr/>
        </p:nvPicPr>
        <p:blipFill>
          <a:blip r:embed="rId2" cstate="print"/>
          <a:srcRect l="11348" t="10703" r="13002" b="9030"/>
          <a:stretch>
            <a:fillRect/>
          </a:stretch>
        </p:blipFill>
        <p:spPr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7000">
    <p:blinds dir="vert"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895</Words>
  <Application>Microsoft Office PowerPoint</Application>
  <PresentationFormat>全屏显示(4:3)</PresentationFormat>
  <Paragraphs>71</Paragraphs>
  <Slides>33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默认设计模板</vt:lpstr>
      <vt:lpstr>“校园文明，我文明”</vt:lpstr>
      <vt:lpstr>幻灯片 2</vt:lpstr>
      <vt:lpstr>幻灯片 3</vt:lpstr>
      <vt:lpstr>幻灯片 4</vt:lpstr>
      <vt:lpstr>篇章一、直击现场</vt:lpstr>
      <vt:lpstr>幻灯片 6</vt:lpstr>
      <vt:lpstr>幻灯片 7</vt:lpstr>
      <vt:lpstr>幻灯片 8</vt:lpstr>
      <vt:lpstr>幻灯片 9</vt:lpstr>
      <vt:lpstr>幻灯片 10</vt:lpstr>
      <vt:lpstr>幻灯片 11</vt:lpstr>
      <vt:lpstr>果皮箱说：“到嘴的鸭子又飞了！”</vt:lpstr>
      <vt:lpstr>举手之劳，岂能视而不见</vt:lpstr>
      <vt:lpstr>在公共汽车上</vt:lpstr>
      <vt:lpstr>疑是垃圾落九天</vt:lpstr>
      <vt:lpstr>树立公有观念</vt:lpstr>
      <vt:lpstr>讲文明，爱公物</vt:lpstr>
      <vt:lpstr>讲文明，从改掉陋习开始……</vt:lpstr>
      <vt:lpstr>幻灯片 19</vt:lpstr>
      <vt:lpstr>校园内外值得你鼓掌的行为</vt:lpstr>
      <vt:lpstr>井然有序风尚高</vt:lpstr>
      <vt:lpstr>幻灯片 22</vt:lpstr>
      <vt:lpstr>幻灯片 23</vt:lpstr>
      <vt:lpstr>幻灯片 24</vt:lpstr>
      <vt:lpstr>幻灯片 25</vt:lpstr>
      <vt:lpstr>幻灯片 26</vt:lpstr>
      <vt:lpstr>幻灯片 27</vt:lpstr>
      <vt:lpstr>篇章二、实话实说</vt:lpstr>
      <vt:lpstr>篇章三、真我风采</vt:lpstr>
      <vt:lpstr>幻灯片 30</vt:lpstr>
      <vt:lpstr>幻灯片 31</vt:lpstr>
      <vt:lpstr>篇章四：心即行动</vt:lpstr>
      <vt:lpstr>幻灯片 33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“校园文明，我先行”</dc:title>
  <dc:creator>Administrator</dc:creator>
  <cp:lastModifiedBy>Administrator</cp:lastModifiedBy>
  <cp:revision>106</cp:revision>
  <dcterms:created xsi:type="dcterms:W3CDTF">2010-12-19T11:16:00Z</dcterms:created>
  <dcterms:modified xsi:type="dcterms:W3CDTF">2017-03-19T13:03:43Z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