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activeX/activeX4.bin" ContentType="application/vnd.ms-office.activeX"/>
  <Override PartName="/ppt/activeX/activeX4.xml" ContentType="application/vnd.ms-office.activeX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3"/>
    <p:sldId id="281" r:id="rId4"/>
    <p:sldId id="284" r:id="rId5"/>
    <p:sldId id="278" r:id="rId6"/>
    <p:sldId id="256" r:id="rId7"/>
    <p:sldId id="258" r:id="rId9"/>
    <p:sldId id="259" r:id="rId10"/>
    <p:sldId id="260" r:id="rId11"/>
    <p:sldId id="261" r:id="rId12"/>
    <p:sldId id="405" r:id="rId13"/>
    <p:sldId id="396" r:id="rId14"/>
    <p:sldId id="299" r:id="rId15"/>
    <p:sldId id="302" r:id="rId16"/>
    <p:sldId id="406" r:id="rId17"/>
    <p:sldId id="303" r:id="rId18"/>
    <p:sldId id="304" r:id="rId19"/>
    <p:sldId id="300" r:id="rId20"/>
    <p:sldId id="301" r:id="rId21"/>
    <p:sldId id="407" r:id="rId22"/>
    <p:sldId id="308" r:id="rId23"/>
    <p:sldId id="410" r:id="rId24"/>
    <p:sldId id="399" r:id="rId25"/>
    <p:sldId id="400" r:id="rId26"/>
    <p:sldId id="401" r:id="rId27"/>
    <p:sldId id="402" r:id="rId28"/>
    <p:sldId id="404" r:id="rId29"/>
    <p:sldId id="310" r:id="rId30"/>
    <p:sldId id="311" r:id="rId31"/>
    <p:sldId id="312" r:id="rId32"/>
    <p:sldId id="313" r:id="rId33"/>
    <p:sldId id="314" r:id="rId34"/>
    <p:sldId id="411" r:id="rId35"/>
    <p:sldId id="326" r:id="rId36"/>
    <p:sldId id="323" r:id="rId37"/>
    <p:sldId id="328" r:id="rId38"/>
    <p:sldId id="408" r:id="rId39"/>
    <p:sldId id="415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F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482" y="-72"/>
      </p:cViewPr>
      <p:guideLst>
        <p:guide orient="horz" pos="2167"/>
        <p:guide pos="2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7CEC50-05B5-4832-A77B-7227373F05B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1D06DD0-8828-4D6C-B38A-1746208AD080}">
      <dgm:prSet phldrT="[文本]" phldr="0" custT="0"/>
      <dgm:spPr/>
      <dgm:t>
        <a:bodyPr vert="horz" wrap="square"/>
        <a:lstStyle>
          <a:lvl1pPr algn="l">
            <a:defRPr sz="5000"/>
          </a:lvl1pPr>
          <a:lvl2pPr marL="285750" indent="-285750" algn="l">
            <a:defRPr sz="3900"/>
          </a:lvl2pPr>
          <a:lvl3pPr marL="571500" indent="-285750" algn="l">
            <a:defRPr sz="3900"/>
          </a:lvl3pPr>
          <a:lvl4pPr marL="857250" indent="-285750" algn="l">
            <a:defRPr sz="3900"/>
          </a:lvl4pPr>
          <a:lvl5pPr marL="1143000" indent="-285750" algn="l">
            <a:defRPr sz="3900"/>
          </a:lvl5pPr>
          <a:lvl6pPr marL="1428750" indent="-285750" algn="l">
            <a:defRPr sz="3900"/>
          </a:lvl6pPr>
          <a:lvl7pPr marL="1714500" indent="-285750" algn="l">
            <a:defRPr sz="3900"/>
          </a:lvl7pPr>
          <a:lvl8pPr marL="2000250" indent="-285750" algn="l">
            <a:defRPr sz="3900"/>
          </a:lvl8pPr>
          <a:lvl9pPr marL="2286000" indent="-285750" algn="l">
            <a:defRPr sz="3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柳树的枝叶比作碧玉</a:t>
          </a:r>
          <a:r>
            <a:rPr lang="zh-CN" altLang="en-US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/>
          </a:r>
          <a:endParaRPr lang="zh-CN" altLang="en-US" b="1" dirty="0" smtClean="0">
            <a:solidFill>
              <a:schemeClr val="bg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DD184867-ADE4-4A50-821B-3062EFCA41D3}" cxnId="{62D6F4D8-44BA-4F66-8C8F-DBE130A14380}" type="parTrans">
      <dgm:prSet/>
      <dgm:spPr/>
      <dgm:t>
        <a:bodyPr/>
        <a:lstStyle/>
        <a:p>
          <a:endParaRPr lang="zh-CN" altLang="en-US"/>
        </a:p>
      </dgm:t>
    </dgm:pt>
    <dgm:pt modelId="{5487CFA6-C12B-4CFE-98DD-3B9955AB7E5D}" cxnId="{62D6F4D8-44BA-4F66-8C8F-DBE130A14380}" type="sibTrans">
      <dgm:prSet/>
      <dgm:spPr/>
      <dgm:t>
        <a:bodyPr/>
        <a:lstStyle/>
        <a:p>
          <a:endParaRPr lang="zh-CN" altLang="en-US"/>
        </a:p>
      </dgm:t>
    </dgm:pt>
    <dgm:pt modelId="{668F31EB-3088-4C9E-BFB8-C646E3DFBE62}">
      <dgm:prSet phldrT="[文本]" phldr="0" custT="0"/>
      <dgm:spPr/>
      <dgm:t>
        <a:bodyPr vert="horz" wrap="square"/>
        <a:lstStyle>
          <a:lvl1pPr algn="l">
            <a:defRPr sz="5000"/>
          </a:lvl1pPr>
          <a:lvl2pPr marL="285750" indent="-285750" algn="l">
            <a:defRPr sz="3900"/>
          </a:lvl2pPr>
          <a:lvl3pPr marL="571500" indent="-285750" algn="l">
            <a:defRPr sz="3900"/>
          </a:lvl3pPr>
          <a:lvl4pPr marL="857250" indent="-285750" algn="l">
            <a:defRPr sz="3900"/>
          </a:lvl4pPr>
          <a:lvl5pPr marL="1143000" indent="-285750" algn="l">
            <a:defRPr sz="3900"/>
          </a:lvl5pPr>
          <a:lvl6pPr marL="1428750" indent="-285750" algn="l">
            <a:defRPr sz="3900"/>
          </a:lvl6pPr>
          <a:lvl7pPr marL="1714500" indent="-285750" algn="l">
            <a:defRPr sz="3900"/>
          </a:lvl7pPr>
          <a:lvl8pPr marL="2000250" indent="-285750" algn="l">
            <a:defRPr sz="3900"/>
          </a:lvl8pPr>
          <a:lvl9pPr marL="2286000" indent="-285750" algn="l">
            <a:defRPr sz="3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柳枝比作绿丝绦</a:t>
          </a:r>
          <a:r>
            <a:rPr lang="zh-CN" altLang="en-US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/>
          </a:r>
          <a:endParaRPr lang="zh-CN" altLang="en-US" b="1" dirty="0" smtClean="0">
            <a:solidFill>
              <a:schemeClr val="bg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F5D82B3A-DA9C-4DC2-972E-F2EE1AAECC40}" cxnId="{9617BAD4-BBF9-4FD4-BFB4-F1D53C9E3445}" type="parTrans">
      <dgm:prSet/>
      <dgm:spPr/>
      <dgm:t>
        <a:bodyPr/>
        <a:lstStyle/>
        <a:p>
          <a:endParaRPr lang="zh-CN" altLang="en-US"/>
        </a:p>
      </dgm:t>
    </dgm:pt>
    <dgm:pt modelId="{EC1A575D-866A-44BD-A9A8-FF727545D668}" cxnId="{9617BAD4-BBF9-4FD4-BFB4-F1D53C9E3445}" type="sibTrans">
      <dgm:prSet/>
      <dgm:spPr/>
      <dgm:t>
        <a:bodyPr/>
        <a:lstStyle/>
        <a:p>
          <a:endParaRPr lang="zh-CN" altLang="en-US"/>
        </a:p>
      </dgm:t>
    </dgm:pt>
    <dgm:pt modelId="{455801E1-E33F-420E-9372-BB2C0849A6E1}">
      <dgm:prSet phldrT="[文本]" phldr="0" custT="0"/>
      <dgm:spPr/>
      <dgm:t>
        <a:bodyPr vert="horz" wrap="square"/>
        <a:lstStyle>
          <a:lvl1pPr algn="l">
            <a:defRPr sz="5000"/>
          </a:lvl1pPr>
          <a:lvl2pPr marL="285750" indent="-285750" algn="l">
            <a:defRPr sz="3900"/>
          </a:lvl2pPr>
          <a:lvl3pPr marL="571500" indent="-285750" algn="l">
            <a:defRPr sz="3900"/>
          </a:lvl3pPr>
          <a:lvl4pPr marL="857250" indent="-285750" algn="l">
            <a:defRPr sz="3900"/>
          </a:lvl4pPr>
          <a:lvl5pPr marL="1143000" indent="-285750" algn="l">
            <a:defRPr sz="3900"/>
          </a:lvl5pPr>
          <a:lvl6pPr marL="1428750" indent="-285750" algn="l">
            <a:defRPr sz="3900"/>
          </a:lvl6pPr>
          <a:lvl7pPr marL="1714500" indent="-285750" algn="l">
            <a:defRPr sz="3900"/>
          </a:lvl7pPr>
          <a:lvl8pPr marL="2000250" indent="-285750" algn="l">
            <a:defRPr sz="3900"/>
          </a:lvl8pPr>
          <a:lvl9pPr marL="2286000" indent="-285750" algn="l">
            <a:defRPr sz="3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春风比作剪刀</a:t>
          </a:r>
          <a:r>
            <a:rPr lang="zh-CN" altLang="en-US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/>
          </a:r>
          <a:endParaRPr lang="zh-CN" altLang="en-US" b="1" dirty="0" smtClean="0">
            <a:solidFill>
              <a:schemeClr val="bg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07D7F01A-E527-4B96-B5C1-6523B429B87C}" cxnId="{1ED267E9-84FC-4B8C-9CAC-DBFFFC8CCD7B}" type="parTrans">
      <dgm:prSet/>
      <dgm:spPr/>
      <dgm:t>
        <a:bodyPr/>
        <a:lstStyle/>
        <a:p>
          <a:endParaRPr lang="zh-CN" altLang="en-US"/>
        </a:p>
      </dgm:t>
    </dgm:pt>
    <dgm:pt modelId="{BEA7D7F8-D4D7-4240-AF8A-3F795AEE11B0}" cxnId="{1ED267E9-84FC-4B8C-9CAC-DBFFFC8CCD7B}" type="sibTrans">
      <dgm:prSet/>
      <dgm:spPr/>
      <dgm:t>
        <a:bodyPr/>
        <a:lstStyle/>
        <a:p>
          <a:endParaRPr lang="zh-CN" altLang="en-US"/>
        </a:p>
      </dgm:t>
    </dgm:pt>
    <dgm:pt modelId="{F8A8D3E5-DA07-4335-8E95-594E01B05273}" type="pres">
      <dgm:prSet presAssocID="{1A7CEC50-05B5-4832-A77B-7227373F05B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90EBA6C-AE0E-4C3D-A824-DAE19F9F3E81}" type="pres">
      <dgm:prSet presAssocID="{E1D06DD0-8828-4D6C-B38A-1746208AD08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464E486-167E-4585-A4EE-D8EB42E84C33}" type="pres">
      <dgm:prSet presAssocID="{5487CFA6-C12B-4CFE-98DD-3B9955AB7E5D}" presName="spacer" presStyleCnt="0"/>
      <dgm:spPr/>
    </dgm:pt>
    <dgm:pt modelId="{C7422205-A976-48ED-99A0-09083A8C43EB}" type="pres">
      <dgm:prSet presAssocID="{668F31EB-3088-4C9E-BFB8-C646E3DFBE6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91AC14-F4FF-44BD-8657-388AFC8F0B04}" type="pres">
      <dgm:prSet presAssocID="{EC1A575D-866A-44BD-A9A8-FF727545D668}" presName="spacer" presStyleCnt="0"/>
      <dgm:spPr/>
    </dgm:pt>
    <dgm:pt modelId="{63D59010-0359-4458-9169-FFDFB76E6A30}" type="pres">
      <dgm:prSet presAssocID="{455801E1-E33F-420E-9372-BB2C0849A6E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2D6F4D8-44BA-4F66-8C8F-DBE130A14380}" srcId="{1A7CEC50-05B5-4832-A77B-7227373F05BC}" destId="{E1D06DD0-8828-4D6C-B38A-1746208AD080}" srcOrd="0" destOrd="0" parTransId="{DD184867-ADE4-4A50-821B-3062EFCA41D3}" sibTransId="{5487CFA6-C12B-4CFE-98DD-3B9955AB7E5D}"/>
    <dgm:cxn modelId="{9617BAD4-BBF9-4FD4-BFB4-F1D53C9E3445}" srcId="{1A7CEC50-05B5-4832-A77B-7227373F05BC}" destId="{668F31EB-3088-4C9E-BFB8-C646E3DFBE62}" srcOrd="1" destOrd="0" parTransId="{F5D82B3A-DA9C-4DC2-972E-F2EE1AAECC40}" sibTransId="{EC1A575D-866A-44BD-A9A8-FF727545D668}"/>
    <dgm:cxn modelId="{1ED267E9-84FC-4B8C-9CAC-DBFFFC8CCD7B}" srcId="{1A7CEC50-05B5-4832-A77B-7227373F05BC}" destId="{455801E1-E33F-420E-9372-BB2C0849A6E1}" srcOrd="2" destOrd="0" parTransId="{07D7F01A-E527-4B96-B5C1-6523B429B87C}" sibTransId="{BEA7D7F8-D4D7-4240-AF8A-3F795AEE11B0}"/>
    <dgm:cxn modelId="{A7E0DFC6-1551-4184-8DD4-98B666CC7AD6}" type="presOf" srcId="{1A7CEC50-05B5-4832-A77B-7227373F05BC}" destId="{F8A8D3E5-DA07-4335-8E95-594E01B05273}" srcOrd="0" destOrd="0" presId="urn:microsoft.com/office/officeart/2005/8/layout/vList2"/>
    <dgm:cxn modelId="{3A48B764-012B-43F5-90B6-E8D5A2A05F81}" type="presParOf" srcId="{F8A8D3E5-DA07-4335-8E95-594E01B05273}" destId="{D90EBA6C-AE0E-4C3D-A824-DAE19F9F3E81}" srcOrd="0" destOrd="0" presId="urn:microsoft.com/office/officeart/2005/8/layout/vList2"/>
    <dgm:cxn modelId="{7AD8C90B-D971-4646-B7B4-F15807D724CB}" type="presOf" srcId="{E1D06DD0-8828-4D6C-B38A-1746208AD080}" destId="{D90EBA6C-AE0E-4C3D-A824-DAE19F9F3E81}" srcOrd="0" destOrd="0" presId="urn:microsoft.com/office/officeart/2005/8/layout/vList2"/>
    <dgm:cxn modelId="{64421A7E-1717-457A-B192-BAF6C1443247}" type="presParOf" srcId="{F8A8D3E5-DA07-4335-8E95-594E01B05273}" destId="{2464E486-167E-4585-A4EE-D8EB42E84C33}" srcOrd="1" destOrd="0" presId="urn:microsoft.com/office/officeart/2005/8/layout/vList2"/>
    <dgm:cxn modelId="{77811D16-47BA-431C-9D32-9436650BFE48}" type="presParOf" srcId="{F8A8D3E5-DA07-4335-8E95-594E01B05273}" destId="{C7422205-A976-48ED-99A0-09083A8C43EB}" srcOrd="2" destOrd="0" presId="urn:microsoft.com/office/officeart/2005/8/layout/vList2"/>
    <dgm:cxn modelId="{9167894C-E3A0-4902-A6BD-75192FE59C06}" type="presOf" srcId="{668F31EB-3088-4C9E-BFB8-C646E3DFBE62}" destId="{C7422205-A976-48ED-99A0-09083A8C43EB}" srcOrd="0" destOrd="0" presId="urn:microsoft.com/office/officeart/2005/8/layout/vList2"/>
    <dgm:cxn modelId="{2846B78E-825D-4944-8A8C-F4F00AD9B333}" type="presParOf" srcId="{F8A8D3E5-DA07-4335-8E95-594E01B05273}" destId="{1091AC14-F4FF-44BD-8657-388AFC8F0B04}" srcOrd="3" destOrd="0" presId="urn:microsoft.com/office/officeart/2005/8/layout/vList2"/>
    <dgm:cxn modelId="{EF2DE53F-6FE2-4455-B1C8-A6A17B3CB147}" type="presParOf" srcId="{F8A8D3E5-DA07-4335-8E95-594E01B05273}" destId="{63D59010-0359-4458-9169-FFDFB76E6A30}" srcOrd="4" destOrd="0" presId="urn:microsoft.com/office/officeart/2005/8/layout/vList2"/>
    <dgm:cxn modelId="{017A8E7B-4707-4C88-87BF-C6A383365393}" type="presOf" srcId="{455801E1-E33F-420E-9372-BB2C0849A6E1}" destId="{63D59010-0359-4458-9169-FFDFB76E6A3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90EBA6C-AE0E-4C3D-A824-DAE19F9F3E81}">
      <dsp:nvSpPr>
        <dsp:cNvPr id="0" name=""/>
        <dsp:cNvSpPr/>
      </dsp:nvSpPr>
      <dsp:spPr>
        <a:xfrm>
          <a:off x="0" y="1103"/>
          <a:ext cx="6264695" cy="1265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600" b="1" kern="1200" dirty="0" smtClean="0">
              <a:solidFill>
                <a:srgbClr val="FF0000"/>
              </a:solidFill>
              <a:latin typeface="+mj-ea"/>
            </a:rPr>
            <a:t>柳树的枝叶比作碧玉</a:t>
          </a:r>
          <a:endParaRPr lang="zh-CN" altLang="en-US" sz="4600" kern="1200" dirty="0">
            <a:solidFill>
              <a:srgbClr val="FF0000"/>
            </a:solidFill>
          </a:endParaRPr>
        </a:p>
      </dsp:txBody>
      <dsp:txXfrm>
        <a:off x="0" y="1103"/>
        <a:ext cx="6264695" cy="1265610"/>
      </dsp:txXfrm>
    </dsp:sp>
    <dsp:sp modelId="{C7422205-A976-48ED-99A0-09083A8C43EB}">
      <dsp:nvSpPr>
        <dsp:cNvPr id="0" name=""/>
        <dsp:cNvSpPr/>
      </dsp:nvSpPr>
      <dsp:spPr>
        <a:xfrm>
          <a:off x="0" y="1399194"/>
          <a:ext cx="6264695" cy="1265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600" b="1" kern="1200" dirty="0" smtClean="0">
              <a:solidFill>
                <a:srgbClr val="FF0000"/>
              </a:solidFill>
              <a:latin typeface="+mj-ea"/>
            </a:rPr>
            <a:t>柳枝比作绿丝绦</a:t>
          </a:r>
          <a:endParaRPr lang="en-US" altLang="zh-CN" sz="4600" b="1" kern="1200" dirty="0" smtClean="0">
            <a:solidFill>
              <a:srgbClr val="FF0000"/>
            </a:solidFill>
            <a:latin typeface="+mj-ea"/>
          </a:endParaRPr>
        </a:p>
      </dsp:txBody>
      <dsp:txXfrm>
        <a:off x="0" y="1399194"/>
        <a:ext cx="6264695" cy="1265610"/>
      </dsp:txXfrm>
    </dsp:sp>
    <dsp:sp modelId="{63D59010-0359-4458-9169-FFDFB76E6A30}">
      <dsp:nvSpPr>
        <dsp:cNvPr id="0" name=""/>
        <dsp:cNvSpPr/>
      </dsp:nvSpPr>
      <dsp:spPr>
        <a:xfrm>
          <a:off x="0" y="2797285"/>
          <a:ext cx="6264695" cy="1265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600" b="1" kern="1200" dirty="0" smtClean="0">
              <a:solidFill>
                <a:srgbClr val="FF0000"/>
              </a:solidFill>
              <a:latin typeface="+mj-ea"/>
            </a:rPr>
            <a:t>春风比作剪刀</a:t>
          </a:r>
          <a:endParaRPr lang="zh-CN" altLang="en-US" sz="4600" kern="1200" dirty="0">
            <a:solidFill>
              <a:srgbClr val="FF0000"/>
            </a:solidFill>
          </a:endParaRPr>
        </a:p>
      </dsp:txBody>
      <dsp:txXfrm>
        <a:off x="0" y="2797285"/>
        <a:ext cx="6264695" cy="12656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24217F-10DA-4883-B7A7-E4A01840D3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D3DE78-C9F9-4497-8A86-B7CF33E8AD0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3DE78-C9F9-4497-8A86-B7CF33E8AD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2376000" y="1803600"/>
            <a:ext cx="4395600" cy="467211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993483" y="933996"/>
            <a:ext cx="7157035" cy="835880"/>
          </a:xfrm>
        </p:spPr>
        <p:txBody>
          <a:bodyPr>
            <a:normAutofit/>
          </a:bodyPr>
          <a:lstStyle>
            <a:lvl1pPr algn="ctr">
              <a:defRPr sz="280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628650" y="571502"/>
            <a:ext cx="78867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1112400" y="1458000"/>
            <a:ext cx="7002000" cy="4165200"/>
          </a:xfrm>
        </p:spPr>
        <p:txBody>
          <a:bodyPr lIns="0" tIns="0" rIns="0" bIns="0" anchor="ctr" anchorCtr="0"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400">
                <a:solidFill>
                  <a:schemeClr val="tx1"/>
                </a:solidFill>
                <a:latin typeface="+mj-ea"/>
                <a:ea typeface="+mj-ea"/>
              </a:defRPr>
            </a:lvl1pPr>
            <a:lvl2pPr marL="575945" indent="0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FontTx/>
              <a:buNone/>
              <a:defRPr sz="2000">
                <a:solidFill>
                  <a:schemeClr val="tx1"/>
                </a:solidFill>
                <a:latin typeface="+mn-ea"/>
                <a:ea typeface="+mn-ea"/>
              </a:defRPr>
            </a:lvl2pPr>
            <a:lvl3pPr marL="914400" indent="0">
              <a:lnSpc>
                <a:spcPct val="130000"/>
              </a:lnSpc>
              <a:buFontTx/>
              <a:buNone/>
              <a:defRPr sz="1800">
                <a:solidFill>
                  <a:schemeClr val="tx1"/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800">
                <a:solidFill>
                  <a:schemeClr val="tx1"/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574006" y="2167200"/>
            <a:ext cx="5995988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8" name="文本占位符 6"/>
          <p:cNvSpPr txBox="1"/>
          <p:nvPr/>
        </p:nvSpPr>
        <p:spPr>
          <a:xfrm>
            <a:off x="2805113" y="3402275"/>
            <a:ext cx="3533774" cy="468000"/>
          </a:xfrm>
          <a:prstGeom prst="trapezoid">
            <a:avLst>
              <a:gd name="adj" fmla="val 41282"/>
            </a:avLst>
          </a:prstGeom>
          <a:gradFill flip="none" rotWithShape="1">
            <a:gsLst>
              <a:gs pos="0">
                <a:srgbClr val="BEBEBE"/>
              </a:gs>
              <a:gs pos="100000">
                <a:srgbClr val="DBDBDB"/>
              </a:gs>
            </a:gsLst>
            <a:lin ang="10800000" scaled="1"/>
            <a:tileRect/>
          </a:gradFill>
          <a:ln w="19050">
            <a:solidFill>
              <a:srgbClr val="FEFEFE"/>
            </a:solidFill>
          </a:ln>
          <a:effectLst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4">
                  <a:lumMod val="75000"/>
                </a:schemeClr>
              </a:buClr>
              <a:buSzPct val="70000"/>
              <a:buFont typeface="Wingdings 2" panose="05020102010507070707" pitchFamily="18" charset="2"/>
              <a:buNone/>
              <a:defRPr sz="1600" kern="12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indent="0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2000" kern="1200" baseline="0">
                <a:solidFill>
                  <a:schemeClr val="tx1">
                    <a:tint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ts val="0"/>
              </a:spcBef>
              <a:buClr>
                <a:srgbClr val="EC7016">
                  <a:lumMod val="75000"/>
                </a:srgbClr>
              </a:buClr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828282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9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2804400" y="3402000"/>
            <a:ext cx="3535200" cy="467211"/>
          </a:xfrm>
          <a:noFill/>
        </p:spPr>
        <p:txBody>
          <a:bodyPr anchor="ctr" anchorCtr="0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  <a:endParaRPr lang="zh-CN" altLang="en-US" dirty="0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112400" y="1508719"/>
            <a:ext cx="7002000" cy="1551281"/>
          </a:xfrm>
        </p:spPr>
        <p:txBody>
          <a:bodyPr lIns="0" tIns="0" rIns="0" bIns="0" anchor="ctr" anchorCtr="0">
            <a:normAutofit/>
          </a:bodyPr>
          <a:lstStyle>
            <a:lvl1pPr marL="0" indent="0">
              <a:lnSpc>
                <a:spcPct val="80000"/>
              </a:lnSpc>
              <a:buFontTx/>
              <a:buNone/>
              <a:defRPr sz="2400">
                <a:solidFill>
                  <a:schemeClr val="tx1"/>
                </a:solidFill>
              </a:defRPr>
            </a:lvl1pPr>
            <a:lvl2pPr marL="467995" indent="0">
              <a:lnSpc>
                <a:spcPct val="80000"/>
              </a:lnSpc>
              <a:buFontTx/>
              <a:buNone/>
              <a:defRPr sz="2000">
                <a:solidFill>
                  <a:schemeClr val="tx1"/>
                </a:solidFill>
              </a:defRPr>
            </a:lvl2pPr>
            <a:lvl3pPr marL="914400" indent="0">
              <a:lnSpc>
                <a:spcPct val="80000"/>
              </a:lnSpc>
              <a:buFontTx/>
              <a:buNone/>
              <a:defRPr/>
            </a:lvl3pPr>
            <a:lvl4pPr marL="1371600" indent="0">
              <a:lnSpc>
                <a:spcPct val="80000"/>
              </a:lnSpc>
              <a:buFontTx/>
              <a:buNone/>
              <a:defRPr/>
            </a:lvl4pPr>
            <a:lvl5pPr marL="1828800" indent="0">
              <a:lnSpc>
                <a:spcPct val="80000"/>
              </a:lnSpc>
              <a:buFontTx/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1112400" y="3877519"/>
            <a:ext cx="7002000" cy="1551281"/>
          </a:xfrm>
        </p:spPr>
        <p:txBody>
          <a:bodyPr lIns="0" tIns="0" rIns="0" bIns="0" anchor="ctr" anchorCtr="0">
            <a:normAutofit/>
          </a:bodyPr>
          <a:lstStyle>
            <a:lvl1pPr marL="0" indent="0">
              <a:lnSpc>
                <a:spcPct val="80000"/>
              </a:lnSpc>
              <a:buFontTx/>
              <a:buNone/>
              <a:defRPr sz="2400">
                <a:solidFill>
                  <a:schemeClr val="tx1"/>
                </a:solidFill>
              </a:defRPr>
            </a:lvl1pPr>
            <a:lvl2pPr marL="467995" indent="0">
              <a:lnSpc>
                <a:spcPct val="80000"/>
              </a:lnSpc>
              <a:buFontTx/>
              <a:buNone/>
              <a:defRPr sz="2000">
                <a:solidFill>
                  <a:schemeClr val="tx1"/>
                </a:solidFill>
              </a:defRPr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77378" y="1225967"/>
            <a:ext cx="584200" cy="741357"/>
          </a:xfrm>
          <a:prstGeom prst="rect">
            <a:avLst/>
          </a:prstGeom>
          <a:noFill/>
        </p:spPr>
        <p:txBody>
          <a:bodyPr wrap="square" rtlCol="0" anchor="ctr">
            <a:normAutofit fontScale="92500" lnSpcReduction="1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latin typeface="Arial" panose="020B0604020202020204" pitchFamily="34" charset="0"/>
                <a:ea typeface="微软雅黑" panose="020B0503020204020204" charset="-122"/>
              </a:rPr>
              <a:t>“</a:t>
            </a:r>
            <a:endParaRPr lang="zh-CN" altLang="en-US" sz="3600" b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15609" y="3009093"/>
            <a:ext cx="584200" cy="741357"/>
          </a:xfrm>
          <a:prstGeom prst="rect">
            <a:avLst/>
          </a:prstGeom>
          <a:noFill/>
        </p:spPr>
        <p:txBody>
          <a:bodyPr wrap="square" rtlCol="0" anchor="ctr">
            <a:normAutofit fontScale="92500" lnSpcReduction="1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latin typeface="Arial" panose="020B0604020202020204" pitchFamily="34" charset="0"/>
                <a:ea typeface="微软雅黑" panose="020B0503020204020204" charset="-122"/>
              </a:rPr>
              <a:t>”</a:t>
            </a:r>
            <a:endParaRPr lang="zh-CN" altLang="en-US" sz="3600" b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7378" y="3560798"/>
            <a:ext cx="584200" cy="741357"/>
          </a:xfrm>
          <a:prstGeom prst="rect">
            <a:avLst/>
          </a:prstGeom>
          <a:noFill/>
        </p:spPr>
        <p:txBody>
          <a:bodyPr wrap="square" rtlCol="0" anchor="ctr">
            <a:normAutofit fontScale="92500" lnSpcReduction="1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latin typeface="Arial" panose="020B0604020202020204" pitchFamily="34" charset="0"/>
                <a:ea typeface="微软雅黑" panose="020B0503020204020204" charset="-122"/>
              </a:rPr>
              <a:t>“</a:t>
            </a:r>
            <a:endParaRPr lang="zh-CN" altLang="en-US" sz="3600" b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15609" y="5142157"/>
            <a:ext cx="584200" cy="741357"/>
          </a:xfrm>
          <a:prstGeom prst="rect">
            <a:avLst/>
          </a:prstGeom>
          <a:noFill/>
        </p:spPr>
        <p:txBody>
          <a:bodyPr wrap="square" rtlCol="0" anchor="ctr">
            <a:normAutofit fontScale="92500" lnSpcReduction="1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latin typeface="Arial" panose="020B0604020202020204" pitchFamily="34" charset="0"/>
                <a:ea typeface="微软雅黑" panose="020B0503020204020204" charset="-122"/>
              </a:rPr>
              <a:t>”</a:t>
            </a:r>
            <a:endParaRPr lang="zh-CN" altLang="en-US" sz="3600" b="1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1519200" y="2592000"/>
            <a:ext cx="6109200" cy="1015200"/>
          </a:xfrm>
        </p:spPr>
        <p:txBody>
          <a:bodyPr anchor="t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6" name="圆角矩形 5"/>
          <p:cNvSpPr/>
          <p:nvPr/>
        </p:nvSpPr>
        <p:spPr>
          <a:xfrm>
            <a:off x="2286000" y="3671177"/>
            <a:ext cx="4572000" cy="369332"/>
          </a:xfrm>
          <a:prstGeom prst="roundRect">
            <a:avLst>
              <a:gd name="adj" fmla="val 50000"/>
            </a:avLst>
          </a:prstGeom>
          <a:solidFill>
            <a:schemeClr val="accent2"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62500" lnSpcReduction="20000"/>
          </a:bodyPr>
          <a:lstStyle/>
          <a:p>
            <a:pPr algn="ctr"/>
            <a:endParaRPr lang="en-US" altLang="zh-CN" sz="2000" dirty="0">
              <a:solidFill>
                <a:schemeClr val="accent2"/>
              </a:solidFill>
              <a:latin typeface="Bell MT" panose="02020503060305020303" pitchFamily="18" charset="0"/>
              <a:cs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F64F0-46BA-4BC8-A9AD-31B2794429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00011-1B2F-4D52-BE2B-73A8BCD01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906683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0" y="4023360"/>
            <a:ext cx="9144000" cy="283464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9098" y="162557"/>
            <a:ext cx="8292045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19099" y="1026615"/>
            <a:ext cx="8292045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FFA02-C9A3-46F9-ABBC-4A2884EEE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09086-2304-4505-9512-70D99C45DD5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100000"/>
        <a:buFont typeface="Wingdings 2" panose="05020102010507070707" pitchFamily="18" charset="2"/>
        <a:buChar char=""/>
        <a:defRPr sz="2400" kern="1200" baseline="0">
          <a:solidFill>
            <a:schemeClr val="accent1"/>
          </a:solidFill>
          <a:latin typeface="+mj-ea"/>
          <a:ea typeface="+mj-ea"/>
          <a:cs typeface="+mn-cs"/>
        </a:defRPr>
      </a:lvl1pPr>
      <a:lvl2pPr marL="575945" indent="-230505" algn="just" defTabSz="914400" rtl="0" eaLnBrk="1" latinLnBrk="0" hangingPunct="1">
        <a:lnSpc>
          <a:spcPct val="130000"/>
        </a:lnSpc>
        <a:spcBef>
          <a:spcPts val="500"/>
        </a:spcBef>
        <a:spcAft>
          <a:spcPts val="0"/>
        </a:spcAft>
        <a:buClr>
          <a:schemeClr val="tx1">
            <a:lumMod val="50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3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image" Target="../media/image20.jpe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../media/image31.wmf"/><Relationship Id="rId1" Type="http://schemas.openxmlformats.org/officeDocument/2006/relationships/control" Target="../activeX/activeX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2.xml"/><Relationship Id="rId1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tags" Target="../tags/tag23.xml"/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4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5.xml"/><Relationship Id="rId2" Type="http://schemas.openxmlformats.org/officeDocument/2006/relationships/image" Target="../media/image39.jpeg"/><Relationship Id="rId1" Type="http://schemas.openxmlformats.org/officeDocument/2006/relationships/image" Target="../media/image38.GIF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26.xml"/><Relationship Id="rId2" Type="http://schemas.openxmlformats.org/officeDocument/2006/relationships/image" Target="../media/image41.png"/><Relationship Id="rId1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.xml"/><Relationship Id="rId2" Type="http://schemas.openxmlformats.org/officeDocument/2006/relationships/image" Target="../media/image42.wmf"/><Relationship Id="rId1" Type="http://schemas.openxmlformats.org/officeDocument/2006/relationships/control" Target="../activeX/activeX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image" Target="../media/image43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9.xml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.xml"/><Relationship Id="rId2" Type="http://schemas.openxmlformats.org/officeDocument/2006/relationships/image" Target="../media/image4.wmf"/><Relationship Id="rId1" Type="http://schemas.openxmlformats.org/officeDocument/2006/relationships/control" Target="../activeX/activeX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1.xml"/><Relationship Id="rId2" Type="http://schemas.openxmlformats.org/officeDocument/2006/relationships/image" Target="../media/image46.png"/><Relationship Id="rId1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2.xml"/><Relationship Id="rId4" Type="http://schemas.openxmlformats.org/officeDocument/2006/relationships/image" Target="../media/image48.png"/><Relationship Id="rId3" Type="http://schemas.microsoft.com/office/2007/relationships/media" Target="file:///C:\Users\lenovo\Desktop\&#21647;&#26611;%20&#26391;&#35829;.mp3" TargetMode="External"/><Relationship Id="rId2" Type="http://schemas.openxmlformats.org/officeDocument/2006/relationships/audio" Target="file:///C:\Users\lenovo\Desktop\&#21647;&#26611;%20&#26391;&#35829;.mp3" TargetMode="External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3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4.xml"/><Relationship Id="rId2" Type="http://schemas.openxmlformats.org/officeDocument/2006/relationships/image" Target="../media/image49.wmf"/><Relationship Id="rId1" Type="http://schemas.openxmlformats.org/officeDocument/2006/relationships/control" Target="../activeX/activeX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tags" Target="../tags/tag36.xml"/><Relationship Id="rId3" Type="http://schemas.openxmlformats.org/officeDocument/2006/relationships/image" Target="../media/image48.png"/><Relationship Id="rId2" Type="http://schemas.microsoft.com/office/2007/relationships/media" Target="file:///C:\Users\lenovo\Desktop\&#26449;&#23621;%20&#27468;&#26354;.mp3" TargetMode="External"/><Relationship Id="rId1" Type="http://schemas.openxmlformats.org/officeDocument/2006/relationships/audio" Target="file:///C:\Users\lenovo\Desktop\&#26449;&#23621;%20&#27468;&#26354;.mp3" TargetMode="Externa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tags" Target="../tags/tag37.xml"/><Relationship Id="rId3" Type="http://schemas.openxmlformats.org/officeDocument/2006/relationships/image" Target="../media/image48.png"/><Relationship Id="rId2" Type="http://schemas.microsoft.com/office/2007/relationships/media" Target="file:///C:\Users\lenovo\Desktop\&#21647;&#26611;%20&#27468;&#26354;.mp3" TargetMode="External"/><Relationship Id="rId1" Type="http://schemas.openxmlformats.org/officeDocument/2006/relationships/audio" Target="file:///C:\Users\lenovo\Desktop\&#21647;&#26611;%20&#27468;&#26354;.mp3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hyperlink" Target="https://baike.baidu.com/item/%E9%BB%84%E9%B9%82/5150" TargetMode="External"/><Relationship Id="rId1" Type="http://schemas.openxmlformats.org/officeDocument/2006/relationships/hyperlink" Target="https://baike.baidu.com/item/%E9%BB%84%E9%B8%9F" TargetMode="Externa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70814" y="974090"/>
            <a:ext cx="7729566" cy="2059680"/>
          </a:xfrm>
        </p:spPr>
        <p:txBody>
          <a:bodyPr>
            <a:normAutofit fontScale="90000"/>
          </a:bodyPr>
          <a:lstStyle/>
          <a:p>
            <a:br>
              <a:rPr lang="en-US" altLang="zh-CN" sz="109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en-US" altLang="zh-CN" sz="10900" b="1" cap="all" spc="0" dirty="0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10900" b="1" cap="all" spc="0" dirty="0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、古诗二首</a:t>
            </a:r>
            <a:endParaRPr lang="zh-CN" altLang="en-US" sz="10900" b="1" cap="all" spc="0" dirty="0" smtClean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57422" y="3857628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zh-CN" altLang="en-US" sz="2000" dirty="0" smtClean="0"/>
            </a:b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44060" y="469588"/>
            <a:ext cx="882158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草长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莺飞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二月天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5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772816"/>
            <a:ext cx="914400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诗意：早春二月，青草生长，黄莺飞舞。</a:t>
            </a:r>
            <a:endParaRPr lang="zh-CN" altLang="en-US" sz="40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b151f8198618367a9dc28c6d2e738bd4b31ce53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44008" y="3212976"/>
            <a:ext cx="4499992" cy="36450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26455" y="3606165"/>
            <a:ext cx="26422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二月天</a:t>
            </a:r>
            <a:endParaRPr lang="zh-CN" altLang="en-US" sz="4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timg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1610" y="3212976"/>
            <a:ext cx="4325429" cy="364502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9740" y="3390265"/>
            <a:ext cx="25628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草长莺飞</a:t>
            </a:r>
            <a:endParaRPr lang="zh-CN" altLang="en-US" sz="40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610" y="2419350"/>
            <a:ext cx="8962390" cy="7308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农历二月，那是春天刚刚开始，也就是早春时节</a:t>
            </a:r>
            <a:endParaRPr lang="zh-CN" altLang="en-US" sz="32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3" grpId="0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4203" y="823377"/>
            <a:ext cx="777686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拂堤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杨柳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醉春烟。</a:t>
            </a:r>
            <a:endParaRPr lang="zh-CN" altLang="en-US" sz="5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988840"/>
            <a:ext cx="914400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诗意：柳条在春风中轻轻地抚摸着堤岸，   </a:t>
            </a:r>
            <a:endParaRPr lang="zh-CN" altLang="en-US" sz="4000" b="1" dirty="0" smtClean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40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似乎都陶醉在了春天的雾气中。</a:t>
            </a:r>
            <a:endParaRPr lang="zh-CN" altLang="en-US" sz="4000" b="1" dirty="0" smtClean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" y="3717032"/>
            <a:ext cx="91440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拂：轻轻擦过。</a:t>
            </a:r>
            <a:endParaRPr lang="zh-CN" altLang="en-US" sz="44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醉：迷醉，陶醉。</a:t>
            </a:r>
            <a:endParaRPr lang="zh-CN" altLang="en-US" sz="44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春烟：春天水泽、草本间蒸发形成的烟雾般的水汽。</a:t>
            </a:r>
            <a:endParaRPr lang="zh-CN" altLang="en-US" sz="40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116151850,2286252887&amp;fm=27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30143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2260" y="1487805"/>
            <a:ext cx="24650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春烟</a:t>
            </a:r>
            <a:endParaRPr lang="zh-CN" altLang="en-US" sz="4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u=803822563,2794672348&amp;fm=27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43655"/>
            <a:ext cx="9144000" cy="30460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0678" y="3013492"/>
            <a:ext cx="777686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拂堤</a:t>
            </a:r>
            <a:r>
              <a:rPr lang="en-US" altLang="zh-CN" sz="4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杨柳</a:t>
            </a:r>
            <a:r>
              <a:rPr lang="en-US" altLang="zh-CN" sz="4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醉春烟。</a:t>
            </a:r>
            <a:endParaRPr lang="zh-CN" altLang="en-US" sz="4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67310" y="-26035"/>
            <a:ext cx="9029065" cy="2338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8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草长</a:t>
            </a:r>
            <a:r>
              <a:rPr lang="en-US" altLang="zh-CN" sz="4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莺飞</a:t>
            </a:r>
            <a:r>
              <a:rPr lang="en-US" altLang="zh-CN" sz="4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二月天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拂堤</a:t>
            </a:r>
            <a:r>
              <a:rPr lang="en-US" altLang="zh-CN" sz="4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杨柳</a:t>
            </a:r>
            <a:r>
              <a:rPr lang="en-US" altLang="zh-CN" sz="4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醉春烟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4400" dirty="0" smtClean="0"/>
          </a:p>
          <a:p>
            <a:r>
              <a:rPr lang="en-US" altLang="zh-CN" sz="4400" dirty="0" smtClean="0"/>
              <a:t>         </a:t>
            </a:r>
            <a:endParaRPr lang="zh-CN" altLang="en-US" sz="4400" dirty="0"/>
          </a:p>
        </p:txBody>
      </p:sp>
      <p:pic>
        <p:nvPicPr>
          <p:cNvPr id="7" name="图片 6" descr="timg (10)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4780" y="1762760"/>
            <a:ext cx="2123440" cy="2728595"/>
          </a:xfrm>
          <a:prstGeom prst="rect">
            <a:avLst/>
          </a:prstGeom>
        </p:spPr>
      </p:pic>
      <p:pic>
        <p:nvPicPr>
          <p:cNvPr id="9" name="图片 8" descr="下载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74010" y="1748155"/>
            <a:ext cx="2088515" cy="2662555"/>
          </a:xfrm>
          <a:prstGeom prst="rect">
            <a:avLst/>
          </a:prstGeom>
        </p:spPr>
      </p:pic>
      <p:pic>
        <p:nvPicPr>
          <p:cNvPr id="10" name="图片 9" descr="t01e3ecf400cac5e5a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770" y="4410710"/>
            <a:ext cx="2448560" cy="2505075"/>
          </a:xfrm>
          <a:prstGeom prst="rect">
            <a:avLst/>
          </a:prstGeom>
        </p:spPr>
      </p:pic>
      <p:pic>
        <p:nvPicPr>
          <p:cNvPr id="11" name="图片 10" descr="u=621937814,2614379088&amp;fm=27&amp;gp=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62525" y="4291965"/>
            <a:ext cx="2339975" cy="26238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540" y="1762760"/>
            <a:ext cx="2537460" cy="264795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33240" y="377513"/>
            <a:ext cx="8821580" cy="17532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草长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莺飞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二月天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5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拂堤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杨柳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醉春烟。</a:t>
            </a:r>
            <a:endParaRPr lang="en-US" altLang="zh-CN" sz="5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timg (5)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4780" y="2620521"/>
            <a:ext cx="4325429" cy="3645024"/>
          </a:xfrm>
          <a:prstGeom prst="rect">
            <a:avLst/>
          </a:prstGeom>
        </p:spPr>
      </p:pic>
      <p:pic>
        <p:nvPicPr>
          <p:cNvPr id="4" name="图片 3" descr="u=803822563,2794672348&amp;fm=27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32960" y="2620645"/>
            <a:ext cx="4458335" cy="36449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611" y="1657350"/>
            <a:ext cx="63868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儿童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散学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归来早，</a:t>
            </a:r>
            <a:endParaRPr lang="zh-CN" altLang="en-US" sz="5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5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5085" y="3585240"/>
            <a:ext cx="937006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诗意：</a:t>
            </a:r>
            <a:r>
              <a:rPr lang="zh-CN" altLang="en-US" sz="40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村里的孩子们放了学急忙跑回家</a:t>
            </a:r>
            <a:r>
              <a:rPr lang="zh-CN" altLang="en-US" sz="4000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4000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/>
              <a:t>                </a:t>
            </a:r>
            <a:endParaRPr lang="zh-CN" altLang="en-US" sz="40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2696"/>
            <a:ext cx="638683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忙趁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东风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放纸鸢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。</a:t>
            </a:r>
            <a:endParaRPr lang="zh-CN" altLang="en-US" sz="5400" b="1" dirty="0" smtClean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60285" y="-76835"/>
            <a:ext cx="14401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yuān</a:t>
            </a:r>
            <a:endParaRPr lang="en-US" altLang="zh-CN" sz="4400" b="1" dirty="0" err="1" smtClean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647" y="1742460"/>
            <a:ext cx="886206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诗意：</a:t>
            </a:r>
            <a:r>
              <a:rPr lang="zh-CN" altLang="en-US" sz="40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赶忙趁着东风把风筝放上蓝天。</a:t>
            </a:r>
            <a:endParaRPr lang="zh-CN" altLang="en-US" sz="40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2090" y="3559175"/>
            <a:ext cx="3446145" cy="31616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0980" y="3329305"/>
            <a:ext cx="2885440" cy="28568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9410" y="3863975"/>
            <a:ext cx="3087370" cy="28568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515" y="2579370"/>
            <a:ext cx="7088505" cy="414147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18110"/>
            <a:ext cx="90582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如果是你，早早地回到了家，春光无限好，几个小伙伴说要去放风筝，你的心情是怎么样的？</a:t>
            </a:r>
            <a:endParaRPr lang="zh-CN" altLang="en-US" sz="40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61230" y="2587625"/>
            <a:ext cx="45123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zh-CN" altLang="en-US" sz="2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所以诗中的儿童放学回到家就急急忙忙地要去放风筝。他们呼喊着、嬉戏着、追逐着、欢闹着。看来也被这欢快明朗的春景陶醉了！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82520"/>
            <a:ext cx="4852670" cy="4378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0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春  景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0032" y="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放风筝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255" y="4390127"/>
            <a:ext cx="882047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从早春的风景和孩子们放风筝的场景中，你体会到了什么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255" y="5681345"/>
            <a:ext cx="7251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</a:rPr>
              <a:t>乡村环境优美，儿童生活的快乐。</a:t>
            </a:r>
            <a:endParaRPr lang="zh-CN" altLang="en-US" sz="36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" y="0"/>
            <a:ext cx="7378700" cy="41414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EE892-30F2-5D47-864F-34B4C1F0477B}" type="slidenum">
              <a:rPr lang="es-ES" smtClean="0"/>
            </a:fld>
            <a:endParaRPr lang="es-ES" sz="900"/>
          </a:p>
        </p:txBody>
      </p:sp>
      <p:sp>
        <p:nvSpPr>
          <p:cNvPr id="3" name="副标题 4"/>
          <p:cNvSpPr txBox="1"/>
          <p:nvPr/>
        </p:nvSpPr>
        <p:spPr>
          <a:xfrm>
            <a:off x="1819910" y="0"/>
            <a:ext cx="5456555" cy="1508760"/>
          </a:xfrm>
          <a:prstGeom prst="rect">
            <a:avLst/>
          </a:prstGeom>
        </p:spPr>
        <p:txBody>
          <a:bodyPr/>
          <a:lstStyle/>
          <a:p>
            <a:pPr marL="128905" marR="0" lvl="0" indent="-128905" algn="ctr" defTabSz="30924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Gill Sans" charset="0"/>
              </a:rPr>
              <a:t>村   居</a:t>
            </a:r>
            <a:endParaRPr kumimoji="0" lang="zh-CN" altLang="en-US" sz="7200" b="1" i="0" u="none" strike="noStrike" kern="0" cap="none" spc="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Gill Sans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786" y="1071546"/>
            <a:ext cx="26642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 </a:t>
            </a:r>
            <a:endParaRPr lang="en-US" altLang="zh-CN" sz="3200" dirty="0" smtClean="0"/>
          </a:p>
          <a:p>
            <a:endParaRPr lang="en-US" altLang="zh-CN" sz="3200" dirty="0"/>
          </a:p>
        </p:txBody>
      </p:sp>
      <p:sp>
        <p:nvSpPr>
          <p:cNvPr id="7" name="矩形 6"/>
          <p:cNvSpPr/>
          <p:nvPr/>
        </p:nvSpPr>
        <p:spPr>
          <a:xfrm>
            <a:off x="1" y="1047734"/>
            <a:ext cx="2664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 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795437" y="1047765"/>
            <a:ext cx="104076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</a:rPr>
              <a:t>dǐng</a:t>
            </a:r>
            <a:endParaRPr lang="en-US" altLang="zh-CN" sz="3200" b="1" dirty="0" err="1" smtClean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09035" y="1374775"/>
            <a:ext cx="2837815" cy="891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【清】</a:t>
            </a:r>
            <a:r>
              <a:rPr lang="zh-CN" altLang="en-US" sz="40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 鼎</a:t>
            </a:r>
            <a:endParaRPr lang="zh-CN" altLang="en-US" sz="4000" b="1" dirty="0" smtClean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6540" y="2148205"/>
            <a:ext cx="7607300" cy="4161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草长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莺飞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二月天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endParaRPr lang="en-US" altLang="zh-CN" sz="5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拂堤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杨柳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醉春烟。</a:t>
            </a:r>
            <a:endParaRPr lang="zh-CN" altLang="en-US" sz="5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儿童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散学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归来早，</a:t>
            </a:r>
            <a:endParaRPr lang="zh-CN" altLang="en-US" sz="5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忙趁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东风</a:t>
            </a:r>
            <a:r>
              <a:rPr lang="en-US" altLang="zh-CN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放纸鸢</a:t>
            </a:r>
            <a:r>
              <a:rPr lang="zh-CN" altLang="en-US" sz="5400" b="1" dirty="0" smtClean="0">
                <a:solidFill>
                  <a:srgbClr val="FF0000"/>
                </a:solidFill>
                <a:sym typeface="+mn-ea"/>
              </a:rPr>
              <a:t>。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EE892-30F2-5D47-864F-34B4C1F0477B}" type="slidenum">
              <a:rPr lang="es-ES" smtClean="0"/>
            </a:fld>
            <a:endParaRPr lang="es-ES" sz="900"/>
          </a:p>
        </p:txBody>
      </p:sp>
      <p:sp>
        <p:nvSpPr>
          <p:cNvPr id="3" name="副标题 4"/>
          <p:cNvSpPr txBox="1"/>
          <p:nvPr/>
        </p:nvSpPr>
        <p:spPr>
          <a:xfrm>
            <a:off x="1819910" y="0"/>
            <a:ext cx="5456555" cy="1508760"/>
          </a:xfrm>
          <a:prstGeom prst="rect">
            <a:avLst/>
          </a:prstGeom>
        </p:spPr>
        <p:txBody>
          <a:bodyPr/>
          <a:lstStyle/>
          <a:p>
            <a:pPr marL="128905" marR="0" lvl="0" indent="-128905" algn="ctr" defTabSz="30924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Gill Sans" charset="0"/>
              </a:rPr>
              <a:t>村   居</a:t>
            </a:r>
            <a:endParaRPr kumimoji="0" lang="zh-CN" altLang="en-US" sz="7200" b="1" i="0" u="none" strike="noStrike" kern="0" cap="none" spc="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Gill Sans" charset="0"/>
            </a:endParaRPr>
          </a:p>
        </p:txBody>
      </p:sp>
      <p:pic>
        <p:nvPicPr>
          <p:cNvPr id="5" name="图片 4" descr="u=509648345,334038482&amp;fm=11&amp;gp=0.jpg"/>
          <p:cNvPicPr>
            <a:picLocks noChangeAspect="1"/>
          </p:cNvPicPr>
          <p:nvPr/>
        </p:nvPicPr>
        <p:blipFill>
          <a:blip r:embed="rId1" cstate="print"/>
          <a:srcRect l="4154" t="16951" r="-4154" b="-235"/>
          <a:stretch>
            <a:fillRect/>
          </a:stretch>
        </p:blipFill>
        <p:spPr>
          <a:xfrm>
            <a:off x="5478780" y="2690507"/>
            <a:ext cx="3714750" cy="42836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5786" y="1071546"/>
            <a:ext cx="26642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 </a:t>
            </a:r>
            <a:endParaRPr lang="en-US" altLang="zh-CN" sz="3200" dirty="0" smtClean="0"/>
          </a:p>
          <a:p>
            <a:endParaRPr lang="en-US" altLang="zh-CN" sz="3200" dirty="0"/>
          </a:p>
        </p:txBody>
      </p:sp>
      <p:sp>
        <p:nvSpPr>
          <p:cNvPr id="7" name="矩形 6"/>
          <p:cNvSpPr/>
          <p:nvPr/>
        </p:nvSpPr>
        <p:spPr>
          <a:xfrm>
            <a:off x="1" y="1047734"/>
            <a:ext cx="2664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 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795437" y="1047765"/>
            <a:ext cx="104076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</a:rPr>
              <a:t>dǐng</a:t>
            </a:r>
            <a:endParaRPr lang="en-US" altLang="zh-CN" sz="3200" b="1" dirty="0" err="1" smtClean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09035" y="1374775"/>
            <a:ext cx="2837815" cy="891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【清】</a:t>
            </a:r>
            <a:r>
              <a:rPr lang="zh-CN" altLang="en-US" sz="40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 鼎</a:t>
            </a:r>
            <a:endParaRPr lang="zh-CN" altLang="en-US" sz="4000" b="1" dirty="0" smtClean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809240"/>
            <a:ext cx="5044440" cy="3744595"/>
          </a:xfrm>
          <a:prstGeom prst="rect">
            <a:avLst/>
          </a:prstGeom>
          <a:pattFill prst="pct10">
            <a:fgClr>
              <a:schemeClr val="accent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清代后期诗人。字象一，又字拙吾，仁和（今浙江省杭州市）人。高鼎生活在鸦片战争之后，一般人提到他，只是因为他写了一首有关放风筝的</a:t>
            </a:r>
            <a:r>
              <a:rPr lang="en-US" altLang="zh-CN" sz="36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村居</a:t>
            </a:r>
            <a:r>
              <a:rPr lang="en-US" altLang="zh-CN" sz="36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。著作有</a:t>
            </a:r>
            <a:r>
              <a:rPr lang="en-US" altLang="zh-CN" sz="36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拙吾诗稿</a:t>
            </a:r>
            <a:r>
              <a:rPr lang="en-US" altLang="zh-CN" sz="36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等。</a:t>
            </a:r>
            <a:endParaRPr lang="zh-CN" altLang="en-US" sz="3600" b="1" dirty="0" smtClean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94621" y="423224"/>
            <a:ext cx="3341370" cy="1614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9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 柳</a:t>
            </a:r>
            <a:endParaRPr lang="zh-CN" altLang="en-US" sz="9900" b="1" dirty="0" smtClean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94620" y="-89546"/>
            <a:ext cx="163830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err="1" smtClean="0">
                <a:solidFill>
                  <a:srgbClr val="FF0000"/>
                </a:solidFill>
              </a:rPr>
              <a:t>yǒng</a:t>
            </a:r>
            <a:endParaRPr lang="en-US" altLang="zh-CN" sz="4800" b="1" dirty="0" err="1" smtClean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8766" y="2165196"/>
            <a:ext cx="355092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【唐】贺知章</a:t>
            </a:r>
            <a:endParaRPr lang="zh-CN" altLang="en-US" sz="44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-60325" y="3336925"/>
            <a:ext cx="5763895" cy="22517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贺知章（约</a:t>
            </a:r>
            <a:r>
              <a:rPr lang="en-US" altLang="zh-CN" sz="36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659</a:t>
            </a:r>
            <a:r>
              <a:rPr lang="zh-CN" altLang="en-US" sz="36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年</a:t>
            </a:r>
            <a:r>
              <a:rPr lang="en-US" altLang="zh-CN" sz="36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—744</a:t>
            </a:r>
            <a:r>
              <a:rPr lang="zh-CN" altLang="en-US" sz="36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年），唐代诗人、书法家。字季真，浙江杭州萧山区人。</a:t>
            </a:r>
            <a:endParaRPr lang="zh-CN" altLang="en-US" sz="36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9" name="图片 8" descr="f9dcd100baa1cd117738f2d4b212c8fcc2ce2db3.jpg"/>
          <p:cNvPicPr>
            <a:picLocks noChangeAspect="1"/>
          </p:cNvPicPr>
          <p:nvPr/>
        </p:nvPicPr>
        <p:blipFill>
          <a:blip r:embed="rId1" cstate="print"/>
          <a:srcRect l="2724" t="34314" r="-2724" b="-906"/>
          <a:stretch>
            <a:fillRect/>
          </a:stretch>
        </p:blipFill>
        <p:spPr>
          <a:xfrm>
            <a:off x="5833110" y="2933700"/>
            <a:ext cx="3250565" cy="37509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0"/>
            <a:ext cx="65453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我们一起来欣赏一下这首诗</a:t>
            </a:r>
            <a:r>
              <a:rPr lang="zh-CN" altLang="en-US" sz="1400" dirty="0" smtClean="0"/>
              <a:t>（控制在右下角）</a:t>
            </a:r>
            <a:endParaRPr lang="zh-CN" altLang="en-US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7668344" y="188640"/>
            <a:ext cx="190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点击下一页</a:t>
            </a:r>
            <a:endParaRPr lang="zh-CN" alt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7169" name="" r:id="rId1" imgW="7909560" imgH="5146040"/>
        </mc:Choice>
        <mc:Fallback>
          <p:control name="" r:id="rId1" imgW="7909560" imgH="5146040">
            <p:pic>
              <p:nvPicPr>
                <p:cNvPr id="0" name="Host Control  7168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692150"/>
                  <a:ext cx="7909560" cy="5146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8135" y="499745"/>
            <a:ext cx="16929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zhuāng</a:t>
            </a:r>
            <a:r>
              <a:rPr lang="en-US" altLang="zh-CN" sz="3600" dirty="0" smtClean="0"/>
              <a:t> 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1436658" y="961052"/>
            <a:ext cx="1649095" cy="1861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妆</a:t>
            </a:r>
            <a:endParaRPr lang="zh-CN" altLang="en-US" sz="115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 descr="u=868549323,3079606101&amp;fm=27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2500306"/>
            <a:ext cx="4857752" cy="43576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46395" y="3709809"/>
            <a:ext cx="26314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梳妆打扮</a:t>
            </a:r>
            <a:endParaRPr lang="zh-CN" altLang="en-US" sz="48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4000343587,3693912059&amp;fm=27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0665" y="4206218"/>
            <a:ext cx="4357686" cy="2625112"/>
          </a:xfrm>
          <a:prstGeom prst="rect">
            <a:avLst/>
          </a:prstGeom>
        </p:spPr>
      </p:pic>
      <p:pic>
        <p:nvPicPr>
          <p:cNvPr id="4" name="图片 3" descr="u=12944742,1371836078&amp;fm=27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2414" y="4206349"/>
            <a:ext cx="3500462" cy="26186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1010" y="4767903"/>
            <a:ext cx="140716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蚕丝</a:t>
            </a:r>
            <a:endParaRPr lang="zh-CN" altLang="en-US" sz="4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63969" y="3191516"/>
            <a:ext cx="171323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丝巾</a:t>
            </a:r>
            <a:endParaRPr lang="zh-CN" altLang="en-US" sz="6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0665" y="-382270"/>
            <a:ext cx="2926080" cy="2392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15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丝</a:t>
            </a:r>
            <a:endParaRPr lang="zh-CN" altLang="en-US" sz="115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r="76345"/>
          <a:stretch>
            <a:fillRect/>
          </a:stretch>
        </p:blipFill>
        <p:spPr>
          <a:xfrm>
            <a:off x="29845" y="1760220"/>
            <a:ext cx="4250690" cy="17564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75425" r="16544"/>
          <a:stretch>
            <a:fillRect/>
          </a:stretch>
        </p:blipFill>
        <p:spPr>
          <a:xfrm>
            <a:off x="4280535" y="1760220"/>
            <a:ext cx="969645" cy="175641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1590" y="0"/>
            <a:ext cx="9144000" cy="1928802"/>
          </a:xfrm>
          <a:prstGeom prst="roundRect">
            <a:avLst/>
          </a:prstGeom>
          <a:solidFill>
            <a:srgbClr val="ECFE0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5400" dirty="0"/>
          </a:p>
        </p:txBody>
      </p:sp>
      <p:sp>
        <p:nvSpPr>
          <p:cNvPr id="6" name="矩形 5"/>
          <p:cNvSpPr/>
          <p:nvPr/>
        </p:nvSpPr>
        <p:spPr>
          <a:xfrm>
            <a:off x="214282" y="0"/>
            <a:ext cx="110490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tāo</a:t>
            </a:r>
            <a:endParaRPr lang="en-US" altLang="zh-CN" sz="4800" b="1" dirty="0" err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92680" y="543560"/>
            <a:ext cx="564134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用丝线编织成的花边或扁平的带子，可以装饰衣物。</a:t>
            </a:r>
            <a:endParaRPr lang="zh-CN" altLang="en-US" sz="36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下载 (1)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43042" y="2000241"/>
            <a:ext cx="7500958" cy="2148840"/>
          </a:xfrm>
          <a:prstGeom prst="rect">
            <a:avLst/>
          </a:prstGeom>
        </p:spPr>
      </p:pic>
      <p:pic>
        <p:nvPicPr>
          <p:cNvPr id="9" name="图片 8" descr="u=2709928248,1980772868&amp;fm=27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4149080"/>
            <a:ext cx="7500958" cy="216024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9672" y="2870196"/>
            <a:ext cx="121444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绦绳</a:t>
            </a:r>
            <a:endParaRPr lang="zh-CN" altLang="en-US" sz="40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9063" y="4986506"/>
            <a:ext cx="121444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绦带</a:t>
            </a:r>
            <a:endParaRPr lang="zh-CN" altLang="en-US" sz="40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560" y="634981"/>
            <a:ext cx="140716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绦</a:t>
            </a:r>
            <a:endParaRPr lang="zh-CN" altLang="en-US" sz="96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" y="3810734"/>
            <a:ext cx="4786314" cy="2692302"/>
          </a:xfrm>
          <a:prstGeom prst="rect">
            <a:avLst/>
          </a:prstGeom>
        </p:spPr>
      </p:pic>
      <p:pic>
        <p:nvPicPr>
          <p:cNvPr id="4" name="图片 3" descr="u=1068841659,1333292652&amp;fm=27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12350" y="947402"/>
            <a:ext cx="4214810" cy="27146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0430" y="4214818"/>
            <a:ext cx="121444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裁剪</a:t>
            </a:r>
            <a:endParaRPr lang="zh-CN" altLang="en-US" sz="3600" b="1" dirty="0" smtClean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29558" y="1313820"/>
            <a:ext cx="121444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裁判</a:t>
            </a:r>
            <a:endParaRPr lang="zh-CN" altLang="en-US" sz="3600" b="1" dirty="0" smtClean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5765" y="947420"/>
            <a:ext cx="1304925" cy="18510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88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裁</a:t>
            </a:r>
            <a:endParaRPr lang="zh-CN" altLang="en-US" sz="88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095" y="262890"/>
            <a:ext cx="1104900" cy="10509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cái</a:t>
            </a:r>
            <a:endParaRPr lang="en-US" altLang="zh-CN" sz="4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1819025986,2851791214&amp;fm=27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925" y="3935730"/>
            <a:ext cx="4444365" cy="28130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90008" y="3105478"/>
            <a:ext cx="140716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剪刀</a:t>
            </a:r>
            <a:endParaRPr lang="zh-CN" altLang="en-US" sz="48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0840" y="105410"/>
            <a:ext cx="1310640" cy="97091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4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jiǎn</a:t>
            </a:r>
            <a:endParaRPr lang="en-US" altLang="zh-CN" sz="4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0840" y="560070"/>
            <a:ext cx="1407160" cy="20116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96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剪</a:t>
            </a:r>
            <a:endParaRPr lang="zh-CN" altLang="en-US" sz="96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4955" y="2571750"/>
            <a:ext cx="2966720" cy="3811905"/>
          </a:xfrm>
          <a:prstGeom prst="rect">
            <a:avLst/>
          </a:prstGeom>
        </p:spPr>
      </p:pic>
      <p:sp>
        <p:nvSpPr>
          <p:cNvPr id="8" name="TextBox 3"/>
          <p:cNvSpPr txBox="1"/>
          <p:nvPr/>
        </p:nvSpPr>
        <p:spPr>
          <a:xfrm>
            <a:off x="6365563" y="1556713"/>
            <a:ext cx="140716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剪纸</a:t>
            </a:r>
            <a:endParaRPr lang="zh-CN" altLang="en-US" sz="48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0"/>
            <a:ext cx="65453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我们一起来欣赏一下这首诗</a:t>
            </a:r>
            <a:r>
              <a:rPr lang="zh-CN" altLang="en-US" sz="1400" dirty="0" smtClean="0"/>
              <a:t>（控制在右下角）</a:t>
            </a:r>
            <a:endParaRPr lang="zh-CN" altLang="en-US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7668344" y="188640"/>
            <a:ext cx="190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点击下一页</a:t>
            </a:r>
            <a:endParaRPr lang="zh-CN" alt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9218" name="" r:id="rId1" imgW="8278495" imgH="5922010"/>
        </mc:Choice>
        <mc:Fallback>
          <p:control name="" r:id="rId1" imgW="8278495" imgH="5922010">
            <p:pic>
              <p:nvPicPr>
                <p:cNvPr id="0" name="Host Control  9217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692150"/>
                  <a:ext cx="8278495" cy="5922010"/>
                </a:xfrm>
                <a:prstGeom prst="rect">
                  <a:avLst/>
                </a:prstGeom>
              </p:spPr>
            </p:pic>
          </p:control>
        </mc:Fallback>
      </mc:AlternateContent>
    </p:controls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9310" y="2128148"/>
            <a:ext cx="74853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咏鹅----就是赞美鹅的意思。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那么咏柳就是--------？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4953" y="4228202"/>
            <a:ext cx="594015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赞美柳树</a:t>
            </a:r>
            <a:endParaRPr lang="zh-CN" altLang="en-US" sz="4000" dirty="0"/>
          </a:p>
        </p:txBody>
      </p:sp>
      <p:pic>
        <p:nvPicPr>
          <p:cNvPr id="6" name="图片 5" descr="u=2966730508,314282454&amp;fm=27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0020" y="3573145"/>
            <a:ext cx="3801110" cy="3304540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0" y="0"/>
            <a:ext cx="9144000" cy="15567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000" dirty="0" smtClean="0">
                <a:solidFill>
                  <a:schemeClr val="bg1"/>
                </a:solidFill>
              </a:rPr>
              <a:t>     </a:t>
            </a:r>
            <a:r>
              <a:rPr lang="zh-CN" altLang="en-US" sz="4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以前我们学过一首骆宾王的古诗叫——咏？</a:t>
            </a:r>
            <a:endParaRPr lang="zh-CN" altLang="en-US" sz="4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七角星 10"/>
          <p:cNvSpPr/>
          <p:nvPr/>
        </p:nvSpPr>
        <p:spPr>
          <a:xfrm>
            <a:off x="4815731" y="897533"/>
            <a:ext cx="2376264" cy="115212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咏鹅</a:t>
            </a:r>
            <a:endParaRPr lang="zh-CN" altLang="en-US" sz="44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418" y="235372"/>
            <a:ext cx="6732905" cy="1753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碧玉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妆成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一树高 ，</a:t>
            </a:r>
            <a:endParaRPr lang="zh-CN" altLang="en-US" sz="54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万条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垂下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绿丝绦 。</a:t>
            </a:r>
            <a:endParaRPr lang="zh-CN" altLang="en-US" sz="54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1988840"/>
            <a:ext cx="30988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5400" dirty="0"/>
          </a:p>
        </p:txBody>
      </p:sp>
      <p:sp>
        <p:nvSpPr>
          <p:cNvPr id="9" name="矩形 8"/>
          <p:cNvSpPr/>
          <p:nvPr/>
        </p:nvSpPr>
        <p:spPr>
          <a:xfrm>
            <a:off x="0" y="3982958"/>
            <a:ext cx="2627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     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1</a:t>
            </a:r>
            <a:r>
              <a:rPr lang="zh-CN" altLang="en-US" sz="2800" b="1" dirty="0" smtClean="0">
                <a:solidFill>
                  <a:srgbClr val="00B050"/>
                </a:solidFill>
              </a:rPr>
              <a:t>．碧玉：</a:t>
            </a:r>
            <a:endParaRPr lang="zh-CN" altLang="en-US" sz="2800" b="1" dirty="0" smtClean="0">
              <a:solidFill>
                <a:srgbClr val="00B050"/>
              </a:solidFill>
            </a:endParaRPr>
          </a:p>
          <a:p>
            <a:r>
              <a:rPr lang="zh-CN" altLang="en-US" sz="2800" b="1" dirty="0" smtClean="0"/>
              <a:t>　　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　</a:t>
            </a:r>
            <a:endParaRPr lang="zh-CN" altLang="en-US" sz="2800" b="1" dirty="0"/>
          </a:p>
        </p:txBody>
      </p:sp>
      <p:sp>
        <p:nvSpPr>
          <p:cNvPr id="10" name="矩形 9"/>
          <p:cNvSpPr/>
          <p:nvPr/>
        </p:nvSpPr>
        <p:spPr>
          <a:xfrm>
            <a:off x="2008922" y="3982958"/>
            <a:ext cx="20193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</a:rPr>
              <a:t>碧绿色的玉。</a:t>
            </a:r>
            <a:endParaRPr lang="zh-CN" altLang="en-US" sz="2400" b="1" dirty="0" smtClean="0">
              <a:solidFill>
                <a:srgbClr val="00B05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30207" y="4677261"/>
            <a:ext cx="23260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2">
                    <a:lumMod val="10000"/>
                  </a:schemeClr>
                </a:solidFill>
              </a:rPr>
              <a:t>装饰，打扮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2008922" y="5367675"/>
            <a:ext cx="73329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2">
                    <a:lumMod val="10000"/>
                  </a:schemeClr>
                </a:solidFill>
              </a:rPr>
              <a:t>丝线编成的带子。这里形容随风飘拂的柳枝。</a:t>
            </a:r>
            <a:endParaRPr lang="zh-CN" altLang="en-US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4828" y="4677261"/>
            <a:ext cx="14446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．妆：</a:t>
            </a:r>
            <a:endParaRPr lang="zh-CN" altLang="en-US" sz="2800" b="1" dirty="0" smtClean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0980" y="5367675"/>
            <a:ext cx="19094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3.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丝绦：</a:t>
            </a:r>
            <a:endParaRPr lang="zh-CN" altLang="en-US" sz="2800" b="1" dirty="0" smtClean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1988820"/>
            <a:ext cx="91313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诗意：高高的柳树，长满了翠绿的新叶，看上去好像用碧玉装扮一样。无数柔嫩的柳条像丝带一样垂下来。</a:t>
            </a:r>
            <a:endParaRPr lang="zh-CN" altLang="en-US" sz="36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 descr="u=2633092497,3312820828&amp;fm=27&amp;gp=0.jpg"/>
          <p:cNvPicPr>
            <a:picLocks noChangeAspect="1"/>
          </p:cNvPicPr>
          <p:nvPr/>
        </p:nvPicPr>
        <p:blipFill>
          <a:blip r:embed="rId1" cstate="print"/>
          <a:srcRect l="22784" r="21273"/>
          <a:stretch>
            <a:fillRect/>
          </a:stretch>
        </p:blipFill>
        <p:spPr>
          <a:xfrm>
            <a:off x="3851285" y="3741787"/>
            <a:ext cx="676207" cy="72330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4500627" y="3981306"/>
            <a:ext cx="38544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10000"/>
                  </a:schemeClr>
                </a:solidFill>
              </a:rPr>
              <a:t>这里用以比喻嫩绿的柳叶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</p:txBody>
      </p:sp>
      <p:pic>
        <p:nvPicPr>
          <p:cNvPr id="22" name="图片 21" descr="2005327150326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87692" y="3530843"/>
            <a:ext cx="1043608" cy="1147097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5" grpId="0"/>
      <p:bldP spid="18" grpId="0"/>
      <p:bldP spid="19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3800" y="188640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点击下一页</a:t>
            </a:r>
            <a:endParaRPr lang="zh-CN" alt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339752" y="0"/>
            <a:ext cx="424847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00" dirty="0" smtClean="0">
                <a:solidFill>
                  <a:srgbClr val="FFFF00"/>
                </a:solidFill>
              </a:rPr>
              <a:t>请欣赏</a:t>
            </a:r>
            <a:r>
              <a:rPr lang="en-US" altLang="zh-CN" sz="2900" dirty="0" smtClean="0">
                <a:solidFill>
                  <a:srgbClr val="FFFF00"/>
                </a:solidFill>
              </a:rPr>
              <a:t>FLASH</a:t>
            </a:r>
            <a:r>
              <a:rPr lang="zh-CN" altLang="en-US" sz="2900" dirty="0" smtClean="0">
                <a:solidFill>
                  <a:srgbClr val="FFFF00"/>
                </a:solidFill>
              </a:rPr>
              <a:t>动画</a:t>
            </a:r>
            <a:endParaRPr lang="zh-CN" altLang="en-US" sz="2900" dirty="0">
              <a:solidFill>
                <a:srgbClr val="FFFF00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6" name="" r:id="rId1" imgW="8291830" imgH="5251450"/>
        </mc:Choice>
        <mc:Fallback>
          <p:control name="" r:id="rId1" imgW="8291830" imgH="5251450">
            <p:pic>
              <p:nvPicPr>
                <p:cNvPr id="0" name="Host Control  102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692150"/>
                  <a:ext cx="8291830" cy="5251450"/>
                </a:xfrm>
                <a:prstGeom prst="rect">
                  <a:avLst/>
                </a:prstGeom>
              </p:spPr>
            </p:pic>
          </p:control>
        </mc:Fallback>
      </mc:AlternateContent>
    </p:controls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7745" y="620688"/>
            <a:ext cx="6767830" cy="2584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不知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细叶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谁裁出</a:t>
            </a:r>
            <a:r>
              <a:rPr lang="en-US" altLang="zh-CN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54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二月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春风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似剪刀。</a:t>
            </a:r>
            <a:r>
              <a:rPr lang="zh-CN" altLang="en-US" sz="5400" dirty="0" smtClean="0">
                <a:solidFill>
                  <a:schemeClr val="bg2">
                    <a:lumMod val="10000"/>
                  </a:schemeClr>
                </a:solidFill>
                <a:sym typeface="+mn-ea"/>
              </a:rPr>
              <a:t> </a:t>
            </a:r>
            <a:r>
              <a:rPr lang="zh-CN" altLang="en-US" sz="54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zh-CN" altLang="en-US" sz="5400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l"/>
            <a:endParaRPr lang="zh-CN" altLang="en-US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1835696" y="5733256"/>
            <a:ext cx="17145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zh-CN" altLang="en-US" sz="4000" b="1" dirty="0" smtClean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647191"/>
            <a:ext cx="91440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诗意：</a:t>
            </a:r>
            <a:r>
              <a:rPr lang="zh-CN" altLang="en-US" sz="40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这细细的嫩叶是谁裁剪出来的呢？</a:t>
            </a:r>
            <a:endParaRPr lang="zh-CN" altLang="en-US" sz="40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原来是二月的春风这把神奇的剪刀。</a:t>
            </a:r>
            <a:endParaRPr lang="zh-CN" altLang="en-US" sz="40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5536" y="4941168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/>
              <a:t>细叶：</a:t>
            </a:r>
            <a:endParaRPr lang="zh-CN" altLang="en-US" sz="4000" dirty="0"/>
          </a:p>
        </p:txBody>
      </p:sp>
      <p:sp>
        <p:nvSpPr>
          <p:cNvPr id="13" name="矩形 12"/>
          <p:cNvSpPr/>
          <p:nvPr/>
        </p:nvSpPr>
        <p:spPr>
          <a:xfrm>
            <a:off x="567621" y="5733509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/>
              <a:t>似：</a:t>
            </a:r>
            <a:endParaRPr lang="zh-CN" altLang="en-US" sz="4000" dirty="0"/>
          </a:p>
        </p:txBody>
      </p:sp>
      <p:sp>
        <p:nvSpPr>
          <p:cNvPr id="14" name="矩形 13"/>
          <p:cNvSpPr/>
          <p:nvPr/>
        </p:nvSpPr>
        <p:spPr>
          <a:xfrm>
            <a:off x="1777881" y="4941168"/>
            <a:ext cx="733044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柳树新萌发的又细又嫩的叶子。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u=1819025986,2851791214&amp;fm=27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04770" y="1532657"/>
            <a:ext cx="3857620" cy="20469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55976" y="2132856"/>
            <a:ext cx="7489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/>
              <a:t>比</a:t>
            </a:r>
            <a:endParaRPr lang="en-US" altLang="zh-CN" sz="4400" dirty="0" smtClean="0"/>
          </a:p>
          <a:p>
            <a:r>
              <a:rPr lang="zh-CN" altLang="en-US" sz="4400" dirty="0" smtClean="0"/>
              <a:t>作</a:t>
            </a:r>
            <a:endParaRPr lang="zh-CN" altLang="en-US" sz="4400" dirty="0"/>
          </a:p>
        </p:txBody>
      </p:sp>
      <p:sp>
        <p:nvSpPr>
          <p:cNvPr id="10" name="TextBox 9"/>
          <p:cNvSpPr txBox="1"/>
          <p:nvPr/>
        </p:nvSpPr>
        <p:spPr>
          <a:xfrm>
            <a:off x="467544" y="4077072"/>
            <a:ext cx="828092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因为柳叶尖尖的、细细的，就像剪刀剪出来的一样，诗人把“春风”比作“剪刀”，很形象，同时，也显示出春风的威力与神奇。</a:t>
            </a:r>
            <a:endParaRPr lang="zh-CN" altLang="en-US" sz="40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" y="1532890"/>
            <a:ext cx="3581400" cy="20955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249045" y="420370"/>
            <a:ext cx="1305560" cy="97091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88380" y="561975"/>
            <a:ext cx="1305560" cy="97091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剪刀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92655" y="4103"/>
            <a:ext cx="6690360" cy="5200650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44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咏 柳</a:t>
            </a:r>
            <a:endParaRPr lang="zh-CN" altLang="en-US" sz="4400" b="1" dirty="0" smtClean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36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【唐】贺知章</a:t>
            </a:r>
            <a:endParaRPr lang="zh-CN" altLang="en-US" sz="36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48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碧玉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8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妆成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一树高，</a:t>
            </a:r>
            <a:endParaRPr lang="zh-CN" altLang="en-US" sz="44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48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万条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8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垂下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绿丝绦。</a:t>
            </a:r>
            <a:endParaRPr lang="zh-CN" altLang="en-US" sz="44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48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不知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8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细叶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8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谁裁出</a:t>
            </a:r>
            <a:r>
              <a:rPr lang="en-US" altLang="zh-CN" sz="48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48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48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二月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8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春风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8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似剪刀。</a:t>
            </a:r>
            <a:r>
              <a:rPr lang="zh-CN" altLang="en-US" sz="5400" dirty="0" smtClean="0">
                <a:solidFill>
                  <a:schemeClr val="bg2">
                    <a:lumMod val="10000"/>
                  </a:schemeClr>
                </a:solidFill>
                <a:sym typeface="+mn-ea"/>
              </a:rPr>
              <a:t> </a:t>
            </a:r>
            <a:r>
              <a:rPr lang="zh-CN" altLang="en-US" sz="54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zh-CN" altLang="en-US" sz="5400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l"/>
            <a:endParaRPr lang="zh-CN" altLang="en-US" sz="5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1005" y="4157345"/>
            <a:ext cx="4839335" cy="2806700"/>
          </a:xfrm>
          <a:prstGeom prst="rect">
            <a:avLst/>
          </a:prstGeom>
        </p:spPr>
      </p:pic>
      <p:pic>
        <p:nvPicPr>
          <p:cNvPr id="5" name="咏柳 朗诵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6140" y="5502275"/>
            <a:ext cx="619125" cy="6191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552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3789040"/>
            <a:ext cx="201930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比喻：</a:t>
            </a:r>
            <a:endParaRPr lang="zh-CN" altLang="en-US" sz="4800" b="1" dirty="0" smtClean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763688" y="2492896"/>
            <a:ext cx="504056" cy="3600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图示 5"/>
          <p:cNvGraphicFramePr/>
          <p:nvPr/>
        </p:nvGraphicFramePr>
        <p:xfrm>
          <a:off x="2411760" y="2276872"/>
          <a:ext cx="626469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Graphic spid="6" grpId="0">
        <p:bldAsOne/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0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幻灯片自由控制播放</a:t>
            </a:r>
            <a:endParaRPr lang="zh-CN" alt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7524328" y="26064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点击下一页</a:t>
            </a:r>
            <a:endParaRPr lang="zh-CN" alt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42" name="" r:id="rId1" imgW="8199120" imgH="5343525"/>
        </mc:Choice>
        <mc:Fallback>
          <p:control name="" r:id="rId1" imgW="8199120" imgH="5343525">
            <p:pic>
              <p:nvPicPr>
                <p:cNvPr id="0" name="Host Control  1024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692150"/>
                  <a:ext cx="8199120" cy="5343525"/>
                </a:xfrm>
                <a:prstGeom prst="rect">
                  <a:avLst/>
                </a:prstGeom>
              </p:spPr>
            </p:pic>
          </p:control>
        </mc:Fallback>
      </mc:AlternateContent>
    </p:controls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38779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F0"/>
                </a:solidFill>
              </a:rPr>
              <a:t>读一读 ，记一记</a:t>
            </a:r>
            <a:endParaRPr lang="zh-CN" altLang="en-US" sz="4000" b="1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052736"/>
            <a:ext cx="352806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河堤  </a:t>
            </a:r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</a:rPr>
              <a:t>  </a:t>
            </a:r>
            <a:r>
              <a:rPr lang="zh-CN" altLang="en-US" sz="4800" b="1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堤岸</a:t>
            </a:r>
            <a:endParaRPr lang="zh-CN" altLang="en-US" sz="4800" b="1" dirty="0" smtClean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7801" y="1052736"/>
            <a:ext cx="386080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杨柳    柳条</a:t>
            </a:r>
            <a:endParaRPr lang="zh-CN" altLang="en-US" sz="4800" b="1" dirty="0" smtClean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810" y="2275602"/>
            <a:ext cx="47777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吹拂   春风拂面</a:t>
            </a:r>
            <a:endParaRPr lang="zh-CN" altLang="en-US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-198" y="3470672"/>
            <a:ext cx="53924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化妆   梳妆打扮</a:t>
            </a:r>
            <a:endParaRPr lang="zh-CN" altLang="en-US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EE892-30F2-5D47-864F-34B4C1F0477B}" type="slidenum">
              <a:rPr lang="es-ES" smtClean="0"/>
            </a:fld>
            <a:endParaRPr lang="es-ES" sz="900"/>
          </a:p>
        </p:txBody>
      </p:sp>
      <p:sp>
        <p:nvSpPr>
          <p:cNvPr id="3" name="副标题 4"/>
          <p:cNvSpPr txBox="1"/>
          <p:nvPr/>
        </p:nvSpPr>
        <p:spPr>
          <a:xfrm>
            <a:off x="945515" y="585470"/>
            <a:ext cx="5456555" cy="1508760"/>
          </a:xfrm>
          <a:prstGeom prst="rect">
            <a:avLst/>
          </a:prstGeom>
        </p:spPr>
        <p:txBody>
          <a:bodyPr/>
          <a:lstStyle/>
          <a:p>
            <a:pPr marL="128905" marR="0" lvl="0" indent="-128905" algn="ctr" defTabSz="30924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Gill Sans" charset="0"/>
              </a:rPr>
              <a:t>村居</a:t>
            </a:r>
            <a:endParaRPr kumimoji="0" lang="zh-CN" altLang="en-US" sz="7200" b="1" i="0" u="none" strike="noStrike" kern="0" cap="none" spc="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Gill Sans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786" y="1071546"/>
            <a:ext cx="26642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 </a:t>
            </a:r>
            <a:endParaRPr lang="en-US" altLang="zh-CN" sz="3200" dirty="0" smtClean="0"/>
          </a:p>
          <a:p>
            <a:endParaRPr lang="en-US" altLang="zh-CN" sz="3200" dirty="0"/>
          </a:p>
        </p:txBody>
      </p:sp>
      <p:sp>
        <p:nvSpPr>
          <p:cNvPr id="7" name="矩形 6"/>
          <p:cNvSpPr/>
          <p:nvPr/>
        </p:nvSpPr>
        <p:spPr>
          <a:xfrm>
            <a:off x="1" y="1047734"/>
            <a:ext cx="2664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 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2219960" y="1632585"/>
            <a:ext cx="2837815" cy="891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【清】</a:t>
            </a:r>
            <a:r>
              <a:rPr lang="zh-CN" altLang="en-US" sz="40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 鼎</a:t>
            </a:r>
            <a:endParaRPr lang="zh-CN" altLang="en-US" sz="4000" b="1" dirty="0" smtClean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0315" y="2312670"/>
            <a:ext cx="760730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草长</a:t>
            </a:r>
            <a:r>
              <a:rPr lang="en-US" altLang="zh-CN" sz="4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莺飞</a:t>
            </a:r>
            <a:r>
              <a:rPr lang="en-US" altLang="zh-CN" sz="4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二月天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拂堤</a:t>
            </a:r>
            <a:r>
              <a:rPr lang="en-US" altLang="zh-CN" sz="4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杨柳</a:t>
            </a:r>
            <a:r>
              <a:rPr lang="en-US" altLang="zh-CN" sz="4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醉春烟。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儿童</a:t>
            </a:r>
            <a:r>
              <a:rPr lang="en-US" altLang="zh-CN" sz="4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散学</a:t>
            </a:r>
            <a:r>
              <a:rPr lang="en-US" altLang="zh-CN" sz="4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归来早，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忙趁</a:t>
            </a:r>
            <a:r>
              <a:rPr lang="en-US" altLang="zh-CN" sz="4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东风</a:t>
            </a:r>
            <a:r>
              <a:rPr lang="en-US" altLang="zh-CN" sz="4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放纸鸢</a:t>
            </a:r>
            <a:r>
              <a:rPr lang="zh-CN" altLang="en-US" sz="4000" b="1" dirty="0" smtClean="0">
                <a:solidFill>
                  <a:srgbClr val="FF0000"/>
                </a:solidFill>
                <a:sym typeface="+mn-ea"/>
              </a:rPr>
              <a:t>。</a:t>
            </a:r>
            <a:endParaRPr lang="zh-CN" altLang="en-US" sz="40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村居 歌曲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45515" y="5737225"/>
            <a:ext cx="619125" cy="6191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417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EE892-30F2-5D47-864F-34B4C1F0477B}" type="slidenum">
              <a:rPr lang="es-ES" smtClean="0"/>
            </a:fld>
            <a:endParaRPr lang="es-ES" sz="900"/>
          </a:p>
        </p:txBody>
      </p:sp>
      <p:sp>
        <p:nvSpPr>
          <p:cNvPr id="6" name="矩形 5"/>
          <p:cNvSpPr/>
          <p:nvPr/>
        </p:nvSpPr>
        <p:spPr>
          <a:xfrm>
            <a:off x="785786" y="1071546"/>
            <a:ext cx="26642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 </a:t>
            </a:r>
            <a:endParaRPr lang="en-US" altLang="zh-CN" sz="3200" dirty="0" smtClean="0"/>
          </a:p>
          <a:p>
            <a:endParaRPr lang="en-US" altLang="zh-CN" sz="3200" dirty="0"/>
          </a:p>
        </p:txBody>
      </p:sp>
      <p:sp>
        <p:nvSpPr>
          <p:cNvPr id="7" name="矩形 6"/>
          <p:cNvSpPr/>
          <p:nvPr/>
        </p:nvSpPr>
        <p:spPr>
          <a:xfrm>
            <a:off x="1" y="1047734"/>
            <a:ext cx="2664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 </a:t>
            </a:r>
            <a:endParaRPr lang="zh-CN" altLang="en-US" sz="3200" dirty="0"/>
          </a:p>
        </p:txBody>
      </p:sp>
      <p:sp>
        <p:nvSpPr>
          <p:cNvPr id="10" name="文本框 9"/>
          <p:cNvSpPr txBox="1"/>
          <p:nvPr/>
        </p:nvSpPr>
        <p:spPr>
          <a:xfrm>
            <a:off x="785495" y="426085"/>
            <a:ext cx="5777865" cy="5785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54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咏 柳</a:t>
            </a:r>
            <a:endParaRPr lang="zh-CN" altLang="en-US" sz="5400" b="1" dirty="0" smtClean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100000"/>
              </a:lnSpc>
            </a:pP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【唐】贺知章</a:t>
            </a:r>
            <a:endParaRPr lang="zh-CN" altLang="en-US" sz="54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碧玉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妆成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一树高，万条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垂下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绿丝绦。不知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细叶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谁裁出</a:t>
            </a:r>
            <a:r>
              <a:rPr lang="en-US" altLang="zh-CN" sz="60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endParaRPr lang="en-US" altLang="zh-CN" sz="60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二月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春风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5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似剪刀。</a:t>
            </a:r>
            <a:r>
              <a:rPr lang="zh-CN" altLang="en-US" sz="4000" dirty="0" smtClean="0">
                <a:solidFill>
                  <a:schemeClr val="bg2">
                    <a:lumMod val="10000"/>
                  </a:schemeClr>
                </a:solidFill>
                <a:sym typeface="+mn-ea"/>
              </a:rPr>
              <a:t>  </a:t>
            </a:r>
            <a:endParaRPr lang="zh-CN" altLang="en-US" sz="4000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l">
              <a:lnSpc>
                <a:spcPct val="100000"/>
              </a:lnSpc>
            </a:pPr>
            <a:endParaRPr lang="zh-CN" altLang="en-US" sz="40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9" name="咏柳 歌曲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896225" y="5592445"/>
            <a:ext cx="619125" cy="6191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85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8935" y="1736090"/>
            <a:ext cx="8748395" cy="2589530"/>
          </a:xfrm>
        </p:spPr>
        <p:txBody>
          <a:bodyPr>
            <a:noAutofit/>
          </a:bodyPr>
          <a:lstStyle/>
          <a:p>
            <a:pPr algn="l"/>
            <a:r>
              <a:rPr lang="zh-CN" altLang="en-US" sz="5400" dirty="0" smtClean="0"/>
              <a:t>学习古诗之前，我们先来看</a:t>
            </a:r>
            <a:br>
              <a:rPr lang="en-US" altLang="zh-CN" sz="5400" dirty="0" smtClean="0"/>
            </a:br>
            <a:r>
              <a:rPr lang="zh-CN" altLang="en-US" sz="5400" dirty="0" smtClean="0"/>
              <a:t>生字宝宝看谁记生字宝宝最厉害？</a:t>
            </a:r>
            <a:endParaRPr lang="zh-CN" altLang="en-US" sz="5400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095" y="1297940"/>
            <a:ext cx="9144000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 </a:t>
            </a:r>
            <a:endParaRPr lang="zh-CN" altLang="en-US" sz="44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7030A0"/>
                </a:solidFill>
                <a:sym typeface="+mn-ea"/>
              </a:rPr>
              <a:t>又叫</a:t>
            </a:r>
            <a:r>
              <a:rPr lang="zh-CN" altLang="en-US" sz="3200" b="1" dirty="0" smtClean="0">
                <a:solidFill>
                  <a:srgbClr val="7030A0"/>
                </a:solidFill>
                <a:sym typeface="+mn-ea"/>
                <a:hlinkClick r:id="rId1"/>
              </a:rPr>
              <a:t>黄鸟</a:t>
            </a:r>
            <a:r>
              <a:rPr lang="zh-CN" altLang="en-US" sz="3200" b="1" dirty="0" smtClean="0">
                <a:solidFill>
                  <a:srgbClr val="7030A0"/>
                </a:solidFill>
                <a:sym typeface="+mn-ea"/>
              </a:rPr>
              <a:t>、</a:t>
            </a:r>
            <a:r>
              <a:rPr lang="zh-CN" altLang="en-US" sz="3200" b="1" dirty="0" smtClean="0">
                <a:solidFill>
                  <a:srgbClr val="7030A0"/>
                </a:solidFill>
                <a:sym typeface="+mn-ea"/>
                <a:hlinkClick r:id="rId2"/>
              </a:rPr>
              <a:t>黄鹂</a:t>
            </a:r>
            <a:r>
              <a:rPr lang="zh-CN" altLang="en-US" sz="3200" b="1" dirty="0" smtClean="0">
                <a:solidFill>
                  <a:srgbClr val="7030A0"/>
                </a:solidFill>
                <a:sym typeface="+mn-ea"/>
              </a:rPr>
              <a:t>。体型纤细瘦小，</a:t>
            </a:r>
            <a:r>
              <a:rPr lang="zh-CN" altLang="en-US" sz="3200" b="1" dirty="0" smtClean="0">
                <a:solidFill>
                  <a:srgbClr val="7030A0"/>
                </a:solidFill>
              </a:rPr>
              <a:t>嘴细小，羽色大多比较单纯，栖息于多种环境中，鸣叫声尖细而清晰。</a:t>
            </a:r>
            <a:endParaRPr lang="zh-CN" altLang="en-US" sz="3200" b="1" dirty="0" smtClean="0">
              <a:solidFill>
                <a:srgbClr val="7030A0"/>
              </a:solidFill>
            </a:endParaRPr>
          </a:p>
        </p:txBody>
      </p:sp>
      <p:pic>
        <p:nvPicPr>
          <p:cNvPr id="8" name="图片 7" descr="b64543a98226cffcd57abe3bb8014a90f703eae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92780" y="4323080"/>
            <a:ext cx="2757805" cy="2428875"/>
          </a:xfrm>
          <a:prstGeom prst="rect">
            <a:avLst/>
          </a:prstGeom>
        </p:spPr>
      </p:pic>
      <p:pic>
        <p:nvPicPr>
          <p:cNvPr id="9" name="图片 8" descr="u=1421962960,167055824&amp;fm=27&amp;gp=0.jpg"/>
          <p:cNvPicPr>
            <a:picLocks noChangeAspect="1"/>
          </p:cNvPicPr>
          <p:nvPr/>
        </p:nvPicPr>
        <p:blipFill>
          <a:blip r:embed="rId4" cstate="print"/>
          <a:srcRect l="49" t="9422" r="-49" b="-5636"/>
          <a:stretch>
            <a:fillRect/>
          </a:stretch>
        </p:blipFill>
        <p:spPr>
          <a:xfrm>
            <a:off x="125095" y="3543301"/>
            <a:ext cx="2571750" cy="3436619"/>
          </a:xfrm>
          <a:prstGeom prst="rect">
            <a:avLst/>
          </a:prstGeom>
        </p:spPr>
      </p:pic>
      <p:pic>
        <p:nvPicPr>
          <p:cNvPr id="14" name="图片 13" descr="9c16fdfaaf51f3de7964359f9feef01f3b297973.jpg"/>
          <p:cNvPicPr>
            <a:picLocks noChangeAspect="1"/>
          </p:cNvPicPr>
          <p:nvPr/>
        </p:nvPicPr>
        <p:blipFill>
          <a:blip r:embed="rId5" cstate="print"/>
          <a:srcRect l="28125" t="18047" r="3125"/>
          <a:stretch>
            <a:fillRect/>
          </a:stretch>
        </p:blipFill>
        <p:spPr>
          <a:xfrm>
            <a:off x="6301105" y="4323080"/>
            <a:ext cx="2691130" cy="22225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8155" y="-86360"/>
            <a:ext cx="1951355" cy="20612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[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yīng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]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 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 </a:t>
            </a:r>
            <a:r>
              <a:rPr lang="zh-CN" altLang="en-US" sz="3200" b="1" baseline="-250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3200" b="1" baseline="-25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9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莺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none" lIns="0" tIns="0" rIns="0" bIns="4443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rgbClr val="91949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[dī]</a:t>
            </a: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 </a:t>
            </a: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rgbClr val="136EC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3214686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4000" dirty="0">
              <a:solidFill>
                <a:srgbClr val="00B05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4785" y="2384425"/>
            <a:ext cx="230441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拂</a:t>
            </a:r>
            <a:r>
              <a:rPr lang="zh-CN" altLang="en-US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晓</a:t>
            </a:r>
            <a:endParaRPr lang="zh-CN" altLang="en-US" sz="54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 descr="timg (10)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960" y="3068961"/>
            <a:ext cx="4932040" cy="378904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762630" y="2239015"/>
            <a:ext cx="29387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春风拂面</a:t>
            </a:r>
            <a:endParaRPr lang="zh-CN" altLang="en-US" sz="54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5925" y="227330"/>
            <a:ext cx="1649095" cy="23920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15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拂</a:t>
            </a:r>
            <a:endParaRPr lang="zh-CN" altLang="en-US" sz="11500" b="1" dirty="0" smtClean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14370"/>
            <a:ext cx="4761865" cy="31807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2239010"/>
            <a:ext cx="4761865" cy="35426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8655" y="-306070"/>
            <a:ext cx="2101215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6000" b="1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fú</a:t>
            </a:r>
            <a:endParaRPr lang="en-US" altLang="zh-CN" sz="6000" b="1" dirty="0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5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12122610311352969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71695" y="3891915"/>
            <a:ext cx="3996055" cy="232473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813430" y="2921645"/>
            <a:ext cx="171323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堤坝</a:t>
            </a:r>
            <a:endParaRPr lang="zh-CN" altLang="en-US" sz="6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u=1897883518,2046423480&amp;fm=27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763" y="3796551"/>
            <a:ext cx="3994382" cy="241974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77438" y="2781821"/>
            <a:ext cx="171323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河堤</a:t>
            </a:r>
            <a:endParaRPr lang="zh-CN" altLang="en-US" sz="60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9490" y="-139065"/>
            <a:ext cx="951230" cy="1291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zh-CN" sz="6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dī</a:t>
            </a:r>
            <a:endParaRPr lang="zh-CN" altLang="zh-CN" sz="6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" y="389890"/>
            <a:ext cx="1649095" cy="2392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15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堤</a:t>
            </a:r>
            <a:endParaRPr lang="zh-CN" altLang="en-US" sz="11500" b="1" dirty="0" smtClean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2194560" cy="1041400"/>
          </a:xfrm>
        </p:spPr>
        <p:txBody>
          <a:bodyPr>
            <a:normAutofit fontScale="25000"/>
          </a:bodyPr>
          <a:lstStyle/>
          <a:p>
            <a:pPr>
              <a:buNone/>
            </a:pPr>
            <a:r>
              <a:rPr lang="en-US" altLang="zh-CN" dirty="0" smtClean="0"/>
              <a:t>   </a:t>
            </a:r>
            <a:r>
              <a:rPr lang="en-US" altLang="zh-CN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39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liǔ</a:t>
            </a:r>
            <a:r>
              <a:rPr lang="en-US" altLang="zh-CN" sz="23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23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6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dirty="0" smtClean="0">
                <a:solidFill>
                  <a:srgbClr val="FF0000"/>
                </a:solidFill>
              </a:rPr>
              <a:t>  </a:t>
            </a:r>
            <a:r>
              <a:rPr lang="en-US" altLang="zh-CN" sz="2800" dirty="0" smtClean="0"/>
              <a:t>          </a:t>
            </a:r>
            <a:endParaRPr lang="zh-CN" altLang="en-US" sz="2800" dirty="0" smtClean="0"/>
          </a:p>
          <a:p>
            <a:pPr>
              <a:buNone/>
            </a:pPr>
            <a:endParaRPr lang="zh-CN" altLang="en-US" dirty="0" smtClean="0"/>
          </a:p>
        </p:txBody>
      </p:sp>
      <p:pic>
        <p:nvPicPr>
          <p:cNvPr id="4" name="图片 3" descr="timg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589465" y="1301099"/>
            <a:ext cx="4214810" cy="25205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71974" y="431784"/>
            <a:ext cx="171323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柳树</a:t>
            </a:r>
            <a:endParaRPr lang="zh-CN" altLang="en-US" sz="60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89859" y="5004437"/>
            <a:ext cx="186690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柳条</a:t>
            </a:r>
            <a:endParaRPr lang="zh-CN" altLang="en-US" sz="66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65575"/>
            <a:ext cx="4286885" cy="28568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5410" y="257175"/>
            <a:ext cx="2637155" cy="2392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115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柳</a:t>
            </a:r>
            <a:endParaRPr lang="zh-CN" altLang="en-US" sz="11500" b="1" dirty="0" smtClean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build="p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83515" y="719455"/>
            <a:ext cx="3456305" cy="1285875"/>
          </a:xfrm>
        </p:spPr>
        <p:txBody>
          <a:bodyPr>
            <a:normAutofit fontScale="25000"/>
          </a:bodyPr>
          <a:lstStyle/>
          <a:p>
            <a:pPr>
              <a:buNone/>
            </a:pPr>
            <a:r>
              <a:rPr lang="en-US" altLang="zh-CN" sz="2400" dirty="0" smtClean="0"/>
              <a:t>         </a:t>
            </a:r>
            <a:r>
              <a:rPr lang="zh-CN" altLang="en-US" sz="28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  </a:t>
            </a:r>
            <a:r>
              <a:rPr lang="zh-CN" altLang="en-US" sz="49600" b="1" dirty="0" smtClean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</a:t>
            </a:r>
            <a:r>
              <a:rPr lang="zh-CN" altLang="en-US" sz="28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dirty="0" smtClean="0"/>
              <a:t> </a:t>
            </a:r>
            <a:endParaRPr lang="zh-CN" altLang="en-US" sz="2700" dirty="0" smtClean="0"/>
          </a:p>
        </p:txBody>
      </p:sp>
      <p:pic>
        <p:nvPicPr>
          <p:cNvPr id="4" name="图片 3" descr="u=1578255114,447494308&amp;fm=27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40052" y="3440437"/>
            <a:ext cx="3203848" cy="2428868"/>
          </a:xfrm>
          <a:prstGeom prst="rect">
            <a:avLst/>
          </a:prstGeom>
        </p:spPr>
      </p:pic>
      <p:pic>
        <p:nvPicPr>
          <p:cNvPr id="5" name="图片 4" descr="u=1238612516,1515327488&amp;fm=27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7516" y="3440331"/>
            <a:ext cx="3186149" cy="29289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8148" y="1556792"/>
            <a:ext cx="1285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李白醉酒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43781" y="450912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喝醉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7235" y="344170"/>
            <a:ext cx="1221105" cy="11709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54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zuì</a:t>
            </a:r>
            <a:endParaRPr lang="en-US" altLang="zh-CN" sz="5400" b="1" dirty="0" err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93"/>
</p:tagLst>
</file>

<file path=ppt/tags/tag10.xml><?xml version="1.0" encoding="utf-8"?>
<p:tagLst xmlns:p="http://schemas.openxmlformats.org/presentationml/2006/main">
  <p:tag name="KSO_WM_TEMPLATE_CATEGORY" val="custom"/>
  <p:tag name="KSO_WM_TEMPLATE_INDEX" val="193"/>
</p:tagLst>
</file>

<file path=ppt/tags/tag11.xml><?xml version="1.0" encoding="utf-8"?>
<p:tagLst xmlns:p="http://schemas.openxmlformats.org/presentationml/2006/main">
  <p:tag name="KSO_WM_TEMPLATE_CATEGORY" val="custom"/>
  <p:tag name="KSO_WM_TEMPLATE_INDEX" val="193"/>
</p:tagLst>
</file>

<file path=ppt/tags/tag12.xml><?xml version="1.0" encoding="utf-8"?>
<p:tagLst xmlns:p="http://schemas.openxmlformats.org/presentationml/2006/main">
  <p:tag name="KSO_WM_TEMPLATE_CATEGORY" val="custom"/>
  <p:tag name="KSO_WM_TEMPLATE_INDEX" val="193"/>
</p:tagLst>
</file>

<file path=ppt/tags/tag13.xml><?xml version="1.0" encoding="utf-8"?>
<p:tagLst xmlns:p="http://schemas.openxmlformats.org/presentationml/2006/main">
  <p:tag name="KSO_WM_TEMPLATE_CATEGORY" val="custom"/>
  <p:tag name="KSO_WM_TEMPLATE_INDEX" val="193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193"/>
</p:tagLst>
</file>

<file path=ppt/tags/tag15.xml><?xml version="1.0" encoding="utf-8"?>
<p:tagLst xmlns:p="http://schemas.openxmlformats.org/presentationml/2006/main">
  <p:tag name="KSO_WM_TEMPLATE_CATEGORY" val="custom"/>
  <p:tag name="KSO_WM_TEMPLATE_INDEX" val="193"/>
</p:tagLst>
</file>

<file path=ppt/tags/tag16.xml><?xml version="1.0" encoding="utf-8"?>
<p:tagLst xmlns:p="http://schemas.openxmlformats.org/presentationml/2006/main">
  <p:tag name="KSO_WM_TEMPLATE_CATEGORY" val="custom"/>
  <p:tag name="KSO_WM_TEMPLATE_INDEX" val="193"/>
</p:tagLst>
</file>

<file path=ppt/tags/tag17.xml><?xml version="1.0" encoding="utf-8"?>
<p:tagLst xmlns:p="http://schemas.openxmlformats.org/presentationml/2006/main">
  <p:tag name="KSO_WM_TEMPLATE_CATEGORY" val="custom"/>
  <p:tag name="KSO_WM_TEMPLATE_INDEX" val="193"/>
</p:tagLst>
</file>

<file path=ppt/tags/tag18.xml><?xml version="1.0" encoding="utf-8"?>
<p:tagLst xmlns:p="http://schemas.openxmlformats.org/presentationml/2006/main">
  <p:tag name="KSO_WM_TEMPLATE_CATEGORY" val="custom"/>
  <p:tag name="KSO_WM_TEMPLATE_INDEX" val="193"/>
</p:tagLst>
</file>

<file path=ppt/tags/tag19.xml><?xml version="1.0" encoding="utf-8"?>
<p:tagLst xmlns:p="http://schemas.openxmlformats.org/presentationml/2006/main">
  <p:tag name="KSO_WM_TEMPLATE_CATEGORY" val="custom"/>
  <p:tag name="KSO_WM_TEMPLATE_INDEX" val="193"/>
</p:tagLst>
</file>

<file path=ppt/tags/tag2.xml><?xml version="1.0" encoding="utf-8"?>
<p:tagLst xmlns:p="http://schemas.openxmlformats.org/presentationml/2006/main">
  <p:tag name="KSO_WM_TEMPLATE_CATEGORY" val="custom"/>
  <p:tag name="KSO_WM_TEMPLATE_INDEX" val="193"/>
</p:tagLst>
</file>

<file path=ppt/tags/tag20.xml><?xml version="1.0" encoding="utf-8"?>
<p:tagLst xmlns:p="http://schemas.openxmlformats.org/presentationml/2006/main">
  <p:tag name="KSO_WM_TEMPLATE_CATEGORY" val="custom"/>
  <p:tag name="KSO_WM_TEMPLATE_INDEX" val="193"/>
</p:tagLst>
</file>

<file path=ppt/tags/tag21.xml><?xml version="1.0" encoding="utf-8"?>
<p:tagLst xmlns:p="http://schemas.openxmlformats.org/presentationml/2006/main">
  <p:tag name="KSO_WM_TEMPLATE_CATEGORY" val="custom"/>
  <p:tag name="KSO_WM_TEMPLATE_INDEX" val="193"/>
</p:tagLst>
</file>

<file path=ppt/tags/tag22.xml><?xml version="1.0" encoding="utf-8"?>
<p:tagLst xmlns:p="http://schemas.openxmlformats.org/presentationml/2006/main">
  <p:tag name="KSO_WM_TEMPLATE_CATEGORY" val="custom"/>
  <p:tag name="KSO_WM_TEMPLATE_INDEX" val="193"/>
</p:tagLst>
</file>

<file path=ppt/tags/tag23.xml><?xml version="1.0" encoding="utf-8"?>
<p:tagLst xmlns:p="http://schemas.openxmlformats.org/presentationml/2006/main">
  <p:tag name="KSO_WM_TEMPLATE_CATEGORY" val="custom"/>
  <p:tag name="KSO_WM_TEMPLATE_INDEX" val="193"/>
</p:tagLst>
</file>

<file path=ppt/tags/tag24.xml><?xml version="1.0" encoding="utf-8"?>
<p:tagLst xmlns:p="http://schemas.openxmlformats.org/presentationml/2006/main">
  <p:tag name="KSO_WM_TEMPLATE_CATEGORY" val="custom"/>
  <p:tag name="KSO_WM_TEMPLATE_INDEX" val="193"/>
</p:tagLst>
</file>

<file path=ppt/tags/tag25.xml><?xml version="1.0" encoding="utf-8"?>
<p:tagLst xmlns:p="http://schemas.openxmlformats.org/presentationml/2006/main">
  <p:tag name="KSO_WM_TEMPLATE_CATEGORY" val="custom"/>
  <p:tag name="KSO_WM_TEMPLATE_INDEX" val="193"/>
</p:tagLst>
</file>

<file path=ppt/tags/tag26.xml><?xml version="1.0" encoding="utf-8"?>
<p:tagLst xmlns:p="http://schemas.openxmlformats.org/presentationml/2006/main">
  <p:tag name="KSO_WM_TEMPLATE_CATEGORY" val="custom"/>
  <p:tag name="KSO_WM_TEMPLATE_INDEX" val="193"/>
</p:tagLst>
</file>

<file path=ppt/tags/tag27.xml><?xml version="1.0" encoding="utf-8"?>
<p:tagLst xmlns:p="http://schemas.openxmlformats.org/presentationml/2006/main">
  <p:tag name="KSO_WM_TEMPLATE_CATEGORY" val="custom"/>
  <p:tag name="KSO_WM_TEMPLATE_INDEX" val="193"/>
</p:tagLst>
</file>

<file path=ppt/tags/tag28.xml><?xml version="1.0" encoding="utf-8"?>
<p:tagLst xmlns:p="http://schemas.openxmlformats.org/presentationml/2006/main">
  <p:tag name="KSO_WM_TEMPLATE_CATEGORY" val="custom"/>
  <p:tag name="KSO_WM_TEMPLATE_INDEX" val="193"/>
</p:tagLst>
</file>

<file path=ppt/tags/tag29.xml><?xml version="1.0" encoding="utf-8"?>
<p:tagLst xmlns:p="http://schemas.openxmlformats.org/presentationml/2006/main">
  <p:tag name="KSO_WM_TEMPLATE_CATEGORY" val="custom"/>
  <p:tag name="KSO_WM_TEMPLATE_INDEX" val="193"/>
</p:tagLst>
</file>

<file path=ppt/tags/tag3.xml><?xml version="1.0" encoding="utf-8"?>
<p:tagLst xmlns:p="http://schemas.openxmlformats.org/presentationml/2006/main">
  <p:tag name="KSO_WM_TEMPLATE_CATEGORY" val="custom"/>
  <p:tag name="KSO_WM_TEMPLATE_INDEX" val="193"/>
</p:tagLst>
</file>

<file path=ppt/tags/tag30.xml><?xml version="1.0" encoding="utf-8"?>
<p:tagLst xmlns:p="http://schemas.openxmlformats.org/presentationml/2006/main">
  <p:tag name="KSO_WM_TEMPLATE_CATEGORY" val="custom"/>
  <p:tag name="KSO_WM_TEMPLATE_INDEX" val="193"/>
</p:tagLst>
</file>

<file path=ppt/tags/tag31.xml><?xml version="1.0" encoding="utf-8"?>
<p:tagLst xmlns:p="http://schemas.openxmlformats.org/presentationml/2006/main">
  <p:tag name="KSO_WM_TEMPLATE_CATEGORY" val="custom"/>
  <p:tag name="KSO_WM_TEMPLATE_INDEX" val="193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193"/>
</p:tagLst>
</file>

<file path=ppt/tags/tag33.xml><?xml version="1.0" encoding="utf-8"?>
<p:tagLst xmlns:p="http://schemas.openxmlformats.org/presentationml/2006/main">
  <p:tag name="KSO_WM_TEMPLATE_CATEGORY" val="custom"/>
  <p:tag name="KSO_WM_TEMPLATE_INDEX" val="193"/>
</p:tagLst>
</file>

<file path=ppt/tags/tag34.xml><?xml version="1.0" encoding="utf-8"?>
<p:tagLst xmlns:p="http://schemas.openxmlformats.org/presentationml/2006/main">
  <p:tag name="KSO_WM_TEMPLATE_CATEGORY" val="custom"/>
  <p:tag name="KSO_WM_TEMPLATE_INDEX" val="193"/>
</p:tagLst>
</file>

<file path=ppt/tags/tag35.xml><?xml version="1.0" encoding="utf-8"?>
<p:tagLst xmlns:p="http://schemas.openxmlformats.org/presentationml/2006/main">
  <p:tag name="KSO_WM_TEMPLATE_CATEGORY" val="custom"/>
  <p:tag name="KSO_WM_TEMPLATE_INDEX" val="193"/>
</p:tagLst>
</file>

<file path=ppt/tags/tag36.xml><?xml version="1.0" encoding="utf-8"?>
<p:tagLst xmlns:p="http://schemas.openxmlformats.org/presentationml/2006/main">
  <p:tag name="KSO_WM_TEMPLATE_CATEGORY" val="custom"/>
  <p:tag name="KSO_WM_TEMPLATE_INDEX" val="193"/>
</p:tagLst>
</file>

<file path=ppt/tags/tag37.xml><?xml version="1.0" encoding="utf-8"?>
<p:tagLst xmlns:p="http://schemas.openxmlformats.org/presentationml/2006/main">
  <p:tag name="KSO_WM_TEMPLATE_CATEGORY" val="custom"/>
  <p:tag name="KSO_WM_TEMPLATE_INDEX" val="193"/>
</p:tagLst>
</file>

<file path=ppt/tags/tag4.xml><?xml version="1.0" encoding="utf-8"?>
<p:tagLst xmlns:p="http://schemas.openxmlformats.org/presentationml/2006/main">
  <p:tag name="KSO_WM_TEMPLATE_CATEGORY" val="custom"/>
  <p:tag name="KSO_WM_TEMPLATE_INDEX" val="193"/>
</p:tagLst>
</file>

<file path=ppt/tags/tag5.xml><?xml version="1.0" encoding="utf-8"?>
<p:tagLst xmlns:p="http://schemas.openxmlformats.org/presentationml/2006/main">
  <p:tag name="KSO_WM_TEMPLATE_CATEGORY" val="custom"/>
  <p:tag name="KSO_WM_TEMPLATE_INDEX" val="193"/>
</p:tagLst>
</file>

<file path=ppt/tags/tag6.xml><?xml version="1.0" encoding="utf-8"?>
<p:tagLst xmlns:p="http://schemas.openxmlformats.org/presentationml/2006/main">
  <p:tag name="KSO_WM_TEMPLATE_CATEGORY" val="custom"/>
  <p:tag name="KSO_WM_TEMPLATE_INDEX" val="193"/>
</p:tagLst>
</file>

<file path=ppt/tags/tag7.xml><?xml version="1.0" encoding="utf-8"?>
<p:tagLst xmlns:p="http://schemas.openxmlformats.org/presentationml/2006/main">
  <p:tag name="KSO_WM_TEMPLATE_CATEGORY" val="custom"/>
  <p:tag name="KSO_WM_TEMPLATE_INDEX" val="193"/>
</p:tagLst>
</file>

<file path=ppt/tags/tag8.xml><?xml version="1.0" encoding="utf-8"?>
<p:tagLst xmlns:p="http://schemas.openxmlformats.org/presentationml/2006/main">
  <p:tag name="KSO_WM_TEMPLATE_CATEGORY" val="custom"/>
  <p:tag name="KSO_WM_TEMPLATE_INDEX" val="193"/>
</p:tagLst>
</file>

<file path=ppt/tags/tag9.xml><?xml version="1.0" encoding="utf-8"?>
<p:tagLst xmlns:p="http://schemas.openxmlformats.org/presentationml/2006/main">
  <p:tag name="KSO_WM_TEMPLATE_CATEGORY" val="custom"/>
  <p:tag name="KSO_WM_TEMPLATE_INDEX" val="193"/>
</p:tagLst>
</file>

<file path=ppt/theme/theme1.xml><?xml version="1.0" encoding="utf-8"?>
<a:theme xmlns:a="http://schemas.openxmlformats.org/drawingml/2006/main" name="A000120140530A99PPBG">
  <a:themeElements>
    <a:clrScheme name="自定义 168">
      <a:dk1>
        <a:srgbClr val="5F5F5F"/>
      </a:dk1>
      <a:lt1>
        <a:sysClr val="window" lastClr="FFFFFF"/>
      </a:lt1>
      <a:dk2>
        <a:srgbClr val="4D4D4D"/>
      </a:dk2>
      <a:lt2>
        <a:srgbClr val="E5DEDB"/>
      </a:lt2>
      <a:accent1>
        <a:srgbClr val="0EA5EC"/>
      </a:accent1>
      <a:accent2>
        <a:srgbClr val="448AD8"/>
      </a:accent2>
      <a:accent3>
        <a:srgbClr val="6FB7CB"/>
      </a:accent3>
      <a:accent4>
        <a:srgbClr val="EBCE21"/>
      </a:accent4>
      <a:accent5>
        <a:srgbClr val="EE7C51"/>
      </a:accent5>
      <a:accent6>
        <a:srgbClr val="64C46E"/>
      </a:accent6>
      <a:hlink>
        <a:srgbClr val="A04E65"/>
      </a:hlink>
      <a:folHlink>
        <a:srgbClr val="FFC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0</TotalTime>
  <Words>1524</Words>
  <Application>WPS 演示</Application>
  <PresentationFormat>全屏显示(4:3)</PresentationFormat>
  <Paragraphs>300</Paragraphs>
  <Slides>37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Wingdings 2</vt:lpstr>
      <vt:lpstr>幼圆</vt:lpstr>
      <vt:lpstr>Bell MT</vt:lpstr>
      <vt:lpstr>Gill Sans</vt:lpstr>
      <vt:lpstr>华文宋体</vt:lpstr>
      <vt:lpstr>楷体</vt:lpstr>
      <vt:lpstr>黑体</vt:lpstr>
      <vt:lpstr>Arial Unicode MS</vt:lpstr>
      <vt:lpstr>Calibri</vt:lpstr>
      <vt:lpstr>PingFang SC</vt:lpstr>
      <vt:lpstr>Segoe Print</vt:lpstr>
      <vt:lpstr>华文仿宋</vt:lpstr>
      <vt:lpstr>隶书</vt:lpstr>
      <vt:lpstr>方正舒体</vt:lpstr>
      <vt:lpstr>MS UI Gothic</vt:lpstr>
      <vt:lpstr>华文新魏</vt:lpstr>
      <vt:lpstr>A000120140530A99PPBG</vt:lpstr>
      <vt:lpstr> 1 古诗二首</vt:lpstr>
      <vt:lpstr>PowerPoint 演示文稿</vt:lpstr>
      <vt:lpstr>PowerPoint 演示文稿</vt:lpstr>
      <vt:lpstr>学习古诗之前，我们先来看 生字宝宝看谁记生字宝宝最厉害？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</cp:lastModifiedBy>
  <cp:revision>259</cp:revision>
  <dcterms:created xsi:type="dcterms:W3CDTF">2018-01-20T01:46:00Z</dcterms:created>
  <dcterms:modified xsi:type="dcterms:W3CDTF">2018-03-04T11:46:30Z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