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sldIdLst>
    <p:sldId id="269" r:id="rId2"/>
    <p:sldId id="291" r:id="rId3"/>
    <p:sldId id="295" r:id="rId4"/>
    <p:sldId id="296" r:id="rId5"/>
    <p:sldId id="298" r:id="rId6"/>
    <p:sldId id="299" r:id="rId7"/>
    <p:sldId id="300" r:id="rId8"/>
    <p:sldId id="301" r:id="rId9"/>
    <p:sldId id="302" r:id="rId10"/>
    <p:sldId id="304" r:id="rId11"/>
    <p:sldId id="317" r:id="rId12"/>
    <p:sldId id="305" r:id="rId13"/>
    <p:sldId id="318" r:id="rId14"/>
    <p:sldId id="320" r:id="rId15"/>
    <p:sldId id="319" r:id="rId16"/>
    <p:sldId id="307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用户" initials="Offic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3D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7"/>
    <p:restoredTop sz="94588"/>
  </p:normalViewPr>
  <p:slideViewPr>
    <p:cSldViewPr snapToGrid="0" snapToObjects="1">
      <p:cViewPr varScale="1">
        <p:scale>
          <a:sx n="64" d="100"/>
          <a:sy n="64" d="100"/>
        </p:scale>
        <p:origin x="-94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1169C1-DBAF-614D-A9AF-E94E2EE7D66B}" type="datetimeFigureOut">
              <a:rPr kumimoji="1" lang="zh-CN" altLang="en-US" smtClean="0"/>
              <a:pPr/>
              <a:t>2019/5/27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B92D4-2B3C-0A46-B690-385042EBC68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2019/5/27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2019/5/27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2019/5/27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2019/5/27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2019/5/27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2019/5/27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2019/5/27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2019/5/27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2019/5/27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2019/5/27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2019/5/27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031CA-5AE1-E142-9265-85E0261CB70E}" type="datetimeFigureOut">
              <a:rPr kumimoji="1" lang="zh-CN" altLang="en-US" smtClean="0"/>
              <a:pPr/>
              <a:t>2019/5/27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57655" y="2482850"/>
            <a:ext cx="9144000" cy="1367155"/>
          </a:xfrm>
        </p:spPr>
        <p:txBody>
          <a:bodyPr/>
          <a:lstStyle/>
          <a:p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21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 大自然的声音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4518" y="897890"/>
            <a:ext cx="430547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方正姚体" panose="02010601030101010101" charset="-122"/>
                <a:ea typeface="方正姚体" panose="02010601030101010101" charset="-122"/>
              </a:rPr>
              <a:t>统编教材三年级上册第七单元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云形标注 11"/>
          <p:cNvSpPr/>
          <p:nvPr/>
        </p:nvSpPr>
        <p:spPr>
          <a:xfrm>
            <a:off x="2156460" y="608965"/>
            <a:ext cx="2426970" cy="1161415"/>
          </a:xfrm>
          <a:prstGeom prst="cloudCallout">
            <a:avLst>
              <a:gd name="adj1" fmla="val 34981"/>
              <a:gd name="adj2" fmla="val 85975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读一读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369185" y="2443480"/>
            <a:ext cx="7848600" cy="1198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把课文中描写狂风的句子和自己写的比一比，找出不同处。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云形标注 11"/>
          <p:cNvSpPr/>
          <p:nvPr/>
        </p:nvSpPr>
        <p:spPr>
          <a:xfrm>
            <a:off x="2156460" y="608965"/>
            <a:ext cx="2440305" cy="1430655"/>
          </a:xfrm>
          <a:prstGeom prst="cloudCallout">
            <a:avLst>
              <a:gd name="adj1" fmla="val 31368"/>
              <a:gd name="adj2" fmla="val 78362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小练笔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313305" y="2443480"/>
            <a:ext cx="7848600" cy="17532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春天的风是（      ），它（        ）桃树林，那声音（        ） 。夏天，暴风雨时，狂风（                            ）。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2270125" y="1271270"/>
            <a:ext cx="6570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自由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读第3、第4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自然段，完成下面表格。</a:t>
            </a:r>
          </a:p>
        </p:txBody>
      </p:sp>
      <p:graphicFrame>
        <p:nvGraphicFramePr>
          <p:cNvPr id="3" name="表格 2"/>
          <p:cNvGraphicFramePr/>
          <p:nvPr/>
        </p:nvGraphicFramePr>
        <p:xfrm>
          <a:off x="1963420" y="2217420"/>
          <a:ext cx="7612380" cy="34080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658620"/>
                <a:gridCol w="1346200"/>
                <a:gridCol w="3388360"/>
              </a:tblGrid>
              <a:tr h="113601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段落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 </a:t>
                      </a:r>
                    </a:p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 音乐家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玩什么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    </a:t>
                      </a:r>
                    </a:p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           好的语句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601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601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云形标注 11"/>
          <p:cNvSpPr/>
          <p:nvPr/>
        </p:nvSpPr>
        <p:spPr>
          <a:xfrm>
            <a:off x="2156460" y="608965"/>
            <a:ext cx="2440305" cy="1430655"/>
          </a:xfrm>
          <a:prstGeom prst="cloudCallout">
            <a:avLst>
              <a:gd name="adj1" fmla="val 31368"/>
              <a:gd name="adj2" fmla="val 78362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想一想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313305" y="2443480"/>
            <a:ext cx="7848600" cy="1198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水的声音，除了小雨滴、小溪、河流、大海，还会有什么呢？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云形标注 11"/>
          <p:cNvSpPr/>
          <p:nvPr/>
        </p:nvSpPr>
        <p:spPr>
          <a:xfrm>
            <a:off x="2156460" y="608965"/>
            <a:ext cx="2440305" cy="1430655"/>
          </a:xfrm>
          <a:prstGeom prst="cloudCallout">
            <a:avLst>
              <a:gd name="adj1" fmla="val 31368"/>
              <a:gd name="adj2" fmla="val 78362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讨论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313305" y="2443480"/>
            <a:ext cx="7848600" cy="1198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生活中的声音还有很多，除了文中描写的这三种，还可以写什么声音？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云形标注 11"/>
          <p:cNvSpPr/>
          <p:nvPr/>
        </p:nvSpPr>
        <p:spPr>
          <a:xfrm>
            <a:off x="2156460" y="608965"/>
            <a:ext cx="2440305" cy="1430655"/>
          </a:xfrm>
          <a:prstGeom prst="cloudCallout">
            <a:avLst>
              <a:gd name="adj1" fmla="val 31368"/>
              <a:gd name="adj2" fmla="val 78362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写一写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313305" y="2443480"/>
            <a:ext cx="7848600" cy="1198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sz="3600">
                <a:latin typeface="微软雅黑" panose="020B0503020204020204" charset="-122"/>
                <a:ea typeface="微软雅黑" panose="020B0503020204020204" charset="-122"/>
              </a:rPr>
              <a:t>自由发挥，仿照你喜欢的段落，写一写自己听到过的美妙声音。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2198370" y="1753235"/>
            <a:ext cx="7153910" cy="40925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/>
              <a:t>     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来得突然——跟着一阵阵湿润的山风，跟着一缕缕轻盈的云雾，雨，悄悄地来了。 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先是听见它的声音，从很远的山林里传来，从很高的山坡上传来——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沙啦啦，沙啦啦…… 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像一曲无字的歌谣，神奇地从四面八方飘然而起，逐渐清晰起来，响亮起来，由远而近，由远而近…… 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雨声里，使这山中的每一块岩石，每一片树叶，每一丛绿草，都变成了奇妙无比的琴键，飘飘洒洒的雨丝是无数轻捷柔软的手指，弹奏出一首又一首优雅的小曲，每一个音符都带着幻想的色彩。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                                 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赵丽宏《山雨》节选</a:t>
            </a:r>
          </a:p>
        </p:txBody>
      </p:sp>
      <p:sp>
        <p:nvSpPr>
          <p:cNvPr id="12" name="云形标注 11"/>
          <p:cNvSpPr/>
          <p:nvPr/>
        </p:nvSpPr>
        <p:spPr>
          <a:xfrm>
            <a:off x="2156460" y="608965"/>
            <a:ext cx="2355850" cy="748665"/>
          </a:xfrm>
          <a:prstGeom prst="cloudCallout">
            <a:avLst>
              <a:gd name="adj1" fmla="val 31368"/>
              <a:gd name="adj2" fmla="val 78362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拓展阅读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云形标注 11"/>
          <p:cNvSpPr/>
          <p:nvPr/>
        </p:nvSpPr>
        <p:spPr>
          <a:xfrm>
            <a:off x="1873250" y="859155"/>
            <a:ext cx="3235960" cy="1518920"/>
          </a:xfrm>
          <a:prstGeom prst="cloudCallout">
            <a:avLst>
              <a:gd name="adj1" fmla="val 34419"/>
              <a:gd name="adj2" fmla="val 77424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听一听</a:t>
            </a:r>
          </a:p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猜一猜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732530" y="2917190"/>
            <a:ext cx="4782820" cy="1537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  <a:p>
            <a:r>
              <a:rPr lang="zh-CN" altLang="en-US"/>
              <a:t>            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都是什么声音？</a:t>
            </a: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1937385" y="2150745"/>
            <a:ext cx="83172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     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自由读课文，说一说你读出了什么</a:t>
            </a:r>
            <a:r>
              <a:rPr lang="en-US" sz="4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2270125" y="2477135"/>
            <a:ext cx="878522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滴滴答答  叽叽喳喳  叮叮咚咚 </a:t>
            </a:r>
          </a:p>
          <a:p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淙淙  潺潺 唧哩哩  哗啦啦   呢喃细语</a:t>
            </a: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轻轻柔柔的呢喃细语   雄伟的乐曲 </a:t>
            </a: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轻快的山中小曲</a:t>
            </a:r>
          </a:p>
        </p:txBody>
      </p:sp>
      <p:sp>
        <p:nvSpPr>
          <p:cNvPr id="12" name="云形标注 11"/>
          <p:cNvSpPr/>
          <p:nvPr/>
        </p:nvSpPr>
        <p:spPr>
          <a:xfrm>
            <a:off x="1930400" y="196850"/>
            <a:ext cx="3235960" cy="1518920"/>
          </a:xfrm>
          <a:prstGeom prst="cloudCallout">
            <a:avLst>
              <a:gd name="adj1" fmla="val 15109"/>
              <a:gd name="adj2" fmla="val 29765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找一找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768850" y="1245235"/>
            <a:ext cx="6075045" cy="7067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课文中表示声音的词语</a:t>
            </a:r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2590165" y="1951355"/>
            <a:ext cx="701167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课文描写了哪几个方面的声音？自由读文，填写课后思考题二的图表，说说自己的发现。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2760345" y="1980565"/>
            <a:ext cx="66706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不一样的树叶，有不一样的声音；</a:t>
            </a:r>
          </a:p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不一样季节，有不一样的音乐。</a:t>
            </a:r>
          </a:p>
        </p:txBody>
      </p:sp>
      <p:sp>
        <p:nvSpPr>
          <p:cNvPr id="12" name="云形标注 11"/>
          <p:cNvSpPr/>
          <p:nvPr/>
        </p:nvSpPr>
        <p:spPr>
          <a:xfrm>
            <a:off x="2156460" y="608965"/>
            <a:ext cx="2426970" cy="1161415"/>
          </a:xfrm>
          <a:prstGeom prst="cloudCallout">
            <a:avLst>
              <a:gd name="adj1" fmla="val 15109"/>
              <a:gd name="adj2" fmla="val 29765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读一读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60345" y="4629785"/>
            <a:ext cx="66141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不一样的雨点，有不一样的（      ） ，</a:t>
            </a:r>
          </a:p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不一样的（       ） ，有不一样的音乐。</a:t>
            </a:r>
          </a:p>
        </p:txBody>
      </p:sp>
      <p:sp>
        <p:nvSpPr>
          <p:cNvPr id="9" name="云形标注 8"/>
          <p:cNvSpPr/>
          <p:nvPr/>
        </p:nvSpPr>
        <p:spPr>
          <a:xfrm>
            <a:off x="2270125" y="3110865"/>
            <a:ext cx="2540635" cy="1122045"/>
          </a:xfrm>
          <a:prstGeom prst="cloudCallout">
            <a:avLst>
              <a:gd name="adj1" fmla="val 15109"/>
              <a:gd name="adj2" fmla="val 29765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写一写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935" y="1600835"/>
            <a:ext cx="3803650" cy="26625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8465" y="1600835"/>
            <a:ext cx="3982720" cy="268859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115185" y="4568825"/>
            <a:ext cx="79616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看一看：你从图中看到了什么。想象风的声音是怎样的？试着写一写吧。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云形标注 11"/>
          <p:cNvSpPr/>
          <p:nvPr/>
        </p:nvSpPr>
        <p:spPr>
          <a:xfrm>
            <a:off x="2156460" y="608965"/>
            <a:ext cx="2426970" cy="1161415"/>
          </a:xfrm>
          <a:prstGeom prst="cloudCallout">
            <a:avLst>
              <a:gd name="adj1" fmla="val 15109"/>
              <a:gd name="adj2" fmla="val 29765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比一比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71700" y="2228215"/>
            <a:ext cx="7848600" cy="18764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  <a:p>
            <a:r>
              <a:rPr lang="zh-CN" altLang="en-US"/>
              <a:t>            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把自己写的句子和课文中的句子比一比，看看有哪些不一样？</a:t>
            </a:r>
          </a:p>
          <a:p>
            <a:endParaRPr lang="zh-CN" alt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云形标注 11"/>
          <p:cNvSpPr/>
          <p:nvPr/>
        </p:nvSpPr>
        <p:spPr>
          <a:xfrm>
            <a:off x="2156460" y="608965"/>
            <a:ext cx="2426970" cy="1161415"/>
          </a:xfrm>
          <a:prstGeom prst="cloudCallout">
            <a:avLst>
              <a:gd name="adj1" fmla="val 15109"/>
              <a:gd name="adj2" fmla="val 29765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变一变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949575" y="1866900"/>
            <a:ext cx="7848600" cy="31076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  <a:p>
            <a:r>
              <a:rPr lang="zh-CN" altLang="en-US"/>
              <a:t>           </a:t>
            </a:r>
            <a:r>
              <a:rPr lang="zh-CN" altLang="en-US" sz="1400"/>
              <a:t> 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“当微风拂过，那声音轻轻柔柔的，好像呢喃细语，让人感受到大自然的温柔” 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当微风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吹来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，那声音让人感受到大自然的温柔”</a:t>
            </a:r>
          </a:p>
          <a:p>
            <a:endParaRPr lang="zh-CN" altLang="en-US"/>
          </a:p>
        </p:txBody>
      </p:sp>
      <p:sp>
        <p:nvSpPr>
          <p:cNvPr id="2" name="云形标注 1"/>
          <p:cNvSpPr/>
          <p:nvPr/>
        </p:nvSpPr>
        <p:spPr>
          <a:xfrm>
            <a:off x="4354195" y="5347970"/>
            <a:ext cx="2426970" cy="1161415"/>
          </a:xfrm>
          <a:prstGeom prst="cloudCallout">
            <a:avLst>
              <a:gd name="adj1" fmla="val 82182"/>
              <a:gd name="adj2" fmla="val -15172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比一比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73925" y="5347970"/>
            <a:ext cx="2917190" cy="11372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  <a:p>
            <a:r>
              <a:rPr lang="zh-CN" altLang="en-US"/>
              <a:t>           </a:t>
            </a:r>
            <a:r>
              <a:rPr lang="zh-CN" altLang="en-US" sz="1400"/>
              <a:t> 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哪个好？</a:t>
            </a:r>
            <a:endParaRPr lang="zh-CN" altLang="en-US" sz="3200"/>
          </a:p>
          <a:p>
            <a:endParaRPr lang="zh-CN" altLang="en-U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752</Words>
  <Application>Microsoft Office PowerPoint</Application>
  <PresentationFormat>自定义</PresentationFormat>
  <Paragraphs>69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21 大自然的声音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Manager>获取更多资源请关注微信公众号:好老师好童学教学团队</Manager>
  <Company>获取更多资源请关注微信公众号:好老师好童学教学团队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获取更多资源请关注微信公众号:好老师好童学教学团队</dc:title>
  <dc:subject>获取更多资源请关注微信公众号:好老师好童学教学团队</dc:subject>
  <dc:creator>获取更多资源请关注微信公众号:好老师好童学教学团队</dc:creator>
  <cp:keywords>获取更多资源请关注微信公众号:好老师好童学教学团队</cp:keywords>
  <dc:description>获取更多资源请关注微信公众号:好老师好童学教学团队</dc:description>
  <cp:lastModifiedBy>Administrator</cp:lastModifiedBy>
  <cp:revision>2</cp:revision>
  <dcterms:created xsi:type="dcterms:W3CDTF">2018-06-12T04:49:00Z</dcterms:created>
  <dcterms:modified xsi:type="dcterms:W3CDTF">2019-05-27T02:27:15Z</dcterms:modified>
  <cp:category>获取更多资源请关注微信公众号:好老师好童学教学团队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