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306" r:id="rId3"/>
    <p:sldId id="307" r:id="rId4"/>
    <p:sldId id="284" r:id="rId5"/>
    <p:sldId id="274" r:id="rId6"/>
    <p:sldId id="264" r:id="rId7"/>
    <p:sldId id="275" r:id="rId8"/>
    <p:sldId id="277" r:id="rId9"/>
    <p:sldId id="302" r:id="rId10"/>
    <p:sldId id="305" r:id="rId11"/>
    <p:sldId id="310" r:id="rId12"/>
    <p:sldId id="311" r:id="rId13"/>
    <p:sldId id="312" r:id="rId14"/>
    <p:sldId id="313" r:id="rId15"/>
    <p:sldId id="314" r:id="rId16"/>
    <p:sldId id="309" r:id="rId17"/>
    <p:sldId id="308" r:id="rId18"/>
    <p:sldId id="317" r:id="rId19"/>
    <p:sldId id="315" r:id="rId20"/>
    <p:sldId id="316" r:id="rId21"/>
    <p:sldId id="318" r:id="rId22"/>
    <p:sldId id="319" r:id="rId2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90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2"/>
      </p:cViewPr>
      <p:guideLst>
        <p:guide orient="horz" pos="2160"/>
        <p:guide pos="290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B9C1E4-EA9E-4365-9BD8-9F8B31C6508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BCEEF5-0770-4B63-9E6C-82089112941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50DA3-85FD-47AC-A026-94DAACCA503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5C8FB0-D1C6-4359-A7E4-BC1D779983A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976586-0A6F-4E86-97A6-A34CBE92780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27B2EB-D715-4340-A46B-DDB2C68DB25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6044AA-DA8B-4C2A-A576-BC1562BD1AC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DBA557-6E76-4B2D-84A8-4C472285AB8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1F035C-2477-4408-85C4-773A4B1CF3C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ED1BE1-DFF9-4773-BE80-EE212C53B2D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7441CD-F697-46B4-873F-62D2FD1C43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97C1A8-D7B4-4EBE-9B7E-230F6A27255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6EF5766-5E70-434C-B225-4D1F0ACEDCE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2.jpeg"/><Relationship Id="rId2" Type="http://schemas.openxmlformats.org/officeDocument/2006/relationships/hyperlink" Target="http://www.xxyw.com/ebook/2/images/018_jpg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11.jpeg"/><Relationship Id="rId4" Type="http://schemas.openxmlformats.org/officeDocument/2006/relationships/hyperlink" Target="http://www.xxyw.com/ebook/2/images/019_jpg.jp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istrator\Desktop\shzi4\chunsun\3201.wav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ChangeArrowheads="1"/>
          </p:cNvSpPr>
          <p:nvPr/>
        </p:nvSpPr>
        <p:spPr bwMode="auto">
          <a:xfrm>
            <a:off x="0" y="0"/>
            <a:ext cx="9144000" cy="4868863"/>
          </a:xfrm>
          <a:prstGeom prst="rect">
            <a:avLst/>
          </a:prstGeom>
          <a:gradFill rotWithShape="1">
            <a:gsLst>
              <a:gs pos="0">
                <a:schemeClr val="bg1">
                  <a:alpha val="37000"/>
                </a:schemeClr>
              </a:gs>
              <a:gs pos="100000">
                <a:schemeClr val="bg1">
                  <a:alpha val="84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38" name="Rectangle 3"/>
          <p:cNvSpPr>
            <a:spLocks noChangeArrowheads="1"/>
          </p:cNvSpPr>
          <p:nvPr/>
        </p:nvSpPr>
        <p:spPr bwMode="auto">
          <a:xfrm>
            <a:off x="0" y="4868863"/>
            <a:ext cx="9144000" cy="19891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39" name="Oval 4" descr="01300000241358124842899498484"/>
          <p:cNvSpPr>
            <a:spLocks noChangeArrowheads="1"/>
          </p:cNvSpPr>
          <p:nvPr/>
        </p:nvSpPr>
        <p:spPr bwMode="auto">
          <a:xfrm>
            <a:off x="539750" y="1125538"/>
            <a:ext cx="4032250" cy="3816350"/>
          </a:xfrm>
          <a:prstGeom prst="ellipse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0" name="WordArt 8"/>
          <p:cNvSpPr>
            <a:spLocks noChangeArrowheads="1" noChangeShapeType="1" noTextEdit="1"/>
          </p:cNvSpPr>
          <p:nvPr/>
        </p:nvSpPr>
        <p:spPr bwMode="auto">
          <a:xfrm>
            <a:off x="250825" y="192088"/>
            <a:ext cx="2519363" cy="860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3600" b="1" kern="1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00FF00"/>
              </a:solidFill>
              <a:latin typeface="宋体"/>
              <a:ea typeface="宋体"/>
            </a:endParaRPr>
          </a:p>
        </p:txBody>
      </p:sp>
      <p:sp>
        <p:nvSpPr>
          <p:cNvPr id="14341" name="WordArt 12"/>
          <p:cNvSpPr>
            <a:spLocks noTextEdit="1"/>
          </p:cNvSpPr>
          <p:nvPr/>
        </p:nvSpPr>
        <p:spPr bwMode="auto">
          <a:xfrm>
            <a:off x="5621338" y="1844675"/>
            <a:ext cx="2544762" cy="1884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隶书"/>
                <a:ea typeface="隶书"/>
              </a:rPr>
              <a:t>春笋</a:t>
            </a:r>
          </a:p>
        </p:txBody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539750" y="836613"/>
            <a:ext cx="806450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填空：</a:t>
            </a:r>
          </a:p>
          <a:p>
            <a:pPr>
              <a:spcBef>
                <a:spcPct val="50000"/>
              </a:spcBef>
            </a:pPr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　　　（　　）春雷，唤醒了（　　）。它们（ 　 </a:t>
            </a:r>
            <a:r>
              <a:rPr lang="zh-CN" altLang="en-US" sz="3600" dirty="0" smtClean="0">
                <a:latin typeface="隶书" pitchFamily="49" charset="-122"/>
                <a:ea typeface="隶书" pitchFamily="49" charset="-122"/>
              </a:rPr>
              <a:t>）</a:t>
            </a:r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泥土，掀翻（ 　</a:t>
            </a:r>
            <a:r>
              <a:rPr lang="zh-CN" altLang="en-US" sz="3600" dirty="0" smtClean="0"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），一个一个从（ 　　）冒出来。</a:t>
            </a:r>
            <a:endParaRPr lang="zh-CN" altLang="en-US" dirty="0"/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323850" y="188913"/>
            <a:ext cx="1944688" cy="5746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800" b="1">
                <a:ea typeface="楷体_GB2312" pitchFamily="49" charset="-122"/>
              </a:rPr>
              <a:t>课堂练习</a:t>
            </a:r>
          </a:p>
        </p:txBody>
      </p:sp>
      <p:pic>
        <p:nvPicPr>
          <p:cNvPr id="24584" name="Picture 8" descr="u=648413990,1080763917&amp;fm=21&amp;gp=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85113" y="5373688"/>
            <a:ext cx="642937" cy="1160462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2281803" y="1700808"/>
            <a:ext cx="2880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一声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25903" y="1700808"/>
            <a:ext cx="29523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春笋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26496" y="2207429"/>
            <a:ext cx="33123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</a:rPr>
              <a:t>冲破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940152" y="2207429"/>
            <a:ext cx="35171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石块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01466" y="2715041"/>
            <a:ext cx="34216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地里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3" descr="018_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9" t="65656" r="9612" b="11551"/>
          <a:stretch>
            <a:fillRect/>
          </a:stretch>
        </p:blipFill>
        <p:spPr bwMode="auto">
          <a:xfrm>
            <a:off x="1187450" y="188913"/>
            <a:ext cx="6516688" cy="2617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4" descr="019_jp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04" t="11551" r="9402" b="73102"/>
          <a:stretch>
            <a:fillRect/>
          </a:stretch>
        </p:blipFill>
        <p:spPr bwMode="auto">
          <a:xfrm>
            <a:off x="1403350" y="2708275"/>
            <a:ext cx="6121400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6" descr="2737196_170849007695_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D3E4B7"/>
              </a:clrFrom>
              <a:clrTo>
                <a:srgbClr val="D3E4B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39" t="62360" r="35774" b="13101"/>
          <a:stretch>
            <a:fillRect/>
          </a:stretch>
        </p:blipFill>
        <p:spPr bwMode="auto">
          <a:xfrm>
            <a:off x="0" y="5273675"/>
            <a:ext cx="762000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7" descr="2737196_170849007695_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D7E6BD"/>
              </a:clrFrom>
              <a:clrTo>
                <a:srgbClr val="D7E6B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89" t="63007" r="18874" b="4948"/>
          <a:stretch>
            <a:fillRect/>
          </a:stretch>
        </p:blipFill>
        <p:spPr bwMode="auto">
          <a:xfrm>
            <a:off x="1116013" y="4868863"/>
            <a:ext cx="574675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11" descr="3093128_224310043_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4" r="116"/>
          <a:stretch>
            <a:fillRect/>
          </a:stretch>
        </p:blipFill>
        <p:spPr bwMode="auto">
          <a:xfrm>
            <a:off x="6645275" y="3832225"/>
            <a:ext cx="2498725" cy="302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Line 12"/>
          <p:cNvSpPr>
            <a:spLocks noChangeShapeType="1"/>
          </p:cNvSpPr>
          <p:nvPr/>
        </p:nvSpPr>
        <p:spPr bwMode="auto">
          <a:xfrm flipV="1">
            <a:off x="4500563" y="1139825"/>
            <a:ext cx="12954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788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4"/>
          <p:cNvSpPr txBox="1">
            <a:spLocks noChangeArrowheads="1"/>
          </p:cNvSpPr>
          <p:nvPr/>
        </p:nvSpPr>
        <p:spPr bwMode="auto">
          <a:xfrm>
            <a:off x="1116013" y="333375"/>
            <a:ext cx="705802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>
                <a:ea typeface="楷体_GB2312" pitchFamily="49" charset="-122"/>
              </a:rPr>
              <a:t>      </a:t>
            </a:r>
            <a:r>
              <a:rPr lang="zh-CN" altLang="en-US" sz="3600" b="1">
                <a:ea typeface="楷体_GB2312" pitchFamily="49" charset="-122"/>
              </a:rPr>
              <a:t>春笋裹着浅褐色的外衣，像嫩生生的娃娃。</a:t>
            </a:r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323850" y="1703388"/>
            <a:ext cx="7991475" cy="9366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3200" b="1">
                <a:ea typeface="楷体_GB2312" pitchFamily="49" charset="-122"/>
              </a:rPr>
              <a:t>你还能说出几个像“嫩生生”这样的词语吗？</a:t>
            </a:r>
          </a:p>
        </p:txBody>
      </p:sp>
      <p:pic>
        <p:nvPicPr>
          <p:cNvPr id="91140" name="Picture 4" descr="df0514d7f7174925ca7e26dd8a4faa0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2738438"/>
            <a:ext cx="2422525" cy="207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323850" y="4365625"/>
            <a:ext cx="1439863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000"/>
              <a:t>白花花      </a:t>
            </a:r>
          </a:p>
          <a:p>
            <a:pPr>
              <a:spcBef>
                <a:spcPct val="50000"/>
              </a:spcBef>
            </a:pPr>
            <a:r>
              <a:rPr lang="zh-CN" altLang="en-US" sz="3000"/>
              <a:t>金灿灿        </a:t>
            </a:r>
          </a:p>
          <a:p>
            <a:pPr>
              <a:spcBef>
                <a:spcPct val="50000"/>
              </a:spcBef>
            </a:pPr>
            <a:r>
              <a:rPr lang="zh-CN" altLang="en-US" sz="3000"/>
              <a:t>黄乎乎</a:t>
            </a:r>
          </a:p>
        </p:txBody>
      </p:sp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1979613" y="4365625"/>
            <a:ext cx="1439862" cy="123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000"/>
              <a:t>脆生生</a:t>
            </a:r>
          </a:p>
          <a:p>
            <a:pPr>
              <a:spcBef>
                <a:spcPct val="50000"/>
              </a:spcBef>
            </a:pPr>
            <a:r>
              <a:rPr lang="zh-CN" altLang="en-US" sz="3000"/>
              <a:t>怯生生</a:t>
            </a:r>
          </a:p>
        </p:txBody>
      </p:sp>
      <p:pic>
        <p:nvPicPr>
          <p:cNvPr id="25613" name="Picture 13" descr="timg?image&amp;quality=80&amp;size=b9999_10000&amp;sec=1488416059&amp;di=7e11141debc9c9966b2c2ff31770e599&amp;imgtype=jpg&amp;er=1&amp;src=http%3A%2F%2Fim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1238" y="4711700"/>
            <a:ext cx="2797175" cy="214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Line 12"/>
          <p:cNvSpPr>
            <a:spLocks noChangeShapeType="1"/>
          </p:cNvSpPr>
          <p:nvPr/>
        </p:nvSpPr>
        <p:spPr bwMode="auto">
          <a:xfrm flipV="1">
            <a:off x="3779838" y="981075"/>
            <a:ext cx="1439862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AutoShape 4" descr="W020130304315510466368"/>
          <p:cNvSpPr>
            <a:spLocks noChangeArrowheads="1"/>
          </p:cNvSpPr>
          <p:nvPr/>
        </p:nvSpPr>
        <p:spPr bwMode="auto">
          <a:xfrm>
            <a:off x="6091238" y="2714625"/>
            <a:ext cx="2663825" cy="1927225"/>
          </a:xfrm>
          <a:prstGeom prst="hexagon">
            <a:avLst>
              <a:gd name="adj" fmla="val 28854"/>
              <a:gd name="vf" fmla="val 115470"/>
            </a:avLst>
          </a:prstGeom>
          <a:blipFill dpi="0" rotWithShape="1">
            <a:blip r:embed="rId4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2647670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3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 animBg="1"/>
      <p:bldP spid="25610" grpId="0"/>
      <p:bldP spid="25611" grpId="0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4"/>
          <p:cNvSpPr txBox="1">
            <a:spLocks noChangeArrowheads="1"/>
          </p:cNvSpPr>
          <p:nvPr/>
        </p:nvSpPr>
        <p:spPr bwMode="auto">
          <a:xfrm>
            <a:off x="1187450" y="979488"/>
            <a:ext cx="705802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3600" b="1">
                <a:ea typeface="楷体_GB2312" pitchFamily="49" charset="-122"/>
              </a:rPr>
              <a:t>      </a:t>
            </a:r>
            <a:r>
              <a:rPr lang="zh-CN" altLang="en-US" sz="3600" b="1">
                <a:ea typeface="楷体_GB2312" pitchFamily="49" charset="-122"/>
              </a:rPr>
              <a:t>春笋裹着浅褐色的外衣，像嫩生生的娃娃。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7019925" y="979488"/>
            <a:ext cx="20161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>
                <a:solidFill>
                  <a:srgbClr val="FF0000"/>
                </a:solidFill>
                <a:ea typeface="楷体_GB2312" pitchFamily="49" charset="-122"/>
              </a:rPr>
              <a:t>像</a:t>
            </a:r>
          </a:p>
        </p:txBody>
      </p: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1331913" y="2949575"/>
            <a:ext cx="5491162" cy="963613"/>
            <a:chOff x="1331640" y="2950191"/>
            <a:chExt cx="5490694" cy="963251"/>
          </a:xfrm>
        </p:grpSpPr>
        <p:pic>
          <p:nvPicPr>
            <p:cNvPr id="25606" name="图片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6407" y="2950191"/>
              <a:ext cx="1005927" cy="963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5607" name="组合 16"/>
            <p:cNvGrpSpPr>
              <a:grpSpLocks/>
            </p:cNvGrpSpPr>
            <p:nvPr/>
          </p:nvGrpSpPr>
          <p:grpSpPr bwMode="auto">
            <a:xfrm>
              <a:off x="1331640" y="2950191"/>
              <a:ext cx="4752528" cy="707886"/>
              <a:chOff x="1331640" y="2950191"/>
              <a:chExt cx="4752528" cy="707886"/>
            </a:xfrm>
          </p:grpSpPr>
          <p:grpSp>
            <p:nvGrpSpPr>
              <p:cNvPr id="25608" name="组合 15"/>
              <p:cNvGrpSpPr>
                <a:grpSpLocks/>
              </p:cNvGrpSpPr>
              <p:nvPr/>
            </p:nvGrpSpPr>
            <p:grpSpPr bwMode="auto">
              <a:xfrm>
                <a:off x="1331640" y="3501008"/>
                <a:ext cx="4752528" cy="0"/>
                <a:chOff x="1331640" y="3501008"/>
                <a:chExt cx="4752528" cy="0"/>
              </a:xfrm>
            </p:grpSpPr>
            <p:sp>
              <p:nvSpPr>
                <p:cNvPr id="25610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1331640" y="3501008"/>
                  <a:ext cx="2088232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5611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4067944" y="3501008"/>
                  <a:ext cx="2016224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5609" name="文本框 14"/>
              <p:cNvSpPr txBox="1">
                <a:spLocks noChangeArrowheads="1"/>
              </p:cNvSpPr>
              <p:nvPr/>
            </p:nvSpPr>
            <p:spPr bwMode="auto">
              <a:xfrm>
                <a:off x="3419872" y="2950191"/>
                <a:ext cx="720080" cy="707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sz="4000" b="1"/>
                  <a:t>像</a:t>
                </a:r>
              </a:p>
            </p:txBody>
          </p:sp>
        </p:grpSp>
      </p:grp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1228725" y="4265613"/>
            <a:ext cx="76962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en-US"/>
              <a:t>　　</a:t>
            </a:r>
            <a:r>
              <a:rPr lang="zh-CN" altLang="en-US" b="1">
                <a:solidFill>
                  <a:srgbClr val="003300"/>
                </a:solidFill>
              </a:rPr>
              <a:t>谁能用喜爱的语气读这句话？</a:t>
            </a:r>
            <a:r>
              <a:rPr lang="zh-CN" altLang="en-US" sz="1800" b="1">
                <a:solidFill>
                  <a:srgbClr val="003300"/>
                </a:solidFill>
              </a:rPr>
              <a:t/>
            </a:r>
            <a:br>
              <a:rPr lang="zh-CN" altLang="en-US" sz="1800" b="1">
                <a:solidFill>
                  <a:srgbClr val="003300"/>
                </a:solidFill>
              </a:rPr>
            </a:br>
            <a:endParaRPr lang="zh-CN" altLang="en-US" sz="1800" b="1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899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4"/>
          <p:cNvSpPr>
            <a:spLocks noChangeArrowheads="1"/>
          </p:cNvSpPr>
          <p:nvPr/>
        </p:nvSpPr>
        <p:spPr bwMode="auto">
          <a:xfrm>
            <a:off x="0" y="609600"/>
            <a:ext cx="9448800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70000"/>
              </a:lnSpc>
              <a:buFontTx/>
              <a:buNone/>
            </a:pPr>
            <a:r>
              <a:rPr lang="zh-CN" altLang="en-US" b="1">
                <a:solidFill>
                  <a:srgbClr val="FF0000"/>
                </a:solidFill>
              </a:rPr>
              <a:t>          　　  </a:t>
            </a:r>
            <a:r>
              <a:rPr lang="zh-CN" altLang="en-US" sz="2400" b="1">
                <a:solidFill>
                  <a:srgbClr val="FF0000"/>
                </a:solidFill>
              </a:rPr>
              <a:t>y</a:t>
            </a:r>
            <a:r>
              <a:rPr lang="en-US" altLang="zh-CN" sz="2400" b="1">
                <a:solidFill>
                  <a:srgbClr val="FF0000"/>
                </a:solidFill>
              </a:rPr>
              <a:t>í</a:t>
            </a:r>
            <a:r>
              <a:rPr lang="zh-CN" altLang="en-US" sz="2400" b="1">
                <a:solidFill>
                  <a:srgbClr val="FF0000"/>
                </a:solidFill>
              </a:rPr>
              <a:t>ng</a:t>
            </a:r>
            <a:r>
              <a:rPr lang="zh-CN" altLang="en-US" sz="2400" b="1">
                <a:solidFill>
                  <a:srgbClr val="000000"/>
                </a:solidFill>
              </a:rPr>
              <a:t>                            </a:t>
            </a:r>
            <a:r>
              <a:rPr lang="en-US" altLang="zh-CN" sz="2400" b="1">
                <a:solidFill>
                  <a:srgbClr val="000000"/>
                </a:solidFill>
              </a:rPr>
              <a:t>      </a:t>
            </a:r>
            <a:r>
              <a:rPr lang="zh-CN" altLang="en-US" sz="2400" b="1">
                <a:solidFill>
                  <a:srgbClr val="FF0000"/>
                </a:solidFill>
              </a:rPr>
              <a:t>y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á</a:t>
            </a:r>
            <a:r>
              <a:rPr lang="zh-CN" altLang="en-US" sz="2400" b="1">
                <a:solidFill>
                  <a:srgbClr val="FF0000"/>
                </a:solidFill>
              </a:rPr>
              <a:t>ng guāng </a:t>
            </a:r>
            <a:r>
              <a:rPr lang="en-US" altLang="zh-CN" sz="2400" b="1">
                <a:solidFill>
                  <a:srgbClr val="FF0000"/>
                </a:solidFill>
              </a:rPr>
              <a:t>   </a:t>
            </a:r>
            <a:r>
              <a:rPr lang="zh-CN" altLang="en-US" sz="2400" b="1">
                <a:solidFill>
                  <a:srgbClr val="FF0000"/>
                </a:solidFill>
              </a:rPr>
              <a:t>xi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à</a:t>
            </a:r>
            <a:r>
              <a:rPr lang="zh-CN" altLang="en-US" sz="2400" b="1">
                <a:solidFill>
                  <a:srgbClr val="FF0000"/>
                </a:solidFill>
              </a:rPr>
              <a:t>o</a:t>
            </a:r>
            <a:endParaRPr lang="zh-CN" altLang="en-US" sz="2400" b="1">
              <a:solidFill>
                <a:srgbClr val="000000"/>
              </a:solidFill>
            </a:endParaRP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zh-CN" sz="4800" b="1">
                <a:solidFill>
                  <a:srgbClr val="000000"/>
                </a:solidFill>
              </a:rPr>
              <a:t>     </a:t>
            </a:r>
            <a:r>
              <a:rPr lang="zh-CN" altLang="en-US" sz="4800" b="1">
                <a:solidFill>
                  <a:srgbClr val="000000"/>
                </a:solidFill>
              </a:rPr>
              <a:t>它们迎着春风，在阳光中笑，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zh-CN" altLang="en-US" sz="4800" b="1">
                <a:solidFill>
                  <a:srgbClr val="000000"/>
                </a:solidFill>
              </a:rPr>
              <a:t>               </a:t>
            </a:r>
            <a:r>
              <a:rPr lang="zh-CN" altLang="en-US" sz="2400" b="1">
                <a:solidFill>
                  <a:srgbClr val="FF0000"/>
                </a:solidFill>
              </a:rPr>
              <a:t>zhǎng</a:t>
            </a:r>
            <a:r>
              <a:rPr lang="zh-CN" altLang="en-US" sz="2400" b="1">
                <a:solidFill>
                  <a:srgbClr val="000000"/>
                </a:solidFill>
              </a:rPr>
              <a:t>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zh-CN" altLang="en-US" sz="4800" b="1">
                <a:solidFill>
                  <a:srgbClr val="000000"/>
                </a:solidFill>
              </a:rPr>
              <a:t>在</a:t>
            </a:r>
            <a:r>
              <a:rPr lang="zh-CN" altLang="en-US" sz="5400" b="1">
                <a:solidFill>
                  <a:srgbClr val="000000"/>
                </a:solidFill>
              </a:rPr>
              <a:t>春雨里长。</a:t>
            </a:r>
            <a:endParaRPr lang="zh-CN" altLang="en-US" sz="4800" b="1">
              <a:solidFill>
                <a:srgbClr val="000000"/>
              </a:solidFill>
            </a:endParaRPr>
          </a:p>
          <a:p>
            <a:pPr eaLnBrk="1" hangingPunct="1">
              <a:buFontTx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             </a:t>
            </a:r>
          </a:p>
        </p:txBody>
      </p:sp>
      <p:sp>
        <p:nvSpPr>
          <p:cNvPr id="6" name="Line 12"/>
          <p:cNvSpPr>
            <a:spLocks noChangeShapeType="1"/>
          </p:cNvSpPr>
          <p:nvPr/>
        </p:nvSpPr>
        <p:spPr bwMode="auto">
          <a:xfrm>
            <a:off x="2124075" y="1700213"/>
            <a:ext cx="1223963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Line 12"/>
          <p:cNvSpPr>
            <a:spLocks noChangeShapeType="1"/>
          </p:cNvSpPr>
          <p:nvPr/>
        </p:nvSpPr>
        <p:spPr bwMode="auto">
          <a:xfrm flipV="1">
            <a:off x="7740650" y="1741488"/>
            <a:ext cx="576263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Line 12"/>
          <p:cNvSpPr>
            <a:spLocks noChangeShapeType="1"/>
          </p:cNvSpPr>
          <p:nvPr/>
        </p:nvSpPr>
        <p:spPr bwMode="auto">
          <a:xfrm flipV="1">
            <a:off x="2843213" y="3141663"/>
            <a:ext cx="576262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23850" y="3933825"/>
            <a:ext cx="88201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>
                <a:solidFill>
                  <a:srgbClr val="FF0000"/>
                </a:solidFill>
              </a:rPr>
              <a:t>它们看到了这美丽的春天，心情是什么样子的？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-20638" y="5065713"/>
            <a:ext cx="9288463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/>
              <a:t>    娃娃们有的说（              ）；有的说（             ）；还有的说（              ）。</a:t>
            </a:r>
          </a:p>
        </p:txBody>
      </p:sp>
    </p:spTree>
    <p:extLst>
      <p:ext uri="{BB962C8B-B14F-4D97-AF65-F5344CB8AC3E}">
        <p14:creationId xmlns:p14="http://schemas.microsoft.com/office/powerpoint/2010/main" val="2215556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4"/>
          <p:cNvSpPr>
            <a:spLocks noChangeArrowheads="1"/>
          </p:cNvSpPr>
          <p:nvPr/>
        </p:nvSpPr>
        <p:spPr bwMode="auto">
          <a:xfrm>
            <a:off x="0" y="609600"/>
            <a:ext cx="9448800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70000"/>
              </a:lnSpc>
              <a:buFontTx/>
              <a:buNone/>
            </a:pPr>
            <a:r>
              <a:rPr lang="zh-CN" altLang="en-US" b="1">
                <a:solidFill>
                  <a:srgbClr val="FF0000"/>
                </a:solidFill>
              </a:rPr>
              <a:t>          　　  </a:t>
            </a:r>
            <a:r>
              <a:rPr lang="zh-CN" altLang="en-US" sz="2400" b="1">
                <a:solidFill>
                  <a:srgbClr val="FF0000"/>
                </a:solidFill>
              </a:rPr>
              <a:t>y</a:t>
            </a:r>
            <a:r>
              <a:rPr lang="en-US" altLang="zh-CN" sz="2400" b="1">
                <a:solidFill>
                  <a:srgbClr val="FF0000"/>
                </a:solidFill>
              </a:rPr>
              <a:t>í</a:t>
            </a:r>
            <a:r>
              <a:rPr lang="zh-CN" altLang="en-US" sz="2400" b="1">
                <a:solidFill>
                  <a:srgbClr val="FF0000"/>
                </a:solidFill>
              </a:rPr>
              <a:t>ng</a:t>
            </a:r>
            <a:r>
              <a:rPr lang="zh-CN" altLang="en-US" sz="2400" b="1"/>
              <a:t>                            </a:t>
            </a:r>
            <a:r>
              <a:rPr lang="en-US" altLang="zh-CN" sz="2400" b="1"/>
              <a:t>      </a:t>
            </a:r>
            <a:r>
              <a:rPr lang="zh-CN" altLang="en-US" sz="2400" b="1">
                <a:solidFill>
                  <a:srgbClr val="FF0000"/>
                </a:solidFill>
              </a:rPr>
              <a:t>y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á</a:t>
            </a:r>
            <a:r>
              <a:rPr lang="zh-CN" altLang="en-US" sz="2400" b="1">
                <a:solidFill>
                  <a:srgbClr val="FF0000"/>
                </a:solidFill>
              </a:rPr>
              <a:t>ng guāng </a:t>
            </a:r>
            <a:r>
              <a:rPr lang="en-US" altLang="zh-CN" sz="2400" b="1">
                <a:solidFill>
                  <a:srgbClr val="FF0000"/>
                </a:solidFill>
              </a:rPr>
              <a:t>   </a:t>
            </a:r>
            <a:r>
              <a:rPr lang="zh-CN" altLang="en-US" sz="2400" b="1">
                <a:solidFill>
                  <a:srgbClr val="FF0000"/>
                </a:solidFill>
              </a:rPr>
              <a:t>xi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à</a:t>
            </a:r>
            <a:r>
              <a:rPr lang="zh-CN" altLang="en-US" sz="2400" b="1">
                <a:solidFill>
                  <a:srgbClr val="FF0000"/>
                </a:solidFill>
              </a:rPr>
              <a:t>o</a:t>
            </a:r>
            <a:endParaRPr lang="zh-CN" altLang="en-US" sz="2400" b="1"/>
          </a:p>
          <a:p>
            <a:pPr>
              <a:lnSpc>
                <a:spcPct val="70000"/>
              </a:lnSpc>
              <a:buFontTx/>
              <a:buNone/>
            </a:pPr>
            <a:r>
              <a:rPr lang="en-US" altLang="zh-CN" sz="4800" b="1"/>
              <a:t>     </a:t>
            </a:r>
            <a:r>
              <a:rPr lang="zh-CN" altLang="en-US" sz="4800" b="1"/>
              <a:t>它们迎着春风，在阳光中笑，</a:t>
            </a:r>
          </a:p>
          <a:p>
            <a:pPr>
              <a:lnSpc>
                <a:spcPct val="70000"/>
              </a:lnSpc>
              <a:buFontTx/>
              <a:buNone/>
            </a:pPr>
            <a:r>
              <a:rPr lang="zh-CN" altLang="en-US" sz="4800" b="1"/>
              <a:t>               </a:t>
            </a:r>
            <a:r>
              <a:rPr lang="zh-CN" altLang="en-US" sz="2400" b="1">
                <a:solidFill>
                  <a:srgbClr val="FF0000"/>
                </a:solidFill>
              </a:rPr>
              <a:t>zhǎng</a:t>
            </a:r>
            <a:r>
              <a:rPr lang="zh-CN" altLang="en-US" sz="2400" b="1"/>
              <a:t> </a:t>
            </a:r>
          </a:p>
          <a:p>
            <a:pPr>
              <a:lnSpc>
                <a:spcPct val="70000"/>
              </a:lnSpc>
              <a:buFontTx/>
              <a:buNone/>
            </a:pPr>
            <a:r>
              <a:rPr lang="zh-CN" altLang="en-US" sz="4800" b="1"/>
              <a:t>在</a:t>
            </a:r>
            <a:r>
              <a:rPr lang="zh-CN" altLang="en-US" sz="5400" b="1"/>
              <a:t>春雨里长。</a:t>
            </a:r>
            <a:endParaRPr lang="zh-CN" altLang="en-US" sz="4800" b="1"/>
          </a:p>
          <a:p>
            <a:pPr>
              <a:buFontTx/>
              <a:buNone/>
            </a:pPr>
            <a:endParaRPr lang="zh-CN" altLang="en-US" sz="4800" b="1"/>
          </a:p>
          <a:p>
            <a:pPr>
              <a:buFontTx/>
              <a:buNone/>
            </a:pPr>
            <a:r>
              <a:rPr lang="zh-CN" altLang="en-US" sz="2800" b="1">
                <a:solidFill>
                  <a:srgbClr val="FF0000"/>
                </a:solidFill>
              </a:rPr>
              <a:t>             </a:t>
            </a:r>
          </a:p>
        </p:txBody>
      </p:sp>
      <p:sp>
        <p:nvSpPr>
          <p:cNvPr id="92165" name="Text Box 5"/>
          <p:cNvSpPr txBox="1">
            <a:spLocks noChangeArrowheads="1"/>
          </p:cNvSpPr>
          <p:nvPr/>
        </p:nvSpPr>
        <p:spPr bwMode="auto">
          <a:xfrm>
            <a:off x="395288" y="4006850"/>
            <a:ext cx="7848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春笋的生长离不开</a:t>
            </a:r>
            <a:r>
              <a:rPr lang="zh-CN" altLang="en-US" sz="4000" b="1" u="sng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4000" b="1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zh-CN" altLang="en-US" sz="4000" b="1" u="sng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4000" b="1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3200" b="1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92166" name="Text Box 6"/>
          <p:cNvSpPr txBox="1">
            <a:spLocks noChangeArrowheads="1"/>
          </p:cNvSpPr>
          <p:nvPr/>
        </p:nvSpPr>
        <p:spPr bwMode="auto">
          <a:xfrm>
            <a:off x="4643438" y="4006850"/>
            <a:ext cx="1524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CC0066"/>
                </a:solidFill>
              </a:rPr>
              <a:t>阳光</a:t>
            </a:r>
          </a:p>
        </p:txBody>
      </p:sp>
      <p:sp>
        <p:nvSpPr>
          <p:cNvPr id="92167" name="Text Box 7"/>
          <p:cNvSpPr txBox="1">
            <a:spLocks noChangeArrowheads="1"/>
          </p:cNvSpPr>
          <p:nvPr/>
        </p:nvSpPr>
        <p:spPr bwMode="auto">
          <a:xfrm>
            <a:off x="6484938" y="4006850"/>
            <a:ext cx="1524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CC0066"/>
                </a:solidFill>
              </a:rPr>
              <a:t>春雨</a:t>
            </a:r>
          </a:p>
        </p:txBody>
      </p:sp>
    </p:spTree>
    <p:extLst>
      <p:ext uri="{BB962C8B-B14F-4D97-AF65-F5344CB8AC3E}">
        <p14:creationId xmlns:p14="http://schemas.microsoft.com/office/powerpoint/2010/main" val="961523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2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2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5" grpId="0"/>
      <p:bldP spid="92166" grpId="0"/>
      <p:bldP spid="9216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4" name="Picture 10" descr="3093128_224310043_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4" r="116"/>
          <a:stretch>
            <a:fillRect/>
          </a:stretch>
        </p:blipFill>
        <p:spPr bwMode="auto">
          <a:xfrm>
            <a:off x="6645275" y="3832225"/>
            <a:ext cx="2498725" cy="302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755650" y="549275"/>
            <a:ext cx="7561263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ea typeface="楷体_GB2312" pitchFamily="49" charset="-122"/>
              </a:rPr>
              <a:t>       </a:t>
            </a:r>
            <a:r>
              <a:rPr lang="zh-CN" altLang="en-US" sz="4400" b="1">
                <a:ea typeface="楷体_GB2312" pitchFamily="49" charset="-122"/>
              </a:rPr>
              <a:t>一节，一节，又一节。向上，向上，再向上。</a:t>
            </a:r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684213" y="2349500"/>
            <a:ext cx="6697662" cy="9350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3600" b="1">
                <a:ea typeface="楷体_GB2312" pitchFamily="49" charset="-122"/>
              </a:rPr>
              <a:t>读读句子，你感受到了什么？</a:t>
            </a:r>
          </a:p>
        </p:txBody>
      </p:sp>
      <p:pic>
        <p:nvPicPr>
          <p:cNvPr id="26635" name="Picture 11" descr="876920_145715061304_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" t="57277" r="70363" b="5110"/>
          <a:stretch>
            <a:fillRect/>
          </a:stretch>
        </p:blipFill>
        <p:spPr bwMode="auto">
          <a:xfrm>
            <a:off x="323850" y="4797425"/>
            <a:ext cx="2051050" cy="1695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283968" y="3671716"/>
            <a:ext cx="5329238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dirty="0">
                <a:solidFill>
                  <a:srgbClr val="FF0000"/>
                </a:solidFill>
              </a:rPr>
              <a:t>节节向上</a:t>
            </a:r>
          </a:p>
        </p:txBody>
      </p:sp>
    </p:spTree>
    <p:extLst>
      <p:ext uri="{BB962C8B-B14F-4D97-AF65-F5344CB8AC3E}">
        <p14:creationId xmlns:p14="http://schemas.microsoft.com/office/powerpoint/2010/main" val="466534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 animBg="1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竹林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64306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0" descr="3093128_224310043_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794" r="116"/>
          <a:stretch>
            <a:fillRect/>
          </a:stretch>
        </p:blipFill>
        <p:spPr>
          <a:xfrm>
            <a:off x="6645275" y="3832225"/>
            <a:ext cx="2498725" cy="3025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Text Box 4"/>
          <p:cNvSpPr txBox="1"/>
          <p:nvPr/>
        </p:nvSpPr>
        <p:spPr>
          <a:xfrm>
            <a:off x="755650" y="549275"/>
            <a:ext cx="7561263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400" b="1" dirty="0">
                <a:ea typeface="楷体_GB2312" pitchFamily="49" charset="-122"/>
              </a:rPr>
              <a:t>       </a:t>
            </a:r>
            <a:r>
              <a:rPr lang="zh-CN" altLang="en-US" sz="4400" b="1" dirty="0">
                <a:ea typeface="楷体_GB2312" pitchFamily="49" charset="-122"/>
              </a:rPr>
              <a:t>一节，一节，又一节。向上，向上，再向上。</a:t>
            </a:r>
          </a:p>
        </p:txBody>
      </p:sp>
      <p:grpSp>
        <p:nvGrpSpPr>
          <p:cNvPr id="26632" name="Group 8"/>
          <p:cNvGrpSpPr/>
          <p:nvPr/>
        </p:nvGrpSpPr>
        <p:grpSpPr>
          <a:xfrm>
            <a:off x="3708400" y="549275"/>
            <a:ext cx="2122488" cy="2030413"/>
            <a:chOff x="2336" y="346"/>
            <a:chExt cx="1337" cy="1279"/>
          </a:xfrm>
        </p:grpSpPr>
        <p:sp>
          <p:nvSpPr>
            <p:cNvPr id="15368" name="Rectangle 6"/>
            <p:cNvSpPr/>
            <p:nvPr/>
          </p:nvSpPr>
          <p:spPr>
            <a:xfrm>
              <a:off x="3379" y="346"/>
              <a:ext cx="294" cy="8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en-US" altLang="zh-CN" sz="8000" dirty="0">
                  <a:solidFill>
                    <a:srgbClr val="FF0000"/>
                  </a:solidFill>
                </a:rPr>
                <a:t>·</a:t>
              </a:r>
            </a:p>
          </p:txBody>
        </p:sp>
        <p:sp>
          <p:nvSpPr>
            <p:cNvPr id="15369" name="Rectangle 7"/>
            <p:cNvSpPr/>
            <p:nvPr/>
          </p:nvSpPr>
          <p:spPr>
            <a:xfrm>
              <a:off x="2336" y="799"/>
              <a:ext cx="294" cy="8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en-US" altLang="zh-CN" sz="8000" dirty="0">
                  <a:solidFill>
                    <a:srgbClr val="FF0000"/>
                  </a:solidFill>
                </a:rPr>
                <a:t>·</a:t>
              </a:r>
            </a:p>
          </p:txBody>
        </p:sp>
      </p:grpSp>
      <p:sp>
        <p:nvSpPr>
          <p:cNvPr id="26633" name="Rectangle 9"/>
          <p:cNvSpPr/>
          <p:nvPr/>
        </p:nvSpPr>
        <p:spPr>
          <a:xfrm>
            <a:off x="1349375" y="2720975"/>
            <a:ext cx="6697662" cy="1150937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ea typeface="楷体_GB2312" pitchFamily="49" charset="-122"/>
              </a:rPr>
              <a:t>再读句子，读出春笋的顽强。</a:t>
            </a:r>
          </a:p>
        </p:txBody>
      </p:sp>
      <p:pic>
        <p:nvPicPr>
          <p:cNvPr id="15367" name="Picture 11" descr="876920_145715061304_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9" t="57277" r="70363" b="5110"/>
          <a:stretch>
            <a:fillRect/>
          </a:stretch>
        </p:blipFill>
        <p:spPr>
          <a:xfrm>
            <a:off x="323850" y="4797425"/>
            <a:ext cx="2051050" cy="169545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990934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381000" y="-684213"/>
            <a:ext cx="8763000" cy="11623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/>
              <a:t>                    </a:t>
            </a:r>
            <a:endParaRPr lang="en-US" altLang="zh-CN" sz="4000" b="1"/>
          </a:p>
          <a:p>
            <a:r>
              <a:rPr lang="en-US" altLang="zh-CN" sz="3600" b="1"/>
              <a:t>               </a:t>
            </a:r>
            <a:r>
              <a:rPr lang="en-US" altLang="zh-CN" sz="3200" b="1">
                <a:solidFill>
                  <a:srgbClr val="FF0000"/>
                </a:solidFill>
              </a:rPr>
              <a:t>sǔn  </a:t>
            </a:r>
            <a:r>
              <a:rPr lang="en-US" altLang="zh-CN" sz="3200" b="1">
                <a:solidFill>
                  <a:srgbClr val="CC0066"/>
                </a:solidFill>
              </a:rPr>
              <a:t>guǒ </a:t>
            </a:r>
            <a:r>
              <a:rPr lang="en-US" altLang="zh-CN" sz="3200" b="1">
                <a:solidFill>
                  <a:srgbClr val="FF0000"/>
                </a:solidFill>
              </a:rPr>
              <a:t>zhe qiǎn hè </a:t>
            </a:r>
            <a:r>
              <a:rPr lang="zh-CN" altLang="en-US" sz="3200" b="1">
                <a:solidFill>
                  <a:srgbClr val="FF0000"/>
                </a:solidFill>
              </a:rPr>
              <a:t>　　</a:t>
            </a:r>
            <a:r>
              <a:rPr lang="en-US" altLang="zh-CN" sz="3200" b="1">
                <a:solidFill>
                  <a:srgbClr val="FF0000"/>
                </a:solidFill>
              </a:rPr>
              <a:t>wài</a:t>
            </a:r>
          </a:p>
          <a:p>
            <a:r>
              <a:rPr lang="zh-CN" altLang="en-US" sz="6000" b="1"/>
              <a:t>　   </a:t>
            </a:r>
            <a:r>
              <a:rPr lang="zh-CN" altLang="en-US" sz="5400" b="1"/>
              <a:t>春笋裹着浅褐色的外衣</a:t>
            </a:r>
          </a:p>
          <a:p>
            <a:r>
              <a:rPr lang="zh-CN" altLang="en-US" sz="3600" b="1"/>
              <a:t>      </a:t>
            </a:r>
            <a:r>
              <a:rPr lang="en-US" altLang="zh-CN" sz="3200" b="1">
                <a:solidFill>
                  <a:srgbClr val="FF0000"/>
                </a:solidFill>
              </a:rPr>
              <a:t>nèn                  wá  wa</a:t>
            </a:r>
            <a:r>
              <a:rPr lang="en-US" altLang="zh-CN" sz="3200">
                <a:solidFill>
                  <a:srgbClr val="FF0000"/>
                </a:solidFill>
              </a:rPr>
              <a:t>                   </a:t>
            </a:r>
            <a:r>
              <a:rPr lang="en-US" altLang="zh-CN" sz="3200" b="1">
                <a:solidFill>
                  <a:srgbClr val="FF0000"/>
                </a:solidFill>
              </a:rPr>
              <a:t>yíng</a:t>
            </a:r>
            <a:r>
              <a:rPr lang="en-US" altLang="zh-CN" sz="3600"/>
              <a:t> </a:t>
            </a:r>
            <a:endParaRPr lang="en-US" altLang="zh-CN" sz="3600" b="1"/>
          </a:p>
          <a:p>
            <a:r>
              <a:rPr lang="zh-CN" altLang="en-US" sz="5400" b="1"/>
              <a:t>像嫩生生的娃娃。</a:t>
            </a:r>
            <a:r>
              <a:rPr lang="zh-CN" altLang="en-US" sz="5400" b="1">
                <a:solidFill>
                  <a:srgbClr val="6600FF"/>
                </a:solidFill>
              </a:rPr>
              <a:t>它们迎着</a:t>
            </a:r>
          </a:p>
          <a:p>
            <a:r>
              <a:rPr lang="zh-CN" altLang="en-US" sz="3200" b="1">
                <a:solidFill>
                  <a:srgbClr val="FF0000"/>
                </a:solidFill>
              </a:rPr>
              <a:t>                      </a:t>
            </a:r>
            <a:r>
              <a:rPr lang="en-US" altLang="zh-CN" sz="3200" b="1">
                <a:solidFill>
                  <a:srgbClr val="FF0000"/>
                </a:solidFill>
              </a:rPr>
              <a:t>yáng guāng  xiào</a:t>
            </a:r>
            <a:r>
              <a:rPr lang="en-US" altLang="zh-CN" sz="3200">
                <a:solidFill>
                  <a:srgbClr val="FF0000"/>
                </a:solidFill>
              </a:rPr>
              <a:t> </a:t>
            </a:r>
            <a:endParaRPr lang="en-US" altLang="zh-CN" sz="3200" b="1">
              <a:solidFill>
                <a:srgbClr val="FF0000"/>
              </a:solidFill>
            </a:endParaRPr>
          </a:p>
          <a:p>
            <a:r>
              <a:rPr lang="zh-CN" altLang="en-US" sz="5400" b="1">
                <a:solidFill>
                  <a:srgbClr val="6600FF"/>
                </a:solidFill>
              </a:rPr>
              <a:t>春风，在阳光中笑，在春雨</a:t>
            </a:r>
          </a:p>
          <a:p>
            <a:r>
              <a:rPr lang="zh-CN" altLang="en-US" sz="3600" b="1">
                <a:solidFill>
                  <a:srgbClr val="6600FF"/>
                </a:solidFill>
              </a:rPr>
              <a:t>      </a:t>
            </a:r>
            <a:r>
              <a:rPr lang="en-US" altLang="zh-CN" sz="3200" b="1">
                <a:solidFill>
                  <a:srgbClr val="FF0000"/>
                </a:solidFill>
              </a:rPr>
              <a:t>zhǎng        </a:t>
            </a:r>
            <a:r>
              <a:rPr lang="en-US" altLang="zh-CN" sz="3200" b="1">
                <a:solidFill>
                  <a:srgbClr val="CC0066"/>
                </a:solidFill>
              </a:rPr>
              <a:t>jié           jié              jié</a:t>
            </a:r>
            <a:r>
              <a:rPr lang="en-US" altLang="zh-CN" sz="3200">
                <a:solidFill>
                  <a:srgbClr val="CC0066"/>
                </a:solidFill>
              </a:rPr>
              <a:t> </a:t>
            </a:r>
            <a:endParaRPr lang="en-US" altLang="zh-CN" sz="3200" b="1">
              <a:solidFill>
                <a:srgbClr val="CC0066"/>
              </a:solidFill>
            </a:endParaRPr>
          </a:p>
          <a:p>
            <a:r>
              <a:rPr lang="zh-CN" altLang="en-US" sz="5400" b="1">
                <a:solidFill>
                  <a:srgbClr val="6600FF"/>
                </a:solidFill>
              </a:rPr>
              <a:t>里长。</a:t>
            </a:r>
            <a:r>
              <a:rPr lang="zh-CN" altLang="en-US" sz="5400" b="1"/>
              <a:t>一节</a:t>
            </a:r>
            <a:r>
              <a:rPr lang="en-US" altLang="zh-CN" sz="5400" b="1"/>
              <a:t>,</a:t>
            </a:r>
            <a:r>
              <a:rPr lang="zh-CN" altLang="en-US" sz="5400" b="1"/>
              <a:t>一节</a:t>
            </a:r>
            <a:r>
              <a:rPr lang="en-US" altLang="zh-CN" sz="5400" b="1"/>
              <a:t>,</a:t>
            </a:r>
            <a:r>
              <a:rPr lang="zh-CN" altLang="en-US" sz="5400" b="1"/>
              <a:t>又一节。</a:t>
            </a:r>
          </a:p>
          <a:p>
            <a:r>
              <a:rPr lang="zh-CN" altLang="en-US" sz="5400" b="1"/>
              <a:t>向上，向上，再向上。</a:t>
            </a:r>
          </a:p>
          <a:p>
            <a:pPr>
              <a:spcBef>
                <a:spcPct val="20000"/>
              </a:spcBef>
            </a:pPr>
            <a:endParaRPr lang="zh-CN" altLang="en-US" sz="5400" b="1"/>
          </a:p>
          <a:p>
            <a:endParaRPr lang="zh-CN" altLang="en-US" sz="6000" b="1"/>
          </a:p>
          <a:p>
            <a:endParaRPr lang="zh-CN" altLang="en-US" sz="6000" b="1"/>
          </a:p>
          <a:p>
            <a:endParaRPr lang="zh-CN" altLang="en-US" sz="6000" b="1"/>
          </a:p>
          <a:p>
            <a:endParaRPr lang="en-US" altLang="zh-CN" sz="6000" b="1"/>
          </a:p>
        </p:txBody>
      </p:sp>
    </p:spTree>
    <p:extLst>
      <p:ext uri="{BB962C8B-B14F-4D97-AF65-F5344CB8AC3E}">
        <p14:creationId xmlns:p14="http://schemas.microsoft.com/office/powerpoint/2010/main" val="36871092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girl3"/>
          <p:cNvPicPr>
            <a:picLocks noGrp="1" noChangeAspect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8010525" y="0"/>
            <a:ext cx="1260475" cy="1260475"/>
          </a:xfrm>
        </p:spPr>
      </p:pic>
      <p:sp>
        <p:nvSpPr>
          <p:cNvPr id="15362" name="Text Box 9"/>
          <p:cNvSpPr txBox="1">
            <a:spLocks noChangeArrowheads="1"/>
          </p:cNvSpPr>
          <p:nvPr/>
        </p:nvSpPr>
        <p:spPr bwMode="auto">
          <a:xfrm>
            <a:off x="3924300" y="6442075"/>
            <a:ext cx="172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zh-CN" altLang="zh-CN"/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-60325" y="2035175"/>
            <a:ext cx="88868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4000" b="1" dirty="0"/>
              <a:t>   </a:t>
            </a:r>
            <a:r>
              <a:rPr lang="zh-CN" altLang="en-US" sz="4000" b="1" dirty="0"/>
              <a:t>唤   醒       冲  破      </a:t>
            </a:r>
            <a:r>
              <a:rPr lang="zh-CN" altLang="en-US" sz="4000" b="1" dirty="0" smtClean="0"/>
              <a:t>掀  翻</a:t>
            </a:r>
            <a:endParaRPr lang="zh-CN" altLang="en-US" sz="4000" b="1" dirty="0"/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-50800" y="679450"/>
            <a:ext cx="7754813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4000" b="1" dirty="0"/>
              <a:t>  </a:t>
            </a:r>
            <a:r>
              <a:rPr lang="zh-CN" altLang="en-US" sz="4000" b="1" dirty="0"/>
              <a:t>裹   着        迎  </a:t>
            </a:r>
            <a:r>
              <a:rPr lang="zh-CN" altLang="en-US" sz="4000" b="1" dirty="0" smtClean="0"/>
              <a:t>着     冒</a:t>
            </a:r>
            <a:r>
              <a:rPr lang="zh-CN" altLang="en-US" sz="4000" b="1" dirty="0"/>
              <a:t>出来</a:t>
            </a:r>
          </a:p>
          <a:p>
            <a:pPr eaLnBrk="0" hangingPunct="0"/>
            <a:r>
              <a:rPr lang="zh-CN" altLang="en-US" sz="4000" b="1" dirty="0" smtClean="0"/>
              <a:t>             </a:t>
            </a:r>
            <a:endParaRPr lang="zh-CN" altLang="en-US" sz="4000" b="1" dirty="0"/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-68263" y="3527425"/>
            <a:ext cx="88947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4000" b="1" dirty="0"/>
              <a:t>   </a:t>
            </a:r>
            <a:r>
              <a:rPr lang="zh-CN" altLang="en-US" sz="4000" b="1" dirty="0"/>
              <a:t>春  风        </a:t>
            </a:r>
            <a:r>
              <a:rPr lang="zh-CN" altLang="en-US" sz="4000" b="1" dirty="0" smtClean="0"/>
              <a:t>  生长           </a:t>
            </a:r>
            <a:r>
              <a:rPr lang="zh-CN" altLang="en-US" sz="4000" b="1" dirty="0"/>
              <a:t>嫩生生</a:t>
            </a: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-155575" y="4946650"/>
            <a:ext cx="72421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4000" b="1" dirty="0"/>
              <a:t>   </a:t>
            </a:r>
            <a:r>
              <a:rPr lang="zh-CN" altLang="en-US" sz="4000" b="1" dirty="0"/>
              <a:t>冲  </a:t>
            </a:r>
            <a:r>
              <a:rPr lang="zh-CN" altLang="en-US" sz="4000" b="1" dirty="0" smtClean="0"/>
              <a:t>破  泥土            掀翻</a:t>
            </a:r>
            <a:r>
              <a:rPr lang="zh-CN" altLang="en-US" sz="4000" b="1" dirty="0"/>
              <a:t>石块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536306" y="1761808"/>
            <a:ext cx="410445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zh-CN" altLang="en-US" sz="3600" b="1" dirty="0" smtClean="0"/>
              <a:t>                                                                       </a:t>
            </a:r>
            <a:r>
              <a:rPr lang="en-US" altLang="zh-CN" sz="360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9674" y="43368"/>
            <a:ext cx="62425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>
              <a:defRPr/>
            </a:pPr>
            <a:r>
              <a:rPr lang="en-US" altLang="zh-CN" sz="3600" dirty="0" err="1">
                <a:solidFill>
                  <a:srgbClr val="00B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gu</a:t>
            </a:r>
            <a:r>
              <a:rPr lang="zh-CN" altLang="en-US" sz="3600" dirty="0">
                <a:solidFill>
                  <a:srgbClr val="00B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ǒ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3600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zhe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en-US" altLang="zh-CN" sz="3600" dirty="0" err="1">
                <a:solidFill>
                  <a:srgbClr val="00B05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yíng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600" dirty="0" err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zhe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360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en-US" altLang="zh-CN" sz="3600" dirty="0" smtClean="0">
                <a:solidFill>
                  <a:srgbClr val="00B050"/>
                </a:solidFill>
              </a:rPr>
              <a:t>m</a:t>
            </a:r>
            <a:r>
              <a:rPr lang="zh-CN" altLang="en-US" sz="3600" dirty="0">
                <a:solidFill>
                  <a:srgbClr val="00B050"/>
                </a:solidFill>
              </a:rPr>
              <a:t>à</a:t>
            </a:r>
            <a:r>
              <a:rPr lang="en-US" altLang="zh-CN" sz="3600" dirty="0">
                <a:solidFill>
                  <a:srgbClr val="00B050"/>
                </a:solidFill>
              </a:rPr>
              <a:t>o</a:t>
            </a:r>
            <a:r>
              <a:rPr lang="en-US" altLang="zh-CN" sz="360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9698" y="1335693"/>
            <a:ext cx="6901270" cy="963251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0" y="2828836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/>
            <a:r>
              <a:rPr lang="en-US" altLang="zh-CN" sz="3600" dirty="0" err="1">
                <a:solidFill>
                  <a:srgbClr val="006600"/>
                </a:solidFill>
              </a:rPr>
              <a:t>ch</a:t>
            </a:r>
            <a:r>
              <a:rPr lang="zh-CN" altLang="en-US" sz="3600" dirty="0">
                <a:solidFill>
                  <a:srgbClr val="006600"/>
                </a:solidFill>
              </a:rPr>
              <a:t>ū</a:t>
            </a:r>
            <a:r>
              <a:rPr lang="en-US" altLang="zh-CN" sz="3600" dirty="0">
                <a:solidFill>
                  <a:srgbClr val="006600"/>
                </a:solidFill>
              </a:rPr>
              <a:t>n</a:t>
            </a:r>
            <a:r>
              <a:rPr lang="en-US" altLang="zh-CN" sz="3600" dirty="0">
                <a:solidFill>
                  <a:srgbClr val="FF0000"/>
                </a:solidFill>
              </a:rPr>
              <a:t> </a:t>
            </a:r>
            <a:r>
              <a:rPr lang="en-US" altLang="zh-CN" sz="3600" dirty="0" err="1">
                <a:solidFill>
                  <a:srgbClr val="FF0000"/>
                </a:solidFill>
              </a:rPr>
              <a:t>fēng</a:t>
            </a:r>
            <a:r>
              <a:rPr lang="en-US" altLang="zh-CN" sz="3600" dirty="0">
                <a:solidFill>
                  <a:srgbClr val="FF0000"/>
                </a:solidFill>
              </a:rPr>
              <a:t>    </a:t>
            </a:r>
            <a:r>
              <a:rPr lang="en-US" altLang="zh-CN" sz="3600" dirty="0" err="1">
                <a:solidFill>
                  <a:srgbClr val="FF0000"/>
                </a:solidFill>
              </a:rPr>
              <a:t>shēng</a:t>
            </a:r>
            <a:r>
              <a:rPr lang="en-US" altLang="zh-CN" sz="3600" dirty="0">
                <a:solidFill>
                  <a:srgbClr val="FF0000"/>
                </a:solidFill>
              </a:rPr>
              <a:t>                 </a:t>
            </a:r>
            <a:r>
              <a:rPr lang="en-US" altLang="zh-CN" sz="3600" dirty="0" err="1">
                <a:solidFill>
                  <a:srgbClr val="FF0000"/>
                </a:solidFill>
              </a:rPr>
              <a:t>shēngshēng</a:t>
            </a:r>
            <a:endParaRPr lang="en-US" altLang="zh-CN" sz="3600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-68263" y="4509120"/>
            <a:ext cx="65405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/>
            <a:r>
              <a:rPr lang="en-US" altLang="zh-CN" sz="3600" dirty="0" err="1">
                <a:solidFill>
                  <a:srgbClr val="006600"/>
                </a:solidFill>
              </a:rPr>
              <a:t>ch</a:t>
            </a:r>
            <a:r>
              <a:rPr lang="zh-CN" altLang="en-US" sz="3600" dirty="0">
                <a:solidFill>
                  <a:srgbClr val="006600"/>
                </a:solidFill>
              </a:rPr>
              <a:t>ō</a:t>
            </a:r>
            <a:r>
              <a:rPr lang="en-US" altLang="zh-CN" sz="3600" dirty="0">
                <a:solidFill>
                  <a:srgbClr val="006600"/>
                </a:solidFill>
              </a:rPr>
              <a:t>ng p</a:t>
            </a:r>
            <a:r>
              <a:rPr lang="zh-CN" altLang="en-US" sz="3600" dirty="0">
                <a:solidFill>
                  <a:srgbClr val="006600"/>
                </a:solidFill>
              </a:rPr>
              <a:t>ò</a:t>
            </a:r>
            <a:r>
              <a:rPr lang="en-US" altLang="zh-CN" sz="3600" dirty="0">
                <a:solidFill>
                  <a:srgbClr val="006600"/>
                </a:solidFill>
              </a:rPr>
              <a:t>                   xi</a:t>
            </a:r>
            <a:r>
              <a:rPr lang="zh-CN" altLang="en-US" sz="3600" dirty="0">
                <a:solidFill>
                  <a:srgbClr val="006600"/>
                </a:solidFill>
              </a:rPr>
              <a:t>ā</a:t>
            </a:r>
            <a:r>
              <a:rPr lang="en-US" altLang="zh-CN" sz="3600" dirty="0">
                <a:solidFill>
                  <a:srgbClr val="006600"/>
                </a:solidFill>
              </a:rPr>
              <a:t>n f</a:t>
            </a:r>
            <a:r>
              <a:rPr lang="zh-CN" altLang="en-US" sz="3600" dirty="0">
                <a:solidFill>
                  <a:srgbClr val="006600"/>
                </a:solidFill>
              </a:rPr>
              <a:t>ā</a:t>
            </a:r>
            <a:r>
              <a:rPr lang="en-US" altLang="zh-CN" sz="3600" dirty="0">
                <a:solidFill>
                  <a:srgbClr val="006600"/>
                </a:solidFill>
              </a:rPr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0809242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2"/>
          <p:cNvGrpSpPr>
            <a:grpSpLocks/>
          </p:cNvGrpSpPr>
          <p:nvPr/>
        </p:nvGrpSpPr>
        <p:grpSpPr bwMode="auto">
          <a:xfrm>
            <a:off x="152400" y="609600"/>
            <a:ext cx="8839200" cy="5943600"/>
            <a:chOff x="96" y="384"/>
            <a:chExt cx="5568" cy="3744"/>
          </a:xfrm>
        </p:grpSpPr>
        <p:pic>
          <p:nvPicPr>
            <p:cNvPr id="30726" name="Picture 3" descr="2007241519032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40" b="69231"/>
            <a:stretch>
              <a:fillRect/>
            </a:stretch>
          </p:blipFill>
          <p:spPr bwMode="auto">
            <a:xfrm rot="10800000">
              <a:off x="96" y="384"/>
              <a:ext cx="5568" cy="1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27" name="Picture 4" descr="2007241519032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40"/>
            <a:stretch>
              <a:fillRect/>
            </a:stretch>
          </p:blipFill>
          <p:spPr bwMode="auto">
            <a:xfrm>
              <a:off x="96" y="2064"/>
              <a:ext cx="5568" cy="2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723" name="Text Box 5"/>
          <p:cNvSpPr txBox="1">
            <a:spLocks noChangeArrowheads="1"/>
          </p:cNvSpPr>
          <p:nvPr/>
        </p:nvSpPr>
        <p:spPr bwMode="auto">
          <a:xfrm>
            <a:off x="762000" y="2346325"/>
            <a:ext cx="7696200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000">
                <a:ea typeface="华文中宋" panose="02010600040101010101" pitchFamily="2" charset="-122"/>
              </a:rPr>
              <a:t>　　春笋长大后成了竹子。想一想，竹子有什么用呢？</a:t>
            </a:r>
          </a:p>
        </p:txBody>
      </p:sp>
      <p:sp>
        <p:nvSpPr>
          <p:cNvPr id="30724" name="WordArt 6"/>
          <p:cNvSpPr>
            <a:spLocks noChangeArrowheads="1" noChangeShapeType="1" noTextEdit="1"/>
          </p:cNvSpPr>
          <p:nvPr/>
        </p:nvSpPr>
        <p:spPr bwMode="auto">
          <a:xfrm>
            <a:off x="1371600" y="1295400"/>
            <a:ext cx="18288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99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说一说</a:t>
            </a:r>
          </a:p>
        </p:txBody>
      </p:sp>
      <p:pic>
        <p:nvPicPr>
          <p:cNvPr id="30725" name="Picture 7" descr="动手做一做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990600"/>
            <a:ext cx="8191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2589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12" name="WordArt 8"/>
          <p:cNvSpPr>
            <a:spLocks noChangeArrowheads="1" noChangeShapeType="1" noTextEdit="1"/>
          </p:cNvSpPr>
          <p:nvPr/>
        </p:nvSpPr>
        <p:spPr bwMode="auto">
          <a:xfrm>
            <a:off x="1447800" y="1066800"/>
            <a:ext cx="21336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99CC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08" y="517549"/>
            <a:ext cx="9432613" cy="30265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58" y="3609768"/>
            <a:ext cx="908254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   在  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再</a:t>
            </a:r>
          </a:p>
          <a:p>
            <a:pPr lvl="0">
              <a:spcBef>
                <a:spcPct val="50000"/>
              </a:spcBef>
            </a:pPr>
            <a:r>
              <a:rPr lang="zh-CN" altLang="en-US" sz="36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（    ）见  （    ）会  （   ）家</a:t>
            </a:r>
          </a:p>
          <a:p>
            <a:pPr lvl="0">
              <a:spcBef>
                <a:spcPct val="50000"/>
              </a:spcBef>
            </a:pPr>
            <a:r>
              <a:rPr lang="zh-CN" altLang="en-US" sz="36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你（   ）家里（    ）画一张春笋图好吗？</a:t>
            </a:r>
            <a:endParaRPr lang="zh-CN" altLang="en-US" sz="3600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142" y="-62518"/>
            <a:ext cx="15744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99CC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小练笔</a:t>
            </a:r>
            <a:endParaRPr lang="zh-CN" altLang="en-US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99CC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04248" y="2061529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升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19872" y="2083187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生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59632" y="2061529"/>
            <a:ext cx="19382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声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716016" y="2773737"/>
            <a:ext cx="19382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声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803721" y="2756990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升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726494" y="2729518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生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56176" y="4437727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在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26694" y="4463421"/>
            <a:ext cx="18356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再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09773" y="4509224"/>
            <a:ext cx="18356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再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613369" y="5273758"/>
            <a:ext cx="18356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再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987503" y="5286863"/>
            <a:ext cx="2808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在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996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15" grpId="0"/>
      <p:bldP spid="16" grpId="0"/>
      <p:bldP spid="17" grpId="0"/>
      <p:bldP spid="8" grpId="0"/>
      <p:bldP spid="9" grpId="0"/>
      <p:bldP spid="20" grpId="0"/>
      <p:bldP spid="21" grpId="0"/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-622920" y="116632"/>
            <a:ext cx="5194920" cy="1143000"/>
          </a:xfrm>
        </p:spPr>
        <p:txBody>
          <a:bodyPr/>
          <a:lstStyle/>
          <a:p>
            <a:r>
              <a:rPr lang="zh-CN" altLang="en-US" sz="3200" dirty="0">
                <a:solidFill>
                  <a:schemeClr val="tx1"/>
                </a:solidFill>
              </a:rPr>
              <a:t>照样</a:t>
            </a:r>
            <a:r>
              <a:rPr lang="zh-CN" altLang="en-US" sz="3200" dirty="0" smtClean="0">
                <a:solidFill>
                  <a:schemeClr val="tx1"/>
                </a:solidFill>
              </a:rPr>
              <a:t>子，写一写</a:t>
            </a:r>
            <a:endParaRPr lang="zh-CN" altLang="zh-CN" sz="3200" dirty="0">
              <a:solidFill>
                <a:schemeClr val="tx1"/>
              </a:solidFill>
            </a:endParaRP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1684338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en-US" dirty="0"/>
              <a:t>一节，一节，又一节。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dirty="0"/>
              <a:t>一片，（      ），（       </a:t>
            </a:r>
            <a:r>
              <a:rPr lang="zh-CN" altLang="en-US" dirty="0" smtClean="0"/>
              <a:t>  ）</a:t>
            </a:r>
            <a:r>
              <a:rPr lang="zh-CN" altLang="en-US" dirty="0"/>
              <a:t>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dirty="0"/>
              <a:t>（</a:t>
            </a:r>
            <a:r>
              <a:rPr lang="zh-CN" altLang="en-US" dirty="0">
                <a:solidFill>
                  <a:srgbClr val="FF0000"/>
                </a:solidFill>
              </a:rPr>
              <a:t>      </a:t>
            </a:r>
            <a:r>
              <a:rPr lang="zh-CN" altLang="en-US" dirty="0"/>
              <a:t>），（</a:t>
            </a:r>
            <a:r>
              <a:rPr lang="zh-CN" altLang="en-US" dirty="0">
                <a:solidFill>
                  <a:srgbClr val="FF0000"/>
                </a:solidFill>
              </a:rPr>
              <a:t>       </a:t>
            </a:r>
            <a:r>
              <a:rPr lang="zh-CN" altLang="en-US" dirty="0"/>
              <a:t>），（        </a:t>
            </a:r>
            <a:r>
              <a:rPr lang="zh-CN" altLang="en-US" dirty="0" smtClean="0"/>
              <a:t> ）</a:t>
            </a:r>
            <a:r>
              <a:rPr lang="zh-CN" altLang="en-US" dirty="0"/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3943757" y="206084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dirty="0">
                <a:solidFill>
                  <a:srgbClr val="FF0000"/>
                </a:solidFill>
              </a:rPr>
              <a:t>又一片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51720" y="2060848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宋体"/>
              </a:rPr>
              <a:t>一片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2158" y="2645623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一个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71800" y="264562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dirty="0">
                <a:solidFill>
                  <a:srgbClr val="FF0000"/>
                </a:solidFill>
              </a:rPr>
              <a:t>一个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60928" y="2610950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dirty="0" smtClean="0">
                <a:solidFill>
                  <a:srgbClr val="FF0000"/>
                </a:solidFill>
              </a:rPr>
              <a:t>又一</a:t>
            </a:r>
            <a:r>
              <a:rPr lang="zh-CN" altLang="en-US" sz="3200" dirty="0">
                <a:solidFill>
                  <a:srgbClr val="FF0000"/>
                </a:solidFill>
              </a:rPr>
              <a:t>个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451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girl3"/>
          <p:cNvPicPr>
            <a:picLocks noGrp="1" noChangeAspect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8010525" y="0"/>
            <a:ext cx="1260475" cy="1260475"/>
          </a:xfrm>
        </p:spPr>
      </p:pic>
      <p:sp>
        <p:nvSpPr>
          <p:cNvPr id="15362" name="Text Box 9"/>
          <p:cNvSpPr txBox="1">
            <a:spLocks noChangeArrowheads="1"/>
          </p:cNvSpPr>
          <p:nvPr/>
        </p:nvSpPr>
        <p:spPr bwMode="auto">
          <a:xfrm>
            <a:off x="3924300" y="6442075"/>
            <a:ext cx="1727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zh-CN" altLang="zh-CN"/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-60325" y="2035175"/>
            <a:ext cx="88868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4000" b="1" dirty="0"/>
              <a:t>   </a:t>
            </a:r>
            <a:r>
              <a:rPr lang="zh-CN" altLang="en-US" sz="4000" b="1" dirty="0"/>
              <a:t>唤   醒       冲  破      </a:t>
            </a:r>
            <a:r>
              <a:rPr lang="zh-CN" altLang="en-US" sz="4000" b="1" dirty="0" smtClean="0"/>
              <a:t>掀  翻</a:t>
            </a:r>
            <a:endParaRPr lang="zh-CN" altLang="en-US" sz="4000" b="1" dirty="0"/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-50800" y="679450"/>
            <a:ext cx="7754813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4000" b="1" dirty="0"/>
              <a:t>  </a:t>
            </a:r>
            <a:r>
              <a:rPr lang="zh-CN" altLang="en-US" sz="4000" b="1" dirty="0"/>
              <a:t>裹   着        迎  </a:t>
            </a:r>
            <a:r>
              <a:rPr lang="zh-CN" altLang="en-US" sz="4000" b="1" dirty="0" smtClean="0"/>
              <a:t>着     冒</a:t>
            </a:r>
            <a:r>
              <a:rPr lang="zh-CN" altLang="en-US" sz="4000" b="1" dirty="0"/>
              <a:t>出来</a:t>
            </a:r>
          </a:p>
          <a:p>
            <a:pPr eaLnBrk="0" hangingPunct="0"/>
            <a:r>
              <a:rPr lang="zh-CN" altLang="en-US" sz="4000" b="1" dirty="0" smtClean="0"/>
              <a:t>             </a:t>
            </a:r>
            <a:endParaRPr lang="zh-CN" altLang="en-US" sz="4000" b="1" dirty="0"/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-68263" y="3527425"/>
            <a:ext cx="88947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4000" b="1" dirty="0"/>
              <a:t>   </a:t>
            </a:r>
            <a:r>
              <a:rPr lang="zh-CN" altLang="en-US" sz="4000" b="1" dirty="0"/>
              <a:t>春  风        </a:t>
            </a:r>
            <a:r>
              <a:rPr lang="zh-CN" altLang="en-US" sz="4000" b="1" dirty="0" smtClean="0"/>
              <a:t>  生长           </a:t>
            </a:r>
            <a:r>
              <a:rPr lang="zh-CN" altLang="en-US" sz="4000" b="1" dirty="0"/>
              <a:t>嫩生生</a:t>
            </a: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-155575" y="4946650"/>
            <a:ext cx="724217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4000" b="1" dirty="0"/>
              <a:t>   </a:t>
            </a:r>
            <a:r>
              <a:rPr lang="zh-CN" altLang="en-US" sz="4000" b="1" dirty="0"/>
              <a:t>冲  </a:t>
            </a:r>
            <a:r>
              <a:rPr lang="zh-CN" altLang="en-US" sz="4000" b="1" dirty="0" smtClean="0"/>
              <a:t>破  泥土            掀翻</a:t>
            </a:r>
            <a:r>
              <a:rPr lang="zh-CN" altLang="en-US" sz="4000" b="1" dirty="0"/>
              <a:t>石块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536306" y="1761808"/>
            <a:ext cx="410445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zh-CN" altLang="en-US" sz="3600" b="1" dirty="0" smtClean="0"/>
              <a:t>                                                                       </a:t>
            </a:r>
            <a:r>
              <a:rPr lang="en-US" altLang="zh-CN" sz="360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   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3388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/>
          </p:cNvSpPr>
          <p:nvPr>
            <p:ph type="body" idx="4294967295"/>
          </p:nvPr>
        </p:nvSpPr>
        <p:spPr>
          <a:xfrm>
            <a:off x="457200" y="457200"/>
            <a:ext cx="8229600" cy="5668963"/>
          </a:xfrm>
        </p:spPr>
        <p:txBody>
          <a:bodyPr/>
          <a:lstStyle/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zh-CN" sz="4000" b="1" smtClean="0"/>
              <a:t>                                 </a:t>
            </a:r>
            <a:r>
              <a:rPr lang="en-US" altLang="zh-CN" sz="4000" b="1" smtClean="0">
                <a:solidFill>
                  <a:srgbClr val="FF0000"/>
                </a:solidFill>
              </a:rPr>
              <a:t>léi</a:t>
            </a:r>
            <a:r>
              <a:rPr lang="en-US" altLang="zh-CN" sz="4400" b="1" smtClean="0">
                <a:solidFill>
                  <a:srgbClr val="FF0000"/>
                </a:solidFill>
              </a:rPr>
              <a:t>      </a:t>
            </a:r>
            <a:r>
              <a:rPr lang="en-US" altLang="zh-CN" sz="3600" b="1" smtClean="0">
                <a:solidFill>
                  <a:srgbClr val="FF0000"/>
                </a:solidFill>
              </a:rPr>
              <a:t> hu</a:t>
            </a:r>
            <a:r>
              <a:rPr lang="en-US" altLang="zh-CN" sz="3600" b="1" smtClean="0">
                <a:solidFill>
                  <a:srgbClr val="FF0000"/>
                </a:solidFill>
                <a:latin typeface="宋体" charset="-122"/>
              </a:rPr>
              <a:t>à</a:t>
            </a:r>
            <a:r>
              <a:rPr lang="en-US" altLang="zh-CN" sz="3600" b="1" smtClean="0">
                <a:solidFill>
                  <a:srgbClr val="FF0000"/>
                </a:solidFill>
              </a:rPr>
              <a:t>n</a:t>
            </a:r>
            <a:r>
              <a:rPr lang="en-US" altLang="zh-CN" sz="3600" b="1" smtClean="0"/>
              <a:t> </a:t>
            </a:r>
            <a:r>
              <a:rPr lang="en-US" altLang="zh-CN" sz="7200" b="1" smtClean="0"/>
              <a:t>              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zh-CN" sz="7200" b="1" smtClean="0"/>
              <a:t>       </a:t>
            </a:r>
            <a:r>
              <a:rPr lang="zh-CN" altLang="en-US" sz="7200" b="1" smtClean="0"/>
              <a:t>一声春雷，唤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en-US" altLang="zh-CN" sz="4000" b="1" smtClean="0">
                <a:solidFill>
                  <a:srgbClr val="FF0000"/>
                </a:solidFill>
              </a:rPr>
              <a:t>xǐng            sǔn</a:t>
            </a:r>
          </a:p>
          <a:p>
            <a:pPr eaLnBrk="1" hangingPunct="1">
              <a:lnSpc>
                <a:spcPct val="70000"/>
              </a:lnSpc>
              <a:buFontTx/>
              <a:buNone/>
            </a:pPr>
            <a:r>
              <a:rPr lang="zh-CN" altLang="en-US" sz="7200" b="1" smtClean="0"/>
              <a:t>醒了春笋。 </a:t>
            </a:r>
          </a:p>
        </p:txBody>
      </p:sp>
      <p:pic>
        <p:nvPicPr>
          <p:cNvPr id="2" name="3201.wav">
            <a:hlinkClick r:id="" action="ppaction://media"/>
          </p:cNvPr>
          <p:cNvPicPr>
            <a:picLocks noChangeAspect="1" noChangeArrowheads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25438" y="209550"/>
            <a:ext cx="6191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410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5"/>
          <p:cNvSpPr txBox="1">
            <a:spLocks noChangeArrowheads="1"/>
          </p:cNvSpPr>
          <p:nvPr/>
        </p:nvSpPr>
        <p:spPr bwMode="auto">
          <a:xfrm>
            <a:off x="1219200" y="1066800"/>
            <a:ext cx="67818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660066"/>
                </a:solidFill>
                <a:latin typeface="楷体_GB2312" pitchFamily="49" charset="-122"/>
                <a:ea typeface="楷体_GB2312" pitchFamily="49" charset="-122"/>
              </a:rPr>
              <a:t>一声春雷</a:t>
            </a:r>
            <a:r>
              <a:rPr lang="en-US" altLang="zh-CN" sz="5400" b="1">
                <a:solidFill>
                  <a:srgbClr val="660066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5400" b="1">
                <a:solidFill>
                  <a:srgbClr val="660066"/>
                </a:solidFill>
                <a:latin typeface="楷体_GB2312" pitchFamily="49" charset="-122"/>
                <a:ea typeface="楷体_GB2312" pitchFamily="49" charset="-122"/>
              </a:rPr>
              <a:t>唤醒了春笋。</a:t>
            </a: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1219200" y="2371725"/>
            <a:ext cx="6019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en-US" altLang="zh-CN" sz="3600">
                <a:solidFill>
                  <a:srgbClr val="003300"/>
                </a:solidFill>
                <a:latin typeface="华文中宋" pitchFamily="2" charset="-122"/>
                <a:ea typeface="楷体_GB2312" pitchFamily="49" charset="-122"/>
              </a:rPr>
              <a:t>“</a:t>
            </a:r>
            <a:r>
              <a:rPr lang="zh-CN" altLang="en-US" sz="3600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唤醒</a:t>
            </a:r>
            <a:r>
              <a:rPr lang="zh-CN" altLang="en-US" sz="3600">
                <a:solidFill>
                  <a:srgbClr val="003300"/>
                </a:solidFill>
                <a:latin typeface="华文中宋" pitchFamily="2" charset="-122"/>
                <a:ea typeface="楷体_GB2312" pitchFamily="49" charset="-122"/>
              </a:rPr>
              <a:t>”</a:t>
            </a:r>
            <a:r>
              <a:rPr lang="zh-CN" altLang="en-US" sz="3600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是什么意思？</a:t>
            </a:r>
            <a:r>
              <a:rPr lang="zh-CN" altLang="en-US" sz="3600">
                <a:latin typeface="华文中宋" pitchFamily="2" charset="-122"/>
                <a:ea typeface="华文中宋" pitchFamily="2" charset="-122"/>
              </a:rPr>
              <a:t> </a:t>
            </a: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1828800" y="3143250"/>
            <a:ext cx="5562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990000"/>
                </a:solidFill>
                <a:ea typeface="楷体_GB2312" pitchFamily="49" charset="-122"/>
              </a:rPr>
              <a:t>唤醒：叫醒的意思。</a:t>
            </a:r>
          </a:p>
        </p:txBody>
      </p:sp>
      <p:pic>
        <p:nvPicPr>
          <p:cNvPr id="17412" name="Picture 10" descr="876920_145715061304_2"/>
          <p:cNvPicPr>
            <a:picLocks noChangeAspect="1"/>
          </p:cNvPicPr>
          <p:nvPr/>
        </p:nvPicPr>
        <p:blipFill>
          <a:blip r:embed="rId2"/>
          <a:srcRect r="68015" b="52434"/>
          <a:stretch>
            <a:fillRect/>
          </a:stretch>
        </p:blipFill>
        <p:spPr bwMode="auto">
          <a:xfrm>
            <a:off x="6203950" y="4035425"/>
            <a:ext cx="2940050" cy="282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文本框 1"/>
          <p:cNvSpPr txBox="1">
            <a:spLocks noChangeArrowheads="1"/>
          </p:cNvSpPr>
          <p:nvPr/>
        </p:nvSpPr>
        <p:spPr bwMode="auto">
          <a:xfrm>
            <a:off x="4356100" y="1052513"/>
            <a:ext cx="288131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5400" dirty="0">
                <a:solidFill>
                  <a:srgbClr val="FF0000"/>
                </a:solidFill>
                <a:ea typeface="楷体_GB2312" pitchFamily="49" charset="-122"/>
              </a:rPr>
              <a:t>唤醒</a:t>
            </a:r>
          </a:p>
        </p:txBody>
      </p:sp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1274763" y="3933825"/>
            <a:ext cx="60198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3600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如何</a:t>
            </a:r>
            <a:r>
              <a:rPr lang="en-US" altLang="zh-CN" sz="3600">
                <a:solidFill>
                  <a:srgbClr val="003300"/>
                </a:solidFill>
                <a:latin typeface="华文中宋" pitchFamily="2" charset="-122"/>
                <a:ea typeface="楷体_GB2312" pitchFamily="49" charset="-122"/>
              </a:rPr>
              <a:t>“</a:t>
            </a:r>
            <a:r>
              <a:rPr lang="zh-CN" altLang="en-US" sz="3600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唤醒</a:t>
            </a:r>
            <a:r>
              <a:rPr lang="zh-CN" altLang="en-US" sz="3600">
                <a:solidFill>
                  <a:srgbClr val="003300"/>
                </a:solidFill>
                <a:latin typeface="华文中宋" pitchFamily="2" charset="-122"/>
                <a:ea typeface="楷体_GB2312" pitchFamily="49" charset="-122"/>
              </a:rPr>
              <a:t>”的呢</a:t>
            </a:r>
            <a:r>
              <a:rPr lang="zh-CN" altLang="en-US" sz="3600">
                <a:solidFill>
                  <a:srgbClr val="003300"/>
                </a:solidFill>
                <a:latin typeface="楷体_GB2312" pitchFamily="49" charset="-122"/>
                <a:ea typeface="楷体_GB2312" pitchFamily="49" charset="-122"/>
              </a:rPr>
              <a:t>？</a:t>
            </a:r>
            <a:r>
              <a:rPr lang="zh-CN" altLang="en-US" sz="3600">
                <a:latin typeface="华文中宋" pitchFamily="2" charset="-122"/>
                <a:ea typeface="华文中宋" pitchFamily="2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" fill="hold"/>
                                        <p:tgtEl>
                                          <p:spTgt spid="2048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/>
      <p:bldP spid="20488" grpId="0"/>
      <p:bldP spid="17413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Box 4"/>
          <p:cNvSpPr txBox="1">
            <a:spLocks noChangeArrowheads="1"/>
          </p:cNvSpPr>
          <p:nvPr/>
        </p:nvSpPr>
        <p:spPr bwMode="auto">
          <a:xfrm>
            <a:off x="539750" y="836613"/>
            <a:ext cx="80645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隶书" pitchFamily="49" charset="-122"/>
                <a:ea typeface="隶书" pitchFamily="49" charset="-122"/>
              </a:rPr>
              <a:t>　　　</a:t>
            </a:r>
            <a:endParaRPr lang="zh-CN" altLang="en-US"/>
          </a:p>
        </p:txBody>
      </p: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107504" y="1244600"/>
            <a:ext cx="8642350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ea typeface="隶书" pitchFamily="49" charset="-122"/>
              </a:rPr>
              <a:t>   春雷唤醒了（　　），唤醒了（　　），唤醒了（　　）。</a:t>
            </a: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3276600" y="1244600"/>
            <a:ext cx="21605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ea typeface="隶书" pitchFamily="49" charset="-122"/>
              </a:rPr>
              <a:t>青蛙</a:t>
            </a: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2015331" y="1780457"/>
            <a:ext cx="17287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ea typeface="隶书" pitchFamily="49" charset="-122"/>
              </a:rPr>
              <a:t>柳树</a:t>
            </a: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7020272" y="1223131"/>
            <a:ext cx="14398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ea typeface="隶书" pitchFamily="49" charset="-122"/>
              </a:rPr>
              <a:t>桃花</a:t>
            </a:r>
          </a:p>
        </p:txBody>
      </p:sp>
      <p:pic>
        <p:nvPicPr>
          <p:cNvPr id="18438" name="Picture 10" descr="u=648413990,1080763917&amp;fm=21&amp;gp=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85113" y="5373688"/>
            <a:ext cx="642937" cy="116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/>
      <p:bldP spid="10247" grpId="0"/>
      <p:bldP spid="10248" grpId="0"/>
      <p:bldP spid="1024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" descr="4027714_175341223127_2"/>
          <p:cNvPicPr>
            <a:picLocks noChangeAspect="1"/>
          </p:cNvPicPr>
          <p:nvPr/>
        </p:nvPicPr>
        <p:blipFill>
          <a:blip r:embed="rId2"/>
          <a:srcRect l="-195" b="446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WordArt 5"/>
          <p:cNvSpPr>
            <a:spLocks noTextEdit="1"/>
          </p:cNvSpPr>
          <p:nvPr/>
        </p:nvSpPr>
        <p:spPr bwMode="auto">
          <a:xfrm>
            <a:off x="533400" y="990600"/>
            <a:ext cx="17526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隶书"/>
                <a:ea typeface="隶书"/>
              </a:rPr>
              <a:t>读一读</a:t>
            </a:r>
          </a:p>
        </p:txBody>
      </p:sp>
      <p:sp>
        <p:nvSpPr>
          <p:cNvPr id="19459" name="Text Box 6"/>
          <p:cNvSpPr txBox="1">
            <a:spLocks noChangeArrowheads="1"/>
          </p:cNvSpPr>
          <p:nvPr/>
        </p:nvSpPr>
        <p:spPr bwMode="auto">
          <a:xfrm>
            <a:off x="990600" y="1600200"/>
            <a:ext cx="7239000" cy="1250950"/>
          </a:xfrm>
          <a:prstGeom prst="rect">
            <a:avLst/>
          </a:prstGeom>
          <a:solidFill>
            <a:schemeClr val="bg1">
              <a:alpha val="83136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ea typeface="楷体_GB2312" pitchFamily="49" charset="-122"/>
              </a:rPr>
              <a:t>　　</a:t>
            </a:r>
            <a:r>
              <a:rPr lang="zh-CN" altLang="en-US" sz="3600" b="1">
                <a:solidFill>
                  <a:srgbClr val="990000"/>
                </a:solidFill>
                <a:ea typeface="楷体_GB2312" pitchFamily="49" charset="-122"/>
              </a:rPr>
              <a:t>它们冲破泥土，掀翻石块，一个一个从地里冒出来</a:t>
            </a:r>
            <a:r>
              <a:rPr lang="zh-CN" altLang="en-US" sz="4000" b="1">
                <a:solidFill>
                  <a:srgbClr val="990000"/>
                </a:solidFill>
                <a:ea typeface="楷体_GB2312" pitchFamily="49" charset="-122"/>
              </a:rPr>
              <a:t>。</a:t>
            </a:r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1447800" y="3124200"/>
            <a:ext cx="5867400" cy="641350"/>
          </a:xfrm>
          <a:prstGeom prst="rect">
            <a:avLst/>
          </a:prstGeom>
          <a:solidFill>
            <a:schemeClr val="bg1">
              <a:alpha val="65097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ea typeface="隶书" pitchFamily="49" charset="-122"/>
              </a:rPr>
              <a:t>画出句中表示动作的词语。</a:t>
            </a:r>
          </a:p>
        </p:txBody>
      </p:sp>
      <p:sp>
        <p:nvSpPr>
          <p:cNvPr id="21512" name="Text Box 8"/>
          <p:cNvSpPr txBox="1">
            <a:spLocks noChangeArrowheads="1"/>
          </p:cNvSpPr>
          <p:nvPr/>
        </p:nvSpPr>
        <p:spPr bwMode="auto">
          <a:xfrm>
            <a:off x="1447800" y="3778250"/>
            <a:ext cx="5867400" cy="641350"/>
          </a:xfrm>
          <a:prstGeom prst="rect">
            <a:avLst/>
          </a:prstGeom>
          <a:solidFill>
            <a:schemeClr val="bg1">
              <a:alpha val="8196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ea typeface="隶书" pitchFamily="49" charset="-122"/>
              </a:rPr>
              <a:t>“</a:t>
            </a:r>
            <a:r>
              <a:rPr lang="zh-CN" altLang="en-US" sz="3600">
                <a:ea typeface="隶书" pitchFamily="49" charset="-122"/>
              </a:rPr>
              <a:t>一个一个”说明什么？</a:t>
            </a:r>
          </a:p>
        </p:txBody>
      </p:sp>
      <p:sp>
        <p:nvSpPr>
          <p:cNvPr id="21513" name="Oval 9"/>
          <p:cNvSpPr>
            <a:spLocks noChangeArrowheads="1"/>
          </p:cNvSpPr>
          <p:nvPr/>
        </p:nvSpPr>
        <p:spPr bwMode="auto">
          <a:xfrm>
            <a:off x="1295400" y="34290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14" name="Oval 10"/>
          <p:cNvSpPr>
            <a:spLocks noChangeArrowheads="1"/>
          </p:cNvSpPr>
          <p:nvPr/>
        </p:nvSpPr>
        <p:spPr bwMode="auto">
          <a:xfrm>
            <a:off x="1295400" y="40386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15" name="Text Box 11"/>
          <p:cNvSpPr txBox="1">
            <a:spLocks noChangeArrowheads="1"/>
          </p:cNvSpPr>
          <p:nvPr/>
        </p:nvSpPr>
        <p:spPr bwMode="auto">
          <a:xfrm>
            <a:off x="609600" y="4508500"/>
            <a:ext cx="8610600" cy="579438"/>
          </a:xfrm>
          <a:prstGeom prst="rect">
            <a:avLst/>
          </a:prstGeom>
          <a:solidFill>
            <a:schemeClr val="bg1">
              <a:alpha val="85881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　　</a:t>
            </a:r>
            <a:r>
              <a:rPr lang="zh-CN" altLang="en-US" sz="32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说明春笋很多，你追我赶地往上长 。</a:t>
            </a:r>
          </a:p>
        </p:txBody>
      </p:sp>
      <p:sp>
        <p:nvSpPr>
          <p:cNvPr id="21516" name="Line 12"/>
          <p:cNvSpPr>
            <a:spLocks noChangeShapeType="1"/>
          </p:cNvSpPr>
          <p:nvPr/>
        </p:nvSpPr>
        <p:spPr bwMode="auto">
          <a:xfrm>
            <a:off x="2971800" y="2209800"/>
            <a:ext cx="838200" cy="0"/>
          </a:xfrm>
          <a:prstGeom prst="line">
            <a:avLst/>
          </a:prstGeom>
          <a:noFill/>
          <a:ln w="38100">
            <a:solidFill>
              <a:srgbClr val="660066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7" name="Line 13"/>
          <p:cNvSpPr>
            <a:spLocks noChangeShapeType="1"/>
          </p:cNvSpPr>
          <p:nvPr/>
        </p:nvSpPr>
        <p:spPr bwMode="auto">
          <a:xfrm>
            <a:off x="5257800" y="2209800"/>
            <a:ext cx="838200" cy="0"/>
          </a:xfrm>
          <a:prstGeom prst="line">
            <a:avLst/>
          </a:prstGeom>
          <a:noFill/>
          <a:ln w="38100">
            <a:solidFill>
              <a:srgbClr val="660066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8" name="Line 14"/>
          <p:cNvSpPr>
            <a:spLocks noChangeShapeType="1"/>
          </p:cNvSpPr>
          <p:nvPr/>
        </p:nvSpPr>
        <p:spPr bwMode="auto">
          <a:xfrm>
            <a:off x="3886200" y="2819400"/>
            <a:ext cx="381000" cy="0"/>
          </a:xfrm>
          <a:prstGeom prst="line">
            <a:avLst/>
          </a:prstGeom>
          <a:noFill/>
          <a:ln w="38100">
            <a:solidFill>
              <a:srgbClr val="660066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519" name="Rectangle 15"/>
          <p:cNvSpPr>
            <a:spLocks noChangeArrowheads="1"/>
          </p:cNvSpPr>
          <p:nvPr/>
        </p:nvSpPr>
        <p:spPr bwMode="auto">
          <a:xfrm>
            <a:off x="7391400" y="1676400"/>
            <a:ext cx="685800" cy="5334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20" name="Rectangle 16"/>
          <p:cNvSpPr>
            <a:spLocks noChangeArrowheads="1"/>
          </p:cNvSpPr>
          <p:nvPr/>
        </p:nvSpPr>
        <p:spPr bwMode="auto">
          <a:xfrm>
            <a:off x="1066800" y="2286000"/>
            <a:ext cx="1371600" cy="5334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1" grpId="0" animBg="1"/>
      <p:bldP spid="21512" grpId="0" animBg="1"/>
      <p:bldP spid="21513" grpId="0" animBg="1"/>
      <p:bldP spid="21514" grpId="0" animBg="1"/>
      <p:bldP spid="21515" grpId="0" bldLvl="0" animBg="1"/>
      <p:bldP spid="21516" grpId="0" animBg="1"/>
      <p:bldP spid="21517" grpId="0" animBg="1"/>
      <p:bldP spid="21518" grpId="0" animBg="1"/>
      <p:bldP spid="21519" grpId="0" animBg="1"/>
      <p:bldP spid="215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WordArt 5"/>
          <p:cNvSpPr>
            <a:spLocks noTextEdit="1"/>
          </p:cNvSpPr>
          <p:nvPr/>
        </p:nvSpPr>
        <p:spPr bwMode="auto">
          <a:xfrm>
            <a:off x="611188" y="908050"/>
            <a:ext cx="20161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隶书"/>
                <a:ea typeface="隶书"/>
              </a:rPr>
              <a:t>再读一读句子</a:t>
            </a:r>
          </a:p>
        </p:txBody>
      </p:sp>
      <p:sp>
        <p:nvSpPr>
          <p:cNvPr id="20482" name="Text Box 6"/>
          <p:cNvSpPr txBox="1">
            <a:spLocks noChangeArrowheads="1"/>
          </p:cNvSpPr>
          <p:nvPr/>
        </p:nvSpPr>
        <p:spPr bwMode="auto">
          <a:xfrm>
            <a:off x="827088" y="3562350"/>
            <a:ext cx="7239000" cy="218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ea typeface="楷体_GB2312" pitchFamily="49" charset="-122"/>
              </a:rPr>
              <a:t>　　它们冲破泥土，掀翻石块，</a:t>
            </a:r>
            <a:r>
              <a:rPr lang="zh-CN" altLang="en-US" sz="3600" b="1">
                <a:solidFill>
                  <a:srgbClr val="FF0000"/>
                </a:solidFill>
                <a:ea typeface="楷体_GB2312" pitchFamily="49" charset="-122"/>
              </a:rPr>
              <a:t>一个一个</a:t>
            </a:r>
            <a:r>
              <a:rPr lang="zh-CN" altLang="en-US" sz="3600" b="1">
                <a:ea typeface="楷体_GB2312" pitchFamily="49" charset="-122"/>
              </a:rPr>
              <a:t>从地里冒出来</a:t>
            </a:r>
            <a:r>
              <a:rPr lang="zh-CN" altLang="en-US" sz="4000" b="1">
                <a:ea typeface="楷体_GB2312" pitchFamily="49" charset="-122"/>
              </a:rPr>
              <a:t>。</a:t>
            </a:r>
            <a:endParaRPr lang="en-US" altLang="zh-CN" sz="4000" b="1"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000" b="1">
                <a:ea typeface="楷体_GB2312" pitchFamily="49" charset="-122"/>
              </a:rPr>
              <a:t>       </a:t>
            </a:r>
            <a:endParaRPr lang="zh-CN" altLang="en-US" sz="4000" b="1">
              <a:ea typeface="楷体_GB2312" pitchFamily="49" charset="-122"/>
            </a:endParaRPr>
          </a:p>
        </p:txBody>
      </p:sp>
      <p:sp>
        <p:nvSpPr>
          <p:cNvPr id="20483" name="Text Box 7"/>
          <p:cNvSpPr txBox="1">
            <a:spLocks noChangeArrowheads="1"/>
          </p:cNvSpPr>
          <p:nvPr/>
        </p:nvSpPr>
        <p:spPr bwMode="auto">
          <a:xfrm>
            <a:off x="836613" y="1916113"/>
            <a:ext cx="6964362" cy="209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ea typeface="楷体_GB2312" pitchFamily="49" charset="-122"/>
              </a:rPr>
              <a:t>       它们冲破泥土，掀翻石块，</a:t>
            </a:r>
            <a:r>
              <a:rPr lang="zh-CN" altLang="en-US" sz="3600" b="1">
                <a:solidFill>
                  <a:srgbClr val="FF0000"/>
                </a:solidFill>
                <a:ea typeface="楷体_GB2312" pitchFamily="49" charset="-122"/>
              </a:rPr>
              <a:t>一个</a:t>
            </a:r>
            <a:r>
              <a:rPr lang="zh-CN" altLang="en-US" sz="3600" b="1">
                <a:ea typeface="楷体_GB2312" pitchFamily="49" charset="-122"/>
              </a:rPr>
              <a:t>从地里冒出来</a:t>
            </a:r>
            <a:r>
              <a:rPr lang="zh-CN" altLang="en-US" sz="4000" b="1">
                <a:ea typeface="楷体_GB2312" pitchFamily="49" charset="-122"/>
              </a:rPr>
              <a:t>。</a:t>
            </a:r>
          </a:p>
          <a:p>
            <a:pPr>
              <a:spcBef>
                <a:spcPct val="50000"/>
              </a:spcBef>
            </a:pPr>
            <a:endParaRPr lang="zh-CN" altLang="zh-CN" sz="3600">
              <a:ea typeface="隶书" pitchFamily="49" charset="-122"/>
            </a:endParaRPr>
          </a:p>
        </p:txBody>
      </p:sp>
      <p:pic>
        <p:nvPicPr>
          <p:cNvPr id="20484" name="Picture 18" descr="2737196_170849007695_2"/>
          <p:cNvPicPr>
            <a:picLocks noChangeAspect="1"/>
          </p:cNvPicPr>
          <p:nvPr/>
        </p:nvPicPr>
        <p:blipFill>
          <a:blip r:embed="rId2">
            <a:clrChange>
              <a:clrFrom>
                <a:srgbClr val="D3E4B7"/>
              </a:clrFrom>
              <a:clrTo>
                <a:srgbClr val="D3E4B7">
                  <a:alpha val="0"/>
                </a:srgbClr>
              </a:clrTo>
            </a:clrChange>
          </a:blip>
          <a:srcRect l="54639" t="62360" r="35774" b="13101"/>
          <a:stretch>
            <a:fillRect/>
          </a:stretch>
        </p:blipFill>
        <p:spPr bwMode="auto">
          <a:xfrm>
            <a:off x="179388" y="5013325"/>
            <a:ext cx="76200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矩形 23556"/>
          <p:cNvSpPr>
            <a:spLocks noChangeArrowheads="1" noChangeShapeType="1" noTextEdit="1"/>
          </p:cNvSpPr>
          <p:nvPr/>
        </p:nvSpPr>
        <p:spPr bwMode="auto">
          <a:xfrm>
            <a:off x="334963" y="539750"/>
            <a:ext cx="20161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隶书"/>
                <a:ea typeface="隶书"/>
              </a:rPr>
              <a:t>读好句子</a:t>
            </a:r>
          </a:p>
        </p:txBody>
      </p:sp>
      <p:sp>
        <p:nvSpPr>
          <p:cNvPr id="21506" name="文本框 23557"/>
          <p:cNvSpPr txBox="1">
            <a:spLocks noChangeArrowheads="1"/>
          </p:cNvSpPr>
          <p:nvPr/>
        </p:nvSpPr>
        <p:spPr bwMode="auto">
          <a:xfrm>
            <a:off x="941388" y="1844675"/>
            <a:ext cx="7239000" cy="125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>
                <a:ea typeface="楷体_GB2312" pitchFamily="49" charset="-122"/>
              </a:rPr>
              <a:t>　　它们</a:t>
            </a:r>
            <a:r>
              <a:rPr lang="zh-CN" altLang="en-US" sz="3600" b="1">
                <a:solidFill>
                  <a:srgbClr val="FF0000"/>
                </a:solidFill>
                <a:ea typeface="楷体_GB2312" pitchFamily="49" charset="-122"/>
              </a:rPr>
              <a:t>冲破</a:t>
            </a:r>
            <a:r>
              <a:rPr lang="zh-CN" altLang="en-US" sz="3600" b="1">
                <a:ea typeface="楷体_GB2312" pitchFamily="49" charset="-122"/>
              </a:rPr>
              <a:t>泥土，</a:t>
            </a:r>
            <a:r>
              <a:rPr lang="zh-CN" altLang="en-US" sz="3600" b="1">
                <a:solidFill>
                  <a:srgbClr val="FF0000"/>
                </a:solidFill>
                <a:ea typeface="楷体_GB2312" pitchFamily="49" charset="-122"/>
              </a:rPr>
              <a:t>掀翻</a:t>
            </a:r>
            <a:r>
              <a:rPr lang="zh-CN" altLang="en-US" sz="3600" b="1">
                <a:ea typeface="楷体_GB2312" pitchFamily="49" charset="-122"/>
              </a:rPr>
              <a:t>石块，</a:t>
            </a:r>
            <a:r>
              <a:rPr lang="zh-CN" altLang="en-US" sz="3600" b="1">
                <a:solidFill>
                  <a:srgbClr val="00B050"/>
                </a:solidFill>
                <a:ea typeface="楷体_GB2312" pitchFamily="49" charset="-122"/>
              </a:rPr>
              <a:t>一个一个</a:t>
            </a:r>
            <a:r>
              <a:rPr lang="zh-CN" altLang="en-US" sz="3600" b="1">
                <a:ea typeface="楷体_GB2312" pitchFamily="49" charset="-122"/>
              </a:rPr>
              <a:t>从地里</a:t>
            </a:r>
            <a:r>
              <a:rPr lang="zh-CN" altLang="en-US" sz="3600" b="1">
                <a:solidFill>
                  <a:srgbClr val="FF0000"/>
                </a:solidFill>
                <a:ea typeface="楷体_GB2312" pitchFamily="49" charset="-122"/>
              </a:rPr>
              <a:t>冒</a:t>
            </a:r>
            <a:r>
              <a:rPr lang="zh-CN" altLang="en-US" sz="3600" b="1">
                <a:ea typeface="楷体_GB2312" pitchFamily="49" charset="-122"/>
              </a:rPr>
              <a:t>出来</a:t>
            </a:r>
            <a:r>
              <a:rPr lang="zh-CN" altLang="en-US" sz="4000" b="1">
                <a:ea typeface="楷体_GB2312" pitchFamily="49" charset="-122"/>
              </a:rPr>
              <a:t>。</a:t>
            </a:r>
          </a:p>
        </p:txBody>
      </p:sp>
      <p:pic>
        <p:nvPicPr>
          <p:cNvPr id="21507" name="图片 23568" descr="3093128_224310043_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794" r="116"/>
          <a:stretch>
            <a:fillRect/>
          </a:stretch>
        </p:blipFill>
        <p:spPr bwMode="auto">
          <a:xfrm>
            <a:off x="6321425" y="3429000"/>
            <a:ext cx="2498725" cy="302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23569" descr="2737196_170849007695_2"/>
          <p:cNvPicPr>
            <a:picLocks noChangeAspect="1"/>
          </p:cNvPicPr>
          <p:nvPr/>
        </p:nvPicPr>
        <p:blipFill>
          <a:blip r:embed="rId3">
            <a:clrChange>
              <a:clrFrom>
                <a:srgbClr val="D3E4B7"/>
              </a:clrFrom>
              <a:clrTo>
                <a:srgbClr val="D3E4B7">
                  <a:alpha val="0"/>
                </a:srgbClr>
              </a:clrTo>
            </a:clrChange>
          </a:blip>
          <a:srcRect l="54639" t="62360" r="35774" b="13101"/>
          <a:stretch>
            <a:fillRect/>
          </a:stretch>
        </p:blipFill>
        <p:spPr bwMode="auto">
          <a:xfrm>
            <a:off x="179388" y="5013325"/>
            <a:ext cx="76200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圆角矩形 2"/>
          <p:cNvSpPr/>
          <p:nvPr/>
        </p:nvSpPr>
        <p:spPr>
          <a:xfrm>
            <a:off x="1763713" y="3716338"/>
            <a:ext cx="2592387" cy="18732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089150" y="3829050"/>
            <a:ext cx="44958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/>
              <a:t>勇敢坚强</a:t>
            </a:r>
          </a:p>
          <a:p>
            <a:pPr eaLnBrk="0" hangingPunct="0"/>
            <a:r>
              <a:rPr lang="zh-CN" altLang="en-US" sz="3200"/>
              <a:t>不怕困难</a:t>
            </a:r>
          </a:p>
          <a:p>
            <a:pPr eaLnBrk="0" hangingPunct="0"/>
            <a:r>
              <a:rPr lang="zh-CN" altLang="en-US" sz="3200"/>
              <a:t>积极向上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</TotalTime>
  <Words>429</Words>
  <Application>Microsoft Office PowerPoint</Application>
  <PresentationFormat>全屏显示(4:3)</PresentationFormat>
  <Paragraphs>125</Paragraphs>
  <Slides>22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8" baseType="lpstr">
      <vt:lpstr>华文中宋</vt:lpstr>
      <vt:lpstr>楷体_GB2312</vt:lpstr>
      <vt:lpstr>隶书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照样子，写一写</vt:lpstr>
    </vt:vector>
  </TitlesOfParts>
  <Company>sun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1、春笋</dc:title>
  <dc:creator>sun</dc:creator>
  <cp:lastModifiedBy>USER-</cp:lastModifiedBy>
  <cp:revision>38</cp:revision>
  <dcterms:created xsi:type="dcterms:W3CDTF">2014-01-29T07:24:39Z</dcterms:created>
  <dcterms:modified xsi:type="dcterms:W3CDTF">2017-02-28T11:58:13Z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