
<file path=[Content_Types].xml><?xml version="1.0" encoding="utf-8"?>
<Types xmlns="http://schemas.openxmlformats.org/package/2006/content-types">
  <Default Extension="tmp" ContentType="image/png"/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58" r:id="rId4"/>
    <p:sldId id="260" r:id="rId5"/>
    <p:sldId id="261" r:id="rId6"/>
    <p:sldId id="264" r:id="rId7"/>
    <p:sldId id="263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6EB4-2D67-4B39-BEE9-9B30B44AB30C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F8FC-987F-403B-9A3E-997C29042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324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6EB4-2D67-4B39-BEE9-9B30B44AB30C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F8FC-987F-403B-9A3E-997C29042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744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6EB4-2D67-4B39-BEE9-9B30B44AB30C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F8FC-987F-403B-9A3E-997C29042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789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6EB4-2D67-4B39-BEE9-9B30B44AB30C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F8FC-987F-403B-9A3E-997C29042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665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6EB4-2D67-4B39-BEE9-9B30B44AB30C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F8FC-987F-403B-9A3E-997C29042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6EB4-2D67-4B39-BEE9-9B30B44AB30C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F8FC-987F-403B-9A3E-997C29042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79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6EB4-2D67-4B39-BEE9-9B30B44AB30C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F8FC-987F-403B-9A3E-997C29042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9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6EB4-2D67-4B39-BEE9-9B30B44AB30C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F8FC-987F-403B-9A3E-997C29042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18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6EB4-2D67-4B39-BEE9-9B30B44AB30C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F8FC-987F-403B-9A3E-997C29042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41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6EB4-2D67-4B39-BEE9-9B30B44AB30C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F8FC-987F-403B-9A3E-997C29042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6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6EB4-2D67-4B39-BEE9-9B30B44AB30C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F8FC-987F-403B-9A3E-997C29042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559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D6EB4-2D67-4B39-BEE9-9B30B44AB30C}" type="datetimeFigureOut">
              <a:rPr lang="zh-CN" altLang="en-US" smtClean="0"/>
              <a:t>2014/12/18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DF8FC-987F-403B-9A3E-997C29042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80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24.tmp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5.tm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tmp"/><Relationship Id="rId5" Type="http://schemas.openxmlformats.org/officeDocument/2006/relationships/image" Target="../media/image9.tmp"/><Relationship Id="rId4" Type="http://schemas.openxmlformats.org/officeDocument/2006/relationships/image" Target="../media/image8.tm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mp"/><Relationship Id="rId13" Type="http://schemas.openxmlformats.org/officeDocument/2006/relationships/oleObject" Target="../embeddings/oleObject4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19.tmp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tmp"/><Relationship Id="rId11" Type="http://schemas.openxmlformats.org/officeDocument/2006/relationships/oleObject" Target="../embeddings/oleObject3.bin"/><Relationship Id="rId5" Type="http://schemas.openxmlformats.org/officeDocument/2006/relationships/image" Target="../media/image17.tmp"/><Relationship Id="rId10" Type="http://schemas.openxmlformats.org/officeDocument/2006/relationships/image" Target="../media/image14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2.bin"/><Relationship Id="rId14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118" y="738633"/>
            <a:ext cx="2952000" cy="259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26" y="3492202"/>
            <a:ext cx="835799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/>
              <a:t>圆上</a:t>
            </a:r>
            <a:r>
              <a:rPr lang="en-US" altLang="zh-CN" sz="2600" b="1" dirty="0"/>
              <a:t>A</a:t>
            </a:r>
            <a:r>
              <a:rPr lang="zh-CN" altLang="en-US" sz="2600" b="1" dirty="0"/>
              <a:t>、</a:t>
            </a:r>
            <a:r>
              <a:rPr lang="en-US" altLang="zh-CN" sz="2600" b="1" dirty="0"/>
              <a:t>B</a:t>
            </a:r>
            <a:r>
              <a:rPr lang="zh-CN" altLang="en-US" sz="2600" b="1" dirty="0"/>
              <a:t>两点之间的部分叫做</a:t>
            </a:r>
            <a:r>
              <a:rPr lang="zh-CN" altLang="en-US" sz="2600" b="1" dirty="0">
                <a:solidFill>
                  <a:srgbClr val="FF0000"/>
                </a:solidFill>
              </a:rPr>
              <a:t>弧</a:t>
            </a:r>
            <a:r>
              <a:rPr lang="zh-CN" altLang="en-US" sz="2600" b="1" dirty="0"/>
              <a:t>，读作“</a:t>
            </a:r>
            <a:r>
              <a:rPr lang="zh-CN" altLang="en-US" sz="2600" b="1" dirty="0">
                <a:solidFill>
                  <a:srgbClr val="FF0066"/>
                </a:solidFill>
              </a:rPr>
              <a:t>弧</a:t>
            </a:r>
            <a:r>
              <a:rPr lang="en-US" altLang="zh-CN" sz="2600" b="1" dirty="0">
                <a:solidFill>
                  <a:srgbClr val="FF0066"/>
                </a:solidFill>
              </a:rPr>
              <a:t>AB</a:t>
            </a:r>
            <a:r>
              <a:rPr lang="en-US" altLang="zh-CN" sz="2600" b="1" dirty="0"/>
              <a:t>”</a:t>
            </a:r>
            <a:r>
              <a:rPr lang="zh-CN" altLang="en-US" sz="2600" b="1" dirty="0"/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6926" y="4163209"/>
            <a:ext cx="900330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0070C0"/>
                </a:solidFill>
              </a:rPr>
              <a:t>一条弧</a:t>
            </a:r>
            <a:r>
              <a:rPr lang="zh-CN" altLang="en-US" sz="2600" b="1" dirty="0"/>
              <a:t>和经过这条弧两端的</a:t>
            </a:r>
            <a:r>
              <a:rPr lang="zh-CN" altLang="en-US" sz="2600" b="1" dirty="0">
                <a:solidFill>
                  <a:srgbClr val="0070C0"/>
                </a:solidFill>
              </a:rPr>
              <a:t>两条半径</a:t>
            </a:r>
            <a:r>
              <a:rPr lang="zh-CN" altLang="en-US" sz="2600" b="1" dirty="0"/>
              <a:t>所围成的图形叫做</a:t>
            </a:r>
            <a:r>
              <a:rPr lang="zh-CN" altLang="en-US" sz="2600" b="1" dirty="0">
                <a:solidFill>
                  <a:srgbClr val="FF0000"/>
                </a:solidFill>
              </a:rPr>
              <a:t>扇形</a:t>
            </a:r>
            <a:r>
              <a:rPr lang="zh-CN" altLang="en-US" sz="2600" b="1" dirty="0"/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5458428" y="1467380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弧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20139192">
            <a:off x="4296350" y="1357313"/>
            <a:ext cx="82586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 smtClean="0">
                <a:solidFill>
                  <a:srgbClr val="00B0F0"/>
                </a:solidFill>
              </a:rPr>
              <a:t>半径</a:t>
            </a:r>
            <a:endParaRPr lang="zh-CN" altLang="en-US" sz="2500" b="1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546809">
            <a:off x="4526171" y="2078793"/>
            <a:ext cx="82586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 smtClean="0">
                <a:solidFill>
                  <a:srgbClr val="00B0F0"/>
                </a:solidFill>
              </a:rPr>
              <a:t>半径</a:t>
            </a:r>
            <a:endParaRPr lang="zh-CN" altLang="en-US" sz="2500" b="1" dirty="0">
              <a:solidFill>
                <a:srgbClr val="00B0F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93619" y="9230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扇形</a:t>
            </a:r>
            <a:endParaRPr lang="zh-CN" altLang="en-US" sz="3600" dirty="0">
              <a:solidFill>
                <a:srgbClr val="FF0000"/>
              </a:solidFill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838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211683" cy="5840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你能求出下面各扇环的面积吗？</a:t>
            </a:r>
          </a:p>
        </p:txBody>
      </p:sp>
      <p:pic>
        <p:nvPicPr>
          <p:cNvPr id="3" name="图片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74" y="676265"/>
            <a:ext cx="2245448" cy="2234359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805" y="613757"/>
            <a:ext cx="2203291" cy="229686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8921" y="3296030"/>
            <a:ext cx="50045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spc="-150" dirty="0" smtClean="0">
                <a:solidFill>
                  <a:prstClr val="black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＝</a:t>
            </a:r>
            <a:endParaRPr lang="zh-CN" altLang="en-US" spc="-150" dirty="0"/>
          </a:p>
        </p:txBody>
      </p:sp>
      <p:sp>
        <p:nvSpPr>
          <p:cNvPr id="6" name="矩形 5"/>
          <p:cNvSpPr/>
          <p:nvPr/>
        </p:nvSpPr>
        <p:spPr>
          <a:xfrm>
            <a:off x="2045739" y="3296030"/>
            <a:ext cx="50045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spc="-150" dirty="0" smtClean="0">
                <a:solidFill>
                  <a:prstClr val="black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＝</a:t>
            </a:r>
            <a:endParaRPr lang="zh-CN" altLang="en-US" spc="-150" dirty="0"/>
          </a:p>
        </p:txBody>
      </p:sp>
      <p:sp>
        <p:nvSpPr>
          <p:cNvPr id="7" name="矩形 6"/>
          <p:cNvSpPr/>
          <p:nvPr/>
        </p:nvSpPr>
        <p:spPr>
          <a:xfrm>
            <a:off x="1049220" y="3251348"/>
            <a:ext cx="6687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prstClr val="black"/>
                </a:solidFill>
              </a:rPr>
              <a:t>dm</a:t>
            </a:r>
            <a:endParaRPr lang="zh-CN" altLang="en-US" sz="2800" spc="-150" dirty="0"/>
          </a:p>
        </p:txBody>
      </p:sp>
      <p:sp>
        <p:nvSpPr>
          <p:cNvPr id="8" name="矩形 7"/>
          <p:cNvSpPr/>
          <p:nvPr/>
        </p:nvSpPr>
        <p:spPr>
          <a:xfrm>
            <a:off x="2539537" y="3251726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i="1" spc="-15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dm</a:t>
            </a:r>
            <a:endParaRPr lang="zh-CN" altLang="en-US" sz="2800" i="1" spc="-150" dirty="0"/>
          </a:p>
        </p:txBody>
      </p:sp>
      <p:sp>
        <p:nvSpPr>
          <p:cNvPr id="9" name="矩形 8"/>
          <p:cNvSpPr/>
          <p:nvPr/>
        </p:nvSpPr>
        <p:spPr>
          <a:xfrm>
            <a:off x="785050" y="3859579"/>
            <a:ext cx="2169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（　</a:t>
            </a:r>
            <a:r>
              <a:rPr lang="zh-CN" altLang="en-US" sz="2800" b="1" dirty="0"/>
              <a:t>　</a:t>
            </a:r>
            <a:r>
              <a:rPr lang="zh-CN" altLang="en-US" sz="2800" b="1" dirty="0" smtClean="0"/>
              <a:t> ）</a:t>
            </a:r>
            <a:endParaRPr lang="zh-CN" altLang="en-US" sz="2800" b="1" dirty="0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49951" y="3166157"/>
            <a:ext cx="7572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600" b="1" i="1" dirty="0" smtClean="0">
                <a:solidFill>
                  <a:srgbClr val="FF3399"/>
                </a:solidFill>
                <a:latin typeface="Times New Roman" pitchFamily="18" charset="0"/>
                <a:ea typeface="宋体" pitchFamily="2" charset="-122"/>
              </a:rPr>
              <a:t>R</a:t>
            </a:r>
            <a:endParaRPr kumimoji="1" lang="en-US" altLang="zh-CN" sz="3600" b="1" i="1" dirty="0">
              <a:solidFill>
                <a:srgbClr val="FF3399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6354" y="3251398"/>
            <a:ext cx="348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FF3399"/>
                </a:solidFill>
              </a:rPr>
              <a:t>5</a:t>
            </a:r>
            <a:endParaRPr lang="zh-CN" altLang="en-US" sz="2800" b="1" spc="-150" dirty="0">
              <a:solidFill>
                <a:srgbClr val="FF3399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844084" y="3166157"/>
            <a:ext cx="7572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600" b="1" i="1" dirty="0">
                <a:solidFill>
                  <a:srgbClr val="FF3399"/>
                </a:solidFill>
                <a:latin typeface="Times New Roman" pitchFamily="18" charset="0"/>
                <a:ea typeface="宋体" pitchFamily="2" charset="-122"/>
              </a:rPr>
              <a:t>r</a:t>
            </a:r>
            <a:endParaRPr lang="zh-CN" altLang="en-US" sz="3600" b="1" dirty="0">
              <a:solidFill>
                <a:srgbClr val="FF3399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53172" y="3251398"/>
            <a:ext cx="348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FF3399"/>
                </a:solidFill>
              </a:rPr>
              <a:t>3</a:t>
            </a:r>
            <a:endParaRPr lang="zh-CN" altLang="en-US" sz="2800" b="1" spc="-150" dirty="0">
              <a:solidFill>
                <a:srgbClr val="FF3399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3187" y="3837209"/>
            <a:ext cx="736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0000FF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3.14</a:t>
            </a:r>
            <a:endParaRPr lang="zh-CN" altLang="en-US" sz="2800" spc="-15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7898" y="3851064"/>
            <a:ext cx="526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×</a:t>
            </a:r>
            <a:endParaRPr lang="zh-CN" altLang="en-US" sz="2800" b="1" spc="-150" dirty="0"/>
          </a:p>
        </p:txBody>
      </p:sp>
      <p:sp>
        <p:nvSpPr>
          <p:cNvPr id="16" name="矩形 15"/>
          <p:cNvSpPr/>
          <p:nvPr/>
        </p:nvSpPr>
        <p:spPr>
          <a:xfrm>
            <a:off x="1074976" y="3855428"/>
            <a:ext cx="457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FF3399"/>
                </a:solidFill>
              </a:rPr>
              <a:t>5</a:t>
            </a:r>
            <a:r>
              <a:rPr lang="en-US" altLang="zh-CN" sz="2800" b="1" spc="-150" baseline="30000" dirty="0" smtClean="0">
                <a:solidFill>
                  <a:srgbClr val="FF3399"/>
                </a:solidFill>
              </a:rPr>
              <a:t>2</a:t>
            </a:r>
            <a:endParaRPr lang="zh-CN" altLang="en-US" sz="2800" b="1" spc="-150" dirty="0">
              <a:solidFill>
                <a:srgbClr val="FF3399"/>
              </a:solidFill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327757" y="3937821"/>
            <a:ext cx="469350" cy="440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+mj-ea"/>
                <a:ea typeface="+mj-ea"/>
              </a:rPr>
              <a:t>－</a:t>
            </a:r>
            <a:endParaRPr kumimoji="1" lang="zh-CN" altLang="zh-CN" sz="2800" b="1" baseline="36000" dirty="0"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67614" y="3867073"/>
            <a:ext cx="457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FF3399"/>
                </a:solidFill>
              </a:rPr>
              <a:t>3</a:t>
            </a:r>
            <a:r>
              <a:rPr lang="en-US" altLang="zh-CN" sz="2800" b="1" spc="-150" baseline="30000" dirty="0" smtClean="0">
                <a:solidFill>
                  <a:srgbClr val="FF3399"/>
                </a:solidFill>
              </a:rPr>
              <a:t>2</a:t>
            </a:r>
            <a:endParaRPr lang="zh-CN" altLang="en-US" sz="2800" b="1" spc="-150" dirty="0">
              <a:solidFill>
                <a:srgbClr val="FF3399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42537" y="3848058"/>
            <a:ext cx="526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-150" dirty="0" smtClean="0"/>
              <a:t>＝</a:t>
            </a:r>
            <a:endParaRPr lang="zh-CN" altLang="en-US" sz="2800" b="1" spc="-150" dirty="0"/>
          </a:p>
        </p:txBody>
      </p:sp>
      <p:sp>
        <p:nvSpPr>
          <p:cNvPr id="20" name="矩形 19"/>
          <p:cNvSpPr/>
          <p:nvPr/>
        </p:nvSpPr>
        <p:spPr>
          <a:xfrm>
            <a:off x="3022025" y="3853676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0000FF"/>
                </a:solidFill>
              </a:rPr>
              <a:t>12.56</a:t>
            </a:r>
            <a:endParaRPr lang="zh-CN" altLang="en-US" sz="2800" b="1" spc="-150" dirty="0">
              <a:solidFill>
                <a:srgbClr val="0000F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13587" y="3839430"/>
            <a:ext cx="7906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</a:rPr>
              <a:t>dm</a:t>
            </a:r>
            <a:r>
              <a:rPr lang="en-US" altLang="zh-CN" sz="2800" b="1" baseline="30000" dirty="0" smtClean="0">
                <a:solidFill>
                  <a:prstClr val="black"/>
                </a:solidFill>
              </a:rPr>
              <a:t>2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2114107" y="3870820"/>
            <a:ext cx="50045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spc="-150" dirty="0" smtClean="0">
                <a:solidFill>
                  <a:prstClr val="black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×</a:t>
            </a:r>
            <a:endParaRPr lang="zh-CN" altLang="en-US" spc="-150" dirty="0"/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600926"/>
              </p:ext>
            </p:extLst>
          </p:nvPr>
        </p:nvGraphicFramePr>
        <p:xfrm>
          <a:off x="2447925" y="3636963"/>
          <a:ext cx="365125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5" imgW="139680" imgH="355320" progId="Equation.DSMT4">
                  <p:embed/>
                </p:oleObj>
              </mc:Choice>
              <mc:Fallback>
                <p:oleObj name="Equation" r:id="rId5" imgW="1396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47925" y="3636963"/>
                        <a:ext cx="365125" cy="92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矩形 24"/>
          <p:cNvSpPr/>
          <p:nvPr/>
        </p:nvSpPr>
        <p:spPr>
          <a:xfrm>
            <a:off x="5303931" y="3264107"/>
            <a:ext cx="50045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spc="-150" dirty="0" smtClean="0">
                <a:solidFill>
                  <a:prstClr val="black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＝</a:t>
            </a:r>
            <a:endParaRPr lang="zh-CN" altLang="en-US" spc="-150" dirty="0"/>
          </a:p>
        </p:txBody>
      </p:sp>
      <p:sp>
        <p:nvSpPr>
          <p:cNvPr id="26" name="矩形 25"/>
          <p:cNvSpPr/>
          <p:nvPr/>
        </p:nvSpPr>
        <p:spPr>
          <a:xfrm>
            <a:off x="6770749" y="3264107"/>
            <a:ext cx="50045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spc="-150" dirty="0" smtClean="0">
                <a:solidFill>
                  <a:prstClr val="black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＝</a:t>
            </a:r>
            <a:endParaRPr lang="zh-CN" altLang="en-US" spc="-150" dirty="0"/>
          </a:p>
        </p:txBody>
      </p:sp>
      <p:sp>
        <p:nvSpPr>
          <p:cNvPr id="27" name="矩形 26"/>
          <p:cNvSpPr/>
          <p:nvPr/>
        </p:nvSpPr>
        <p:spPr>
          <a:xfrm>
            <a:off x="5774230" y="3219425"/>
            <a:ext cx="6687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prstClr val="black"/>
                </a:solidFill>
              </a:rPr>
              <a:t>dm</a:t>
            </a:r>
            <a:endParaRPr lang="zh-CN" altLang="en-US" sz="2800" spc="-150" dirty="0"/>
          </a:p>
        </p:txBody>
      </p:sp>
      <p:sp>
        <p:nvSpPr>
          <p:cNvPr id="28" name="矩形 27"/>
          <p:cNvSpPr/>
          <p:nvPr/>
        </p:nvSpPr>
        <p:spPr>
          <a:xfrm>
            <a:off x="7264547" y="3219803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i="1" spc="-15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dm</a:t>
            </a:r>
            <a:endParaRPr lang="zh-CN" altLang="en-US" sz="2800" i="1" spc="-150" dirty="0"/>
          </a:p>
        </p:txBody>
      </p:sp>
      <p:sp>
        <p:nvSpPr>
          <p:cNvPr id="29" name="矩形 28"/>
          <p:cNvSpPr/>
          <p:nvPr/>
        </p:nvSpPr>
        <p:spPr>
          <a:xfrm>
            <a:off x="5510060" y="3827656"/>
            <a:ext cx="2169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（　</a:t>
            </a:r>
            <a:r>
              <a:rPr lang="zh-CN" altLang="en-US" sz="2800" b="1" dirty="0"/>
              <a:t>　</a:t>
            </a:r>
            <a:r>
              <a:rPr lang="zh-CN" altLang="en-US" sz="2800" b="1" dirty="0" smtClean="0"/>
              <a:t> ）</a:t>
            </a:r>
            <a:endParaRPr lang="zh-CN" altLang="en-US" sz="2800" b="1" dirty="0"/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4974961" y="3134234"/>
            <a:ext cx="7572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600" b="1" i="1" dirty="0" smtClean="0">
                <a:solidFill>
                  <a:srgbClr val="FF3399"/>
                </a:solidFill>
                <a:latin typeface="Times New Roman" pitchFamily="18" charset="0"/>
                <a:ea typeface="宋体" pitchFamily="2" charset="-122"/>
              </a:rPr>
              <a:t>R</a:t>
            </a:r>
            <a:endParaRPr kumimoji="1" lang="en-US" altLang="zh-CN" sz="3600" b="1" i="1" dirty="0">
              <a:solidFill>
                <a:srgbClr val="FF3399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611364" y="3219475"/>
            <a:ext cx="348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FF3399"/>
                </a:solidFill>
              </a:rPr>
              <a:t>4</a:t>
            </a:r>
            <a:endParaRPr lang="zh-CN" altLang="en-US" sz="2800" b="1" spc="-150" dirty="0">
              <a:solidFill>
                <a:srgbClr val="FF3399"/>
              </a:solidFill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6569094" y="3134234"/>
            <a:ext cx="7572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600" b="1" i="1" dirty="0">
                <a:solidFill>
                  <a:srgbClr val="FF3399"/>
                </a:solidFill>
                <a:latin typeface="Times New Roman" pitchFamily="18" charset="0"/>
                <a:ea typeface="宋体" pitchFamily="2" charset="-122"/>
              </a:rPr>
              <a:t>r</a:t>
            </a:r>
            <a:endParaRPr lang="zh-CN" altLang="en-US" sz="3600" b="1" dirty="0">
              <a:solidFill>
                <a:srgbClr val="FF3399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078182" y="3219475"/>
            <a:ext cx="348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FF3399"/>
                </a:solidFill>
              </a:rPr>
              <a:t>3</a:t>
            </a:r>
            <a:endParaRPr lang="zh-CN" altLang="en-US" sz="2800" b="1" spc="-150" dirty="0">
              <a:solidFill>
                <a:srgbClr val="FF3399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38197" y="3805286"/>
            <a:ext cx="736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0000FF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3.14</a:t>
            </a:r>
            <a:endParaRPr lang="zh-CN" altLang="en-US" sz="2800" spc="-150" dirty="0">
              <a:solidFill>
                <a:srgbClr val="0000FF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402908" y="3819141"/>
            <a:ext cx="526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×</a:t>
            </a:r>
            <a:endParaRPr lang="zh-CN" altLang="en-US" sz="2800" b="1" spc="-150" dirty="0"/>
          </a:p>
        </p:txBody>
      </p:sp>
      <p:sp>
        <p:nvSpPr>
          <p:cNvPr id="36" name="矩形 35"/>
          <p:cNvSpPr/>
          <p:nvPr/>
        </p:nvSpPr>
        <p:spPr>
          <a:xfrm>
            <a:off x="5799986" y="3823505"/>
            <a:ext cx="457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FF3399"/>
                </a:solidFill>
              </a:rPr>
              <a:t>4</a:t>
            </a:r>
            <a:r>
              <a:rPr lang="en-US" altLang="zh-CN" sz="2800" b="1" spc="-150" baseline="30000" dirty="0" smtClean="0">
                <a:solidFill>
                  <a:srgbClr val="FF3399"/>
                </a:solidFill>
              </a:rPr>
              <a:t>2</a:t>
            </a:r>
            <a:endParaRPr lang="zh-CN" altLang="en-US" sz="2800" b="1" spc="-150" dirty="0">
              <a:solidFill>
                <a:srgbClr val="FF3399"/>
              </a:solidFill>
            </a:endParaRPr>
          </a:p>
        </p:txBody>
      </p:sp>
      <p:sp>
        <p:nvSpPr>
          <p:cNvPr id="37" name="Rectangle 3"/>
          <p:cNvSpPr>
            <a:spLocks noChangeArrowheads="1"/>
          </p:cNvSpPr>
          <p:nvPr/>
        </p:nvSpPr>
        <p:spPr bwMode="auto">
          <a:xfrm>
            <a:off x="6052767" y="3905898"/>
            <a:ext cx="469350" cy="440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+mj-ea"/>
                <a:ea typeface="+mj-ea"/>
              </a:rPr>
              <a:t>－</a:t>
            </a:r>
            <a:endParaRPr kumimoji="1" lang="zh-CN" altLang="zh-CN" sz="2800" b="1" baseline="36000" dirty="0">
              <a:latin typeface="+mj-ea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92624" y="3835150"/>
            <a:ext cx="457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FF3399"/>
                </a:solidFill>
              </a:rPr>
              <a:t>3</a:t>
            </a:r>
            <a:r>
              <a:rPr lang="en-US" altLang="zh-CN" sz="2800" b="1" spc="-150" baseline="30000" dirty="0" smtClean="0">
                <a:solidFill>
                  <a:srgbClr val="FF3399"/>
                </a:solidFill>
              </a:rPr>
              <a:t>2</a:t>
            </a:r>
            <a:endParaRPr lang="zh-CN" altLang="en-US" sz="2800" b="1" spc="-150" dirty="0">
              <a:solidFill>
                <a:srgbClr val="FF3399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367547" y="3816135"/>
            <a:ext cx="526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-150" dirty="0" smtClean="0"/>
              <a:t>＝</a:t>
            </a:r>
            <a:endParaRPr lang="zh-CN" altLang="en-US" sz="2800" b="1" spc="-150" dirty="0"/>
          </a:p>
        </p:txBody>
      </p:sp>
      <p:sp>
        <p:nvSpPr>
          <p:cNvPr id="40" name="矩形 39"/>
          <p:cNvSpPr/>
          <p:nvPr/>
        </p:nvSpPr>
        <p:spPr>
          <a:xfrm>
            <a:off x="7747035" y="3821753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0000FF"/>
                </a:solidFill>
              </a:rPr>
              <a:t>10.99</a:t>
            </a:r>
            <a:endParaRPr lang="zh-CN" altLang="en-US" sz="2800" b="1" spc="-150" dirty="0">
              <a:solidFill>
                <a:srgbClr val="0000FF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38597" y="3807507"/>
            <a:ext cx="7906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</a:rPr>
              <a:t>dm</a:t>
            </a:r>
            <a:r>
              <a:rPr lang="en-US" altLang="zh-CN" sz="2800" b="1" baseline="30000" dirty="0" smtClean="0">
                <a:solidFill>
                  <a:prstClr val="black"/>
                </a:solidFill>
              </a:rPr>
              <a:t>2</a:t>
            </a:r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6839117" y="3838897"/>
            <a:ext cx="50045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spc="-150" dirty="0" smtClean="0">
                <a:solidFill>
                  <a:prstClr val="black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×</a:t>
            </a:r>
            <a:endParaRPr lang="zh-CN" altLang="en-US" spc="-150" dirty="0"/>
          </a:p>
        </p:txBody>
      </p:sp>
      <p:graphicFrame>
        <p:nvGraphicFramePr>
          <p:cNvPr id="43" name="对象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116865"/>
              </p:ext>
            </p:extLst>
          </p:nvPr>
        </p:nvGraphicFramePr>
        <p:xfrm>
          <a:off x="7156450" y="3605213"/>
          <a:ext cx="398463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7" imgW="152280" imgH="355320" progId="Equation.DSMT4">
                  <p:embed/>
                </p:oleObj>
              </mc:Choice>
              <mc:Fallback>
                <p:oleObj name="Equation" r:id="rId7" imgW="1522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56450" y="3605213"/>
                        <a:ext cx="398463" cy="92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986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 autoUpdateAnimBg="0"/>
      <p:bldP spid="11" grpId="0"/>
      <p:bldP spid="12" grpId="0" autoUpdateAnimBg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5" grpId="0"/>
      <p:bldP spid="26" grpId="0"/>
      <p:bldP spid="27" grpId="0"/>
      <p:bldP spid="28" grpId="0"/>
      <p:bldP spid="29" grpId="0"/>
      <p:bldP spid="30" grpId="0" autoUpdateAnimBg="0"/>
      <p:bldP spid="31" grpId="0"/>
      <p:bldP spid="32" grpId="0" autoUpdateAnimBg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5851" y="0"/>
            <a:ext cx="7037504" cy="5840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下面阴影部分哪些是扇形？说说你的理由。</a:t>
            </a: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155428" y="751072"/>
            <a:ext cx="1584000" cy="158400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2164756" y="751072"/>
            <a:ext cx="1584000" cy="158400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4"/>
          <a:stretch>
            <a:fillRect/>
          </a:stretch>
        </p:blipFill>
        <p:spPr>
          <a:xfrm>
            <a:off x="6183412" y="751072"/>
            <a:ext cx="1584000" cy="158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9910" y="232576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①</a:t>
            </a:r>
            <a:endParaRPr lang="zh-CN" altLang="en-US" sz="3200" b="1" dirty="0"/>
          </a:p>
        </p:txBody>
      </p:sp>
      <p:sp>
        <p:nvSpPr>
          <p:cNvPr id="8" name="矩形 7"/>
          <p:cNvSpPr/>
          <p:nvPr/>
        </p:nvSpPr>
        <p:spPr>
          <a:xfrm>
            <a:off x="2657902" y="232576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②</a:t>
            </a:r>
            <a:endParaRPr lang="zh-CN" altLang="en-US" sz="3200" b="1" dirty="0"/>
          </a:p>
        </p:txBody>
      </p:sp>
      <p:sp>
        <p:nvSpPr>
          <p:cNvPr id="9" name="矩形 8"/>
          <p:cNvSpPr/>
          <p:nvPr/>
        </p:nvSpPr>
        <p:spPr>
          <a:xfrm>
            <a:off x="4667497" y="232576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③</a:t>
            </a:r>
            <a:endParaRPr lang="zh-CN" altLang="en-US" sz="3200" b="1" dirty="0"/>
          </a:p>
        </p:txBody>
      </p:sp>
      <p:sp>
        <p:nvSpPr>
          <p:cNvPr id="10" name="矩形 9"/>
          <p:cNvSpPr/>
          <p:nvPr/>
        </p:nvSpPr>
        <p:spPr>
          <a:xfrm>
            <a:off x="6677093" y="232576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④</a:t>
            </a:r>
            <a:endParaRPr lang="zh-CN" altLang="en-US" sz="3200" b="1" dirty="0"/>
          </a:p>
        </p:txBody>
      </p:sp>
      <p:sp>
        <p:nvSpPr>
          <p:cNvPr id="12" name="矩形 11"/>
          <p:cNvSpPr/>
          <p:nvPr/>
        </p:nvSpPr>
        <p:spPr>
          <a:xfrm>
            <a:off x="0" y="3299166"/>
            <a:ext cx="703750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在生活中，你见到哪些物体的外形是扇形？</a:t>
            </a:r>
          </a:p>
        </p:txBody>
      </p:sp>
      <p:pic>
        <p:nvPicPr>
          <p:cNvPr id="13" name="图片 12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0139" y="715756"/>
            <a:ext cx="1589928" cy="158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21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973" t="4529" r="4056" b="14460"/>
          <a:stretch/>
        </p:blipFill>
        <p:spPr>
          <a:xfrm>
            <a:off x="171662" y="178441"/>
            <a:ext cx="3772877" cy="25242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755" t="19315" r="5126" b="3677"/>
          <a:stretch/>
        </p:blipFill>
        <p:spPr>
          <a:xfrm>
            <a:off x="4339333" y="178440"/>
            <a:ext cx="4632429" cy="25242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 descr="屏幕剪辑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62" y="2875475"/>
            <a:ext cx="2284397" cy="3733529"/>
          </a:xfrm>
          <a:prstGeom prst="rect">
            <a:avLst/>
          </a:prstGeom>
        </p:spPr>
      </p:pic>
      <p:pic>
        <p:nvPicPr>
          <p:cNvPr id="8" name="图片 7" descr="屏幕剪辑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853" y="3159722"/>
            <a:ext cx="2326245" cy="3165034"/>
          </a:xfrm>
          <a:prstGeom prst="rect">
            <a:avLst/>
          </a:prstGeom>
        </p:spPr>
      </p:pic>
      <p:pic>
        <p:nvPicPr>
          <p:cNvPr id="9" name="图片 8" descr="屏幕剪辑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892" y="3381099"/>
            <a:ext cx="3269591" cy="315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55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734960"/>
            <a:ext cx="87068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/>
              <a:t>像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600" b="1" dirty="0" smtClean="0"/>
              <a:t>AOB</a:t>
            </a:r>
            <a:r>
              <a:rPr lang="zh-CN" altLang="en-US" sz="2600" b="1" dirty="0"/>
              <a:t>这样，顶点在圆心的角叫做</a:t>
            </a:r>
            <a:r>
              <a:rPr lang="zh-CN" altLang="en-US" sz="2600" b="1" dirty="0">
                <a:solidFill>
                  <a:srgbClr val="FF0000"/>
                </a:solidFill>
              </a:rPr>
              <a:t>圆心角</a:t>
            </a:r>
            <a:r>
              <a:rPr lang="zh-CN" altLang="en-US" sz="2600" b="1" dirty="0"/>
              <a:t>。</a:t>
            </a:r>
          </a:p>
        </p:txBody>
      </p:sp>
      <p:pic>
        <p:nvPicPr>
          <p:cNvPr id="4" name="图片 3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242" y="293867"/>
            <a:ext cx="2360256" cy="220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74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1" y="630942"/>
            <a:ext cx="8270029" cy="1986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441" y="218705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①</a:t>
            </a:r>
            <a:endParaRPr lang="zh-CN" altLang="en-US" sz="3200" b="1" dirty="0"/>
          </a:p>
        </p:txBody>
      </p:sp>
      <p:sp>
        <p:nvSpPr>
          <p:cNvPr id="4" name="矩形 3"/>
          <p:cNvSpPr/>
          <p:nvPr/>
        </p:nvSpPr>
        <p:spPr>
          <a:xfrm>
            <a:off x="2790808" y="218705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②</a:t>
            </a:r>
            <a:endParaRPr lang="zh-CN" altLang="en-US" sz="3200" b="1" dirty="0"/>
          </a:p>
        </p:txBody>
      </p:sp>
      <p:sp>
        <p:nvSpPr>
          <p:cNvPr id="5" name="矩形 4"/>
          <p:cNvSpPr/>
          <p:nvPr/>
        </p:nvSpPr>
        <p:spPr>
          <a:xfrm>
            <a:off x="4937778" y="218705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③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7084748" y="218705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④</a:t>
            </a:r>
            <a:endParaRPr lang="zh-CN" altLang="en-US" sz="3200" b="1" dirty="0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834551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下面</a:t>
            </a:r>
            <a:r>
              <a:rPr lang="zh-CN" altLang="zh-CN" sz="2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图形中哪些角是圆心角？说说你的理由。</a:t>
            </a:r>
          </a:p>
        </p:txBody>
      </p:sp>
    </p:spTree>
    <p:extLst>
      <p:ext uri="{BB962C8B-B14F-4D97-AF65-F5344CB8AC3E}">
        <p14:creationId xmlns:p14="http://schemas.microsoft.com/office/powerpoint/2010/main" val="362615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597" y="4038724"/>
            <a:ext cx="9015211" cy="110185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597" y="4038724"/>
            <a:ext cx="886261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/>
              <a:t>在</a:t>
            </a:r>
            <a:r>
              <a:rPr lang="zh-CN" altLang="en-US" sz="2600" b="1" dirty="0"/>
              <a:t>同一个圆中，扇形的大小与</a:t>
            </a:r>
            <a:r>
              <a:rPr lang="zh-CN" altLang="en-US" sz="2600" b="1" dirty="0" smtClean="0"/>
              <a:t>这个</a:t>
            </a:r>
            <a:r>
              <a:rPr lang="zh-CN" altLang="en-US" sz="2600" b="1" dirty="0"/>
              <a:t>扇形的圆心角的大小有关。</a:t>
            </a:r>
          </a:p>
        </p:txBody>
      </p:sp>
      <p:sp>
        <p:nvSpPr>
          <p:cNvPr id="3" name="矩形 2"/>
          <p:cNvSpPr/>
          <p:nvPr/>
        </p:nvSpPr>
        <p:spPr>
          <a:xfrm>
            <a:off x="-597" y="2734960"/>
            <a:ext cx="87068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/>
              <a:t>像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600" b="1" dirty="0" smtClean="0"/>
              <a:t>AOB</a:t>
            </a:r>
            <a:r>
              <a:rPr lang="zh-CN" altLang="en-US" sz="2600" b="1" dirty="0"/>
              <a:t>这样，顶点在圆心的角叫做</a:t>
            </a:r>
            <a:r>
              <a:rPr lang="zh-CN" altLang="en-US" sz="2600" b="1" dirty="0">
                <a:solidFill>
                  <a:srgbClr val="FF0000"/>
                </a:solidFill>
              </a:rPr>
              <a:t>圆心角</a:t>
            </a:r>
            <a:r>
              <a:rPr lang="zh-CN" altLang="en-US" sz="2600" b="1" dirty="0"/>
              <a:t>。</a:t>
            </a:r>
          </a:p>
        </p:txBody>
      </p:sp>
      <p:pic>
        <p:nvPicPr>
          <p:cNvPr id="4" name="图片 3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242" y="293867"/>
            <a:ext cx="2360256" cy="22046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597" y="4648132"/>
            <a:ext cx="521008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600" b="1" dirty="0"/>
              <a:t>扇形的大小还与圆的半径的有关。</a:t>
            </a:r>
            <a:endParaRPr lang="zh-CN" altLang="en-US" sz="2600" b="1" dirty="0"/>
          </a:p>
        </p:txBody>
      </p:sp>
      <p:sp>
        <p:nvSpPr>
          <p:cNvPr id="7" name="矩形 6"/>
          <p:cNvSpPr/>
          <p:nvPr/>
        </p:nvSpPr>
        <p:spPr>
          <a:xfrm>
            <a:off x="-597" y="3429316"/>
            <a:ext cx="5594801" cy="5840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扇形面积的大小</a:t>
            </a:r>
            <a:r>
              <a:rPr lang="zh-CN" altLang="zh-CN" sz="28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与</a:t>
            </a:r>
            <a:r>
              <a:rPr lang="zh-CN" altLang="en-US" sz="28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什么有</a:t>
            </a:r>
            <a:r>
              <a:rPr lang="zh-CN" altLang="zh-CN" sz="28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关系</a:t>
            </a:r>
            <a:r>
              <a:rPr lang="zh-CN" altLang="en-US" sz="28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呢</a:t>
            </a:r>
            <a:r>
              <a:rPr lang="zh-CN" altLang="zh-CN" sz="28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？</a:t>
            </a:r>
            <a:endParaRPr lang="zh-CN" altLang="zh-CN" sz="28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60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5209"/>
            <a:ext cx="759853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600" b="1" dirty="0">
                <a:latin typeface="Calibri" panose="020F0502020204030204" pitchFamily="34" charset="0"/>
                <a:cs typeface="Times New Roman" panose="02020603050405020304" pitchFamily="18" charset="0"/>
              </a:rPr>
              <a:t>你能画一个半径是</a:t>
            </a:r>
            <a:r>
              <a:rPr lang="en-US" altLang="zh-CN" sz="2600" b="1" dirty="0">
                <a:latin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zh-CN" altLang="zh-CN" sz="2600" b="1" dirty="0">
                <a:latin typeface="Calibri" panose="020F0502020204030204" pitchFamily="34" charset="0"/>
                <a:cs typeface="Times New Roman" panose="02020603050405020304" pitchFamily="18" charset="0"/>
              </a:rPr>
              <a:t>厘米，圆心角是</a:t>
            </a:r>
            <a:r>
              <a:rPr lang="en-US" altLang="zh-CN" sz="2600" b="1" dirty="0">
                <a:latin typeface="Calibri" panose="020F0502020204030204" pitchFamily="34" charset="0"/>
                <a:cs typeface="Times New Roman" panose="02020603050405020304" pitchFamily="18" charset="0"/>
              </a:rPr>
              <a:t>70</a:t>
            </a:r>
            <a:r>
              <a:rPr lang="zh-CN" altLang="zh-CN" sz="2600" b="1" dirty="0">
                <a:latin typeface="Calibri" panose="020F0502020204030204" pitchFamily="34" charset="0"/>
                <a:cs typeface="Times New Roman" panose="02020603050405020304" pitchFamily="18" charset="0"/>
              </a:rPr>
              <a:t>度的扇形吗？</a:t>
            </a:r>
            <a:endParaRPr lang="zh-CN" altLang="en-US" sz="2600" b="1" dirty="0"/>
          </a:p>
        </p:txBody>
      </p:sp>
      <p:sp>
        <p:nvSpPr>
          <p:cNvPr id="3" name="矩形 2"/>
          <p:cNvSpPr/>
          <p:nvPr/>
        </p:nvSpPr>
        <p:spPr>
          <a:xfrm>
            <a:off x="0" y="1608513"/>
            <a:ext cx="9144000" cy="2593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zh-CN" altLang="zh-CN" sz="26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练习：</a:t>
            </a:r>
            <a:endParaRPr lang="en-US" altLang="zh-CN" sz="2600" b="1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zh-CN" altLang="zh-CN" sz="26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①</a:t>
            </a:r>
            <a:r>
              <a:rPr lang="zh-CN" altLang="zh-CN" sz="2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画一个半径为</a:t>
            </a:r>
            <a:r>
              <a:rPr lang="en-US" altLang="zh-CN" sz="2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CN" altLang="zh-CN" sz="2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厘米的圆，再在圆中画一个圆心角是</a:t>
            </a:r>
            <a:r>
              <a:rPr lang="en-US" altLang="zh-CN" sz="2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150</a:t>
            </a:r>
            <a:r>
              <a:rPr lang="zh-CN" altLang="zh-CN" sz="2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度的扇形</a:t>
            </a:r>
            <a:r>
              <a:rPr lang="zh-CN" altLang="zh-CN" sz="26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。</a:t>
            </a:r>
            <a:endParaRPr lang="en-US" altLang="zh-CN" sz="2600" b="1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</a:pPr>
            <a:endParaRPr lang="zh-CN" altLang="zh-CN" sz="2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zh-CN" altLang="zh-CN" sz="26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②</a:t>
            </a:r>
            <a:r>
              <a:rPr lang="zh-CN" altLang="zh-CN" sz="2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画一个半径为</a:t>
            </a:r>
            <a:r>
              <a:rPr lang="en-US" altLang="zh-CN" sz="2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zh-CN" altLang="zh-CN" sz="2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厘米，圆心角是</a:t>
            </a:r>
            <a:r>
              <a:rPr lang="en-US" altLang="zh-CN" sz="2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300</a:t>
            </a:r>
            <a:r>
              <a:rPr lang="zh-CN" altLang="zh-CN" sz="2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度的扇形。</a:t>
            </a:r>
          </a:p>
        </p:txBody>
      </p:sp>
    </p:spTree>
    <p:extLst>
      <p:ext uri="{BB962C8B-B14F-4D97-AF65-F5344CB8AC3E}">
        <p14:creationId xmlns:p14="http://schemas.microsoft.com/office/powerpoint/2010/main" val="36665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252" y="-5288"/>
            <a:ext cx="3791423" cy="5840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求</a:t>
            </a:r>
            <a:r>
              <a:rPr lang="zh-CN" altLang="zh-CN" sz="2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下面各扇形的面积。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224023" y="1930977"/>
            <a:ext cx="50045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spc="-150" dirty="0" smtClean="0">
                <a:solidFill>
                  <a:prstClr val="black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＝</a:t>
            </a:r>
            <a:endParaRPr lang="zh-CN" altLang="en-US" spc="-150" dirty="0"/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1031716" y="1823562"/>
            <a:ext cx="7572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600" b="1" i="1" dirty="0" smtClean="0">
                <a:solidFill>
                  <a:srgbClr val="FF3399"/>
                </a:solidFill>
                <a:latin typeface="Times New Roman" pitchFamily="18" charset="0"/>
                <a:ea typeface="宋体" pitchFamily="2" charset="-122"/>
              </a:rPr>
              <a:t>r</a:t>
            </a:r>
            <a:endParaRPr kumimoji="1" lang="en-US" altLang="zh-CN" sz="3600" b="1" i="1" dirty="0">
              <a:solidFill>
                <a:srgbClr val="FF3399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90756" y="1923256"/>
            <a:ext cx="348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FF3399"/>
                </a:solidFill>
              </a:rPr>
              <a:t>2</a:t>
            </a:r>
            <a:endParaRPr lang="zh-CN" altLang="en-US" sz="2800" b="1" spc="-150" dirty="0">
              <a:solidFill>
                <a:srgbClr val="FF3399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92615" y="1895570"/>
            <a:ext cx="5886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cm</a:t>
            </a:r>
            <a:endParaRPr lang="zh-CN" altLang="en-US" sz="2800" b="1" spc="-150" dirty="0"/>
          </a:p>
        </p:txBody>
      </p:sp>
      <p:sp>
        <p:nvSpPr>
          <p:cNvPr id="23" name="矩形 22"/>
          <p:cNvSpPr/>
          <p:nvPr/>
        </p:nvSpPr>
        <p:spPr>
          <a:xfrm>
            <a:off x="161884" y="2550008"/>
            <a:ext cx="736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0000FF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3.14</a:t>
            </a:r>
            <a:endParaRPr lang="zh-CN" altLang="en-US" sz="2800" spc="-150" dirty="0">
              <a:solidFill>
                <a:srgbClr val="0000FF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26595" y="2550008"/>
            <a:ext cx="526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×</a:t>
            </a:r>
            <a:endParaRPr lang="zh-CN" altLang="en-US" sz="2800" b="1" spc="-150" dirty="0"/>
          </a:p>
        </p:txBody>
      </p:sp>
      <p:sp>
        <p:nvSpPr>
          <p:cNvPr id="25" name="矩形 24"/>
          <p:cNvSpPr/>
          <p:nvPr/>
        </p:nvSpPr>
        <p:spPr>
          <a:xfrm>
            <a:off x="1090365" y="2550008"/>
            <a:ext cx="457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FF3399"/>
                </a:solidFill>
              </a:rPr>
              <a:t>2</a:t>
            </a:r>
            <a:r>
              <a:rPr lang="en-US" altLang="zh-CN" sz="2800" b="1" spc="-150" baseline="30000" dirty="0" smtClean="0">
                <a:solidFill>
                  <a:srgbClr val="FF0000"/>
                </a:solidFill>
              </a:rPr>
              <a:t>2</a:t>
            </a:r>
            <a:endParaRPr lang="zh-CN" altLang="en-US" sz="2800" b="1" spc="-150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47565" y="2557290"/>
            <a:ext cx="526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×</a:t>
            </a:r>
            <a:endParaRPr lang="zh-CN" altLang="en-US" sz="2800" b="1" spc="-150" dirty="0"/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457180"/>
              </p:ext>
            </p:extLst>
          </p:nvPr>
        </p:nvGraphicFramePr>
        <p:xfrm>
          <a:off x="1731963" y="2308088"/>
          <a:ext cx="363537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Equation" r:id="rId3" imgW="139680" imgH="355320" progId="Equation.DSMT4">
                  <p:embed/>
                </p:oleObj>
              </mc:Choice>
              <mc:Fallback>
                <p:oleObj name="Equation" r:id="rId3" imgW="1396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31963" y="2308088"/>
                        <a:ext cx="363537" cy="92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矩形 27"/>
          <p:cNvSpPr/>
          <p:nvPr/>
        </p:nvSpPr>
        <p:spPr>
          <a:xfrm>
            <a:off x="1899990" y="2570573"/>
            <a:ext cx="50045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spc="-150" dirty="0" smtClean="0">
                <a:solidFill>
                  <a:prstClr val="black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＝</a:t>
            </a:r>
            <a:endParaRPr lang="zh-CN" altLang="en-US" spc="-150" dirty="0"/>
          </a:p>
        </p:txBody>
      </p:sp>
      <p:sp>
        <p:nvSpPr>
          <p:cNvPr id="29" name="矩形 28"/>
          <p:cNvSpPr/>
          <p:nvPr/>
        </p:nvSpPr>
        <p:spPr>
          <a:xfrm>
            <a:off x="2260491" y="2536153"/>
            <a:ext cx="752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3.14</a:t>
            </a:r>
            <a:endParaRPr lang="zh-CN" altLang="en-US" sz="2800" b="1" spc="-150" dirty="0"/>
          </a:p>
        </p:txBody>
      </p:sp>
      <p:sp>
        <p:nvSpPr>
          <p:cNvPr id="30" name="矩形 29"/>
          <p:cNvSpPr/>
          <p:nvPr/>
        </p:nvSpPr>
        <p:spPr>
          <a:xfrm>
            <a:off x="2828797" y="2508440"/>
            <a:ext cx="697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cm</a:t>
            </a:r>
            <a:r>
              <a:rPr lang="en-US" altLang="zh-CN" sz="2800" b="1" spc="-150" baseline="30000" dirty="0" smtClean="0"/>
              <a:t>2</a:t>
            </a:r>
            <a:endParaRPr lang="zh-CN" altLang="en-US" sz="2800" b="1" spc="-150" dirty="0"/>
          </a:p>
        </p:txBody>
      </p:sp>
      <p:pic>
        <p:nvPicPr>
          <p:cNvPr id="31" name="图片 3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65" y="512523"/>
            <a:ext cx="1432551" cy="1542220"/>
          </a:xfrm>
          <a:prstGeom prst="rect">
            <a:avLst/>
          </a:prstGeom>
        </p:spPr>
      </p:pic>
      <p:pic>
        <p:nvPicPr>
          <p:cNvPr id="32" name="图片 31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303" y="479798"/>
            <a:ext cx="2304000" cy="1610255"/>
          </a:xfrm>
          <a:prstGeom prst="rect">
            <a:avLst/>
          </a:prstGeom>
        </p:spPr>
      </p:pic>
      <p:pic>
        <p:nvPicPr>
          <p:cNvPr id="33" name="图片 32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33" y="3221946"/>
            <a:ext cx="2317671" cy="2265146"/>
          </a:xfrm>
          <a:prstGeom prst="rect">
            <a:avLst/>
          </a:prstGeom>
        </p:spPr>
      </p:pic>
      <p:pic>
        <p:nvPicPr>
          <p:cNvPr id="34" name="图片 33"/>
          <p:cNvPicPr/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389" y="3413382"/>
            <a:ext cx="1620000" cy="1447953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6087570" y="2038258"/>
            <a:ext cx="50045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spc="-150" dirty="0" smtClean="0">
                <a:solidFill>
                  <a:prstClr val="black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＝</a:t>
            </a:r>
            <a:endParaRPr lang="zh-CN" altLang="en-US" spc="-150" dirty="0"/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5895263" y="1930843"/>
            <a:ext cx="7572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600" b="1" i="1" dirty="0" smtClean="0">
                <a:solidFill>
                  <a:srgbClr val="FF3399"/>
                </a:solidFill>
                <a:latin typeface="Times New Roman" pitchFamily="18" charset="0"/>
                <a:ea typeface="宋体" pitchFamily="2" charset="-122"/>
              </a:rPr>
              <a:t>r</a:t>
            </a:r>
            <a:endParaRPr kumimoji="1" lang="en-US" altLang="zh-CN" sz="3600" b="1" i="1" dirty="0">
              <a:solidFill>
                <a:srgbClr val="FF3399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454303" y="2030537"/>
            <a:ext cx="348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FF3399"/>
                </a:solidFill>
              </a:rPr>
              <a:t>2</a:t>
            </a:r>
            <a:endParaRPr lang="zh-CN" altLang="en-US" sz="2800" b="1" spc="-150" dirty="0">
              <a:solidFill>
                <a:srgbClr val="FF3399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756162" y="2002851"/>
            <a:ext cx="5886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cm</a:t>
            </a:r>
            <a:endParaRPr lang="zh-CN" altLang="en-US" sz="2800" b="1" spc="-150" dirty="0"/>
          </a:p>
        </p:txBody>
      </p:sp>
      <p:sp>
        <p:nvSpPr>
          <p:cNvPr id="50" name="矩形 49"/>
          <p:cNvSpPr/>
          <p:nvPr/>
        </p:nvSpPr>
        <p:spPr>
          <a:xfrm>
            <a:off x="5025431" y="2683793"/>
            <a:ext cx="736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0000FF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3.14</a:t>
            </a:r>
            <a:endParaRPr lang="zh-CN" altLang="en-US" sz="2800" spc="-150" dirty="0">
              <a:solidFill>
                <a:srgbClr val="0000FF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590142" y="2683793"/>
            <a:ext cx="526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×</a:t>
            </a:r>
            <a:endParaRPr lang="zh-CN" altLang="en-US" sz="2800" b="1" spc="-150" dirty="0"/>
          </a:p>
        </p:txBody>
      </p:sp>
      <p:sp>
        <p:nvSpPr>
          <p:cNvPr id="52" name="矩形 51"/>
          <p:cNvSpPr/>
          <p:nvPr/>
        </p:nvSpPr>
        <p:spPr>
          <a:xfrm>
            <a:off x="5953912" y="2683793"/>
            <a:ext cx="457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FF3399"/>
                </a:solidFill>
              </a:rPr>
              <a:t>2</a:t>
            </a:r>
            <a:r>
              <a:rPr lang="en-US" altLang="zh-CN" sz="2800" b="1" spc="-150" baseline="30000" dirty="0" smtClean="0">
                <a:solidFill>
                  <a:srgbClr val="FF0000"/>
                </a:solidFill>
              </a:rPr>
              <a:t>2</a:t>
            </a:r>
            <a:endParaRPr lang="zh-CN" altLang="en-US" sz="2800" b="1" spc="-150" dirty="0">
              <a:solidFill>
                <a:srgbClr val="FF0000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211112" y="2691075"/>
            <a:ext cx="526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×</a:t>
            </a:r>
            <a:endParaRPr lang="zh-CN" altLang="en-US" sz="2800" b="1" spc="-150" dirty="0"/>
          </a:p>
        </p:txBody>
      </p:sp>
      <p:graphicFrame>
        <p:nvGraphicFramePr>
          <p:cNvPr id="54" name="对象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201789"/>
              </p:ext>
            </p:extLst>
          </p:nvPr>
        </p:nvGraphicFramePr>
        <p:xfrm>
          <a:off x="6580256" y="2441785"/>
          <a:ext cx="396875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Equation" r:id="rId9" imgW="152280" imgH="355320" progId="Equation.DSMT4">
                  <p:embed/>
                </p:oleObj>
              </mc:Choice>
              <mc:Fallback>
                <p:oleObj name="Equation" r:id="rId9" imgW="1522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80256" y="2441785"/>
                        <a:ext cx="396875" cy="92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矩形 54"/>
          <p:cNvSpPr/>
          <p:nvPr/>
        </p:nvSpPr>
        <p:spPr>
          <a:xfrm>
            <a:off x="6763537" y="2704358"/>
            <a:ext cx="50045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spc="-150" dirty="0" smtClean="0">
                <a:solidFill>
                  <a:prstClr val="black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＝</a:t>
            </a:r>
            <a:endParaRPr lang="zh-CN" altLang="en-US" spc="-150" dirty="0"/>
          </a:p>
        </p:txBody>
      </p:sp>
      <p:sp>
        <p:nvSpPr>
          <p:cNvPr id="56" name="矩形 55"/>
          <p:cNvSpPr/>
          <p:nvPr/>
        </p:nvSpPr>
        <p:spPr>
          <a:xfrm>
            <a:off x="7124038" y="2669938"/>
            <a:ext cx="752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6.28</a:t>
            </a:r>
            <a:endParaRPr lang="zh-CN" altLang="en-US" sz="2800" b="1" spc="-150" dirty="0"/>
          </a:p>
        </p:txBody>
      </p:sp>
      <p:sp>
        <p:nvSpPr>
          <p:cNvPr id="57" name="矩形 56"/>
          <p:cNvSpPr/>
          <p:nvPr/>
        </p:nvSpPr>
        <p:spPr>
          <a:xfrm>
            <a:off x="7692344" y="2642225"/>
            <a:ext cx="697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cm</a:t>
            </a:r>
            <a:r>
              <a:rPr lang="en-US" altLang="zh-CN" sz="2800" b="1" spc="-150" baseline="30000" dirty="0" smtClean="0"/>
              <a:t>2</a:t>
            </a:r>
            <a:endParaRPr lang="zh-CN" altLang="en-US" sz="2800" b="1" spc="-150" dirty="0"/>
          </a:p>
        </p:txBody>
      </p:sp>
      <p:sp>
        <p:nvSpPr>
          <p:cNvPr id="81" name="矩形 80"/>
          <p:cNvSpPr/>
          <p:nvPr/>
        </p:nvSpPr>
        <p:spPr>
          <a:xfrm>
            <a:off x="1297587" y="5459976"/>
            <a:ext cx="50045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spc="-150" dirty="0" smtClean="0">
                <a:solidFill>
                  <a:prstClr val="black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＝</a:t>
            </a:r>
            <a:endParaRPr lang="zh-CN" altLang="en-US" spc="-150" dirty="0"/>
          </a:p>
        </p:txBody>
      </p:sp>
      <p:sp>
        <p:nvSpPr>
          <p:cNvPr id="82" name="Text Box 7"/>
          <p:cNvSpPr txBox="1">
            <a:spLocks noChangeArrowheads="1"/>
          </p:cNvSpPr>
          <p:nvPr/>
        </p:nvSpPr>
        <p:spPr bwMode="auto">
          <a:xfrm>
            <a:off x="1105280" y="5352561"/>
            <a:ext cx="7572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600" b="1" i="1" dirty="0" smtClean="0">
                <a:solidFill>
                  <a:srgbClr val="FF3399"/>
                </a:solidFill>
                <a:latin typeface="Times New Roman" pitchFamily="18" charset="0"/>
                <a:ea typeface="宋体" pitchFamily="2" charset="-122"/>
              </a:rPr>
              <a:t>r</a:t>
            </a:r>
            <a:endParaRPr kumimoji="1" lang="en-US" altLang="zh-CN" sz="3600" b="1" i="1" dirty="0">
              <a:solidFill>
                <a:srgbClr val="FF3399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664320" y="5452255"/>
            <a:ext cx="348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FF3399"/>
                </a:solidFill>
              </a:rPr>
              <a:t>2</a:t>
            </a:r>
            <a:endParaRPr lang="zh-CN" altLang="en-US" sz="2800" b="1" spc="-150" dirty="0">
              <a:solidFill>
                <a:srgbClr val="FF3399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966179" y="5424569"/>
            <a:ext cx="5886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cm</a:t>
            </a:r>
            <a:endParaRPr lang="zh-CN" altLang="en-US" sz="2800" b="1" spc="-150" dirty="0"/>
          </a:p>
        </p:txBody>
      </p:sp>
      <p:sp>
        <p:nvSpPr>
          <p:cNvPr id="85" name="矩形 84"/>
          <p:cNvSpPr/>
          <p:nvPr/>
        </p:nvSpPr>
        <p:spPr>
          <a:xfrm>
            <a:off x="235448" y="6079007"/>
            <a:ext cx="736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0000FF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3.14</a:t>
            </a:r>
            <a:endParaRPr lang="zh-CN" altLang="en-US" sz="2800" spc="-150" dirty="0">
              <a:solidFill>
                <a:srgbClr val="0000FF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800159" y="6079007"/>
            <a:ext cx="526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×</a:t>
            </a:r>
            <a:endParaRPr lang="zh-CN" altLang="en-US" sz="2800" b="1" spc="-150" dirty="0"/>
          </a:p>
        </p:txBody>
      </p:sp>
      <p:sp>
        <p:nvSpPr>
          <p:cNvPr id="87" name="矩形 86"/>
          <p:cNvSpPr/>
          <p:nvPr/>
        </p:nvSpPr>
        <p:spPr>
          <a:xfrm>
            <a:off x="1163929" y="6079007"/>
            <a:ext cx="457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FF3399"/>
                </a:solidFill>
              </a:rPr>
              <a:t>2</a:t>
            </a:r>
            <a:r>
              <a:rPr lang="en-US" altLang="zh-CN" sz="2800" b="1" spc="-150" baseline="30000" dirty="0" smtClean="0">
                <a:solidFill>
                  <a:srgbClr val="FF0000"/>
                </a:solidFill>
              </a:rPr>
              <a:t>2</a:t>
            </a:r>
            <a:endParaRPr lang="zh-CN" altLang="en-US" sz="2800" b="1" spc="-150" dirty="0">
              <a:solidFill>
                <a:srgbClr val="FF0000"/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421129" y="6086289"/>
            <a:ext cx="526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×</a:t>
            </a:r>
            <a:endParaRPr lang="zh-CN" altLang="en-US" sz="2800" b="1" spc="-150" dirty="0"/>
          </a:p>
        </p:txBody>
      </p:sp>
      <p:graphicFrame>
        <p:nvGraphicFramePr>
          <p:cNvPr id="89" name="对象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7248560"/>
              </p:ext>
            </p:extLst>
          </p:nvPr>
        </p:nvGraphicFramePr>
        <p:xfrm>
          <a:off x="1789113" y="5837238"/>
          <a:ext cx="396875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11" imgW="152280" imgH="355320" progId="Equation.DSMT4">
                  <p:embed/>
                </p:oleObj>
              </mc:Choice>
              <mc:Fallback>
                <p:oleObj name="Equation" r:id="rId11" imgW="1522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89113" y="5837238"/>
                        <a:ext cx="396875" cy="92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" name="矩形 89"/>
          <p:cNvSpPr/>
          <p:nvPr/>
        </p:nvSpPr>
        <p:spPr>
          <a:xfrm>
            <a:off x="1973554" y="6099572"/>
            <a:ext cx="50045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spc="-150" dirty="0" smtClean="0">
                <a:solidFill>
                  <a:prstClr val="black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＝</a:t>
            </a:r>
            <a:endParaRPr lang="zh-CN" altLang="en-US" spc="-150" dirty="0"/>
          </a:p>
        </p:txBody>
      </p:sp>
      <p:sp>
        <p:nvSpPr>
          <p:cNvPr id="91" name="矩形 90"/>
          <p:cNvSpPr/>
          <p:nvPr/>
        </p:nvSpPr>
        <p:spPr>
          <a:xfrm>
            <a:off x="2334055" y="6065152"/>
            <a:ext cx="752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9.42</a:t>
            </a:r>
            <a:endParaRPr lang="zh-CN" altLang="en-US" sz="2800" b="1" spc="-150" dirty="0"/>
          </a:p>
        </p:txBody>
      </p:sp>
      <p:sp>
        <p:nvSpPr>
          <p:cNvPr id="92" name="矩形 91"/>
          <p:cNvSpPr/>
          <p:nvPr/>
        </p:nvSpPr>
        <p:spPr>
          <a:xfrm>
            <a:off x="2902361" y="6037439"/>
            <a:ext cx="697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cm</a:t>
            </a:r>
            <a:r>
              <a:rPr lang="en-US" altLang="zh-CN" sz="2800" b="1" spc="-150" baseline="30000" dirty="0" smtClean="0"/>
              <a:t>2</a:t>
            </a:r>
            <a:endParaRPr lang="zh-CN" altLang="en-US" sz="2800" b="1" spc="-150" dirty="0"/>
          </a:p>
        </p:txBody>
      </p:sp>
      <p:sp>
        <p:nvSpPr>
          <p:cNvPr id="95" name="矩形 94"/>
          <p:cNvSpPr/>
          <p:nvPr/>
        </p:nvSpPr>
        <p:spPr>
          <a:xfrm>
            <a:off x="6074368" y="4978324"/>
            <a:ext cx="50045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spc="-150" dirty="0" smtClean="0">
                <a:solidFill>
                  <a:prstClr val="black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＝</a:t>
            </a:r>
            <a:endParaRPr lang="zh-CN" altLang="en-US" spc="-150" dirty="0"/>
          </a:p>
        </p:txBody>
      </p:sp>
      <p:sp>
        <p:nvSpPr>
          <p:cNvPr id="96" name="Text Box 7"/>
          <p:cNvSpPr txBox="1">
            <a:spLocks noChangeArrowheads="1"/>
          </p:cNvSpPr>
          <p:nvPr/>
        </p:nvSpPr>
        <p:spPr bwMode="auto">
          <a:xfrm>
            <a:off x="5882061" y="4870909"/>
            <a:ext cx="7572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600" b="1" i="1" dirty="0" smtClean="0">
                <a:solidFill>
                  <a:srgbClr val="FF3399"/>
                </a:solidFill>
                <a:latin typeface="Times New Roman" pitchFamily="18" charset="0"/>
                <a:ea typeface="宋体" pitchFamily="2" charset="-122"/>
              </a:rPr>
              <a:t>r</a:t>
            </a:r>
            <a:endParaRPr kumimoji="1" lang="en-US" altLang="zh-CN" sz="3600" b="1" i="1" dirty="0">
              <a:solidFill>
                <a:srgbClr val="FF3399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6441101" y="4970603"/>
            <a:ext cx="348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FF3399"/>
                </a:solidFill>
              </a:rPr>
              <a:t>2</a:t>
            </a:r>
            <a:endParaRPr lang="zh-CN" altLang="en-US" sz="2800" b="1" spc="-150" dirty="0">
              <a:solidFill>
                <a:srgbClr val="FF3399"/>
              </a:solidFill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742960" y="4942917"/>
            <a:ext cx="5886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cm</a:t>
            </a:r>
            <a:endParaRPr lang="zh-CN" altLang="en-US" sz="2800" b="1" spc="-150" dirty="0"/>
          </a:p>
        </p:txBody>
      </p:sp>
      <p:sp>
        <p:nvSpPr>
          <p:cNvPr id="99" name="矩形 98"/>
          <p:cNvSpPr/>
          <p:nvPr/>
        </p:nvSpPr>
        <p:spPr>
          <a:xfrm>
            <a:off x="5012229" y="5597355"/>
            <a:ext cx="736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0000FF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3.14</a:t>
            </a:r>
            <a:endParaRPr lang="zh-CN" altLang="en-US" sz="2800" spc="-150" dirty="0">
              <a:solidFill>
                <a:srgbClr val="0000FF"/>
              </a:solidFill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5576940" y="5597355"/>
            <a:ext cx="526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×</a:t>
            </a:r>
            <a:endParaRPr lang="zh-CN" altLang="en-US" sz="2800" b="1" spc="-150" dirty="0"/>
          </a:p>
        </p:txBody>
      </p:sp>
      <p:sp>
        <p:nvSpPr>
          <p:cNvPr id="101" name="矩形 100"/>
          <p:cNvSpPr/>
          <p:nvPr/>
        </p:nvSpPr>
        <p:spPr>
          <a:xfrm>
            <a:off x="5940710" y="5597355"/>
            <a:ext cx="457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>
                <a:solidFill>
                  <a:srgbClr val="FF3399"/>
                </a:solidFill>
              </a:rPr>
              <a:t>2</a:t>
            </a:r>
            <a:r>
              <a:rPr lang="en-US" altLang="zh-CN" sz="2800" b="1" spc="-150" baseline="30000" dirty="0" smtClean="0">
                <a:solidFill>
                  <a:srgbClr val="FF0000"/>
                </a:solidFill>
              </a:rPr>
              <a:t>2</a:t>
            </a:r>
            <a:endParaRPr lang="zh-CN" altLang="en-US" sz="2800" b="1" spc="-150" dirty="0">
              <a:solidFill>
                <a:srgbClr val="FF0000"/>
              </a:solidFill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6197910" y="5604637"/>
            <a:ext cx="526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×</a:t>
            </a:r>
            <a:endParaRPr lang="zh-CN" altLang="en-US" sz="2800" b="1" spc="-150" dirty="0"/>
          </a:p>
        </p:txBody>
      </p:sp>
      <p:graphicFrame>
        <p:nvGraphicFramePr>
          <p:cNvPr id="103" name="对象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9847017"/>
              </p:ext>
            </p:extLst>
          </p:nvPr>
        </p:nvGraphicFramePr>
        <p:xfrm>
          <a:off x="6582308" y="5355435"/>
          <a:ext cx="363537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13" imgW="139680" imgH="355320" progId="Equation.DSMT4">
                  <p:embed/>
                </p:oleObj>
              </mc:Choice>
              <mc:Fallback>
                <p:oleObj name="Equation" r:id="rId13" imgW="13968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82308" y="5355435"/>
                        <a:ext cx="363537" cy="92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" name="矩形 103"/>
          <p:cNvSpPr/>
          <p:nvPr/>
        </p:nvSpPr>
        <p:spPr>
          <a:xfrm>
            <a:off x="6750335" y="5617920"/>
            <a:ext cx="50045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spc="-150" dirty="0" smtClean="0">
                <a:solidFill>
                  <a:prstClr val="black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＝</a:t>
            </a:r>
            <a:endParaRPr lang="zh-CN" altLang="en-US" spc="-150" dirty="0"/>
          </a:p>
        </p:txBody>
      </p:sp>
      <p:sp>
        <p:nvSpPr>
          <p:cNvPr id="105" name="矩形 104"/>
          <p:cNvSpPr/>
          <p:nvPr/>
        </p:nvSpPr>
        <p:spPr>
          <a:xfrm>
            <a:off x="7110836" y="5583500"/>
            <a:ext cx="752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1.57</a:t>
            </a:r>
            <a:endParaRPr lang="zh-CN" altLang="en-US" sz="2800" b="1" spc="-150" dirty="0"/>
          </a:p>
        </p:txBody>
      </p:sp>
      <p:sp>
        <p:nvSpPr>
          <p:cNvPr id="106" name="矩形 105"/>
          <p:cNvSpPr/>
          <p:nvPr/>
        </p:nvSpPr>
        <p:spPr>
          <a:xfrm>
            <a:off x="7679142" y="5555787"/>
            <a:ext cx="697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-150" dirty="0" smtClean="0"/>
              <a:t>cm</a:t>
            </a:r>
            <a:r>
              <a:rPr lang="en-US" altLang="zh-CN" sz="2800" b="1" spc="-150" baseline="30000" dirty="0" smtClean="0"/>
              <a:t>2</a:t>
            </a:r>
            <a:endParaRPr lang="zh-CN" altLang="en-US" sz="2800" b="1" spc="-150" dirty="0"/>
          </a:p>
        </p:txBody>
      </p:sp>
    </p:spTree>
    <p:extLst>
      <p:ext uri="{BB962C8B-B14F-4D97-AF65-F5344CB8AC3E}">
        <p14:creationId xmlns:p14="http://schemas.microsoft.com/office/powerpoint/2010/main" val="51800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utoUpdateAnimBg="0"/>
      <p:bldP spid="21" grpId="0"/>
      <p:bldP spid="22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46" grpId="0"/>
      <p:bldP spid="47" grpId="0" autoUpdateAnimBg="0"/>
      <p:bldP spid="48" grpId="0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81" grpId="0"/>
      <p:bldP spid="82" grpId="0" autoUpdateAnimBg="0"/>
      <p:bldP spid="83" grpId="0"/>
      <p:bldP spid="84" grpId="0"/>
      <p:bldP spid="85" grpId="0"/>
      <p:bldP spid="86" grpId="0"/>
      <p:bldP spid="87" grpId="0"/>
      <p:bldP spid="88" grpId="0"/>
      <p:bldP spid="90" grpId="0"/>
      <p:bldP spid="91" grpId="0"/>
      <p:bldP spid="92" grpId="0"/>
      <p:bldP spid="95" grpId="0"/>
      <p:bldP spid="96" grpId="0" autoUpdateAnimBg="0"/>
      <p:bldP spid="97" grpId="0"/>
      <p:bldP spid="98" grpId="0"/>
      <p:bldP spid="99" grpId="0"/>
      <p:bldP spid="100" grpId="0"/>
      <p:bldP spid="101" grpId="0"/>
      <p:bldP spid="102" grpId="0"/>
      <p:bldP spid="104" grpId="0"/>
      <p:bldP spid="105" grpId="0"/>
      <p:bldP spid="1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12" y="140728"/>
            <a:ext cx="6575800" cy="12759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780" y="1511179"/>
            <a:ext cx="8899301" cy="548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zh-CN" altLang="zh-CN" sz="2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你在生活中见过上面这些图案</a:t>
            </a:r>
            <a:r>
              <a:rPr lang="zh-CN" altLang="zh-CN" sz="26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吗</a:t>
            </a:r>
            <a:r>
              <a:rPr lang="zh-CN" altLang="zh-CN" sz="2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？</a:t>
            </a:r>
          </a:p>
        </p:txBody>
      </p:sp>
      <p:sp>
        <p:nvSpPr>
          <p:cNvPr id="4" name="矩形 3"/>
          <p:cNvSpPr/>
          <p:nvPr/>
        </p:nvSpPr>
        <p:spPr>
          <a:xfrm>
            <a:off x="68780" y="2037799"/>
            <a:ext cx="4572000" cy="5489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zh-CN" altLang="zh-CN" sz="26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这些</a:t>
            </a:r>
            <a:r>
              <a:rPr lang="zh-CN" altLang="zh-CN" sz="2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图案是什么图形的一部分</a:t>
            </a:r>
            <a:r>
              <a:rPr lang="zh-CN" altLang="zh-CN" sz="26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？</a:t>
            </a:r>
            <a:endParaRPr lang="zh-CN" altLang="zh-CN" sz="2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780" y="2564419"/>
            <a:ext cx="6853158" cy="5489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zh-CN" altLang="zh-CN" sz="2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像上面这样一个圆环被截得的部分叫做</a:t>
            </a:r>
            <a:r>
              <a:rPr lang="zh-CN" altLang="zh-CN" sz="26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扇环</a:t>
            </a:r>
            <a:r>
              <a:rPr lang="zh-CN" altLang="zh-CN" sz="2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13100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600</TotalTime>
  <Words>347</Words>
  <Application>Microsoft Office PowerPoint</Application>
  <PresentationFormat>全屏显示(4:3)</PresentationFormat>
  <Paragraphs>112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方正黑体_GBK</vt:lpstr>
      <vt:lpstr>宋体</vt:lpstr>
      <vt:lpstr>Arial</vt:lpstr>
      <vt:lpstr>Calibri</vt:lpstr>
      <vt:lpstr>Calibri Light</vt:lpstr>
      <vt:lpstr>Times New Roman</vt:lpstr>
      <vt:lpstr>Office 主题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20</cp:revision>
  <dcterms:created xsi:type="dcterms:W3CDTF">2014-12-09T05:22:22Z</dcterms:created>
  <dcterms:modified xsi:type="dcterms:W3CDTF">2014-12-18T02:42:08Z</dcterms:modified>
</cp:coreProperties>
</file>