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FFFFCC"/>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DE8E5-78A0-458D-8379-FA283551902E}"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24DC8CA-A767-4C1C-821D-C146E3246B9A}" type="datetimeFigureOut">
              <a:rPr lang="zh-CN" altLang="en-US" smtClean="0"/>
              <a:pPr/>
              <a:t>2011-10-23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1DE8E5-78A0-458D-8379-FA283551902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B24DC8CA-A767-4C1C-821D-C146E3246B9A}" type="datetimeFigureOut">
              <a:rPr lang="zh-CN" altLang="en-US" smtClean="0"/>
              <a:pPr/>
              <a:t>2011-10-23</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3A1DE8E5-78A0-458D-8379-FA283551902E}"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audio" Target="file:///C:\Documents%20and%20Settings\a\&#26700;&#38754;\&#39640;&#23665;&#27969;&#27700;.mp3" TargetMode="External"/><Relationship Id="rId6" Type="http://schemas.openxmlformats.org/officeDocument/2006/relationships/image" Target="../media/image5.gif"/><Relationship Id="rId5" Type="http://schemas.openxmlformats.org/officeDocument/2006/relationships/slide" Target="slide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785918" y="428604"/>
            <a:ext cx="5429288" cy="1323439"/>
          </a:xfrm>
          <a:prstGeom prst="rect">
            <a:avLst/>
          </a:prstGeom>
          <a:noFill/>
          <a:effectLst>
            <a:innerShdw blurRad="63500" dist="50800" dir="13500000">
              <a:prstClr val="black">
                <a:alpha val="50000"/>
              </a:prstClr>
            </a:innerShdw>
            <a:reflection blurRad="6350" stA="50000" endA="300" endPos="55000" dir="5400000" sy="-100000" algn="bl" rotWithShape="0"/>
          </a:effectLst>
        </p:spPr>
        <p:txBody>
          <a:bodyPr wrap="square" lIns="91440" tIns="45720" rIns="91440" bIns="45720">
            <a:spAutoFit/>
          </a:bodyPr>
          <a:lstStyle/>
          <a:p>
            <a:pPr algn="ctr"/>
            <a:r>
              <a:rPr lang="zh-CN" altLang="en-US" sz="8000" b="1" dirty="0">
                <a:ln w="900" cmpd="sng">
                  <a:solidFill>
                    <a:schemeClr val="accent1">
                      <a:satMod val="190000"/>
                      <a:alpha val="55000"/>
                    </a:schemeClr>
                  </a:solidFill>
                  <a:prstDash val="solid"/>
                </a:ln>
                <a:solidFill>
                  <a:schemeClr val="bg2">
                    <a:lumMod val="75000"/>
                  </a:schemeClr>
                </a:solidFill>
                <a:effectLst>
                  <a:innerShdw blurRad="101600" dist="76200" dir="5400000">
                    <a:schemeClr val="accent1">
                      <a:satMod val="190000"/>
                      <a:tint val="100000"/>
                      <a:alpha val="74000"/>
                    </a:schemeClr>
                  </a:innerShdw>
                </a:effectLst>
                <a:latin typeface="方正姚体" pitchFamily="2" charset="-122"/>
                <a:ea typeface="方正姚体" pitchFamily="2" charset="-122"/>
              </a:rPr>
              <a:t>可爱</a:t>
            </a:r>
            <a:r>
              <a:rPr lang="zh-CN" altLang="en-US" sz="8000" b="1" dirty="0" smtClean="0">
                <a:ln w="900" cmpd="sng">
                  <a:solidFill>
                    <a:schemeClr val="accent1">
                      <a:satMod val="190000"/>
                      <a:alpha val="55000"/>
                    </a:schemeClr>
                  </a:solidFill>
                  <a:prstDash val="solid"/>
                </a:ln>
                <a:solidFill>
                  <a:schemeClr val="bg2">
                    <a:lumMod val="75000"/>
                  </a:schemeClr>
                </a:solidFill>
                <a:effectLst>
                  <a:innerShdw blurRad="101600" dist="76200" dir="5400000">
                    <a:schemeClr val="accent1">
                      <a:satMod val="190000"/>
                      <a:tint val="100000"/>
                      <a:alpha val="74000"/>
                    </a:schemeClr>
                  </a:innerShdw>
                </a:effectLst>
                <a:latin typeface="方正姚体" pitchFamily="2" charset="-122"/>
                <a:ea typeface="方正姚体" pitchFamily="2" charset="-122"/>
              </a:rPr>
              <a:t>的四川</a:t>
            </a:r>
            <a:endParaRPr lang="zh-CN" altLang="en-US" sz="8000" b="1" cap="none" spc="0" dirty="0">
              <a:ln w="900" cmpd="sng">
                <a:solidFill>
                  <a:schemeClr val="accent1">
                    <a:satMod val="190000"/>
                    <a:alpha val="55000"/>
                  </a:schemeClr>
                </a:solidFill>
                <a:prstDash val="solid"/>
              </a:ln>
              <a:solidFill>
                <a:schemeClr val="bg2">
                  <a:lumMod val="75000"/>
                </a:schemeClr>
              </a:solidFill>
              <a:effectLst>
                <a:innerShdw blurRad="101600" dist="76200" dir="5400000">
                  <a:schemeClr val="accent1">
                    <a:satMod val="190000"/>
                    <a:tint val="100000"/>
                    <a:alpha val="74000"/>
                  </a:schemeClr>
                </a:innerShdw>
              </a:effectLst>
              <a:latin typeface="方正姚体" pitchFamily="2" charset="-122"/>
              <a:ea typeface="方正姚体" pitchFamily="2" charset="-122"/>
            </a:endParaRPr>
          </a:p>
        </p:txBody>
      </p:sp>
      <p:sp>
        <p:nvSpPr>
          <p:cNvPr id="8" name="矩形 7"/>
          <p:cNvSpPr/>
          <p:nvPr/>
        </p:nvSpPr>
        <p:spPr>
          <a:xfrm>
            <a:off x="3571868" y="2571744"/>
            <a:ext cx="2186556" cy="1200329"/>
          </a:xfrm>
          <a:prstGeom prst="rect">
            <a:avLst/>
          </a:prstGeom>
          <a:noFill/>
          <a:effectLst>
            <a:glow rad="228600">
              <a:schemeClr val="accent6">
                <a:satMod val="175000"/>
                <a:alpha val="40000"/>
              </a:schemeClr>
            </a:glow>
          </a:effectLst>
          <a:scene3d>
            <a:camera prst="obliqueTopRight"/>
            <a:lightRig rig="threePt" dir="t"/>
          </a:scene3d>
        </p:spPr>
        <p:txBody>
          <a:bodyPr wrap="square" lIns="91440" tIns="45720" rIns="91440" bIns="45720">
            <a:spAutoFit/>
            <a:scene3d>
              <a:camera prst="orthographicFront"/>
              <a:lightRig rig="flat" dir="tl">
                <a:rot lat="0" lon="0" rev="6600000"/>
              </a:lightRig>
            </a:scene3d>
            <a:sp3d extrusionH="25400" contourW="8890">
              <a:bevelT w="38100" h="31750" prst="divot"/>
              <a:contourClr>
                <a:schemeClr val="accent2">
                  <a:shade val="75000"/>
                </a:schemeClr>
              </a:contourClr>
            </a:sp3d>
          </a:bodyPr>
          <a:lstStyle/>
          <a:p>
            <a:pPr algn="ctr"/>
            <a:r>
              <a:rPr lang="zh-CN" altLang="en-US" sz="7200" b="1" dirty="0" smtClean="0">
                <a:ln w="11430">
                  <a:no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行楷" pitchFamily="2" charset="-122"/>
                <a:ea typeface="华文行楷" pitchFamily="2" charset="-122"/>
              </a:rPr>
              <a:t>之</a:t>
            </a:r>
            <a:endParaRPr lang="zh-CN" altLang="en-US" sz="7200" b="1" dirty="0">
              <a:ln w="11430">
                <a:no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行楷" pitchFamily="2" charset="-122"/>
              <a:ea typeface="华文行楷" pitchFamily="2" charset="-122"/>
            </a:endParaRPr>
          </a:p>
        </p:txBody>
      </p:sp>
      <p:sp>
        <p:nvSpPr>
          <p:cNvPr id="9" name="矩形 8"/>
          <p:cNvSpPr/>
          <p:nvPr/>
        </p:nvSpPr>
        <p:spPr>
          <a:xfrm>
            <a:off x="2357422" y="4786322"/>
            <a:ext cx="4432624" cy="110799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zh-CN" altLang="en-US" sz="6600" b="1" cap="none" spc="0" dirty="0" smtClean="0">
                <a:ln w="11430"/>
                <a:gradFill flip="none" rotWithShape="1">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path path="circle">
                    <a:fillToRect l="50000" t="50000" r="50000" b="50000"/>
                  </a:path>
                  <a:tileRect/>
                </a:gradFill>
                <a:effectLst>
                  <a:outerShdw blurRad="80000" dist="40000" dir="5040000" algn="tl">
                    <a:srgbClr val="000000">
                      <a:alpha val="30000"/>
                    </a:srgbClr>
                  </a:outerShdw>
                </a:effectLst>
                <a:latin typeface="华文行楷" pitchFamily="2" charset="-122"/>
                <a:ea typeface="华文行楷" pitchFamily="2" charset="-122"/>
              </a:rPr>
              <a:t>可爱的昭化</a:t>
            </a:r>
            <a:endParaRPr lang="zh-CN" altLang="en-US" sz="6600" b="1" cap="none" spc="0" dirty="0">
              <a:ln w="11430"/>
              <a:gradFill flip="none" rotWithShape="1">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path path="circle">
                  <a:fillToRect l="50000" t="50000" r="50000" b="50000"/>
                </a:path>
                <a:tileRect/>
              </a:gradFill>
              <a:effectLst>
                <a:outerShdw blurRad="80000" dist="40000" dir="5040000" algn="tl">
                  <a:srgbClr val="000000">
                    <a:alpha val="30000"/>
                  </a:srgbClr>
                </a:outerShdw>
              </a:effectLst>
              <a:latin typeface="华文行楷" pitchFamily="2" charset="-122"/>
              <a:ea typeface="华文行楷" pitchFamily="2" charset="-122"/>
            </a:endParaRPr>
          </a:p>
        </p:txBody>
      </p:sp>
      <p:sp>
        <p:nvSpPr>
          <p:cNvPr id="11" name="右箭头 10"/>
          <p:cNvSpPr/>
          <p:nvPr/>
        </p:nvSpPr>
        <p:spPr>
          <a:xfrm>
            <a:off x="7786710" y="5786454"/>
            <a:ext cx="928694" cy="642942"/>
          </a:xfrm>
          <a:prstGeom prst="rightArrow">
            <a:avLst/>
          </a:prstGeom>
          <a:gradFill flip="none" rotWithShape="1">
            <a:gsLst>
              <a:gs pos="0">
                <a:srgbClr val="CCCCFF"/>
              </a:gs>
              <a:gs pos="17999">
                <a:srgbClr val="99CCFF"/>
              </a:gs>
              <a:gs pos="36000">
                <a:srgbClr val="9966FF"/>
              </a:gs>
              <a:gs pos="61000">
                <a:srgbClr val="CC99FF"/>
              </a:gs>
              <a:gs pos="82001">
                <a:srgbClr val="99CCFF"/>
              </a:gs>
              <a:gs pos="100000">
                <a:srgbClr val="CCCCFF"/>
              </a:gs>
            </a:gsLst>
            <a:path path="shape">
              <a:fillToRect l="50000" t="50000" r="50000" b="50000"/>
            </a:path>
            <a:tileRect/>
          </a:gradFill>
          <a:ln w="0">
            <a:noFill/>
          </a:ln>
          <a:effectLst>
            <a:outerShdw blurRad="76200" dir="18900000" sy="23000" kx="-1200000" algn="bl" rotWithShape="0">
              <a:prstClr val="black">
                <a:alpha val="20000"/>
              </a:prstClr>
            </a:out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FF0000"/>
                </a:solidFill>
                <a:latin typeface="+mn-ea"/>
              </a:rPr>
              <a:t>play</a:t>
            </a:r>
            <a:endParaRPr lang="zh-CN" altLang="en-US" sz="2000"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6"/>
                                        </p:tgtEl>
                                        <p:attrNameLst>
                                          <p:attrName>r</p:attrName>
                                        </p:attrNameLst>
                                      </p:cBhvr>
                                    </p:animRot>
                                  </p:childTnLst>
                                </p:cTn>
                              </p:par>
                              <p:par>
                                <p:cTn id="7" presetID="4" presetClass="emph" presetSubtype="2" fill="hold" grpId="0" nodeType="withEffect">
                                  <p:stCondLst>
                                    <p:cond delay="0"/>
                                  </p:stCondLst>
                                  <p:childTnLst>
                                    <p:anim to="1.5" calcmode="lin" valueType="num">
                                      <p:cBhvr override="childStyle">
                                        <p:cTn id="8" dur="2000" fill="hold"/>
                                        <p:tgtEl>
                                          <p:spTgt spid="8"/>
                                        </p:tgtEl>
                                        <p:attrNameLst>
                                          <p:attrName>style.fontSize</p:attrName>
                                        </p:attrNameLst>
                                      </p:cBhvr>
                                    </p:anim>
                                  </p:childTnLst>
                                </p:cTn>
                              </p:par>
                              <p:par>
                                <p:cTn id="9" presetID="49" presetClass="path" presetSubtype="0" accel="50000" decel="50000" fill="hold" grpId="0" nodeType="withEffect">
                                  <p:stCondLst>
                                    <p:cond delay="0"/>
                                  </p:stCondLst>
                                  <p:childTnLst>
                                    <p:animMotion origin="layout" path="M -0.50017 -0.7787 L -3.61111E-6 -3.7037E-6 " pathEditMode="relative" rAng="0" ptsTypes="AA">
                                      <p:cBhvr>
                                        <p:cTn id="10" dur="5000" fill="hold"/>
                                        <p:tgtEl>
                                          <p:spTgt spid="9"/>
                                        </p:tgtEl>
                                        <p:attrNameLst>
                                          <p:attrName>ppt_x</p:attrName>
                                          <p:attrName>ppt_y</p:attrName>
                                        </p:attrNameLst>
                                      </p:cBhvr>
                                      <p:rCtr x="250" y="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木牛流马</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428596" y="1000108"/>
            <a:ext cx="8358246" cy="4401205"/>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木牛流马就是独轮车，顾名思义，就是一个轮子的车。这种车，现在是很难见到了。可就在上世纪七十年代，我们这地方还有一些人用它来作短途的运输工具。因为这种车能自己造，无需花钱买，又用不了多少材料，只需要一点木材，还有轮子上需要包一点橡胶皮。这种车能承受较重的物体，可用来运土，运石和运输其它东西。使用起来也比较方便，要不了多少驾驶技术，所以它在我们这里是非常受欢迎的一种小型运输工具。</a:t>
            </a:r>
            <a:endParaRPr lang="en-US" altLang="zh-CN"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    据传，独轮车是诸葛亮发明的。三国时代，我们四川（当时称蜀国）的道路是非常差的。李白不是说过吗：“蜀道之难，难于上青天！”李白所说的“难于上青天”的这条路，就是指的北起朝天，南到剑阁的这一段路。这段路是金牛道的一段，是北上南下的必经之路。诸葛亮想要北取曹魏，道路既然这么差，无法用马车运送粮草，单靠人的肩挑背磨就难供军需。在这种情况下，诸葛亮就发明了这独轮车，用独轮车来运送军需物资。因为这种车用的很多，一辆接着一辆的，当时的人就给它起了很好的名字，叫“木牛流马”</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牛首雄关</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4093428"/>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“牛首”指牛头山，“雄关”指天雄关，他们是剑门山系的东支，是同一座山上的两个山峰，合称“牛首雄关”。在昭化古城西部，距古城</a:t>
            </a:r>
            <a:r>
              <a:rPr lang="en-US" altLang="zh-CN" sz="2000" dirty="0" smtClean="0">
                <a:solidFill>
                  <a:schemeClr val="bg2">
                    <a:lumMod val="50000"/>
                  </a:schemeClr>
                </a:solidFill>
                <a:latin typeface="隶书" pitchFamily="49" charset="-122"/>
                <a:ea typeface="隶书" pitchFamily="49" charset="-122"/>
              </a:rPr>
              <a:t>7.5</a:t>
            </a:r>
            <a:r>
              <a:rPr lang="zh-CN" altLang="en-US" sz="2000" dirty="0" smtClean="0">
                <a:solidFill>
                  <a:schemeClr val="bg2">
                    <a:lumMod val="50000"/>
                  </a:schemeClr>
                </a:solidFill>
                <a:latin typeface="隶书" pitchFamily="49" charset="-122"/>
                <a:ea typeface="隶书" pitchFamily="49" charset="-122"/>
              </a:rPr>
              <a:t>公里，从远处看此山像一牛头昂首，故名。在最高的山头上，建有牛王观一座，里面塑有牛王、姜维等众将佛像。与牛王观相对的几个山头上，有“三国”时期姜维兵困牛头山时曾建过的演兵场，有的建有观景楼。有一个山头上后来建了太极观景场。在两山头之间的低洼处有姜维井一口，相传为姜维所拜。</a:t>
            </a:r>
          </a:p>
          <a:p>
            <a:r>
              <a:rPr lang="zh-CN" altLang="en-US" sz="2000" dirty="0" smtClean="0">
                <a:solidFill>
                  <a:schemeClr val="bg2">
                    <a:lumMod val="50000"/>
                  </a:schemeClr>
                </a:solidFill>
                <a:latin typeface="隶书" pitchFamily="49" charset="-122"/>
                <a:ea typeface="隶书" pitchFamily="49" charset="-122"/>
              </a:rPr>
              <a:t>    在牛头山的北端山腰，有一道历来为兵家必争的古关隘</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天雄关。要想守住剑门关就必须先守住此关。岁因年代久远，现已断壁残垣，但仍依稀可见当年“一夫当关，万夫莫开”之风采。</a:t>
            </a:r>
          </a:p>
          <a:p>
            <a:r>
              <a:rPr lang="zh-CN" altLang="en-US" sz="2000" dirty="0" smtClean="0">
                <a:solidFill>
                  <a:schemeClr val="bg2">
                    <a:lumMod val="50000"/>
                  </a:schemeClr>
                </a:solidFill>
                <a:latin typeface="隶书" pitchFamily="49" charset="-122"/>
                <a:ea typeface="隶书" pitchFamily="49" charset="-122"/>
              </a:rPr>
              <a:t>    关门两旁石柱上有楹联两幅；“巍巍古庙镇斯地，峨峨雄关距高岗”，“巨阁流丹高楼云汉，层鸾耸翠上达地天”。进关门后但见一数百平米的小坝，建有庙宇数座，列有“三国”刘、关、张等塑像，甚为肃穆庄严。</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桔柏江声</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4093428"/>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昭化古城景区内有古渡四处</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桔柏渡、清树渡、榆钱渡、清水渡，这里单讲昭化八景之一</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桔柏江声。</a:t>
            </a:r>
          </a:p>
          <a:p>
            <a:r>
              <a:rPr lang="zh-CN" altLang="en-US" sz="2000" dirty="0" smtClean="0">
                <a:solidFill>
                  <a:schemeClr val="bg2">
                    <a:lumMod val="50000"/>
                  </a:schemeClr>
                </a:solidFill>
                <a:latin typeface="隶书" pitchFamily="49" charset="-122"/>
                <a:ea typeface="隶书" pitchFamily="49" charset="-122"/>
              </a:rPr>
              <a:t>     桔柏渡位于昭化古城东门外一里多路之外的白龙江、嘉陵江交汇处。渡口周围古柏参天，桔树郁郁葱葱。每到深秋时节，金桔耀眼，翠柏遮天蔽日，千年古渡桔柏津便因此得名。桔柏渡所处地带江深流急，激浪翻腾，怒涛奔喧，挟秦岭风云，携古城文明而去，故为“桔柏江声”，为昭化八景之一。</a:t>
            </a:r>
          </a:p>
          <a:p>
            <a:r>
              <a:rPr lang="zh-CN" altLang="en-US" sz="2000" dirty="0" smtClean="0">
                <a:solidFill>
                  <a:schemeClr val="bg2">
                    <a:lumMod val="50000"/>
                  </a:schemeClr>
                </a:solidFill>
                <a:latin typeface="隶书" pitchFamily="49" charset="-122"/>
                <a:ea typeface="隶书" pitchFamily="49" charset="-122"/>
              </a:rPr>
              <a:t>     桔柏古渡自古以来，被称作川北的水陆交通要塞。江上一年四季白帆点点，古渡周围商旅云集。纤夫们来来往往，那优美的川江号子回响在古渡两岸，成为当时亮丽的一景。再看蜿蜒曲折的金牛古蜀道，桔柏古渡恰似古道上一颗璀璨的明珠。在这里，一代天子唐明皇曾大摆宴席庆贺平定安史之乱；在这里，武圣关羽的儿媳关索夫妇曾战死疆场；在这里，诗圣杜甫曾题诗咏叹；在这里，清官挽纤，墨客风流，寒江古渡千古流芳。</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茅坪夜月</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4708981"/>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在昭化古城嘉陵江南岸，有一座连绵起伏的山岭，被中间的一道天然的大沟壑一分为二，位于嘉陵江上游的东段人们便称之为“凤岭山”，下游的西段称之为“刀环山”。后来统称为“笔架山”。</a:t>
            </a:r>
          </a:p>
          <a:p>
            <a:r>
              <a:rPr lang="zh-CN" altLang="en-US" sz="2000" dirty="0" smtClean="0">
                <a:solidFill>
                  <a:schemeClr val="bg2">
                    <a:lumMod val="50000"/>
                  </a:schemeClr>
                </a:solidFill>
                <a:latin typeface="隶书" pitchFamily="49" charset="-122"/>
                <a:ea typeface="隶书" pitchFamily="49" charset="-122"/>
              </a:rPr>
              <a:t>     相传，古时候的昭化人民每天都能看见一对凤凰，早晨从山林里飞出，外出游玩；到了傍晚，又从晚霞中飞回来，栖息于丛林之中。所以人们便把这山岭叫做“凤岭山”了。人们还给它取了个好听的名字，叫做“茅坪”。因为有神鸟凤凰居住，所以人们认为这是一块风水宝地。人们便在此修建了规模宏大的寺庙，取名为“茅坪寺”，以此来感激神鸟，感谢上天，祈求美好生活长存。在“茅坪寺”前有一天然池塘，名叫“映月池”。池水清澈透明，无论天如何干旱，池水都不会干涸。更为神奇的是，无论天上的月亮是否出现，“映月池”中的月影总是会按时出现，按时隐去；而且，无论天上的月亮是残月还是满月，“映月池”池中的月影却始终只有一半。</a:t>
            </a:r>
          </a:p>
          <a:p>
            <a:r>
              <a:rPr lang="zh-CN" altLang="en-US" sz="2000" dirty="0" smtClean="0">
                <a:solidFill>
                  <a:schemeClr val="bg2">
                    <a:lumMod val="50000"/>
                  </a:schemeClr>
                </a:solidFill>
                <a:latin typeface="隶书" pitchFamily="49" charset="-122"/>
                <a:ea typeface="隶书" pitchFamily="49" charset="-122"/>
              </a:rPr>
              <a:t>    因桔柏渡和茅坪寺相距不远，所以“听桔柏江声，观茅坪夜月”已成为人们茶余饭后休闲的一种享受。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00298" y="214290"/>
            <a:ext cx="3897221"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神奇的姜维井</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1323439"/>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古城</a:t>
            </a:r>
            <a:r>
              <a:rPr lang="zh-CN" altLang="en-US" sz="2000" dirty="0" smtClean="0">
                <a:solidFill>
                  <a:schemeClr val="bg2">
                    <a:lumMod val="50000"/>
                  </a:schemeClr>
                </a:solidFill>
                <a:latin typeface="隶书" pitchFamily="49" charset="-122"/>
                <a:ea typeface="隶书" pitchFamily="49" charset="-122"/>
              </a:rPr>
              <a:t>昭化往西约</a:t>
            </a:r>
            <a:r>
              <a:rPr lang="en-US" altLang="zh-CN" sz="2000" dirty="0" smtClean="0">
                <a:solidFill>
                  <a:schemeClr val="bg2">
                    <a:lumMod val="50000"/>
                  </a:schemeClr>
                </a:solidFill>
                <a:latin typeface="隶书" pitchFamily="49" charset="-122"/>
                <a:ea typeface="隶书" pitchFamily="49" charset="-122"/>
              </a:rPr>
              <a:t>7.5</a:t>
            </a:r>
            <a:r>
              <a:rPr lang="zh-CN" altLang="en-US" sz="2000" dirty="0" smtClean="0">
                <a:solidFill>
                  <a:schemeClr val="bg2">
                    <a:lumMod val="50000"/>
                  </a:schemeClr>
                </a:solidFill>
                <a:latin typeface="隶书" pitchFamily="49" charset="-122"/>
                <a:ea typeface="隶书" pitchFamily="49" charset="-122"/>
              </a:rPr>
              <a:t>公里处，有一座山叫牛头山。三国时期蜀汉大将姜维被困牛头山，留下一口神奇的解困水池，名曰“姜维井”，又叫“拜水池”。井口直径</a:t>
            </a:r>
            <a:r>
              <a:rPr lang="en-US" altLang="zh-CN" sz="2000" dirty="0" smtClean="0">
                <a:solidFill>
                  <a:schemeClr val="bg2">
                    <a:lumMod val="50000"/>
                  </a:schemeClr>
                </a:solidFill>
                <a:latin typeface="隶书" pitchFamily="49" charset="-122"/>
                <a:ea typeface="隶书" pitchFamily="49" charset="-122"/>
              </a:rPr>
              <a:t>3</a:t>
            </a:r>
            <a:r>
              <a:rPr lang="zh-CN" altLang="en-US" sz="2000" dirty="0" smtClean="0">
                <a:solidFill>
                  <a:schemeClr val="bg2">
                    <a:lumMod val="50000"/>
                  </a:schemeClr>
                </a:solidFill>
                <a:latin typeface="隶书" pitchFamily="49" charset="-122"/>
                <a:ea typeface="隶书" pitchFamily="49" charset="-122"/>
              </a:rPr>
              <a:t>米，深</a:t>
            </a:r>
            <a:r>
              <a:rPr lang="en-US" altLang="zh-CN" sz="2000" dirty="0" smtClean="0">
                <a:solidFill>
                  <a:schemeClr val="bg2">
                    <a:lumMod val="50000"/>
                  </a:schemeClr>
                </a:solidFill>
                <a:latin typeface="隶书" pitchFamily="49" charset="-122"/>
                <a:ea typeface="隶书" pitchFamily="49" charset="-122"/>
              </a:rPr>
              <a:t>2</a:t>
            </a:r>
            <a:r>
              <a:rPr lang="zh-CN" altLang="en-US" sz="2000" dirty="0" smtClean="0">
                <a:solidFill>
                  <a:schemeClr val="bg2">
                    <a:lumMod val="50000"/>
                  </a:schemeClr>
                </a:solidFill>
                <a:latin typeface="隶书" pitchFamily="49" charset="-122"/>
                <a:ea typeface="隶书" pitchFamily="49" charset="-122"/>
              </a:rPr>
              <a:t>米。不管天晴下雨，井内始终保持半池水的状态，并随嘉陵江水变化而变化，江水清，池水亦清，江水浑，池水亦浑。</a:t>
            </a:r>
            <a:endParaRPr lang="zh-CN" altLang="en-US" sz="2000" dirty="0" smtClean="0">
              <a:solidFill>
                <a:schemeClr val="bg2">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玉女泉</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477875"/>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在</a:t>
            </a:r>
            <a:r>
              <a:rPr lang="zh-CN" altLang="en-US" sz="2000" dirty="0" smtClean="0">
                <a:solidFill>
                  <a:schemeClr val="bg2">
                    <a:lumMod val="50000"/>
                  </a:schemeClr>
                </a:solidFill>
                <a:latin typeface="隶书" pitchFamily="49" charset="-122"/>
                <a:ea typeface="隶书" pitchFamily="49" charset="-122"/>
              </a:rPr>
              <a:t>古桔柏渡口旁，有一小池，池中泉水喷涌如注，看起来清澈透明，尝起来香甜可口，取名“玉女泉”。</a:t>
            </a:r>
          </a:p>
          <a:p>
            <a:r>
              <a:rPr lang="zh-CN" altLang="en-US" sz="2000" dirty="0" smtClean="0">
                <a:solidFill>
                  <a:schemeClr val="bg2">
                    <a:lumMod val="50000"/>
                  </a:schemeClr>
                </a:solidFill>
                <a:latin typeface="隶书" pitchFamily="49" charset="-122"/>
                <a:ea typeface="隶书" pitchFamily="49" charset="-122"/>
              </a:rPr>
              <a:t>     “玉女泉”</a:t>
            </a:r>
            <a:r>
              <a:rPr lang="zh-CN" altLang="en-US" sz="2000" dirty="0" smtClean="0">
                <a:solidFill>
                  <a:schemeClr val="bg2">
                    <a:lumMod val="50000"/>
                  </a:schemeClr>
                </a:solidFill>
                <a:latin typeface="隶书" pitchFamily="49" charset="-122"/>
                <a:ea typeface="隶书" pitchFamily="49" charset="-122"/>
              </a:rPr>
              <a:t>的水源出自昭化的黑水塘，泉的出口和泉源中间隔着一座高高的笔架山，泉水从山底穿过而流出。因此它夏天清凉可口，冬天温热如茶。</a:t>
            </a:r>
          </a:p>
          <a:p>
            <a:r>
              <a:rPr lang="zh-CN" altLang="en-US" sz="2000" dirty="0" smtClean="0">
                <a:solidFill>
                  <a:schemeClr val="bg2">
                    <a:lumMod val="50000"/>
                  </a:schemeClr>
                </a:solidFill>
                <a:latin typeface="隶书" pitchFamily="49" charset="-122"/>
                <a:ea typeface="隶书" pitchFamily="49" charset="-122"/>
              </a:rPr>
              <a:t>     据说</a:t>
            </a:r>
            <a:r>
              <a:rPr lang="zh-CN" altLang="en-US" sz="2000" dirty="0" smtClean="0">
                <a:solidFill>
                  <a:schemeClr val="bg2">
                    <a:lumMod val="50000"/>
                  </a:schemeClr>
                </a:solidFill>
                <a:latin typeface="隶书" pitchFamily="49" charset="-122"/>
                <a:ea typeface="隶书" pitchFamily="49" charset="-122"/>
              </a:rPr>
              <a:t>玉女泉的水有仙女灵气护佑，所以它不仅清凉爽口，而且能使人肤白貌美。相传古时黑水塘所处的山叫玉女山，塘边住着八个仙女，她们依塘而建竹舍，种植仙草仙花，口渴则喝塘中之水，常年在岸边纳凉嬉戏。因此塘水便沾染了仙气，玉女泉得名也来源于此。 </a:t>
            </a:r>
          </a:p>
          <a:p>
            <a:r>
              <a:rPr lang="zh-CN" altLang="en-US" sz="2000" dirty="0" smtClean="0">
                <a:solidFill>
                  <a:schemeClr val="bg2">
                    <a:lumMod val="50000"/>
                  </a:schemeClr>
                </a:solidFill>
                <a:latin typeface="隶书" pitchFamily="49" charset="-122"/>
                <a:ea typeface="隶书" pitchFamily="49" charset="-122"/>
              </a:rPr>
              <a:t>     时至今日</a:t>
            </a:r>
            <a:r>
              <a:rPr lang="zh-CN" altLang="en-US" sz="2000" dirty="0" smtClean="0">
                <a:solidFill>
                  <a:schemeClr val="bg2">
                    <a:lumMod val="50000"/>
                  </a:schemeClr>
                </a:solidFill>
                <a:latin typeface="隶书" pitchFamily="49" charset="-122"/>
                <a:ea typeface="隶书" pitchFamily="49" charset="-122"/>
              </a:rPr>
              <a:t>，人们每每经过玉女泉时，都忍不住要去捧上一口泉水喝下，或者洗洗手脸，以感受它的清凉香甜，享用它的美白嫩肤之功效呢</a:t>
            </a:r>
            <a:r>
              <a:rPr lang="zh-CN" altLang="en-US" sz="2000" dirty="0" smtClean="0">
                <a:solidFill>
                  <a:schemeClr val="bg2">
                    <a:lumMod val="50000"/>
                  </a:schemeClr>
                </a:solidFill>
                <a:latin typeface="隶书" pitchFamily="49" charset="-122"/>
                <a:ea typeface="隶书" pitchFamily="49" charset="-122"/>
              </a:rPr>
              <a:t>！</a:t>
            </a:r>
            <a:endParaRPr lang="zh-CN" altLang="en-US" sz="2000" dirty="0" smtClean="0">
              <a:solidFill>
                <a:schemeClr val="bg2">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战胜坝</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170099"/>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战胜</a:t>
            </a:r>
            <a:r>
              <a:rPr lang="zh-CN" altLang="en-US" sz="2000" dirty="0" smtClean="0">
                <a:solidFill>
                  <a:schemeClr val="bg2">
                    <a:lumMod val="50000"/>
                  </a:schemeClr>
                </a:solidFill>
                <a:latin typeface="隶书" pitchFamily="49" charset="-122"/>
                <a:ea typeface="隶书" pitchFamily="49" charset="-122"/>
              </a:rPr>
              <a:t>坝</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位于昭化古城西门外大约一公里处</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是皇柏古道北至汉中南达成都的必经之地。</a:t>
            </a:r>
          </a:p>
          <a:p>
            <a:r>
              <a:rPr lang="zh-CN" altLang="en-US" sz="2000" dirty="0" smtClean="0">
                <a:solidFill>
                  <a:schemeClr val="bg2">
                    <a:lumMod val="50000"/>
                  </a:schemeClr>
                </a:solidFill>
                <a:latin typeface="隶书" pitchFamily="49" charset="-122"/>
                <a:ea typeface="隶书" pitchFamily="49" charset="-122"/>
              </a:rPr>
              <a:t>     相传</a:t>
            </a:r>
            <a:r>
              <a:rPr lang="zh-CN" altLang="en-US" sz="2000" dirty="0" smtClean="0">
                <a:solidFill>
                  <a:schemeClr val="bg2">
                    <a:lumMod val="50000"/>
                  </a:schemeClr>
                </a:solidFill>
                <a:latin typeface="隶书" pitchFamily="49" charset="-122"/>
                <a:ea typeface="隶书" pitchFamily="49" charset="-122"/>
              </a:rPr>
              <a:t>在三国初期，刘备要占领西川建立蜀国政权，带领兵马从汉中进攻西川的刘璋。刘璋向张鲁求救，张鲁派猛将马超来抵挡刘备的进攻。刘备就派张飞带兵迎战。两员大将在天雄关下大战三天三夜，不分胜负。刘备的军师诸葛亮知张飞和马超都是有名的猛将，怕他们硬拼之下会两败俱伤，便亲自来到葭萌关用计收服了马超，成为刘备手下的一员大将，帮助刘备打败了西川的刘璋，建立了蜀国的政权。因为这次葭萌关之战，使刘备得到了一员上将，为打败刘璋占领西川，建立蜀汉政权奠定了坚实的基础，所以就把张飞和马超斗战过的地方叫做战胜坝。</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云台山</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2554545"/>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云</a:t>
            </a:r>
            <a:r>
              <a:rPr lang="zh-CN" altLang="en-US" sz="2000" dirty="0" smtClean="0">
                <a:solidFill>
                  <a:schemeClr val="bg2">
                    <a:lumMod val="50000"/>
                  </a:schemeClr>
                </a:solidFill>
                <a:latin typeface="隶书" pitchFamily="49" charset="-122"/>
                <a:ea typeface="隶书" pitchFamily="49" charset="-122"/>
              </a:rPr>
              <a:t>台山，位于广元市元坝区大朝乡境内，距剑门关</a:t>
            </a:r>
            <a:r>
              <a:rPr lang="en-US" altLang="zh-CN" sz="2000" dirty="0" smtClean="0">
                <a:solidFill>
                  <a:schemeClr val="bg2">
                    <a:lumMod val="50000"/>
                  </a:schemeClr>
                </a:solidFill>
                <a:latin typeface="隶书" pitchFamily="49" charset="-122"/>
                <a:ea typeface="隶书" pitchFamily="49" charset="-122"/>
              </a:rPr>
              <a:t>15</a:t>
            </a:r>
            <a:r>
              <a:rPr lang="zh-CN" altLang="en-US" sz="2000" dirty="0" smtClean="0">
                <a:solidFill>
                  <a:schemeClr val="bg2">
                    <a:lumMod val="50000"/>
                  </a:schemeClr>
                </a:solidFill>
                <a:latin typeface="隶书" pitchFamily="49" charset="-122"/>
                <a:ea typeface="隶书" pitchFamily="49" charset="-122"/>
              </a:rPr>
              <a:t>公里，距昭化古城</a:t>
            </a:r>
            <a:r>
              <a:rPr lang="en-US" altLang="zh-CN" sz="2000" dirty="0" smtClean="0">
                <a:solidFill>
                  <a:schemeClr val="bg2">
                    <a:lumMod val="50000"/>
                  </a:schemeClr>
                </a:solidFill>
                <a:latin typeface="隶书" pitchFamily="49" charset="-122"/>
                <a:ea typeface="隶书" pitchFamily="49" charset="-122"/>
              </a:rPr>
              <a:t>20</a:t>
            </a:r>
            <a:r>
              <a:rPr lang="zh-CN" altLang="en-US" sz="2000" dirty="0" smtClean="0">
                <a:solidFill>
                  <a:schemeClr val="bg2">
                    <a:lumMod val="50000"/>
                  </a:schemeClr>
                </a:solidFill>
                <a:latin typeface="隶书" pitchFamily="49" charset="-122"/>
                <a:ea typeface="隶书" pitchFamily="49" charset="-122"/>
              </a:rPr>
              <a:t>公里。因人们常见的是雨过天晴，云雾掠身而过的彩霞出现在山顶，故称“云台山”。登山远眺，晨观日出，暮看云海，觉有羽化登仙，超然于世的快感。因此，云台山素有小峨嵋之称。</a:t>
            </a:r>
          </a:p>
          <a:p>
            <a:r>
              <a:rPr lang="zh-CN" altLang="en-US" sz="2000" dirty="0" smtClean="0">
                <a:solidFill>
                  <a:schemeClr val="bg2">
                    <a:lumMod val="50000"/>
                  </a:schemeClr>
                </a:solidFill>
                <a:latin typeface="隶书" pitchFamily="49" charset="-122"/>
                <a:ea typeface="隶书" pitchFamily="49" charset="-122"/>
              </a:rPr>
              <a:t>    农历</a:t>
            </a:r>
            <a:r>
              <a:rPr lang="zh-CN" altLang="en-US" sz="2000" dirty="0" smtClean="0">
                <a:solidFill>
                  <a:schemeClr val="bg2">
                    <a:lumMod val="50000"/>
                  </a:schemeClr>
                </a:solidFill>
                <a:latin typeface="隶书" pitchFamily="49" charset="-122"/>
                <a:ea typeface="隶书" pitchFamily="49" charset="-122"/>
              </a:rPr>
              <a:t>正月初一和六月二十四为会日。庙会期间，四方香客成千上万。相传唐明皇曾到过此山，并留宿一夜。民间传言，此处神灵很灵验，故来这儿朝山拜佛，许愿的信徒络绎不绝。“大朝”之名便由会期“大朝圣”而来。</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古城墙</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477875"/>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昭</a:t>
            </a:r>
            <a:r>
              <a:rPr lang="zh-CN" altLang="en-US" sz="2000" dirty="0" smtClean="0">
                <a:solidFill>
                  <a:schemeClr val="bg2">
                    <a:lumMod val="50000"/>
                  </a:schemeClr>
                </a:solidFill>
                <a:latin typeface="隶书" pitchFamily="49" charset="-122"/>
                <a:ea typeface="隶书" pitchFamily="49" charset="-122"/>
              </a:rPr>
              <a:t>化古城是历代兵家必争之地，因地貌奇特，城墙坚固而又别具一格，因此，千百年来被称作“形胜之地”。</a:t>
            </a:r>
          </a:p>
          <a:p>
            <a:r>
              <a:rPr lang="zh-CN" altLang="en-US" sz="2000" dirty="0" smtClean="0">
                <a:solidFill>
                  <a:schemeClr val="bg2">
                    <a:lumMod val="50000"/>
                  </a:schemeClr>
                </a:solidFill>
                <a:latin typeface="隶书" pitchFamily="49" charset="-122"/>
                <a:ea typeface="隶书" pitchFamily="49" charset="-122"/>
              </a:rPr>
              <a:t>    据</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昭化县志</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载，城墙“旧系土城，明正德间巨筑以石。周围三里七分共墙四百三十八丈，高三丈，厚一丈三尺，上覆串房，四面有楼，东门曰瞻凤，南门曰临江，西门曰临清，北门曰拱极，城壕四周积水于其中。崇祯二年于正北增筑一台，名曰金线系葫芦，巍然壁立。登临其上，俯视四面，嘹若指掌，今亦毁矣。</a:t>
            </a:r>
            <a:r>
              <a:rPr lang="zh-CN" altLang="en-US" sz="2000" dirty="0" smtClean="0">
                <a:solidFill>
                  <a:schemeClr val="bg2">
                    <a:lumMod val="50000"/>
                  </a:schemeClr>
                </a:solidFill>
                <a:latin typeface="隶书" pitchFamily="49" charset="-122"/>
                <a:ea typeface="隶书" pitchFamily="49" charset="-122"/>
              </a:rPr>
              <a:t>”</a:t>
            </a:r>
            <a:endParaRPr lang="zh-CN" altLang="en-US"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    昭化古城四面皆山，三面临水，有嘉陵江、白龙江为障；有天雄关、朝天关、剑门关首尾呼应；有刀环山，翼山，牛头山之雄踞；再加上坚固而又造形奇特的古城墙，虽弹丸之地而有金汤之固。因此，千百年来昭化独特的地理位置被称作“北枕秦陇，西凭剑关，全蜀咽喉，川北锁钥”。</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石板街</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170099"/>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走进</a:t>
            </a:r>
            <a:r>
              <a:rPr lang="zh-CN" altLang="en-US" sz="2000" dirty="0" smtClean="0">
                <a:solidFill>
                  <a:schemeClr val="bg2">
                    <a:lumMod val="50000"/>
                  </a:schemeClr>
                </a:solidFill>
                <a:latin typeface="隶书" pitchFamily="49" charset="-122"/>
                <a:ea typeface="隶书" pitchFamily="49" charset="-122"/>
              </a:rPr>
              <a:t>昭化，首先印入眼帘的是昭化的石板街。街道于明朝正德年间修建而成（</a:t>
            </a:r>
            <a:r>
              <a:rPr lang="en-US" altLang="zh-CN" sz="2000" dirty="0" smtClean="0">
                <a:solidFill>
                  <a:schemeClr val="bg2">
                    <a:lumMod val="50000"/>
                  </a:schemeClr>
                </a:solidFill>
                <a:latin typeface="隶书" pitchFamily="49" charset="-122"/>
                <a:ea typeface="隶书" pitchFamily="49" charset="-122"/>
              </a:rPr>
              <a:t>1506-1522</a:t>
            </a:r>
            <a:r>
              <a:rPr lang="zh-CN" altLang="en-US" sz="2000" dirty="0" smtClean="0">
                <a:solidFill>
                  <a:schemeClr val="bg2">
                    <a:lumMod val="50000"/>
                  </a:schemeClr>
                </a:solidFill>
                <a:latin typeface="隶书" pitchFamily="49" charset="-122"/>
                <a:ea typeface="隶书" pitchFamily="49" charset="-122"/>
              </a:rPr>
              <a:t>年）。</a:t>
            </a:r>
            <a:r>
              <a:rPr lang="en-US" altLang="zh-CN" sz="2000" dirty="0" smtClean="0">
                <a:solidFill>
                  <a:schemeClr val="bg2">
                    <a:lumMod val="50000"/>
                  </a:schemeClr>
                </a:solidFill>
                <a:latin typeface="隶书" pitchFamily="49" charset="-122"/>
                <a:ea typeface="隶书" pitchFamily="49" charset="-122"/>
              </a:rPr>
              <a:t>1998</a:t>
            </a:r>
            <a:r>
              <a:rPr lang="zh-CN" altLang="en-US" sz="2000" dirty="0" smtClean="0">
                <a:solidFill>
                  <a:schemeClr val="bg2">
                    <a:lumMod val="50000"/>
                  </a:schemeClr>
                </a:solidFill>
                <a:latin typeface="隶书" pitchFamily="49" charset="-122"/>
                <a:ea typeface="隶书" pitchFamily="49" charset="-122"/>
              </a:rPr>
              <a:t>年昭化政府又一次将几条街更名为“县衙街”、“太守街”、“吐费街”、“相府街”。</a:t>
            </a:r>
          </a:p>
          <a:p>
            <a:r>
              <a:rPr lang="zh-CN" altLang="en-US" sz="2000" dirty="0" smtClean="0">
                <a:solidFill>
                  <a:schemeClr val="bg2">
                    <a:lumMod val="50000"/>
                  </a:schemeClr>
                </a:solidFill>
                <a:latin typeface="隶书" pitchFamily="49" charset="-122"/>
                <a:ea typeface="隶书" pitchFamily="49" charset="-122"/>
              </a:rPr>
              <a:t>     街道</a:t>
            </a:r>
            <a:r>
              <a:rPr lang="zh-CN" altLang="en-US" sz="2000" dirty="0" smtClean="0">
                <a:solidFill>
                  <a:schemeClr val="bg2">
                    <a:lumMod val="50000"/>
                  </a:schemeClr>
                </a:solidFill>
                <a:latin typeface="隶书" pitchFamily="49" charset="-122"/>
                <a:ea typeface="隶书" pitchFamily="49" charset="-122"/>
              </a:rPr>
              <a:t>宽约</a:t>
            </a:r>
            <a:r>
              <a:rPr lang="en-US" altLang="zh-CN" sz="2000" dirty="0" smtClean="0">
                <a:solidFill>
                  <a:schemeClr val="bg2">
                    <a:lumMod val="50000"/>
                  </a:schemeClr>
                </a:solidFill>
                <a:latin typeface="隶书" pitchFamily="49" charset="-122"/>
                <a:ea typeface="隶书" pitchFamily="49" charset="-122"/>
              </a:rPr>
              <a:t>4.3</a:t>
            </a:r>
            <a:r>
              <a:rPr lang="zh-CN" altLang="en-US" sz="2000" dirty="0" smtClean="0">
                <a:solidFill>
                  <a:schemeClr val="bg2">
                    <a:lumMod val="50000"/>
                  </a:schemeClr>
                </a:solidFill>
                <a:latin typeface="隶书" pitchFamily="49" charset="-122"/>
                <a:ea typeface="隶书" pitchFamily="49" charset="-122"/>
              </a:rPr>
              <a:t>米，总长约</a:t>
            </a:r>
            <a:r>
              <a:rPr lang="en-US" altLang="zh-CN" sz="2000" dirty="0" smtClean="0">
                <a:solidFill>
                  <a:schemeClr val="bg2">
                    <a:lumMod val="50000"/>
                  </a:schemeClr>
                </a:solidFill>
                <a:latin typeface="隶书" pitchFamily="49" charset="-122"/>
                <a:ea typeface="隶书" pitchFamily="49" charset="-122"/>
              </a:rPr>
              <a:t>1300</a:t>
            </a:r>
            <a:r>
              <a:rPr lang="zh-CN" altLang="en-US" sz="2000" dirty="0" smtClean="0">
                <a:solidFill>
                  <a:schemeClr val="bg2">
                    <a:lumMod val="50000"/>
                  </a:schemeClr>
                </a:solidFill>
                <a:latin typeface="隶书" pitchFamily="49" charset="-122"/>
                <a:ea typeface="隶书" pitchFamily="49" charset="-122"/>
              </a:rPr>
              <a:t>米，整个布局为三横两纵。街道的石板排列整齐，呈瓦背状，这样利于排水。中间横着铺的为官人所走之路，两边横着铺的为百姓所走之路，两纵为马车战车之路。 </a:t>
            </a:r>
          </a:p>
          <a:p>
            <a:r>
              <a:rPr lang="zh-CN" altLang="en-US" sz="2000" dirty="0" smtClean="0">
                <a:solidFill>
                  <a:schemeClr val="bg2">
                    <a:lumMod val="50000"/>
                  </a:schemeClr>
                </a:solidFill>
                <a:latin typeface="隶书" pitchFamily="49" charset="-122"/>
                <a:ea typeface="隶书" pitchFamily="49" charset="-122"/>
              </a:rPr>
              <a:t>     昭</a:t>
            </a:r>
            <a:r>
              <a:rPr lang="zh-CN" altLang="en-US" sz="2000" dirty="0" smtClean="0">
                <a:solidFill>
                  <a:schemeClr val="bg2">
                    <a:lumMod val="50000"/>
                  </a:schemeClr>
                </a:solidFill>
                <a:latin typeface="隶书" pitchFamily="49" charset="-122"/>
                <a:ea typeface="隶书" pitchFamily="49" charset="-122"/>
              </a:rPr>
              <a:t>化街道铺设很有讲究，不管是街道与街道还是街道与巷子，巷子与巷子，都呈丁字形连接。由于昭化位于金牛古道与嘉陵水道之交汇处，冬季河风较大，这样可以挡风；还有昭化本身地势独特，易守难攻，再加上丁字形的设计，更利于巷战。</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642910" y="1142984"/>
            <a:ext cx="7858180" cy="4401205"/>
          </a:xfrm>
          <a:prstGeom prst="rect">
            <a:avLst/>
          </a:prstGeom>
          <a:noFill/>
        </p:spPr>
        <p:txBody>
          <a:bodyPr wrap="square" rtlCol="0">
            <a:spAutoFit/>
          </a:bodyPr>
          <a:lstStyle/>
          <a:p>
            <a:pPr>
              <a:buNone/>
            </a:pPr>
            <a:r>
              <a:rPr lang="zh-CN" altLang="en-US" sz="2800" dirty="0" smtClean="0">
                <a:latin typeface="隶书" pitchFamily="49" charset="-122"/>
                <a:ea typeface="隶书" pitchFamily="49" charset="-122"/>
              </a:rPr>
              <a:t>       </a:t>
            </a:r>
            <a:r>
              <a:rPr lang="zh-CN" altLang="en-US" sz="2800" dirty="0" smtClean="0">
                <a:solidFill>
                  <a:schemeClr val="bg2">
                    <a:lumMod val="50000"/>
                  </a:schemeClr>
                </a:solidFill>
                <a:latin typeface="隶书" pitchFamily="49" charset="-122"/>
                <a:ea typeface="隶书" pitchFamily="49" charset="-122"/>
              </a:rPr>
              <a:t>天地造物，鬼斧神工，似天成太极。</a:t>
            </a:r>
          </a:p>
          <a:p>
            <a:pPr>
              <a:buNone/>
            </a:pPr>
            <a:r>
              <a:rPr lang="zh-CN" altLang="en-US" sz="2800" dirty="0" smtClean="0">
                <a:solidFill>
                  <a:schemeClr val="bg2">
                    <a:lumMod val="50000"/>
                  </a:schemeClr>
                </a:solidFill>
                <a:latin typeface="隶书" pitchFamily="49" charset="-122"/>
                <a:ea typeface="隶书" pitchFamily="49" charset="-122"/>
              </a:rPr>
              <a:t>       鸿蒙太空，宇宙分化，如金线葫芦。</a:t>
            </a:r>
          </a:p>
          <a:p>
            <a:pPr>
              <a:buNone/>
            </a:pPr>
            <a:r>
              <a:rPr lang="zh-CN" altLang="en-US" sz="2800" dirty="0" smtClean="0">
                <a:solidFill>
                  <a:schemeClr val="bg2">
                    <a:lumMod val="50000"/>
                  </a:schemeClr>
                </a:solidFill>
                <a:latin typeface="隶书" pitchFamily="49" charset="-122"/>
                <a:ea typeface="隶书" pitchFamily="49" charset="-122"/>
              </a:rPr>
              <a:t>     </a:t>
            </a:r>
            <a:endParaRPr lang="en-US" altLang="zh-CN" sz="2800" dirty="0" smtClean="0">
              <a:solidFill>
                <a:schemeClr val="bg2">
                  <a:lumMod val="50000"/>
                </a:schemeClr>
              </a:solidFill>
              <a:latin typeface="隶书" pitchFamily="49" charset="-122"/>
              <a:ea typeface="隶书" pitchFamily="49" charset="-122"/>
            </a:endParaRPr>
          </a:p>
          <a:p>
            <a:pPr>
              <a:buNone/>
            </a:pPr>
            <a:r>
              <a:rPr lang="en-US" altLang="zh-CN" sz="2800" dirty="0">
                <a:solidFill>
                  <a:schemeClr val="bg2">
                    <a:lumMod val="50000"/>
                  </a:schemeClr>
                </a:solidFill>
                <a:latin typeface="隶书" pitchFamily="49" charset="-122"/>
                <a:ea typeface="隶书" pitchFamily="49" charset="-122"/>
              </a:rPr>
              <a:t> </a:t>
            </a:r>
            <a:r>
              <a:rPr lang="en-US" altLang="zh-CN" sz="2800" dirty="0" smtClean="0">
                <a:solidFill>
                  <a:schemeClr val="bg2">
                    <a:lumMod val="50000"/>
                  </a:schemeClr>
                </a:solidFill>
                <a:latin typeface="隶书" pitchFamily="49" charset="-122"/>
                <a:ea typeface="隶书" pitchFamily="49" charset="-122"/>
              </a:rPr>
              <a:t>    </a:t>
            </a:r>
            <a:r>
              <a:rPr lang="zh-CN" altLang="en-US" sz="2800" dirty="0" smtClean="0">
                <a:solidFill>
                  <a:schemeClr val="bg2">
                    <a:lumMod val="50000"/>
                  </a:schemeClr>
                </a:solidFill>
                <a:latin typeface="隶书" pitchFamily="49" charset="-122"/>
                <a:ea typeface="隶书" pitchFamily="49" charset="-122"/>
              </a:rPr>
              <a:t>这便是称之为“巴蜀第一县，蜀国第二都”的昭化，她是剑门蜀道上一颗亮丽的明珠。嘉陵江、白龙江、清江河三江汇聚在此，这里的山被嘉陵江分割，天然形成了一幅山水太极图，笔架山为阴鱼，翼山为阳鱼，而昭化古城就位于太极图阳极的鱼眼上。让我们一起走进昭化，看看这神奇的地方。</a:t>
            </a:r>
            <a:endParaRPr lang="zh-CN" altLang="en-US" sz="2800" dirty="0">
              <a:solidFill>
                <a:schemeClr val="bg2">
                  <a:lumMod val="50000"/>
                </a:schemeClr>
              </a:solidFill>
              <a:latin typeface="隶书" pitchFamily="49" charset="-122"/>
              <a:ea typeface="隶书" pitchFamily="49" charset="-122"/>
            </a:endParaRPr>
          </a:p>
        </p:txBody>
      </p:sp>
      <p:sp>
        <p:nvSpPr>
          <p:cNvPr id="7" name="矩形 6"/>
          <p:cNvSpPr/>
          <p:nvPr/>
        </p:nvSpPr>
        <p:spPr>
          <a:xfrm>
            <a:off x="642911" y="1071547"/>
            <a:ext cx="928694" cy="1323439"/>
          </a:xfrm>
          <a:prstGeom prst="rect">
            <a:avLst/>
          </a:prstGeom>
          <a:noFill/>
          <a:effectLst>
            <a:outerShdw blurRad="50800" dist="38100" algn="l" rotWithShape="0">
              <a:prstClr val="black">
                <a:alpha val="40000"/>
              </a:prstClr>
            </a:outerShdw>
          </a:effectLst>
        </p:spPr>
        <p:txBody>
          <a:bodyPr wrap="square" lIns="91440" tIns="45720" rIns="91440" bIns="45720">
            <a:spAutoFit/>
          </a:bodyPr>
          <a:lstStyle/>
          <a:p>
            <a:pPr algn="ctr"/>
            <a:r>
              <a:rPr lang="zh-CN" alt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昭化</a:t>
            </a:r>
            <a:endParaRPr lang="zh-CN" alt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8" name="图片 7"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9" name="动作按钮: 前进或下一项 8">
            <a:hlinkClick r:id="" action="ppaction://hlinkshowjump?jump=nextslide"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 name="动作按钮: 后退或前一项 9">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古县衙</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28992" y="214290"/>
            <a:ext cx="265970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龙门书院</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477875"/>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龙门</a:t>
            </a:r>
            <a:r>
              <a:rPr lang="zh-CN" altLang="en-US" sz="2000" dirty="0" smtClean="0">
                <a:solidFill>
                  <a:schemeClr val="bg2">
                    <a:lumMod val="50000"/>
                  </a:schemeClr>
                </a:solidFill>
                <a:latin typeface="隶书" pitchFamily="49" charset="-122"/>
                <a:ea typeface="隶书" pitchFamily="49" charset="-122"/>
              </a:rPr>
              <a:t>书院位于古城西</a:t>
            </a:r>
            <a:r>
              <a:rPr lang="zh-CN" altLang="en-US" sz="2000" dirty="0" smtClean="0">
                <a:solidFill>
                  <a:schemeClr val="bg2">
                    <a:lumMod val="50000"/>
                  </a:schemeClr>
                </a:solidFill>
                <a:latin typeface="隶书" pitchFamily="49" charset="-122"/>
                <a:ea typeface="隶书" pitchFamily="49" charset="-122"/>
              </a:rPr>
              <a:t>街，已</a:t>
            </a:r>
            <a:r>
              <a:rPr lang="zh-CN" altLang="en-US" sz="2000" dirty="0" smtClean="0">
                <a:solidFill>
                  <a:schemeClr val="bg2">
                    <a:lumMod val="50000"/>
                  </a:schemeClr>
                </a:solidFill>
                <a:latin typeface="隶书" pitchFamily="49" charset="-122"/>
                <a:ea typeface="隶书" pitchFamily="49" charset="-122"/>
              </a:rPr>
              <a:t>有</a:t>
            </a:r>
            <a:r>
              <a:rPr lang="en-US" altLang="zh-CN" sz="2000" dirty="0" smtClean="0">
                <a:solidFill>
                  <a:schemeClr val="bg2">
                    <a:lumMod val="50000"/>
                  </a:schemeClr>
                </a:solidFill>
                <a:latin typeface="隶书" pitchFamily="49" charset="-122"/>
                <a:ea typeface="隶书" pitchFamily="49" charset="-122"/>
              </a:rPr>
              <a:t>250</a:t>
            </a:r>
            <a:r>
              <a:rPr lang="zh-CN" altLang="en-US" sz="2000" dirty="0" smtClean="0">
                <a:solidFill>
                  <a:schemeClr val="bg2">
                    <a:lumMod val="50000"/>
                  </a:schemeClr>
                </a:solidFill>
                <a:latin typeface="隶书" pitchFamily="49" charset="-122"/>
                <a:ea typeface="隶书" pitchFamily="49" charset="-122"/>
              </a:rPr>
              <a:t>年历史 。据</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昭化县志</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载：乾隆</a:t>
            </a:r>
            <a:r>
              <a:rPr lang="en-US" altLang="zh-CN" sz="2000" dirty="0" smtClean="0">
                <a:solidFill>
                  <a:schemeClr val="bg2">
                    <a:lumMod val="50000"/>
                  </a:schemeClr>
                </a:solidFill>
                <a:latin typeface="隶书" pitchFamily="49" charset="-122"/>
                <a:ea typeface="隶书" pitchFamily="49" charset="-122"/>
              </a:rPr>
              <a:t>3</a:t>
            </a:r>
            <a:r>
              <a:rPr lang="zh-CN" altLang="en-US" sz="2000" dirty="0" smtClean="0">
                <a:solidFill>
                  <a:schemeClr val="bg2">
                    <a:lumMod val="50000"/>
                  </a:schemeClr>
                </a:solidFill>
                <a:latin typeface="隶书" pitchFamily="49" charset="-122"/>
                <a:ea typeface="隶书" pitchFamily="49" charset="-122"/>
              </a:rPr>
              <a:t>年，邑</a:t>
            </a:r>
            <a:r>
              <a:rPr lang="zh-CN" altLang="en-US" sz="2000" dirty="0" smtClean="0">
                <a:solidFill>
                  <a:schemeClr val="bg2">
                    <a:lumMod val="50000"/>
                  </a:schemeClr>
                </a:solidFill>
                <a:latin typeface="隶书" pitchFamily="49" charset="-122"/>
                <a:ea typeface="隶书" pitchFamily="49" charset="-122"/>
              </a:rPr>
              <a:t>令程余庆领银四百余两修仓房三十间备用。因无谷可贮，</a:t>
            </a:r>
            <a:r>
              <a:rPr lang="zh-CN" altLang="en-US" sz="2000" dirty="0" smtClean="0">
                <a:solidFill>
                  <a:schemeClr val="bg2">
                    <a:lumMod val="50000"/>
                  </a:schemeClr>
                </a:solidFill>
                <a:latin typeface="隶书" pitchFamily="49" charset="-122"/>
                <a:ea typeface="隶书" pitchFamily="49" charset="-122"/>
              </a:rPr>
              <a:t>乾隆二十二年，邑</a:t>
            </a:r>
            <a:r>
              <a:rPr lang="zh-CN" altLang="en-US" sz="2000" dirty="0" smtClean="0">
                <a:solidFill>
                  <a:schemeClr val="bg2">
                    <a:lumMod val="50000"/>
                  </a:schemeClr>
                </a:solidFill>
                <a:latin typeface="隶书" pitchFamily="49" charset="-122"/>
                <a:ea typeface="隶书" pitchFamily="49" charset="-122"/>
              </a:rPr>
              <a:t>令吴邦陨又请银四百余两改建为书院，取名为“临江书院”。 </a:t>
            </a:r>
          </a:p>
          <a:p>
            <a:r>
              <a:rPr lang="zh-CN" altLang="en-US" sz="2000" dirty="0" smtClean="0">
                <a:solidFill>
                  <a:schemeClr val="bg2">
                    <a:lumMod val="50000"/>
                  </a:schemeClr>
                </a:solidFill>
                <a:latin typeface="隶书" pitchFamily="49" charset="-122"/>
                <a:ea typeface="隶书" pitchFamily="49" charset="-122"/>
              </a:rPr>
              <a:t>嘉庆</a:t>
            </a:r>
            <a:r>
              <a:rPr lang="zh-CN" altLang="en-US" sz="2000" dirty="0" smtClean="0">
                <a:solidFill>
                  <a:schemeClr val="bg2">
                    <a:lumMod val="50000"/>
                  </a:schemeClr>
                </a:solidFill>
                <a:latin typeface="隶书" pitchFamily="49" charset="-122"/>
                <a:ea typeface="隶书" pitchFamily="49" charset="-122"/>
              </a:rPr>
              <a:t>二十二年邑</a:t>
            </a:r>
            <a:r>
              <a:rPr lang="zh-CN" altLang="en-US" sz="2000" dirty="0" smtClean="0">
                <a:solidFill>
                  <a:schemeClr val="bg2">
                    <a:lumMod val="50000"/>
                  </a:schemeClr>
                </a:solidFill>
                <a:latin typeface="隶书" pitchFamily="49" charset="-122"/>
                <a:ea typeface="隶书" pitchFamily="49" charset="-122"/>
              </a:rPr>
              <a:t>令曾逢吉倡捐银两，再次添修房舍，改为“葱岭书院”。次年添置房舍，设立规条，其后因科第不振再次又将“葱岭书院”改名为“凤山书院”，最后又更名为“龙门书院”（其意为“鱼跃龙门”，寄以科场得志，步步升高之意）。</a:t>
            </a:r>
          </a:p>
          <a:p>
            <a:r>
              <a:rPr lang="zh-CN" altLang="en-US" sz="2000" dirty="0" smtClean="0">
                <a:solidFill>
                  <a:schemeClr val="bg2">
                    <a:lumMod val="50000"/>
                  </a:schemeClr>
                </a:solidFill>
                <a:latin typeface="隶书" pitchFamily="49" charset="-122"/>
                <a:ea typeface="隶书" pitchFamily="49" charset="-122"/>
              </a:rPr>
              <a:t>     在</a:t>
            </a:r>
            <a:r>
              <a:rPr lang="zh-CN" altLang="en-US" sz="2000" dirty="0" smtClean="0">
                <a:solidFill>
                  <a:schemeClr val="bg2">
                    <a:lumMod val="50000"/>
                  </a:schemeClr>
                </a:solidFill>
                <a:latin typeface="隶书" pitchFamily="49" charset="-122"/>
                <a:ea typeface="隶书" pitchFamily="49" charset="-122"/>
              </a:rPr>
              <a:t>民国初年</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龙门书院迁址昭化民众教育馆</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现昭化医院</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后又迁到考棚。道光</a:t>
            </a:r>
            <a:r>
              <a:rPr lang="en-US" altLang="zh-CN" sz="2000" dirty="0" smtClean="0">
                <a:solidFill>
                  <a:schemeClr val="bg2">
                    <a:lumMod val="50000"/>
                  </a:schemeClr>
                </a:solidFill>
                <a:latin typeface="隶书" pitchFamily="49" charset="-122"/>
                <a:ea typeface="隶书" pitchFamily="49" charset="-122"/>
              </a:rPr>
              <a:t>19</a:t>
            </a:r>
            <a:r>
              <a:rPr lang="zh-CN" altLang="en-US" sz="2000" dirty="0" smtClean="0">
                <a:solidFill>
                  <a:schemeClr val="bg2">
                    <a:lumMod val="50000"/>
                  </a:schemeClr>
                </a:solidFill>
                <a:latin typeface="隶书" pitchFamily="49" charset="-122"/>
                <a:ea typeface="隶书" pitchFamily="49" charset="-122"/>
              </a:rPr>
              <a:t>年，县令</a:t>
            </a:r>
            <a:r>
              <a:rPr lang="zh-CN" altLang="en-US" sz="2000" dirty="0" smtClean="0">
                <a:solidFill>
                  <a:schemeClr val="bg2">
                    <a:lumMod val="50000"/>
                  </a:schemeClr>
                </a:solidFill>
                <a:latin typeface="隶书" pitchFamily="49" charset="-122"/>
                <a:ea typeface="隶书" pitchFamily="49" charset="-122"/>
              </a:rPr>
              <a:t>毛士骥以学舍改为考棚，并添置桌凳三百二十</a:t>
            </a:r>
            <a:r>
              <a:rPr lang="zh-CN" altLang="en-US" sz="2000" dirty="0" smtClean="0">
                <a:solidFill>
                  <a:schemeClr val="bg2">
                    <a:lumMod val="50000"/>
                  </a:schemeClr>
                </a:solidFill>
                <a:latin typeface="隶书" pitchFamily="49" charset="-122"/>
                <a:ea typeface="隶书" pitchFamily="49" charset="-122"/>
              </a:rPr>
              <a:t>号。</a:t>
            </a:r>
            <a:endParaRPr lang="zh-CN" altLang="en-US"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     书院</a:t>
            </a:r>
            <a:r>
              <a:rPr lang="zh-CN" altLang="en-US" sz="2000" dirty="0" smtClean="0">
                <a:solidFill>
                  <a:schemeClr val="bg2">
                    <a:lumMod val="50000"/>
                  </a:schemeClr>
                </a:solidFill>
                <a:latin typeface="隶书" pitchFamily="49" charset="-122"/>
                <a:ea typeface="隶书" pitchFamily="49" charset="-122"/>
              </a:rPr>
              <a:t>经历了科举制、旧学制、新学制三个阶段，是清代和民国前期昭化的最高学府。</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86182" y="214290"/>
            <a:ext cx="142218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考棚</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3785652"/>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顾名思义</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即是专门用来考试的地方。在古代</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这两个机构一般是不设在一起的。而昭化的考棚书院是设在一处的</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既是书院又是考棚。因为昭化属县级衙门</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在科考时代就必须设有童生考试的考棚。但又没有其他地方可用</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只好将考棚设于龙门书院之内</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所以就叫考棚书院。</a:t>
            </a:r>
          </a:p>
          <a:p>
            <a:r>
              <a:rPr lang="zh-CN" altLang="en-US" sz="2000" dirty="0" smtClean="0">
                <a:solidFill>
                  <a:schemeClr val="bg2">
                    <a:lumMod val="50000"/>
                  </a:schemeClr>
                </a:solidFill>
                <a:latin typeface="隶书" pitchFamily="49" charset="-122"/>
                <a:ea typeface="隶书" pitchFamily="49" charset="-122"/>
              </a:rPr>
              <a:t>     步入</a:t>
            </a:r>
            <a:r>
              <a:rPr lang="zh-CN" altLang="en-US" sz="2000" dirty="0" smtClean="0">
                <a:solidFill>
                  <a:schemeClr val="bg2">
                    <a:lumMod val="50000"/>
                  </a:schemeClr>
                </a:solidFill>
                <a:latin typeface="隶书" pitchFamily="49" charset="-122"/>
                <a:ea typeface="隶书" pitchFamily="49" charset="-122"/>
              </a:rPr>
              <a:t>坐北朝南的“八字”大门，上五级台阶是考棚穿堂，穿堂后边有三级台阶是教室，再上三级台阶是礼堂，礼堂内供奉着孔子及其诸弟子的塑像，礼堂后面又有七极台阶直通操场和文庙。形成了逐级上升的五层平台，营造了“升堂入室”、“五级登科”的氛围。考棚四合院内坝心假山水池前，有一块刻着“联科及第”的石碑；“八字大门”外亦竖有一通石碑，上书：“文武官员至此下马”，说明古代昭化人对文化及文人的尊崇。两碑至今仍立原处，保存完好。</a:t>
            </a:r>
          </a:p>
          <a:p>
            <a:r>
              <a:rPr lang="zh-CN" altLang="en-US" sz="2000" dirty="0" smtClean="0">
                <a:solidFill>
                  <a:schemeClr val="bg2">
                    <a:lumMod val="50000"/>
                  </a:schemeClr>
                </a:solidFill>
                <a:latin typeface="隶书" pitchFamily="49" charset="-122"/>
                <a:ea typeface="隶书" pitchFamily="49" charset="-122"/>
              </a:rPr>
              <a:t>。</a:t>
            </a:r>
            <a:endParaRPr lang="zh-CN" altLang="en-US" sz="2000" dirty="0" smtClean="0">
              <a:solidFill>
                <a:schemeClr val="bg2">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敬侯祠</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500034" y="1428736"/>
            <a:ext cx="8358246" cy="2862322"/>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出</a:t>
            </a:r>
            <a:r>
              <a:rPr lang="zh-CN" altLang="en-US" sz="2000" dirty="0" smtClean="0">
                <a:solidFill>
                  <a:schemeClr val="bg2">
                    <a:lumMod val="50000"/>
                  </a:schemeClr>
                </a:solidFill>
                <a:latin typeface="隶书" pitchFamily="49" charset="-122"/>
                <a:ea typeface="隶书" pitchFamily="49" charset="-122"/>
              </a:rPr>
              <a:t>昭化古城临清门</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西门</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一百多米处的古金牛蜀道旁</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一株古老的银杏树依然枝繁叶茂</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直插云天。两尊雄赳赳气昂昂的“四不象”忠诚地守卫着一座庄严肃穆的古建筑</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这就是纪念一代蜀汉名臣费祎的敬侯祠。</a:t>
            </a:r>
          </a:p>
          <a:p>
            <a:r>
              <a:rPr lang="zh-CN" altLang="en-US" sz="2000" dirty="0" smtClean="0">
                <a:solidFill>
                  <a:schemeClr val="bg2">
                    <a:lumMod val="50000"/>
                  </a:schemeClr>
                </a:solidFill>
                <a:latin typeface="隶书" pitchFamily="49" charset="-122"/>
                <a:ea typeface="隶书" pitchFamily="49" charset="-122"/>
              </a:rPr>
              <a:t>    费</a:t>
            </a:r>
            <a:r>
              <a:rPr lang="zh-CN" altLang="en-US" sz="2000" dirty="0" smtClean="0">
                <a:solidFill>
                  <a:schemeClr val="bg2">
                    <a:lumMod val="50000"/>
                  </a:schemeClr>
                </a:solidFill>
                <a:latin typeface="隶书" pitchFamily="49" charset="-122"/>
                <a:ea typeface="隶书" pitchFamily="49" charset="-122"/>
              </a:rPr>
              <a:t>祎</a:t>
            </a:r>
            <a:r>
              <a:rPr lang="zh-CN" altLang="en-US" sz="2000" dirty="0" smtClean="0">
                <a:solidFill>
                  <a:schemeClr val="bg2">
                    <a:lumMod val="50000"/>
                  </a:schemeClr>
                </a:solidFill>
                <a:latin typeface="隶书" pitchFamily="49" charset="-122"/>
                <a:ea typeface="隶书" pitchFamily="49" charset="-122"/>
              </a:rPr>
              <a:t>，三国</a:t>
            </a:r>
            <a:r>
              <a:rPr lang="zh-CN" altLang="en-US" sz="2000" dirty="0" smtClean="0">
                <a:solidFill>
                  <a:schemeClr val="bg2">
                    <a:lumMod val="50000"/>
                  </a:schemeClr>
                </a:solidFill>
                <a:latin typeface="隶书" pitchFamily="49" charset="-122"/>
                <a:ea typeface="隶书" pitchFamily="49" charset="-122"/>
              </a:rPr>
              <a:t>继诸葛亮后军师</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任大将军总领蜀国军政大权。他一生与昭化密切相关。公元</a:t>
            </a:r>
            <a:r>
              <a:rPr lang="en-US" altLang="zh-CN" sz="2000" dirty="0" smtClean="0">
                <a:solidFill>
                  <a:schemeClr val="bg2">
                    <a:lumMod val="50000"/>
                  </a:schemeClr>
                </a:solidFill>
                <a:latin typeface="隶书" pitchFamily="49" charset="-122"/>
                <a:ea typeface="隶书" pitchFamily="49" charset="-122"/>
              </a:rPr>
              <a:t>251</a:t>
            </a:r>
            <a:r>
              <a:rPr lang="zh-CN" altLang="en-US" sz="2000" dirty="0" smtClean="0">
                <a:solidFill>
                  <a:schemeClr val="bg2">
                    <a:lumMod val="50000"/>
                  </a:schemeClr>
                </a:solidFill>
                <a:latin typeface="隶书" pitchFamily="49" charset="-122"/>
                <a:ea typeface="隶书" pitchFamily="49" charset="-122"/>
              </a:rPr>
              <a:t>年</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他领兵屯驻汉</a:t>
            </a:r>
            <a:r>
              <a:rPr lang="zh-CN" altLang="en-US" sz="2000" dirty="0" smtClean="0">
                <a:solidFill>
                  <a:schemeClr val="bg2">
                    <a:lumMod val="50000"/>
                  </a:schemeClr>
                </a:solidFill>
                <a:latin typeface="隶书" pitchFamily="49" charset="-122"/>
                <a:ea typeface="隶书" pitchFamily="49" charset="-122"/>
              </a:rPr>
              <a:t>寿</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后又</a:t>
            </a:r>
            <a:r>
              <a:rPr lang="zh-CN" altLang="en-US" sz="2000" dirty="0" smtClean="0">
                <a:solidFill>
                  <a:schemeClr val="bg2">
                    <a:lumMod val="50000"/>
                  </a:schemeClr>
                </a:solidFill>
                <a:latin typeface="隶书" pitchFamily="49" charset="-122"/>
                <a:ea typeface="隶书" pitchFamily="49" charset="-122"/>
              </a:rPr>
              <a:t>在此开</a:t>
            </a:r>
            <a:r>
              <a:rPr lang="zh-CN" altLang="en-US" sz="2000" dirty="0" smtClean="0">
                <a:solidFill>
                  <a:schemeClr val="bg2">
                    <a:lumMod val="50000"/>
                  </a:schemeClr>
                </a:solidFill>
                <a:latin typeface="隶书" pitchFamily="49" charset="-122"/>
                <a:ea typeface="隶书" pitchFamily="49" charset="-122"/>
              </a:rPr>
              <a:t>将军府</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昭化成为蜀汉政权的第二都城。</a:t>
            </a:r>
          </a:p>
          <a:p>
            <a:r>
              <a:rPr lang="zh-CN" altLang="en-US" sz="2000" dirty="0" smtClean="0">
                <a:solidFill>
                  <a:schemeClr val="bg2">
                    <a:lumMod val="50000"/>
                  </a:schemeClr>
                </a:solidFill>
                <a:latin typeface="隶书" pitchFamily="49" charset="-122"/>
                <a:ea typeface="隶书" pitchFamily="49" charset="-122"/>
              </a:rPr>
              <a:t>    走进</a:t>
            </a:r>
            <a:r>
              <a:rPr lang="zh-CN" altLang="en-US" sz="2000" dirty="0" smtClean="0">
                <a:solidFill>
                  <a:schemeClr val="bg2">
                    <a:lumMod val="50000"/>
                  </a:schemeClr>
                </a:solidFill>
                <a:latin typeface="隶书" pitchFamily="49" charset="-122"/>
                <a:ea typeface="隶书" pitchFamily="49" charset="-122"/>
              </a:rPr>
              <a:t>敬侯祠</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首先映入眼帘的便是那丰神飘洒、气宇轩昂的费公石像</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它向人们展示出费公当年运筹帷幄的雄姿。祠堂内亭台楼阁</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雕梁画栋</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碑刻林立</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尽是历代文人凭吊费公的诗词。</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石牌坊</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矩形 6"/>
          <p:cNvSpPr/>
          <p:nvPr/>
        </p:nvSpPr>
        <p:spPr>
          <a:xfrm>
            <a:off x="2000232" y="2071678"/>
            <a:ext cx="142218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乐楼</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8" name="矩形 7"/>
          <p:cNvSpPr/>
          <p:nvPr/>
        </p:nvSpPr>
        <p:spPr>
          <a:xfrm>
            <a:off x="5143504" y="2143116"/>
            <a:ext cx="204094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怡心园</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9" name="矩形 8"/>
          <p:cNvSpPr/>
          <p:nvPr/>
        </p:nvSpPr>
        <p:spPr>
          <a:xfrm>
            <a:off x="2500298" y="4572008"/>
            <a:ext cx="204094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益合堂</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10" name="矩形 9"/>
          <p:cNvSpPr/>
          <p:nvPr/>
        </p:nvSpPr>
        <p:spPr>
          <a:xfrm>
            <a:off x="5857884" y="4429132"/>
            <a:ext cx="204094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汉寿阁</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71868" y="214290"/>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八卦井</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8" name="矩形 7"/>
          <p:cNvSpPr/>
          <p:nvPr/>
        </p:nvSpPr>
        <p:spPr>
          <a:xfrm>
            <a:off x="2000232" y="2071678"/>
            <a:ext cx="142218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乐楼</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9" name="矩形 8"/>
          <p:cNvSpPr/>
          <p:nvPr/>
        </p:nvSpPr>
        <p:spPr>
          <a:xfrm>
            <a:off x="5143504" y="2143116"/>
            <a:ext cx="1733167"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文 </a:t>
            </a:r>
            <a:r>
              <a:rPr lang="zh-CN" altLang="en-US" sz="4800" b="1" dirty="0" smtClean="0">
                <a:latin typeface="隶书" pitchFamily="49" charset="-122"/>
                <a:ea typeface="隶书" pitchFamily="49" charset="-122"/>
              </a:rPr>
              <a:t>庙</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10" name="矩形 9"/>
          <p:cNvSpPr/>
          <p:nvPr/>
        </p:nvSpPr>
        <p:spPr>
          <a:xfrm>
            <a:off x="1714480" y="4572008"/>
            <a:ext cx="2040944"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城隍庙</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00430" y="214290"/>
            <a:ext cx="2731141" cy="857256"/>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敬侯费祎</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矩形 6"/>
          <p:cNvSpPr/>
          <p:nvPr/>
        </p:nvSpPr>
        <p:spPr>
          <a:xfrm>
            <a:off x="428596" y="2928934"/>
            <a:ext cx="2040943"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鲍三娘</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8" name="矩形 7"/>
          <p:cNvSpPr/>
          <p:nvPr/>
        </p:nvSpPr>
        <p:spPr>
          <a:xfrm>
            <a:off x="3714744" y="3929066"/>
            <a:ext cx="4515981"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拉纤县令何易于</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9" name="矩形 8"/>
          <p:cNvSpPr/>
          <p:nvPr/>
        </p:nvSpPr>
        <p:spPr>
          <a:xfrm>
            <a:off x="3500430" y="1714488"/>
            <a:ext cx="2731141" cy="857256"/>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丁公父子</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00430" y="1714488"/>
            <a:ext cx="2731141" cy="857256"/>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丁公父子</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矩形 5"/>
          <p:cNvSpPr/>
          <p:nvPr/>
        </p:nvSpPr>
        <p:spPr>
          <a:xfrm>
            <a:off x="1000100" y="3429000"/>
            <a:ext cx="2731141" cy="1569660"/>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四川提督蒋玉龙</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矩形 6"/>
          <p:cNvSpPr/>
          <p:nvPr/>
        </p:nvSpPr>
        <p:spPr>
          <a:xfrm>
            <a:off x="5143504" y="4429132"/>
            <a:ext cx="2731141" cy="1569660"/>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植桑县令曾逢吉</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0100" y="642918"/>
            <a:ext cx="2731141" cy="1569660"/>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杜 甫 在 昭 化</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矩形 5"/>
          <p:cNvSpPr/>
          <p:nvPr/>
        </p:nvSpPr>
        <p:spPr>
          <a:xfrm>
            <a:off x="5072066" y="3714752"/>
            <a:ext cx="2731141" cy="1569660"/>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陆 游 在 昭 化</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TextBox 6"/>
          <p:cNvSpPr txBox="1"/>
          <p:nvPr/>
        </p:nvSpPr>
        <p:spPr>
          <a:xfrm>
            <a:off x="500034" y="2285992"/>
            <a:ext cx="3071834" cy="2862322"/>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桔</a:t>
            </a:r>
            <a:r>
              <a:rPr lang="zh-CN" altLang="en-US" sz="2000" dirty="0" smtClean="0">
                <a:solidFill>
                  <a:schemeClr val="bg2">
                    <a:lumMod val="50000"/>
                  </a:schemeClr>
                </a:solidFill>
                <a:latin typeface="隶书" pitchFamily="49" charset="-122"/>
                <a:ea typeface="隶书" pitchFamily="49" charset="-122"/>
              </a:rPr>
              <a:t>柏渡（在昭化县）</a:t>
            </a:r>
          </a:p>
          <a:p>
            <a:r>
              <a:rPr lang="zh-CN" altLang="en-US" sz="2000" dirty="0" smtClean="0">
                <a:solidFill>
                  <a:schemeClr val="bg2">
                    <a:lumMod val="50000"/>
                  </a:schemeClr>
                </a:solidFill>
                <a:latin typeface="隶书" pitchFamily="49" charset="-122"/>
                <a:ea typeface="隶书" pitchFamily="49" charset="-122"/>
              </a:rPr>
              <a:t>青冥寒江渡，驾竹为长桥。竿湿烟漠漠，江永风萧萧。 </a:t>
            </a:r>
          </a:p>
          <a:p>
            <a:r>
              <a:rPr lang="zh-CN" altLang="en-US" sz="2000" dirty="0" smtClean="0">
                <a:solidFill>
                  <a:schemeClr val="bg2">
                    <a:lumMod val="50000"/>
                  </a:schemeClr>
                </a:solidFill>
                <a:latin typeface="隶书" pitchFamily="49" charset="-122"/>
                <a:ea typeface="隶书" pitchFamily="49" charset="-122"/>
              </a:rPr>
              <a:t>连笮动袅娜，征衣飒飘飖。急流鸨鹢散，绝岸鼋鼍骄。</a:t>
            </a:r>
          </a:p>
          <a:p>
            <a:r>
              <a:rPr lang="zh-CN" altLang="en-US" sz="2000" dirty="0" smtClean="0">
                <a:solidFill>
                  <a:schemeClr val="bg2">
                    <a:lumMod val="50000"/>
                  </a:schemeClr>
                </a:solidFill>
                <a:latin typeface="隶书" pitchFamily="49" charset="-122"/>
                <a:ea typeface="隶书" pitchFamily="49" charset="-122"/>
              </a:rPr>
              <a:t>西辕自兹异，东逝不可要。高通荆门路，阔会沧海潮。 </a:t>
            </a:r>
          </a:p>
          <a:p>
            <a:r>
              <a:rPr lang="zh-CN" altLang="en-US" sz="2000" dirty="0" smtClean="0">
                <a:solidFill>
                  <a:schemeClr val="bg2">
                    <a:lumMod val="50000"/>
                  </a:schemeClr>
                </a:solidFill>
                <a:latin typeface="隶书" pitchFamily="49" charset="-122"/>
                <a:ea typeface="隶书" pitchFamily="49" charset="-122"/>
              </a:rPr>
              <a:t>孤光隐顾眄，游子怅寂寥。无以洗心胸，前登但山椒。</a:t>
            </a:r>
          </a:p>
        </p:txBody>
      </p:sp>
      <p:sp>
        <p:nvSpPr>
          <p:cNvPr id="8" name="TextBox 7"/>
          <p:cNvSpPr txBox="1"/>
          <p:nvPr/>
        </p:nvSpPr>
        <p:spPr>
          <a:xfrm>
            <a:off x="4786314" y="1500174"/>
            <a:ext cx="3500462" cy="1938992"/>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清</a:t>
            </a:r>
            <a:r>
              <a:rPr lang="zh-CN" altLang="en-US" sz="2000" dirty="0" smtClean="0">
                <a:solidFill>
                  <a:schemeClr val="bg2">
                    <a:lumMod val="50000"/>
                  </a:schemeClr>
                </a:solidFill>
                <a:latin typeface="隶书" pitchFamily="49" charset="-122"/>
                <a:ea typeface="隶书" pitchFamily="49" charset="-122"/>
              </a:rPr>
              <a:t>商怨</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葭萌</a:t>
            </a:r>
            <a:r>
              <a:rPr lang="zh-CN" altLang="en-US" sz="2000" dirty="0" smtClean="0">
                <a:solidFill>
                  <a:schemeClr val="bg2">
                    <a:lumMod val="50000"/>
                  </a:schemeClr>
                </a:solidFill>
                <a:latin typeface="隶书" pitchFamily="49" charset="-122"/>
                <a:ea typeface="隶书" pitchFamily="49" charset="-122"/>
              </a:rPr>
              <a:t>驿</a:t>
            </a:r>
            <a:endParaRPr lang="en-US" altLang="zh-CN"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江</a:t>
            </a:r>
            <a:r>
              <a:rPr lang="zh-CN" altLang="en-US" sz="2000" dirty="0" smtClean="0">
                <a:solidFill>
                  <a:schemeClr val="bg2">
                    <a:lumMod val="50000"/>
                  </a:schemeClr>
                </a:solidFill>
                <a:latin typeface="隶书" pitchFamily="49" charset="-122"/>
                <a:ea typeface="隶书" pitchFamily="49" charset="-122"/>
              </a:rPr>
              <a:t>头日暮痛饮，乍雪寒犹凛。山驿凄凉，灯昏人独寝</a:t>
            </a:r>
            <a:r>
              <a:rPr lang="zh-CN" altLang="en-US" sz="2000" dirty="0" smtClean="0">
                <a:solidFill>
                  <a:schemeClr val="bg2">
                    <a:lumMod val="50000"/>
                  </a:schemeClr>
                </a:solidFill>
                <a:latin typeface="隶书" pitchFamily="49" charset="-122"/>
                <a:ea typeface="隶书" pitchFamily="49" charset="-122"/>
              </a:rPr>
              <a:t>。</a:t>
            </a:r>
            <a:endParaRPr lang="en-US" altLang="zh-CN"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鸳</a:t>
            </a:r>
            <a:r>
              <a:rPr lang="zh-CN" altLang="en-US" sz="2000" dirty="0" smtClean="0">
                <a:solidFill>
                  <a:schemeClr val="bg2">
                    <a:lumMod val="50000"/>
                  </a:schemeClr>
                </a:solidFill>
                <a:latin typeface="隶书" pitchFamily="49" charset="-122"/>
                <a:ea typeface="隶书" pitchFamily="49" charset="-122"/>
              </a:rPr>
              <a:t>机新寄断锦</a:t>
            </a:r>
            <a:r>
              <a:rPr lang="zh-CN" altLang="en-US" sz="2000" dirty="0" smtClean="0">
                <a:solidFill>
                  <a:schemeClr val="bg2">
                    <a:lumMod val="50000"/>
                  </a:schemeClr>
                </a:solidFill>
                <a:latin typeface="隶书" pitchFamily="49" charset="-122"/>
                <a:ea typeface="隶书" pitchFamily="49" charset="-122"/>
              </a:rPr>
              <a:t>，</a:t>
            </a:r>
            <a:endParaRPr lang="en-US" altLang="zh-CN"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叹</a:t>
            </a:r>
            <a:r>
              <a:rPr lang="zh-CN" altLang="en-US" sz="2000" dirty="0" smtClean="0">
                <a:solidFill>
                  <a:schemeClr val="bg2">
                    <a:lumMod val="50000"/>
                  </a:schemeClr>
                </a:solidFill>
                <a:latin typeface="隶书" pitchFamily="49" charset="-122"/>
                <a:ea typeface="隶书" pitchFamily="49" charset="-122"/>
              </a:rPr>
              <a:t>往事，不堪重省</a:t>
            </a:r>
            <a:r>
              <a:rPr lang="zh-CN" altLang="en-US" sz="2000" dirty="0" smtClean="0">
                <a:solidFill>
                  <a:schemeClr val="bg2">
                    <a:lumMod val="50000"/>
                  </a:schemeClr>
                </a:solidFill>
                <a:latin typeface="隶书" pitchFamily="49" charset="-122"/>
                <a:ea typeface="隶书" pitchFamily="49" charset="-122"/>
              </a:rPr>
              <a:t>。</a:t>
            </a:r>
            <a:endParaRPr lang="en-US" altLang="zh-CN" sz="2000" dirty="0" smtClean="0">
              <a:solidFill>
                <a:schemeClr val="bg2">
                  <a:lumMod val="50000"/>
                </a:schemeClr>
              </a:solidFill>
              <a:latin typeface="隶书" pitchFamily="49" charset="-122"/>
              <a:ea typeface="隶书" pitchFamily="49" charset="-122"/>
            </a:endParaRPr>
          </a:p>
          <a:p>
            <a:r>
              <a:rPr lang="zh-CN" altLang="en-US" sz="2000" dirty="0" smtClean="0">
                <a:solidFill>
                  <a:schemeClr val="bg2">
                    <a:lumMod val="50000"/>
                  </a:schemeClr>
                </a:solidFill>
                <a:latin typeface="隶书" pitchFamily="49" charset="-122"/>
                <a:ea typeface="隶书" pitchFamily="49" charset="-122"/>
              </a:rPr>
              <a:t>梦</a:t>
            </a:r>
            <a:r>
              <a:rPr lang="zh-CN" altLang="en-US" sz="2000" dirty="0" smtClean="0">
                <a:solidFill>
                  <a:schemeClr val="bg2">
                    <a:lumMod val="50000"/>
                  </a:schemeClr>
                </a:solidFill>
                <a:latin typeface="隶书" pitchFamily="49" charset="-122"/>
                <a:ea typeface="隶书" pitchFamily="49" charset="-122"/>
              </a:rPr>
              <a:t>破南楼，绿云堆一枕。</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71538" y="1643050"/>
            <a:ext cx="2731141" cy="830997"/>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葱</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矩形 6"/>
          <p:cNvSpPr/>
          <p:nvPr/>
        </p:nvSpPr>
        <p:spPr>
          <a:xfrm>
            <a:off x="1000100" y="2928934"/>
            <a:ext cx="2731141" cy="830997"/>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大蒜</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8" name="矩形 7"/>
          <p:cNvSpPr/>
          <p:nvPr/>
        </p:nvSpPr>
        <p:spPr>
          <a:xfrm>
            <a:off x="1000100" y="4714884"/>
            <a:ext cx="2731141" cy="830997"/>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韭黄</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214546" y="428604"/>
            <a:ext cx="4809330" cy="1200329"/>
          </a:xfrm>
          <a:prstGeom prst="rect">
            <a:avLst/>
          </a:prstGeom>
        </p:spPr>
        <p:txBody>
          <a:bodyPr wrap="none">
            <a:spAutoFit/>
          </a:bodyPr>
          <a:lstStyle/>
          <a:p>
            <a:pPr algn="ctr"/>
            <a:r>
              <a:rPr lang="zh-CN" altLang="en-US" sz="7200" b="1" cap="none" spc="0" dirty="0" smtClean="0">
                <a:ln w="11430"/>
                <a:solidFill>
                  <a:schemeClr val="bg2">
                    <a:lumMod val="50000"/>
                  </a:schemeClr>
                </a:solidFill>
                <a:effectLst>
                  <a:outerShdw blurRad="80000" dist="40000" dir="5040000" algn="tl">
                    <a:srgbClr val="000000">
                      <a:alpha val="30000"/>
                    </a:srgbClr>
                  </a:outerShdw>
                </a:effectLst>
                <a:latin typeface="华文行楷" pitchFamily="2" charset="-122"/>
                <a:ea typeface="华文行楷" pitchFamily="2" charset="-122"/>
              </a:rPr>
              <a:t>可爱的昭化</a:t>
            </a:r>
            <a:endParaRPr lang="zh-CN" altLang="en-US" sz="7200" b="1" cap="none" spc="0" dirty="0">
              <a:ln w="11430"/>
              <a:solidFill>
                <a:schemeClr val="bg2">
                  <a:lumMod val="50000"/>
                </a:schemeClr>
              </a:solidFill>
              <a:effectLst>
                <a:outerShdw blurRad="80000" dist="40000" dir="5040000" algn="tl">
                  <a:srgbClr val="000000">
                    <a:alpha val="30000"/>
                  </a:srgbClr>
                </a:outerShdw>
              </a:effectLst>
              <a:latin typeface="华文行楷" pitchFamily="2" charset="-122"/>
              <a:ea typeface="华文行楷" pitchFamily="2" charset="-122"/>
            </a:endParaRPr>
          </a:p>
        </p:txBody>
      </p:sp>
      <p:pic>
        <p:nvPicPr>
          <p:cNvPr id="7" name="高山流水.mp3">
            <a:hlinkClick r:id="" action="ppaction://media"/>
          </p:cNvPr>
          <p:cNvPicPr>
            <a:picLocks noRot="1" noChangeAspect="1"/>
          </p:cNvPicPr>
          <p:nvPr>
            <a:audioFile r:link="rId1"/>
          </p:nvPr>
        </p:nvPicPr>
        <p:blipFill>
          <a:blip r:embed="rId4"/>
          <a:stretch>
            <a:fillRect/>
          </a:stretch>
        </p:blipFill>
        <p:spPr>
          <a:xfrm>
            <a:off x="214282" y="6357958"/>
            <a:ext cx="304800" cy="304800"/>
          </a:xfrm>
          <a:prstGeom prst="rect">
            <a:avLst/>
          </a:prstGeom>
        </p:spPr>
      </p:pic>
      <p:sp useBgFill="1">
        <p:nvSpPr>
          <p:cNvPr id="8" name="矩形 7">
            <a:hlinkClick r:id="rId5" action="ppaction://hlinksldjump"/>
          </p:cNvPr>
          <p:cNvSpPr/>
          <p:nvPr/>
        </p:nvSpPr>
        <p:spPr>
          <a:xfrm>
            <a:off x="1285852" y="2000240"/>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第一章</a:t>
            </a:r>
            <a:r>
              <a:rPr lang="en-US" b="1" dirty="0">
                <a:solidFill>
                  <a:schemeClr val="accent6">
                    <a:lumMod val="75000"/>
                  </a:schemeClr>
                </a:solidFill>
              </a:rPr>
              <a:t>  </a:t>
            </a:r>
            <a:r>
              <a:rPr lang="zh-CN" altLang="en-US" b="1" dirty="0">
                <a:solidFill>
                  <a:schemeClr val="accent6">
                    <a:lumMod val="75000"/>
                  </a:schemeClr>
                </a:solidFill>
              </a:rPr>
              <a:t>千年</a:t>
            </a:r>
            <a:r>
              <a:rPr lang="zh-CN" altLang="en-US" b="1" dirty="0" smtClean="0">
                <a:solidFill>
                  <a:schemeClr val="accent6">
                    <a:lumMod val="75000"/>
                  </a:schemeClr>
                </a:solidFill>
              </a:rPr>
              <a:t>古城</a:t>
            </a:r>
            <a:endParaRPr lang="zh-CN" altLang="en-US" dirty="0">
              <a:solidFill>
                <a:schemeClr val="accent6">
                  <a:lumMod val="75000"/>
                </a:schemeClr>
              </a:solidFill>
            </a:endParaRPr>
          </a:p>
        </p:txBody>
      </p:sp>
      <p:sp useBgFill="1">
        <p:nvSpPr>
          <p:cNvPr id="9" name="矩形 8"/>
          <p:cNvSpPr/>
          <p:nvPr/>
        </p:nvSpPr>
        <p:spPr>
          <a:xfrm>
            <a:off x="1285852" y="3143248"/>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第三章</a:t>
            </a:r>
            <a:r>
              <a:rPr lang="en-US" b="1" dirty="0">
                <a:solidFill>
                  <a:schemeClr val="accent6">
                    <a:lumMod val="75000"/>
                  </a:schemeClr>
                </a:solidFill>
              </a:rPr>
              <a:t>  </a:t>
            </a:r>
            <a:r>
              <a:rPr lang="zh-CN" altLang="en-US" b="1" dirty="0" smtClean="0">
                <a:solidFill>
                  <a:schemeClr val="accent6">
                    <a:lumMod val="75000"/>
                  </a:schemeClr>
                </a:solidFill>
              </a:rPr>
              <a:t>自然景观</a:t>
            </a:r>
            <a:endParaRPr lang="zh-CN" altLang="en-US" dirty="0">
              <a:solidFill>
                <a:schemeClr val="accent6">
                  <a:lumMod val="75000"/>
                </a:schemeClr>
              </a:solidFill>
            </a:endParaRPr>
          </a:p>
        </p:txBody>
      </p:sp>
      <p:sp useBgFill="1">
        <p:nvSpPr>
          <p:cNvPr id="10" name="矩形 9"/>
          <p:cNvSpPr/>
          <p:nvPr/>
        </p:nvSpPr>
        <p:spPr>
          <a:xfrm>
            <a:off x="5286380" y="2000240"/>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第二章</a:t>
            </a:r>
            <a:r>
              <a:rPr lang="en-US" b="1" dirty="0">
                <a:solidFill>
                  <a:schemeClr val="accent6">
                    <a:lumMod val="75000"/>
                  </a:schemeClr>
                </a:solidFill>
              </a:rPr>
              <a:t>  </a:t>
            </a:r>
            <a:r>
              <a:rPr lang="zh-CN" altLang="en-US" b="1" dirty="0">
                <a:solidFill>
                  <a:schemeClr val="accent6">
                    <a:lumMod val="75000"/>
                  </a:schemeClr>
                </a:solidFill>
              </a:rPr>
              <a:t>交通</a:t>
            </a:r>
            <a:r>
              <a:rPr lang="zh-CN" altLang="en-US" b="1" dirty="0" smtClean="0">
                <a:solidFill>
                  <a:schemeClr val="accent6">
                    <a:lumMod val="75000"/>
                  </a:schemeClr>
                </a:solidFill>
              </a:rPr>
              <a:t>位置</a:t>
            </a:r>
            <a:endParaRPr lang="zh-CN" altLang="en-US" dirty="0">
              <a:solidFill>
                <a:schemeClr val="accent6">
                  <a:lumMod val="75000"/>
                </a:schemeClr>
              </a:solidFill>
            </a:endParaRPr>
          </a:p>
        </p:txBody>
      </p:sp>
      <p:sp useBgFill="1">
        <p:nvSpPr>
          <p:cNvPr id="11" name="矩形 10"/>
          <p:cNvSpPr/>
          <p:nvPr/>
        </p:nvSpPr>
        <p:spPr>
          <a:xfrm>
            <a:off x="5286380" y="5500702"/>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第八章</a:t>
            </a:r>
            <a:r>
              <a:rPr lang="en-US" b="1" dirty="0">
                <a:solidFill>
                  <a:schemeClr val="accent6">
                    <a:lumMod val="75000"/>
                  </a:schemeClr>
                </a:solidFill>
              </a:rPr>
              <a:t>  </a:t>
            </a:r>
            <a:r>
              <a:rPr lang="zh-CN" altLang="en-US" b="1" dirty="0">
                <a:solidFill>
                  <a:schemeClr val="accent6">
                    <a:lumMod val="75000"/>
                  </a:schemeClr>
                </a:solidFill>
              </a:rPr>
              <a:t>旅游</a:t>
            </a:r>
            <a:r>
              <a:rPr lang="zh-CN" altLang="en-US" b="1" dirty="0" smtClean="0">
                <a:solidFill>
                  <a:schemeClr val="accent6">
                    <a:lumMod val="75000"/>
                  </a:schemeClr>
                </a:solidFill>
              </a:rPr>
              <a:t>开发</a:t>
            </a:r>
            <a:endParaRPr lang="zh-CN" altLang="en-US" dirty="0">
              <a:solidFill>
                <a:schemeClr val="accent6">
                  <a:lumMod val="75000"/>
                </a:schemeClr>
              </a:solidFill>
            </a:endParaRPr>
          </a:p>
        </p:txBody>
      </p:sp>
      <p:sp useBgFill="1">
        <p:nvSpPr>
          <p:cNvPr id="12" name="矩形 11"/>
          <p:cNvSpPr/>
          <p:nvPr/>
        </p:nvSpPr>
        <p:spPr>
          <a:xfrm>
            <a:off x="5286380" y="3143248"/>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第四章</a:t>
            </a:r>
            <a:r>
              <a:rPr lang="en-US" b="1" dirty="0">
                <a:solidFill>
                  <a:schemeClr val="accent6">
                    <a:lumMod val="75000"/>
                  </a:schemeClr>
                </a:solidFill>
              </a:rPr>
              <a:t>  </a:t>
            </a:r>
            <a:r>
              <a:rPr lang="zh-CN" altLang="en-US" b="1" dirty="0" smtClean="0">
                <a:solidFill>
                  <a:schemeClr val="accent6">
                    <a:lumMod val="75000"/>
                  </a:schemeClr>
                </a:solidFill>
              </a:rPr>
              <a:t>人文景观</a:t>
            </a:r>
            <a:endParaRPr lang="zh-CN" altLang="en-US" dirty="0">
              <a:solidFill>
                <a:schemeClr val="accent6">
                  <a:lumMod val="75000"/>
                </a:schemeClr>
              </a:solidFill>
            </a:endParaRPr>
          </a:p>
        </p:txBody>
      </p:sp>
      <p:sp useBgFill="1">
        <p:nvSpPr>
          <p:cNvPr id="13" name="矩形 12"/>
          <p:cNvSpPr/>
          <p:nvPr/>
        </p:nvSpPr>
        <p:spPr>
          <a:xfrm>
            <a:off x="5286380" y="4286256"/>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第六章</a:t>
            </a:r>
            <a:r>
              <a:rPr lang="en-US" b="1" dirty="0">
                <a:solidFill>
                  <a:schemeClr val="accent6">
                    <a:lumMod val="75000"/>
                  </a:schemeClr>
                </a:solidFill>
              </a:rPr>
              <a:t>  </a:t>
            </a:r>
            <a:r>
              <a:rPr lang="zh-CN" altLang="en-US" b="1" dirty="0">
                <a:solidFill>
                  <a:schemeClr val="accent6">
                    <a:lumMod val="75000"/>
                  </a:schemeClr>
                </a:solidFill>
              </a:rPr>
              <a:t>历史文化</a:t>
            </a:r>
            <a:endParaRPr lang="zh-CN" altLang="en-US" dirty="0">
              <a:solidFill>
                <a:schemeClr val="accent6">
                  <a:lumMod val="75000"/>
                </a:schemeClr>
              </a:solidFill>
            </a:endParaRPr>
          </a:p>
        </p:txBody>
      </p:sp>
      <p:sp useBgFill="1">
        <p:nvSpPr>
          <p:cNvPr id="14" name="矩形 13"/>
          <p:cNvSpPr/>
          <p:nvPr/>
        </p:nvSpPr>
        <p:spPr>
          <a:xfrm>
            <a:off x="1285852" y="5429264"/>
            <a:ext cx="2714644"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a:extrusionClr>
                <a:srgbClr val="00B0F0"/>
              </a:extrusionClr>
              <a:contourClr>
                <a:schemeClr val="tx1">
                  <a:lumMod val="50000"/>
                  <a:lumOff val="50000"/>
                </a:schemeClr>
              </a:contourClr>
            </a:sp3d>
          </a:bodyPr>
          <a:lstStyle/>
          <a:p>
            <a:pPr algn="ctr"/>
            <a:r>
              <a:rPr lang="zh-CN" altLang="en-US" b="1" dirty="0">
                <a:solidFill>
                  <a:schemeClr val="accent6">
                    <a:lumMod val="75000"/>
                  </a:schemeClr>
                </a:solidFill>
              </a:rPr>
              <a:t>第七章</a:t>
            </a:r>
            <a:r>
              <a:rPr lang="en-US" b="1" dirty="0">
                <a:solidFill>
                  <a:schemeClr val="accent6">
                    <a:lumMod val="75000"/>
                  </a:schemeClr>
                </a:solidFill>
              </a:rPr>
              <a:t>  </a:t>
            </a:r>
            <a:r>
              <a:rPr lang="zh-CN" altLang="en-US" b="1" dirty="0">
                <a:solidFill>
                  <a:schemeClr val="accent6">
                    <a:lumMod val="75000"/>
                  </a:schemeClr>
                </a:solidFill>
              </a:rPr>
              <a:t>地方</a:t>
            </a:r>
            <a:r>
              <a:rPr lang="zh-CN" altLang="en-US" b="1" dirty="0" smtClean="0">
                <a:solidFill>
                  <a:schemeClr val="accent6">
                    <a:lumMod val="75000"/>
                  </a:schemeClr>
                </a:solidFill>
              </a:rPr>
              <a:t>特产</a:t>
            </a:r>
            <a:endParaRPr lang="zh-CN" altLang="en-US" dirty="0">
              <a:solidFill>
                <a:schemeClr val="accent6">
                  <a:lumMod val="75000"/>
                </a:schemeClr>
              </a:solidFill>
            </a:endParaRPr>
          </a:p>
        </p:txBody>
      </p:sp>
      <p:sp useBgFill="1">
        <p:nvSpPr>
          <p:cNvPr id="16" name="矩形 15"/>
          <p:cNvSpPr/>
          <p:nvPr/>
        </p:nvSpPr>
        <p:spPr>
          <a:xfrm>
            <a:off x="1285852" y="4286256"/>
            <a:ext cx="2700000" cy="714380"/>
          </a:xfrm>
          <a:prstGeom prst="rect">
            <a:avLst/>
          </a:prstGeom>
          <a:ln>
            <a:solidFill>
              <a:schemeClr val="accent1">
                <a:shade val="50000"/>
              </a:schemeClr>
            </a:solidFill>
          </a:ln>
          <a:effectLst>
            <a:outerShdw blurRad="50800" dist="38100" dir="5400000" algn="t" rotWithShape="0">
              <a:prstClr val="black">
                <a:alpha val="40000"/>
              </a:prstClr>
            </a:outerShdw>
          </a:effectLst>
          <a:scene3d>
            <a:camera prst="orthographicFront"/>
            <a:lightRig rig="threePt" dir="t">
              <a:rot lat="0" lon="0" rev="3600000"/>
            </a:lightRig>
          </a:scene3d>
          <a:sp3d contourW="12700" prstMaterial="matte">
            <a:contourClr>
              <a:schemeClr val="bg1">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6">
                    <a:lumMod val="75000"/>
                  </a:schemeClr>
                </a:solidFill>
              </a:rPr>
              <a:t>第五章</a:t>
            </a:r>
            <a:r>
              <a:rPr lang="en-US" b="1" dirty="0">
                <a:solidFill>
                  <a:schemeClr val="accent6">
                    <a:lumMod val="75000"/>
                  </a:schemeClr>
                </a:solidFill>
              </a:rPr>
              <a:t>  </a:t>
            </a:r>
            <a:r>
              <a:rPr lang="zh-CN" altLang="en-US" b="1" dirty="0">
                <a:solidFill>
                  <a:schemeClr val="accent6">
                    <a:lumMod val="75000"/>
                  </a:schemeClr>
                </a:solidFill>
              </a:rPr>
              <a:t>历史</a:t>
            </a:r>
            <a:r>
              <a:rPr lang="zh-CN" altLang="en-US" b="1" dirty="0" smtClean="0">
                <a:solidFill>
                  <a:schemeClr val="accent6">
                    <a:lumMod val="75000"/>
                  </a:schemeClr>
                </a:solidFill>
              </a:rPr>
              <a:t>人物</a:t>
            </a:r>
            <a:endParaRPr lang="zh-CN" altLang="en-US" dirty="0">
              <a:solidFill>
                <a:schemeClr val="accent6">
                  <a:lumMod val="75000"/>
                </a:schemeClr>
              </a:solidFill>
            </a:endParaRPr>
          </a:p>
        </p:txBody>
      </p:sp>
      <p:pic>
        <p:nvPicPr>
          <p:cNvPr id="17" name="图片 16" descr="14926699.gif"/>
          <p:cNvPicPr>
            <a:picLocks noChangeAspect="1"/>
          </p:cNvPicPr>
          <p:nvPr/>
        </p:nvPicPr>
        <p:blipFill>
          <a:blip r:embed="rId6"/>
          <a:stretch>
            <a:fillRect/>
          </a:stretch>
        </p:blipFill>
        <p:spPr>
          <a:xfrm>
            <a:off x="8215338" y="285728"/>
            <a:ext cx="685800" cy="685800"/>
          </a:xfrm>
          <a:prstGeom prst="rect">
            <a:avLst/>
          </a:prstGeom>
          <a:ln>
            <a:noFill/>
          </a:ln>
          <a:effectLst>
            <a:softEdge rad="112500"/>
          </a:effectLst>
        </p:spPr>
      </p:pic>
    </p:spTree>
  </p:cSld>
  <p:clrMapOvr>
    <a:masterClrMapping/>
  </p:clrMapOvr>
  <p:transition spd="slow" advClick="0">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05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0100" y="642918"/>
            <a:ext cx="2731141" cy="830997"/>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旅游地位</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7" name="矩形 6"/>
          <p:cNvSpPr/>
          <p:nvPr/>
        </p:nvSpPr>
        <p:spPr>
          <a:xfrm>
            <a:off x="5000628" y="500042"/>
            <a:ext cx="3357586" cy="830997"/>
          </a:xfrm>
          <a:prstGeom prst="rect">
            <a:avLst/>
          </a:prstGeom>
          <a:noFill/>
        </p:spPr>
        <p:txBody>
          <a:bodyPr wrap="square" lIns="91440" tIns="45720" rIns="91440" bIns="45720">
            <a:spAutoFit/>
          </a:bodyPr>
          <a:lstStyle/>
          <a:p>
            <a:pPr algn="ctr"/>
            <a:r>
              <a:rPr lang="zh-CN" altLang="en-US" sz="4800" b="1" dirty="0" smtClean="0">
                <a:latin typeface="隶书" pitchFamily="49" charset="-122"/>
                <a:ea typeface="隶书" pitchFamily="49" charset="-122"/>
              </a:rPr>
              <a:t>当好小</a:t>
            </a:r>
            <a:r>
              <a:rPr lang="zh-CN" altLang="en-US" sz="4800" b="1" dirty="0" smtClean="0">
                <a:latin typeface="隶书" pitchFamily="49" charset="-122"/>
                <a:ea typeface="隶书" pitchFamily="49" charset="-122"/>
              </a:rPr>
              <a:t>导游</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8" name="TextBox 7"/>
          <p:cNvSpPr txBox="1"/>
          <p:nvPr/>
        </p:nvSpPr>
        <p:spPr>
          <a:xfrm>
            <a:off x="500034" y="1643050"/>
            <a:ext cx="3071834" cy="3785652"/>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牛首雄关，桔柏江声，茅坪月夜，卫岭朝云，龙湫古墨，虎跳仙蹬，马鸣险涧，长宁山色”古八景，还拥有了“苇荡连江，市肆灯火，堂院文采，陌上蚕桑，墟集晚唱，城垣烟柳，碧水稻香，烽火临清”等新八景的剑门蜀道上一颗璀璨的明珠，成为三国文化精品游线路的黄金地带。</a:t>
            </a:r>
          </a:p>
        </p:txBody>
      </p:sp>
      <p:sp>
        <p:nvSpPr>
          <p:cNvPr id="9" name="TextBox 8"/>
          <p:cNvSpPr txBox="1"/>
          <p:nvPr/>
        </p:nvSpPr>
        <p:spPr>
          <a:xfrm>
            <a:off x="5214942" y="1714488"/>
            <a:ext cx="3071834" cy="1631216"/>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了解昭化，熟悉昭化，更要热爱昭化。</a:t>
            </a:r>
          </a:p>
          <a:p>
            <a:r>
              <a:rPr lang="zh-CN" altLang="en-US" sz="2000" dirty="0" smtClean="0">
                <a:solidFill>
                  <a:schemeClr val="bg2">
                    <a:lumMod val="50000"/>
                  </a:schemeClr>
                </a:solidFill>
                <a:latin typeface="隶书" pitchFamily="49" charset="-122"/>
                <a:ea typeface="隶书" pitchFamily="49" charset="-122"/>
              </a:rPr>
              <a:t>热情好客，彬彬有礼。</a:t>
            </a:r>
          </a:p>
          <a:p>
            <a:r>
              <a:rPr lang="zh-CN" altLang="en-US" sz="2000" dirty="0" smtClean="0">
                <a:solidFill>
                  <a:schemeClr val="bg2">
                    <a:lumMod val="50000"/>
                  </a:schemeClr>
                </a:solidFill>
                <a:latin typeface="隶书" pitchFamily="49" charset="-122"/>
                <a:ea typeface="隶书" pitchFamily="49" charset="-122"/>
              </a:rPr>
              <a:t>讲好普通话，谈吐流利，仪态大方</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2"/>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3"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a:latin typeface="隶书" pitchFamily="49" charset="-122"/>
                <a:ea typeface="隶书" pitchFamily="49" charset="-122"/>
              </a:rPr>
              <a:t>历史沿革</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3" name="TextBox 2"/>
          <p:cNvSpPr txBox="1"/>
          <p:nvPr/>
        </p:nvSpPr>
        <p:spPr>
          <a:xfrm>
            <a:off x="428596" y="1428736"/>
            <a:ext cx="8358246" cy="4678204"/>
          </a:xfrm>
          <a:prstGeom prst="rect">
            <a:avLst/>
          </a:prstGeom>
          <a:noFill/>
        </p:spPr>
        <p:txBody>
          <a:bodyPr wrap="square" rtlCol="0">
            <a:spAutoFit/>
          </a:bodyPr>
          <a:lstStyle/>
          <a:p>
            <a:r>
              <a:rPr lang="zh-CN" altLang="en-US" dirty="0" smtClean="0"/>
              <a:t>    </a:t>
            </a:r>
            <a:r>
              <a:rPr lang="zh-CN" altLang="en-US" sz="2000" dirty="0" smtClean="0">
                <a:solidFill>
                  <a:schemeClr val="bg2">
                    <a:lumMod val="50000"/>
                  </a:schemeClr>
                </a:solidFill>
                <a:latin typeface="方正姚体" pitchFamily="2" charset="-122"/>
                <a:ea typeface="方正姚体" pitchFamily="2" charset="-122"/>
              </a:rPr>
              <a:t>公元前</a:t>
            </a:r>
            <a:r>
              <a:rPr lang="en-US" sz="2000" dirty="0">
                <a:solidFill>
                  <a:schemeClr val="bg2">
                    <a:lumMod val="50000"/>
                  </a:schemeClr>
                </a:solidFill>
                <a:latin typeface="方正姚体" pitchFamily="2" charset="-122"/>
                <a:ea typeface="方正姚体" pitchFamily="2" charset="-122"/>
              </a:rPr>
              <a:t>314</a:t>
            </a:r>
            <a:r>
              <a:rPr lang="zh-CN" altLang="en-US" sz="2000" dirty="0">
                <a:solidFill>
                  <a:schemeClr val="bg2">
                    <a:lumMod val="50000"/>
                  </a:schemeClr>
                </a:solidFill>
                <a:latin typeface="方正姚体" pitchFamily="2" charset="-122"/>
                <a:ea typeface="方正姚体" pitchFamily="2" charset="-122"/>
              </a:rPr>
              <a:t>年，在苴地设葭萌县，西汉时秦子婴元年，葭萌县属广汉郡。汉武元封五年葭萌县属益州刺史部。汉献帝建安十八年刘备占葭萌，改葭萌为汉寿。西晋五帝秦始元年汉寿县归西晋，隶属凉州梓潼郡。武帝太康元年改汉寿为晋寿。太元十五年升晋寿县为晋寿郡，同时改晋寿为益昌。公元</a:t>
            </a:r>
            <a:r>
              <a:rPr lang="en-US" sz="2000" dirty="0">
                <a:solidFill>
                  <a:schemeClr val="bg2">
                    <a:lumMod val="50000"/>
                  </a:schemeClr>
                </a:solidFill>
                <a:latin typeface="方正姚体" pitchFamily="2" charset="-122"/>
                <a:ea typeface="方正姚体" pitchFamily="2" charset="-122"/>
              </a:rPr>
              <a:t>554</a:t>
            </a:r>
            <a:r>
              <a:rPr lang="zh-CN" altLang="en-US" sz="2000" dirty="0">
                <a:solidFill>
                  <a:schemeClr val="bg2">
                    <a:lumMod val="50000"/>
                  </a:schemeClr>
                </a:solidFill>
                <a:latin typeface="方正姚体" pitchFamily="2" charset="-122"/>
                <a:ea typeface="方正姚体" pitchFamily="2" charset="-122"/>
              </a:rPr>
              <a:t>年废晋寿郡改益昌县为京兆县。北周公元</a:t>
            </a:r>
            <a:r>
              <a:rPr lang="en-US" sz="2000" dirty="0">
                <a:solidFill>
                  <a:schemeClr val="bg2">
                    <a:lumMod val="50000"/>
                  </a:schemeClr>
                </a:solidFill>
                <a:latin typeface="方正姚体" pitchFamily="2" charset="-122"/>
                <a:ea typeface="方正姚体" pitchFamily="2" charset="-122"/>
              </a:rPr>
              <a:t>557</a:t>
            </a:r>
            <a:r>
              <a:rPr lang="zh-CN" altLang="en-US" sz="2000" dirty="0">
                <a:solidFill>
                  <a:schemeClr val="bg2">
                    <a:lumMod val="50000"/>
                  </a:schemeClr>
                </a:solidFill>
                <a:latin typeface="方正姚体" pitchFamily="2" charset="-122"/>
                <a:ea typeface="方正姚体" pitchFamily="2" charset="-122"/>
              </a:rPr>
              <a:t>年仍改京兆为益昌。 五代时，庄宗同光三年利州改为益川郡，益昌县改为益光县。明宗长兴四年废景谷县并入益光县。宋太祖乾德五年改益光为益昌，五年后改益昌为昭化。南宋、辽、金、元、明、清、中华民国至新中国，昭化县一直未改县名，</a:t>
            </a:r>
            <a:r>
              <a:rPr lang="en-US" sz="2000" dirty="0">
                <a:solidFill>
                  <a:schemeClr val="bg2">
                    <a:lumMod val="50000"/>
                  </a:schemeClr>
                </a:solidFill>
                <a:latin typeface="方正姚体" pitchFamily="2" charset="-122"/>
                <a:ea typeface="方正姚体" pitchFamily="2" charset="-122"/>
              </a:rPr>
              <a:t>1958</a:t>
            </a:r>
            <a:r>
              <a:rPr lang="zh-CN" altLang="en-US" sz="2000" dirty="0">
                <a:solidFill>
                  <a:schemeClr val="bg2">
                    <a:lumMod val="50000"/>
                  </a:schemeClr>
                </a:solidFill>
                <a:latin typeface="方正姚体" pitchFamily="2" charset="-122"/>
                <a:ea typeface="方正姚体" pitchFamily="2" charset="-122"/>
              </a:rPr>
              <a:t>年撤昭化县并入广元县，昭化县历史终结， </a:t>
            </a:r>
            <a:r>
              <a:rPr lang="en-US" sz="2000" dirty="0">
                <a:solidFill>
                  <a:schemeClr val="bg2">
                    <a:lumMod val="50000"/>
                  </a:schemeClr>
                </a:solidFill>
                <a:latin typeface="方正姚体" pitchFamily="2" charset="-122"/>
                <a:ea typeface="方正姚体" pitchFamily="2" charset="-122"/>
              </a:rPr>
              <a:t>1985</a:t>
            </a:r>
            <a:r>
              <a:rPr lang="zh-CN" altLang="en-US" sz="2000" dirty="0">
                <a:solidFill>
                  <a:schemeClr val="bg2">
                    <a:lumMod val="50000"/>
                  </a:schemeClr>
                </a:solidFill>
                <a:latin typeface="方正姚体" pitchFamily="2" charset="-122"/>
                <a:ea typeface="方正姚体" pitchFamily="2" charset="-122"/>
              </a:rPr>
              <a:t>年广元建市，原曲回乡改为昭化镇至今。</a:t>
            </a:r>
            <a:r>
              <a:rPr lang="en-US" sz="2000" dirty="0">
                <a:solidFill>
                  <a:schemeClr val="bg2">
                    <a:lumMod val="50000"/>
                  </a:schemeClr>
                </a:solidFill>
                <a:latin typeface="方正姚体" pitchFamily="2" charset="-122"/>
                <a:ea typeface="方正姚体" pitchFamily="2" charset="-122"/>
              </a:rPr>
              <a:t>2004</a:t>
            </a:r>
            <a:r>
              <a:rPr lang="zh-CN" altLang="en-US" sz="2000" dirty="0">
                <a:solidFill>
                  <a:schemeClr val="bg2">
                    <a:lumMod val="50000"/>
                  </a:schemeClr>
                </a:solidFill>
                <a:latin typeface="方正姚体" pitchFamily="2" charset="-122"/>
                <a:ea typeface="方正姚体" pitchFamily="2" charset="-122"/>
              </a:rPr>
              <a:t>年，全国历史文化名城专家委员会副主任罗哲文先生访昭化古城后，为古城题写了“巴蜀第一县，蜀国第二都”，同时还撰文说：“</a:t>
            </a:r>
            <a:r>
              <a:rPr lang="en-US" altLang="zh-CN" sz="2000" dirty="0">
                <a:solidFill>
                  <a:schemeClr val="bg2">
                    <a:lumMod val="50000"/>
                  </a:schemeClr>
                </a:solidFill>
                <a:latin typeface="方正姚体" pitchFamily="2" charset="-122"/>
                <a:ea typeface="方正姚体" pitchFamily="2" charset="-122"/>
              </a:rPr>
              <a:t>……</a:t>
            </a:r>
            <a:r>
              <a:rPr lang="zh-CN" altLang="en-US" sz="2000" dirty="0">
                <a:solidFill>
                  <a:schemeClr val="bg2">
                    <a:lumMod val="50000"/>
                  </a:schemeClr>
                </a:solidFill>
                <a:latin typeface="方正姚体" pitchFamily="2" charset="-122"/>
                <a:ea typeface="方正姚体" pitchFamily="2" charset="-122"/>
              </a:rPr>
              <a:t>在同一地完整的展示了中国地方政权不断的建置历史，甚为罕见。”</a:t>
            </a:r>
          </a:p>
          <a:p>
            <a:r>
              <a:rPr lang="zh-CN" altLang="en-US" sz="2000" dirty="0">
                <a:solidFill>
                  <a:schemeClr val="bg2">
                    <a:lumMod val="50000"/>
                  </a:schemeClr>
                </a:solidFill>
                <a:latin typeface="方正姚体" pitchFamily="2" charset="-122"/>
                <a:ea typeface="方正姚体" pitchFamily="2" charset="-122"/>
              </a:rPr>
              <a:t>昭化，真不愧是政权建设的活化石。</a:t>
            </a:r>
          </a:p>
          <a:p>
            <a:endParaRPr lang="zh-CN" altLang="en-US" dirty="0"/>
          </a:p>
        </p:txBody>
      </p:sp>
      <p:pic>
        <p:nvPicPr>
          <p:cNvPr id="5" name="图片 4"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6" name="动作按钮: 前进或下一项 5">
            <a:hlinkClick r:id="" action="ppaction://hlinkshowjump?jump=nextslide"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动作按钮: 后退或前一项 6">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地理交通</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4" name="TextBox 3"/>
          <p:cNvSpPr txBox="1"/>
          <p:nvPr/>
        </p:nvSpPr>
        <p:spPr>
          <a:xfrm>
            <a:off x="428596" y="1428736"/>
            <a:ext cx="8358246" cy="4493538"/>
          </a:xfrm>
          <a:prstGeom prst="rect">
            <a:avLst/>
          </a:prstGeom>
          <a:noFill/>
        </p:spPr>
        <p:txBody>
          <a:bodyPr wrap="square" rtlCol="0">
            <a:spAutoFit/>
          </a:bodyPr>
          <a:lstStyle/>
          <a:p>
            <a:r>
              <a:rPr lang="zh-CN" altLang="en-US" sz="2200" dirty="0" smtClean="0">
                <a:solidFill>
                  <a:schemeClr val="bg2">
                    <a:lumMod val="50000"/>
                  </a:schemeClr>
                </a:solidFill>
                <a:latin typeface="隶书" pitchFamily="49" charset="-122"/>
                <a:ea typeface="隶书" pitchFamily="49" charset="-122"/>
              </a:rPr>
              <a:t>    昭化，地处北纬</a:t>
            </a:r>
            <a:r>
              <a:rPr lang="en-US" altLang="zh-CN" sz="2200" dirty="0" smtClean="0">
                <a:solidFill>
                  <a:schemeClr val="bg2">
                    <a:lumMod val="50000"/>
                  </a:schemeClr>
                </a:solidFill>
                <a:latin typeface="隶书" pitchFamily="49" charset="-122"/>
                <a:ea typeface="隶书" pitchFamily="49" charset="-122"/>
              </a:rPr>
              <a:t>32031</a:t>
            </a:r>
            <a:r>
              <a:rPr lang="zh-CN" altLang="en-US" sz="2200" dirty="0" smtClean="0">
                <a:solidFill>
                  <a:schemeClr val="bg2">
                    <a:lumMod val="50000"/>
                  </a:schemeClr>
                </a:solidFill>
                <a:latin typeface="隶书" pitchFamily="49" charset="-122"/>
                <a:ea typeface="隶书" pitchFamily="49" charset="-122"/>
              </a:rPr>
              <a:t>＇、东经</a:t>
            </a:r>
            <a:r>
              <a:rPr lang="en-US" altLang="zh-CN" sz="2200" dirty="0" smtClean="0">
                <a:solidFill>
                  <a:schemeClr val="bg2">
                    <a:lumMod val="50000"/>
                  </a:schemeClr>
                </a:solidFill>
                <a:latin typeface="隶书" pitchFamily="49" charset="-122"/>
                <a:ea typeface="隶书" pitchFamily="49" charset="-122"/>
              </a:rPr>
              <a:t>105041</a:t>
            </a:r>
            <a:r>
              <a:rPr lang="zh-CN" altLang="en-US" sz="2200" dirty="0" smtClean="0">
                <a:solidFill>
                  <a:schemeClr val="bg2">
                    <a:lumMod val="50000"/>
                  </a:schemeClr>
                </a:solidFill>
                <a:latin typeface="隶书" pitchFamily="49" charset="-122"/>
                <a:ea typeface="隶书" pitchFamily="49" charset="-122"/>
              </a:rPr>
              <a:t>＇的嘉陵江、白龙江、清江河三江交汇处。古城四面临山。东与凤岭山隔江相邻，南与刀环山（又称笔架山）隔江相近，西与牛首雄关相望，北与翼山（传说此山乃凤凰一翼）相依。嘉陵江从东北方流经古城，从古城西南方蜿蜒而去，古城三面环水。古时交通，重在水运，所以昭化古城能延绵两千多年成为郡、县治地，其主要原因还是在于有白龙江、嘉陵江两条大江依附其旁。一是利用两江水运，促进经济发展；二是利用水路联通信息；三是生产生活用水有保障。</a:t>
            </a:r>
          </a:p>
          <a:p>
            <a:r>
              <a:rPr lang="zh-CN" altLang="en-US" sz="2200" dirty="0" smtClean="0">
                <a:solidFill>
                  <a:schemeClr val="bg2">
                    <a:lumMod val="50000"/>
                  </a:schemeClr>
                </a:solidFill>
                <a:latin typeface="隶书" pitchFamily="49" charset="-122"/>
                <a:ea typeface="隶书" pitchFamily="49" charset="-122"/>
              </a:rPr>
              <a:t>    古城昭化的交通除水路纵贯南北外，其主要通道还是靠金牛道（现在称剑门蜀道）在陆路上横贯东西。金牛道是连接秦岭山脉和剑门山麓之间的一条驿道。这条驿道在历史上发挥过重大作用。</a:t>
            </a:r>
          </a:p>
          <a:p>
            <a:r>
              <a:rPr lang="zh-CN" altLang="en-US" sz="2200" dirty="0" smtClean="0">
                <a:solidFill>
                  <a:schemeClr val="bg2">
                    <a:lumMod val="50000"/>
                  </a:schemeClr>
                </a:solidFill>
                <a:latin typeface="隶书" pitchFamily="49" charset="-122"/>
                <a:ea typeface="隶书" pitchFamily="49" charset="-122"/>
              </a:rPr>
              <a:t>    现在，成（都）广（元）高速公路设了昭化站；在昭化、宝轮、盘龙境内还修建了广元飞机场，大大改变了蜀道难的景况。</a:t>
            </a:r>
          </a:p>
        </p:txBody>
      </p:sp>
      <p:pic>
        <p:nvPicPr>
          <p:cNvPr id="5" name="图片 4"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6" name="动作按钮: 前进或下一项 5">
            <a:hlinkClick r:id="" action="ppaction://hlinkshowjump?jump=nextslide"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动作按钮: 后退或前一项 6">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山水太极</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3" name="TextBox 2"/>
          <p:cNvSpPr txBox="1"/>
          <p:nvPr/>
        </p:nvSpPr>
        <p:spPr>
          <a:xfrm>
            <a:off x="428596" y="1428736"/>
            <a:ext cx="8358246" cy="4572032"/>
          </a:xfrm>
          <a:prstGeom prst="rect">
            <a:avLst/>
          </a:prstGeom>
          <a:noFill/>
        </p:spPr>
        <p:txBody>
          <a:bodyPr wrap="square" rtlCol="0">
            <a:spAutoFit/>
          </a:bodyPr>
          <a:lstStyle/>
          <a:p>
            <a:r>
              <a:rPr lang="zh-CN" altLang="en-US" sz="2200" dirty="0" smtClean="0">
                <a:solidFill>
                  <a:schemeClr val="bg2">
                    <a:lumMod val="50000"/>
                  </a:schemeClr>
                </a:solidFill>
                <a:latin typeface="隶书" pitchFamily="49" charset="-122"/>
                <a:ea typeface="隶书" pitchFamily="49" charset="-122"/>
              </a:rPr>
              <a:t>    站在牛头山山水太极观景点上俯瞰，一幅巨大的山水太极图就会直冲你的眼帘。围绕昭化古城的翼山和笔架山被嘉陵江分割，天然形成了一幅山水太极图，笔架山为阴鱼，翼山为阳鱼，而昭化古城就位于太极图阳极的鱼眼上。真是天工造物，鬼斧神工，天下奇观</a:t>
            </a:r>
            <a:r>
              <a:rPr lang="en-US" altLang="zh-CN" sz="2200" dirty="0" smtClean="0">
                <a:solidFill>
                  <a:schemeClr val="bg2">
                    <a:lumMod val="50000"/>
                  </a:schemeClr>
                </a:solidFill>
                <a:latin typeface="隶书" pitchFamily="49" charset="-122"/>
                <a:ea typeface="隶书" pitchFamily="49" charset="-122"/>
              </a:rPr>
              <a:t>——</a:t>
            </a:r>
            <a:r>
              <a:rPr lang="zh-CN" altLang="en-US" sz="2200" dirty="0" smtClean="0">
                <a:solidFill>
                  <a:schemeClr val="bg2">
                    <a:lumMod val="50000"/>
                  </a:schemeClr>
                </a:solidFill>
                <a:latin typeface="隶书" pitchFamily="49" charset="-122"/>
                <a:ea typeface="隶书" pitchFamily="49" charset="-122"/>
              </a:rPr>
              <a:t>山水太极。</a:t>
            </a:r>
          </a:p>
          <a:p>
            <a:r>
              <a:rPr lang="zh-CN" altLang="en-US" sz="2200" dirty="0" smtClean="0">
                <a:solidFill>
                  <a:schemeClr val="bg2">
                    <a:lumMod val="50000"/>
                  </a:schemeClr>
                </a:solidFill>
                <a:latin typeface="隶书" pitchFamily="49" charset="-122"/>
                <a:ea typeface="隶书" pitchFamily="49" charset="-122"/>
              </a:rPr>
              <a:t>    昭化古城为郡县治地，为什么能历经两千多年，成为中国地方的政权不断的活化石？这不能不说与山水太极有直接的原因。因为山水太极能生五行，能生万物。</a:t>
            </a:r>
          </a:p>
          <a:p>
            <a:r>
              <a:rPr lang="zh-CN" altLang="en-US" sz="2200" dirty="0" smtClean="0">
                <a:solidFill>
                  <a:schemeClr val="bg2">
                    <a:lumMod val="50000"/>
                  </a:schemeClr>
                </a:solidFill>
                <a:latin typeface="隶书" pitchFamily="49" charset="-122"/>
                <a:ea typeface="隶书" pitchFamily="49" charset="-122"/>
              </a:rPr>
              <a:t>    现在，山水太极已成为昭化古城的代名词，成为昭化旅游的标志和旗帜。有了这面旗帜，昭化的旅游业将会更加迅速发展，也会促进昭化经济的迅速发展，昭化人民的生活也会越来越幸福。所以我们应该感谢这位有心人。</a:t>
            </a:r>
          </a:p>
          <a:p>
            <a:r>
              <a:rPr lang="zh-CN" altLang="en-US" sz="2200" dirty="0" smtClean="0">
                <a:solidFill>
                  <a:schemeClr val="bg2">
                    <a:lumMod val="50000"/>
                  </a:schemeClr>
                </a:solidFill>
                <a:latin typeface="隶书" pitchFamily="49" charset="-122"/>
                <a:ea typeface="隶书" pitchFamily="49" charset="-122"/>
              </a:rPr>
              <a:t>    天下第一山水太极，我们为你感到骄傲和自豪。</a:t>
            </a:r>
          </a:p>
        </p:txBody>
      </p:sp>
      <p:pic>
        <p:nvPicPr>
          <p:cNvPr id="4" name="图片 3"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5" name="动作按钮: 前进或下一项 4">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动作按钮: 后退或前一项 5">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葭萌由来</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428596" y="1428736"/>
            <a:ext cx="8358246" cy="4370427"/>
          </a:xfrm>
          <a:prstGeom prst="rect">
            <a:avLst/>
          </a:prstGeom>
          <a:noFill/>
        </p:spPr>
        <p:txBody>
          <a:bodyPr wrap="square" rtlCol="0">
            <a:spAutoFit/>
          </a:bodyPr>
          <a:lstStyle/>
          <a:p>
            <a:r>
              <a:rPr lang="zh-CN" altLang="en-US" dirty="0" smtClean="0"/>
              <a:t>    </a:t>
            </a:r>
            <a:r>
              <a:rPr lang="zh-CN" altLang="en-US" sz="2000" dirty="0" smtClean="0">
                <a:solidFill>
                  <a:schemeClr val="bg2">
                    <a:lumMod val="50000"/>
                  </a:schemeClr>
                </a:solidFill>
                <a:latin typeface="方正姚体" pitchFamily="2" charset="-122"/>
                <a:ea typeface="方正姚体" pitchFamily="2" charset="-122"/>
              </a:rPr>
              <a:t>“葭“字，说文书中解释为：“葭，芦苇之未秀者。”葭萌二字相组合即含穗欲吐、充满生机的芦苇丛。昭化地处嘉陵江、白龙江、清江的汇合口，春夏之交，河滩芦苇丛生。古时候，芦苇是人们重要的生活资料，蓑衣、草鞋、房顶都可用芦苇来制作。于是，人们便根据地物特征而称此地为葭萌。</a:t>
            </a:r>
            <a:endParaRPr lang="en-US" altLang="zh-CN" sz="2000" dirty="0" smtClean="0">
              <a:solidFill>
                <a:schemeClr val="bg2">
                  <a:lumMod val="50000"/>
                </a:schemeClr>
              </a:solidFill>
              <a:latin typeface="方正姚体" pitchFamily="2" charset="-122"/>
              <a:ea typeface="方正姚体" pitchFamily="2" charset="-122"/>
            </a:endParaRPr>
          </a:p>
          <a:p>
            <a:r>
              <a:rPr lang="en-US" altLang="zh-CN" sz="2000" dirty="0" smtClean="0">
                <a:solidFill>
                  <a:schemeClr val="bg2">
                    <a:lumMod val="50000"/>
                  </a:schemeClr>
                </a:solidFill>
                <a:latin typeface="方正姚体" pitchFamily="2" charset="-122"/>
                <a:ea typeface="方正姚体" pitchFamily="2" charset="-122"/>
              </a:rPr>
              <a:t>        </a:t>
            </a:r>
            <a:r>
              <a:rPr lang="zh-CN" altLang="en-US" sz="2000" dirty="0" smtClean="0">
                <a:solidFill>
                  <a:schemeClr val="bg2">
                    <a:lumMod val="50000"/>
                  </a:schemeClr>
                </a:solidFill>
                <a:latin typeface="方正姚体" pitchFamily="2" charset="-122"/>
                <a:ea typeface="方正姚体" pitchFamily="2" charset="-122"/>
              </a:rPr>
              <a:t>从秦到西汉、东汉时期，葭萌县名一直沿用。三国时期刘备占据葭萌，于汉建安二十二年</a:t>
            </a:r>
            <a:r>
              <a:rPr lang="en-US" altLang="zh-CN" sz="2000" dirty="0" smtClean="0">
                <a:solidFill>
                  <a:schemeClr val="bg2">
                    <a:lumMod val="50000"/>
                  </a:schemeClr>
                </a:solidFill>
                <a:latin typeface="方正姚体" pitchFamily="2" charset="-122"/>
                <a:ea typeface="方正姚体" pitchFamily="2" charset="-122"/>
              </a:rPr>
              <a:t>(217</a:t>
            </a:r>
            <a:r>
              <a:rPr lang="zh-CN" altLang="en-US" sz="2000" dirty="0" smtClean="0">
                <a:solidFill>
                  <a:schemeClr val="bg2">
                    <a:lumMod val="50000"/>
                  </a:schemeClr>
                </a:solidFill>
                <a:latin typeface="方正姚体" pitchFamily="2" charset="-122"/>
                <a:ea typeface="方正姚体" pitchFamily="2" charset="-122"/>
              </a:rPr>
              <a:t>年）改葭萌为汉寿县。从刘备改葭萌为汉寿县后，葭萌治地县名频繁更改。西晋时改名晋寿县，东晋时升为晋寿郡，晋寿县改为益昌县，西魏时改益昌县为京兆县，北周时期又改为益昌县，后唐庄宗同光三年</a:t>
            </a:r>
            <a:r>
              <a:rPr lang="en-US" altLang="zh-CN" sz="2000" dirty="0" smtClean="0">
                <a:solidFill>
                  <a:schemeClr val="bg2">
                    <a:lumMod val="50000"/>
                  </a:schemeClr>
                </a:solidFill>
                <a:latin typeface="方正姚体" pitchFamily="2" charset="-122"/>
                <a:ea typeface="方正姚体" pitchFamily="2" charset="-122"/>
              </a:rPr>
              <a:t>(925</a:t>
            </a:r>
            <a:r>
              <a:rPr lang="zh-CN" altLang="en-US" sz="2000" dirty="0" smtClean="0">
                <a:solidFill>
                  <a:schemeClr val="bg2">
                    <a:lumMod val="50000"/>
                  </a:schemeClr>
                </a:solidFill>
                <a:latin typeface="方正姚体" pitchFamily="2" charset="-122"/>
                <a:ea typeface="方正姚体" pitchFamily="2" charset="-122"/>
              </a:rPr>
              <a:t>年</a:t>
            </a:r>
            <a:r>
              <a:rPr lang="en-US" altLang="zh-CN" sz="2000" dirty="0" smtClean="0">
                <a:solidFill>
                  <a:schemeClr val="bg2">
                    <a:lumMod val="50000"/>
                  </a:schemeClr>
                </a:solidFill>
                <a:latin typeface="方正姚体" pitchFamily="2" charset="-122"/>
                <a:ea typeface="方正姚体" pitchFamily="2" charset="-122"/>
              </a:rPr>
              <a:t>)</a:t>
            </a:r>
            <a:r>
              <a:rPr lang="zh-CN" altLang="en-US" sz="2000" dirty="0" smtClean="0">
                <a:solidFill>
                  <a:schemeClr val="bg2">
                    <a:lumMod val="50000"/>
                  </a:schemeClr>
                </a:solidFill>
                <a:latin typeface="方正姚体" pitchFamily="2" charset="-122"/>
                <a:ea typeface="方正姚体" pitchFamily="2" charset="-122"/>
              </a:rPr>
              <a:t>又改为益光县，宋太祖开宝五年</a:t>
            </a:r>
            <a:r>
              <a:rPr lang="en-US" altLang="zh-CN" sz="2000" dirty="0" smtClean="0">
                <a:solidFill>
                  <a:schemeClr val="bg2">
                    <a:lumMod val="50000"/>
                  </a:schemeClr>
                </a:solidFill>
                <a:latin typeface="方正姚体" pitchFamily="2" charset="-122"/>
                <a:ea typeface="方正姚体" pitchFamily="2" charset="-122"/>
              </a:rPr>
              <a:t>(972)</a:t>
            </a:r>
            <a:r>
              <a:rPr lang="zh-CN" altLang="en-US" sz="2000" dirty="0" smtClean="0">
                <a:solidFill>
                  <a:schemeClr val="bg2">
                    <a:lumMod val="50000"/>
                  </a:schemeClr>
                </a:solidFill>
                <a:latin typeface="方正姚体" pitchFamily="2" charset="-122"/>
                <a:ea typeface="方正姚体" pitchFamily="2" charset="-122"/>
              </a:rPr>
              <a:t>改益光县为昭化县。从此昭化定名，直到现在。</a:t>
            </a:r>
          </a:p>
          <a:p>
            <a:r>
              <a:rPr lang="zh-CN" altLang="en-US" sz="2000" dirty="0" smtClean="0">
                <a:solidFill>
                  <a:schemeClr val="bg2">
                    <a:lumMod val="50000"/>
                  </a:schemeClr>
                </a:solidFill>
                <a:latin typeface="方正姚体" pitchFamily="2" charset="-122"/>
                <a:ea typeface="方正姚体" pitchFamily="2" charset="-122"/>
              </a:rPr>
              <a:t>        在昭化的建置历史中“葭萌”和“昭化”是一前一后使用最长的地名，所以，至今人们还喜欢用葭萌代称昭化。 </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43240" y="214290"/>
            <a:ext cx="2659702"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阴平古道</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428596" y="1000108"/>
            <a:ext cx="8358246" cy="5601533"/>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阴平古道源于阴平郡，即今甘肃省陇南市文县的鸪衣坝，途径文县县城，翻越青川县境的摩天岭，经唐家河、阴平山、马转关、靖军山，到达四川绵阳市平武县的江油关，全长</a:t>
            </a:r>
            <a:r>
              <a:rPr lang="en-US" altLang="zh-CN" sz="2000" dirty="0" smtClean="0">
                <a:solidFill>
                  <a:schemeClr val="bg2">
                    <a:lumMod val="50000"/>
                  </a:schemeClr>
                </a:solidFill>
                <a:latin typeface="隶书" pitchFamily="49" charset="-122"/>
                <a:ea typeface="隶书" pitchFamily="49" charset="-122"/>
              </a:rPr>
              <a:t>265</a:t>
            </a:r>
            <a:r>
              <a:rPr lang="zh-CN" altLang="en-US" sz="2000" dirty="0" smtClean="0">
                <a:solidFill>
                  <a:schemeClr val="bg2">
                    <a:lumMod val="50000"/>
                  </a:schemeClr>
                </a:solidFill>
                <a:latin typeface="隶书" pitchFamily="49" charset="-122"/>
                <a:ea typeface="隶书" pitchFamily="49" charset="-122"/>
              </a:rPr>
              <a:t>公里。所以</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三国志</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里称遥遥</a:t>
            </a:r>
            <a:r>
              <a:rPr lang="en-US" altLang="zh-CN" sz="2000" dirty="0" smtClean="0">
                <a:solidFill>
                  <a:schemeClr val="bg2">
                    <a:lumMod val="50000"/>
                  </a:schemeClr>
                </a:solidFill>
                <a:latin typeface="隶书" pitchFamily="49" charset="-122"/>
                <a:ea typeface="隶书" pitchFamily="49" charset="-122"/>
              </a:rPr>
              <a:t>700</a:t>
            </a:r>
            <a:r>
              <a:rPr lang="zh-CN" altLang="en-US" sz="2000" dirty="0" smtClean="0">
                <a:solidFill>
                  <a:schemeClr val="bg2">
                    <a:lumMod val="50000"/>
                  </a:schemeClr>
                </a:solidFill>
                <a:latin typeface="隶书" pitchFamily="49" charset="-122"/>
                <a:ea typeface="隶书" pitchFamily="49" charset="-122"/>
              </a:rPr>
              <a:t>余里，可见古道之长。这条道路最大的特点就是崎岖、艰险，全是山间羊肠小路，难走无比。古人曾感叹“山高如云表，玄鹤尚怯飞”。所以此道成为历代兵家必争之要道。</a:t>
            </a:r>
            <a:endParaRPr lang="en-US" altLang="zh-CN" sz="2000" dirty="0" smtClean="0">
              <a:solidFill>
                <a:schemeClr val="bg2">
                  <a:lumMod val="50000"/>
                </a:schemeClr>
              </a:solidFill>
              <a:latin typeface="隶书" pitchFamily="49" charset="-122"/>
              <a:ea typeface="隶书" pitchFamily="49" charset="-122"/>
            </a:endParaRPr>
          </a:p>
          <a:p>
            <a:r>
              <a:rPr lang="en-US" altLang="zh-CN" sz="2000" dirty="0" smtClean="0">
                <a:solidFill>
                  <a:schemeClr val="bg2">
                    <a:lumMod val="50000"/>
                  </a:schemeClr>
                </a:solidFill>
                <a:latin typeface="隶书" pitchFamily="49" charset="-122"/>
                <a:ea typeface="隶书" pitchFamily="49" charset="-122"/>
              </a:rPr>
              <a:t>     </a:t>
            </a:r>
            <a:r>
              <a:rPr lang="zh-CN" altLang="en-US" sz="2000" dirty="0" smtClean="0">
                <a:solidFill>
                  <a:schemeClr val="bg2">
                    <a:lumMod val="50000"/>
                  </a:schemeClr>
                </a:solidFill>
                <a:latin typeface="隶书" pitchFamily="49" charset="-122"/>
                <a:ea typeface="隶书" pitchFamily="49" charset="-122"/>
              </a:rPr>
              <a:t>在奇险异常的阴平古道上，有一个让人观之心惊肉跳、越之比登天还难的去处</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那便是摩天岭。摩天岭如从天而降，横亘于阴平古道之上，巍峨雄奇，艰险壮观，鸟雀尚不能飞过，何况人呢？摩天岭西北面的坡度稍缓一些，但是南面则是峭壁悬崖，无路可行，下面更是万丈深渊，不见谷底。要想跨越过摩天岭，就必须从南面过。真是一条绝路啊！</a:t>
            </a:r>
          </a:p>
          <a:p>
            <a:r>
              <a:rPr lang="zh-CN" altLang="en-US" sz="2000" dirty="0" smtClean="0">
                <a:solidFill>
                  <a:schemeClr val="bg2">
                    <a:lumMod val="50000"/>
                  </a:schemeClr>
                </a:solidFill>
                <a:latin typeface="隶书" pitchFamily="49" charset="-122"/>
                <a:ea typeface="隶书" pitchFamily="49" charset="-122"/>
              </a:rPr>
              <a:t>     在阴平古道上，留下了诸多三国战事遗址。如刻着“邓艾过此”四个大字的大石壁。邓艾磨刀用过的磨刀石。盖印留下的印合山、邓艾士兵歇息时抖鞋土的鞋土山、邓艾丢失衣服的落衣沟、邓艾练兵的射箭坪、邓艾父子修建的邓邓桥、险崖坝栈道、险关要隘阴平桥、石牛古寺、阴平山、写字崖、天雄关等等，成为人们旅游的好去处，不仅可以去领略大自然的雄奇壮美，还能倾听流传着的一个个古老传奇的神话。</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14926699.gif"/>
          <p:cNvPicPr>
            <a:picLocks noChangeAspect="1"/>
          </p:cNvPicPr>
          <p:nvPr/>
        </p:nvPicPr>
        <p:blipFill>
          <a:blip r:embed="rId3"/>
          <a:stretch>
            <a:fillRect/>
          </a:stretch>
        </p:blipFill>
        <p:spPr>
          <a:xfrm>
            <a:off x="8215338" y="285728"/>
            <a:ext cx="685800" cy="685800"/>
          </a:xfrm>
          <a:prstGeom prst="rect">
            <a:avLst/>
          </a:prstGeom>
          <a:ln>
            <a:noFill/>
          </a:ln>
          <a:effectLst>
            <a:softEdge rad="112500"/>
          </a:effectLst>
        </p:spPr>
      </p:pic>
      <p:sp useBgFill="1">
        <p:nvSpPr>
          <p:cNvPr id="3" name="动作按钮: 前进或下一项 2">
            <a:hlinkClick r:id="rId4" action="ppaction://hlinksldjump" highlightClick="1"/>
          </p:cNvPr>
          <p:cNvSpPr/>
          <p:nvPr/>
        </p:nvSpPr>
        <p:spPr>
          <a:xfrm>
            <a:off x="7572396" y="6072206"/>
            <a:ext cx="642942" cy="470912"/>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动作按钮: 后退或前一项 3">
            <a:hlinkClick r:id="" action="ppaction://hlinkshowjump?jump=previousslide" highlightClick="1"/>
          </p:cNvPr>
          <p:cNvSpPr/>
          <p:nvPr/>
        </p:nvSpPr>
        <p:spPr>
          <a:xfrm>
            <a:off x="7072330" y="6072206"/>
            <a:ext cx="642942" cy="470912"/>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86050" y="214290"/>
            <a:ext cx="3897221" cy="830997"/>
          </a:xfrm>
          <a:prstGeom prst="rect">
            <a:avLst/>
          </a:prstGeom>
          <a:noFill/>
        </p:spPr>
        <p:txBody>
          <a:bodyPr wrap="none" lIns="91440" tIns="45720" rIns="91440" bIns="45720">
            <a:spAutoFit/>
          </a:bodyPr>
          <a:lstStyle/>
          <a:p>
            <a:pPr algn="ctr"/>
            <a:r>
              <a:rPr lang="zh-CN" altLang="en-US" sz="4800" b="1" dirty="0" smtClean="0">
                <a:latin typeface="隶书" pitchFamily="49" charset="-122"/>
                <a:ea typeface="隶书" pitchFamily="49" charset="-122"/>
              </a:rPr>
              <a:t>千载的水码头</a:t>
            </a:r>
            <a:endParaRPr lang="zh-CN" altLang="en-US"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隶书" pitchFamily="49" charset="-122"/>
              <a:ea typeface="隶书" pitchFamily="49" charset="-122"/>
            </a:endParaRPr>
          </a:p>
        </p:txBody>
      </p:sp>
      <p:sp>
        <p:nvSpPr>
          <p:cNvPr id="6" name="TextBox 5"/>
          <p:cNvSpPr txBox="1"/>
          <p:nvPr/>
        </p:nvSpPr>
        <p:spPr>
          <a:xfrm>
            <a:off x="428596" y="1000108"/>
            <a:ext cx="8358246" cy="5016758"/>
          </a:xfrm>
          <a:prstGeom prst="rect">
            <a:avLst/>
          </a:prstGeom>
          <a:noFill/>
        </p:spPr>
        <p:txBody>
          <a:bodyPr wrap="square" rtlCol="0">
            <a:spAutoFit/>
          </a:bodyPr>
          <a:lstStyle/>
          <a:p>
            <a:r>
              <a:rPr lang="zh-CN" altLang="en-US" sz="2000" dirty="0" smtClean="0">
                <a:solidFill>
                  <a:schemeClr val="bg2">
                    <a:lumMod val="50000"/>
                  </a:schemeClr>
                </a:solidFill>
                <a:latin typeface="隶书" pitchFamily="49" charset="-122"/>
                <a:ea typeface="隶书" pitchFamily="49" charset="-122"/>
              </a:rPr>
              <a:t>    昭化古城，白龙江嘉陵江汇合之地，水陆交通都很方便，是千载繁华的水码头。</a:t>
            </a:r>
          </a:p>
          <a:p>
            <a:r>
              <a:rPr lang="zh-CN" altLang="en-US" sz="2000" dirty="0" smtClean="0">
                <a:solidFill>
                  <a:schemeClr val="bg2">
                    <a:lumMod val="50000"/>
                  </a:schemeClr>
                </a:solidFill>
                <a:latin typeface="隶书" pitchFamily="49" charset="-122"/>
                <a:ea typeface="隶书" pitchFamily="49" charset="-122"/>
              </a:rPr>
              <a:t>    蜿蜒碧透的白龙江从甘肃南部流到了古城昭化便与陕西流入的略阳河汇合，形成了波澜壮阔的嘉陵江，浩浩荡荡一直流到重庆，与长江交汇。历史名城阆中、南充以及苍溪、西充、南部、合川等县城都在嘉陵江沿岸。嘉陵江是川北至川东南的最重要的黄金水路。一年四季，嘉陵江上来来往往的货船、客船、渔船云集昭化水码头。每当风和日丽的日子，登上昭化古城楼，眺望江上的点点白帆，近睹城内摩肩接踵的客商、游人、纤夫</a:t>
            </a:r>
            <a:r>
              <a:rPr lang="en-US" altLang="zh-CN" sz="2000" dirty="0" smtClean="0">
                <a:solidFill>
                  <a:schemeClr val="bg2">
                    <a:lumMod val="50000"/>
                  </a:schemeClr>
                </a:solidFill>
                <a:latin typeface="隶书" pitchFamily="49" charset="-122"/>
                <a:ea typeface="隶书" pitchFamily="49" charset="-122"/>
              </a:rPr>
              <a:t>……</a:t>
            </a:r>
            <a:r>
              <a:rPr lang="zh-CN" altLang="en-US" sz="2000" dirty="0" smtClean="0">
                <a:solidFill>
                  <a:schemeClr val="bg2">
                    <a:lumMod val="50000"/>
                  </a:schemeClr>
                </a:solidFill>
                <a:latin typeface="隶书" pitchFamily="49" charset="-122"/>
                <a:ea typeface="隶书" pitchFamily="49" charset="-122"/>
              </a:rPr>
              <a:t>静听那悠扬婉转的川江号子，给人一种心旷神怡、繁华热闹的感觉；每当夜幕降临，天上繁星点点，皓月当空，江边渔船上的灯火，客船上的灯火，货船上的灯火，古城内的万家灯火，与皓月繁星交相辉映，再加上渔舟晚唱，真是如诗如画，令人流连忘返。怪不得川北有句名谣：到了昭化，不想爹妈。</a:t>
            </a:r>
          </a:p>
          <a:p>
            <a:r>
              <a:rPr lang="zh-CN" altLang="en-US" sz="2000" dirty="0" smtClean="0">
                <a:solidFill>
                  <a:schemeClr val="bg2">
                    <a:lumMod val="50000"/>
                  </a:schemeClr>
                </a:solidFill>
                <a:latin typeface="隶书" pitchFamily="49" charset="-122"/>
                <a:ea typeface="隶书" pitchFamily="49" charset="-122"/>
              </a:rPr>
              <a:t>    如今古老的昭化城也日新月异，高速公路纵贯南北，水泥公路，柏油公路四通八达，再加上嘉陵江渠化工程指日可待，古老的昭化城必将再度焕发青春。</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309</TotalTime>
  <Words>4957</Words>
  <Application>Microsoft Office PowerPoint</Application>
  <PresentationFormat>全屏显示(4:3)</PresentationFormat>
  <Paragraphs>129</Paragraphs>
  <Slides>31</Slides>
  <Notes>0</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c:creator>
  <cp:lastModifiedBy>a</cp:lastModifiedBy>
  <cp:revision>39</cp:revision>
  <dcterms:created xsi:type="dcterms:W3CDTF">2011-10-23T02:12:15Z</dcterms:created>
  <dcterms:modified xsi:type="dcterms:W3CDTF">2011-10-23T14:07:05Z</dcterms:modified>
</cp:coreProperties>
</file>