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sldIdLst>
    <p:sldId id="262" r:id="rId5"/>
    <p:sldId id="265" r:id="rId6"/>
    <p:sldId id="263" r:id="rId7"/>
    <p:sldId id="256" r:id="rId8"/>
    <p:sldId id="257" r:id="rId9"/>
    <p:sldId id="281" r:id="rId10"/>
    <p:sldId id="267" r:id="rId11"/>
    <p:sldId id="269" r:id="rId12"/>
    <p:sldId id="279" r:id="rId13"/>
    <p:sldId id="283" r:id="rId14"/>
    <p:sldId id="280" r:id="rId15"/>
    <p:sldId id="261" r:id="rId16"/>
    <p:sldId id="284" r:id="rId17"/>
    <p:sldId id="266" r:id="rId18"/>
    <p:sldId id="270" r:id="rId19"/>
    <p:sldId id="271" r:id="rId20"/>
    <p:sldId id="273" r:id="rId21"/>
    <p:sldId id="272" r:id="rId22"/>
    <p:sldId id="274" r:id="rId23"/>
    <p:sldId id="285" r:id="rId24"/>
    <p:sldId id="275" r:id="rId25"/>
    <p:sldId id="286" r:id="rId26"/>
    <p:sldId id="278" r:id="rId27"/>
    <p:sldId id="277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0000"/>
    <a:srgbClr val="0070FF"/>
    <a:srgbClr val="FA0064"/>
    <a:srgbClr val="B837AC"/>
    <a:srgbClr val="B545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372" y="-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831B3-0160-48A0-B27C-E71CE04F0060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0C01D-287A-43BB-AA24-C283157F28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845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831B3-0160-48A0-B27C-E71CE04F0060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0C01D-287A-43BB-AA24-C283157F28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25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831B3-0160-48A0-B27C-E71CE04F0060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0C01D-287A-43BB-AA24-C283157F28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1299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082983-7B98-484E-BDBA-4B69DA227E4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9037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809FEE-B038-4D23-A9EC-31ADC470473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8252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43D0DD-ED77-444E-A7E3-1BA7B265FDF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4915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0C6C1CE-C0A7-4D73-8823-2904FF94836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4602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B79AEA-E945-4425-B319-288EC51FF82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85934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98DDB3-CDE3-4093-A1C6-0445B8A8ADC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965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5D3128-11CE-499A-8952-350ACB7F3D0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8961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B7C379-FF8B-474F-9CEC-0EBE33FDA61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3336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831B3-0160-48A0-B27C-E71CE04F0060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0C01D-287A-43BB-AA24-C283157F28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1684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045F1F-25AE-45B6-B434-E9DE1645949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4600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29F9B2-E019-451E-BA77-670CB9611A2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549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96972C-69E6-4E61-AC55-2461718A80E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19195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CC9ECB-FDC8-46ED-AED9-B0D65C4F8FC6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80168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E2D038-3033-4E24-AB9C-27A80F807195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49176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D18EA6-6616-4D97-90D1-7CCD2DBAFA06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3087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B30527-82CB-47B9-B758-6E7F2E9F394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60265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EF2EB2-DFA9-43B9-A986-F4F1DA7B2E2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9520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184031-44DE-46F3-9B7F-8002ABFBF27A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8165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51F784-522C-469D-88A5-D0A87B93F5CD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133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831B3-0160-48A0-B27C-E71CE04F0060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0C01D-287A-43BB-AA24-C283157F28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70074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871E0C7-CF0F-41C6-B639-94A50CCDA81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709545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EB93E9-6AC9-4CDD-A339-87CA6AF384F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41159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A2CC73-201F-46C4-8D34-181FC8498BF6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34499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581F4D-8E7C-421E-9791-25A16C6135C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51870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642705-EE21-4297-B3F5-AFFE85141E7D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15547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8BBAC7-C918-4883-835A-C246AC123658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118140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23470E-74DC-421C-8A8D-BA7D016E7AB8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58007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145D58-9B09-4A5B-8470-E244970C6BB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6873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A20058-C8CA-4CD9-AF16-93F2AAAE92EE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41391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230625-B259-444A-A15E-193D3EAF57E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949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831B3-0160-48A0-B27C-E71CE04F0060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0C01D-287A-43BB-AA24-C283157F28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84976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FFE848-7649-4C14-A572-5C0A488C8E9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369753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2CFBBE-AA12-47FD-A392-609E0145B6A8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84880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D37615-58EF-4E14-B279-898FEDFD489D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64795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3C2179-B684-475E-ABB3-F23CF165053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402188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BDFCF6-17A3-4DB0-B60F-E0D03C1EA5A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05535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07B0119F-0F9D-4197-B3A9-451FC364FE4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1334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831B3-0160-48A0-B27C-E71CE04F0060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0C01D-287A-43BB-AA24-C283157F28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872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831B3-0160-48A0-B27C-E71CE04F0060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0C01D-287A-43BB-AA24-C283157F28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171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831B3-0160-48A0-B27C-E71CE04F0060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0C01D-287A-43BB-AA24-C283157F28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2371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831B3-0160-48A0-B27C-E71CE04F0060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0C01D-287A-43BB-AA24-C283157F28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9974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831B3-0160-48A0-B27C-E71CE04F0060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0C01D-287A-43BB-AA24-C283157F28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411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3831B3-0160-48A0-B27C-E71CE04F0060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80C01D-287A-43BB-AA24-C283157F28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62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1E3684D-B5F7-4B4E-ACD5-D787F00B4FE3}" type="slidenum">
              <a:rPr kumimoji="1"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en-US" altLang="zh-CN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552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u="none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u="none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u="none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33BAF11-9C31-4410-84D2-E3602614CECB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9302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81833D27-93E1-40E0-8DB6-17514D926CDC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4594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55040" y="365760"/>
            <a:ext cx="922528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b="1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欢迎指导</a:t>
            </a:r>
            <a:endParaRPr lang="zh-CN" altLang="en-US" sz="166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41920" y="3012638"/>
            <a:ext cx="2275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朱俊斓</a:t>
            </a:r>
            <a:endParaRPr lang="zh-CN" altLang="en-US" sz="4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104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9214" y="153796"/>
            <a:ext cx="29674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我还会说</a:t>
            </a:r>
            <a:endParaRPr lang="zh-CN" altLang="en-US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70338" y="1992923"/>
            <a:ext cx="47009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+mn-ea"/>
              </a:rPr>
              <a:t>脸（       ）</a:t>
            </a:r>
            <a:endParaRPr lang="zh-CN" altLang="en-US" sz="4800" dirty="0"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31877" y="1992923"/>
            <a:ext cx="472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/>
              <a:t>手（            ）</a:t>
            </a:r>
            <a:endParaRPr lang="zh-CN" altLang="en-US" sz="4800" dirty="0"/>
          </a:p>
        </p:txBody>
      </p:sp>
      <p:sp>
        <p:nvSpPr>
          <p:cNvPr id="6" name="文本框 5"/>
          <p:cNvSpPr txBox="1"/>
          <p:nvPr/>
        </p:nvSpPr>
        <p:spPr>
          <a:xfrm>
            <a:off x="-70337" y="3458307"/>
            <a:ext cx="41851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/>
              <a:t>眼睛（             ）</a:t>
            </a:r>
            <a:endParaRPr lang="zh-CN" altLang="en-US" sz="4800" dirty="0"/>
          </a:p>
        </p:txBody>
      </p:sp>
      <p:sp>
        <p:nvSpPr>
          <p:cNvPr id="7" name="文本框 6"/>
          <p:cNvSpPr txBox="1"/>
          <p:nvPr/>
        </p:nvSpPr>
        <p:spPr>
          <a:xfrm>
            <a:off x="5931877" y="3458306"/>
            <a:ext cx="37631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/>
              <a:t>头发（            ）</a:t>
            </a:r>
            <a:endParaRPr lang="zh-CN" altLang="en-US" sz="4800" dirty="0"/>
          </a:p>
        </p:txBody>
      </p:sp>
      <p:sp>
        <p:nvSpPr>
          <p:cNvPr id="8" name="文本框 7"/>
          <p:cNvSpPr txBox="1"/>
          <p:nvPr/>
        </p:nvSpPr>
        <p:spPr>
          <a:xfrm>
            <a:off x="1477107" y="2054479"/>
            <a:ext cx="22273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C00000"/>
                </a:solidFill>
              </a:rPr>
              <a:t>圆圆的</a:t>
            </a:r>
            <a:endParaRPr lang="zh-CN" altLang="en-US" sz="4400" dirty="0">
              <a:solidFill>
                <a:srgbClr val="C0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97969" y="2023700"/>
            <a:ext cx="19108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C00000"/>
                </a:solidFill>
              </a:rPr>
              <a:t>胖胖的</a:t>
            </a:r>
            <a:endParaRPr lang="zh-CN" altLang="en-US" sz="4400" dirty="0">
              <a:solidFill>
                <a:srgbClr val="C0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63969" y="3519862"/>
            <a:ext cx="19577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C00000"/>
                </a:solidFill>
              </a:rPr>
              <a:t>大大的</a:t>
            </a:r>
            <a:endParaRPr lang="zh-CN" altLang="en-US" sz="4400" dirty="0">
              <a:solidFill>
                <a:srgbClr val="C0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661030" y="3519862"/>
            <a:ext cx="2895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C00000"/>
                </a:solidFill>
              </a:rPr>
              <a:t>长长的</a:t>
            </a:r>
            <a:endParaRPr lang="zh-CN" altLang="en-US" sz="4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9410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86465" y="1502446"/>
            <a:ext cx="6096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</a:rPr>
              <a:t>默</a:t>
            </a:r>
            <a:r>
              <a:rPr lang="zh-CN" altLang="en-US" sz="4000" dirty="0" smtClean="0">
                <a:solidFill>
                  <a:srgbClr val="FF0000"/>
                </a:solidFill>
              </a:rPr>
              <a:t>读</a:t>
            </a:r>
            <a:r>
              <a:rPr lang="zh-CN" altLang="en-US" sz="4000" dirty="0">
                <a:solidFill>
                  <a:srgbClr val="FF0000"/>
                </a:solidFill>
              </a:rPr>
              <a:t>要求：</a:t>
            </a:r>
          </a:p>
          <a:p>
            <a:r>
              <a:rPr lang="en-US" altLang="zh-CN" sz="4000" dirty="0">
                <a:solidFill>
                  <a:srgbClr val="FF0000"/>
                </a:solidFill>
              </a:rPr>
              <a:t> </a:t>
            </a:r>
            <a:r>
              <a:rPr lang="en-US" altLang="zh-CN" sz="4000" dirty="0" smtClean="0">
                <a:solidFill>
                  <a:srgbClr val="FF0000"/>
                </a:solidFill>
              </a:rPr>
              <a:t>        </a:t>
            </a:r>
            <a:r>
              <a:rPr lang="zh-CN" altLang="en-US" sz="4000" dirty="0" smtClean="0">
                <a:solidFill>
                  <a:srgbClr val="FF0000"/>
                </a:solidFill>
              </a:rPr>
              <a:t>用</a:t>
            </a:r>
            <a:r>
              <a:rPr lang="zh-CN" altLang="en-US" sz="4000" dirty="0" smtClean="0">
                <a:solidFill>
                  <a:srgbClr val="FF0000"/>
                </a:solidFill>
              </a:rPr>
              <a:t>自己喜欢的符号画出：都有谁欺负他？是怎么欺负的？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32" y="134911"/>
            <a:ext cx="5281533" cy="652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456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0172" y="109379"/>
            <a:ext cx="5261317" cy="414996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62560" y="4246880"/>
            <a:ext cx="1202944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/>
              <a:t>         丑</a:t>
            </a:r>
            <a:r>
              <a:rPr lang="zh-CN" altLang="en-US" sz="4400" dirty="0"/>
              <a:t>小鸭来到世界上</a:t>
            </a:r>
            <a:r>
              <a:rPr lang="zh-CN" altLang="en-US" sz="4400" dirty="0" smtClean="0"/>
              <a:t>，除了鸭妈妈，</a:t>
            </a:r>
            <a:r>
              <a:rPr lang="zh-CN" altLang="en-US" sz="4400" dirty="0"/>
              <a:t>谁都欺负它。哥哥、姐姐咬它，公鸡啄它</a:t>
            </a:r>
            <a:r>
              <a:rPr lang="zh-CN" altLang="en-US" sz="4400" dirty="0" smtClean="0"/>
              <a:t>，连养鸭的小姑娘也讨厌他。</a:t>
            </a:r>
            <a:r>
              <a:rPr lang="zh-CN" altLang="en-US" sz="4400" dirty="0"/>
              <a:t>丑小鸭感到非常孤单，就钻出篱笆</a:t>
            </a:r>
            <a:r>
              <a:rPr lang="zh-CN" altLang="en-US" sz="4400" dirty="0" smtClean="0"/>
              <a:t>，离开</a:t>
            </a:r>
            <a:r>
              <a:rPr lang="zh-CN" altLang="en-US" sz="4400" dirty="0"/>
              <a:t>了家。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803808" y="4246880"/>
            <a:ext cx="13419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</a:rPr>
              <a:t>欺负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80765" y="4957909"/>
            <a:ext cx="7922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</a:rPr>
              <a:t>咬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51134" y="4957909"/>
            <a:ext cx="91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</a:rPr>
              <a:t>啄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96272" y="5625245"/>
            <a:ext cx="13012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</a:rPr>
              <a:t>讨厌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20308" y="600996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7413891" y="5644002"/>
            <a:ext cx="14449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</a:rPr>
              <a:t>孤单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9780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7110477"/>
              </p:ext>
            </p:extLst>
          </p:nvPr>
        </p:nvGraphicFramePr>
        <p:xfrm>
          <a:off x="1184031" y="1043354"/>
          <a:ext cx="3001107" cy="3012831"/>
        </p:xfrm>
        <a:graphic>
          <a:graphicData uri="http://schemas.openxmlformats.org/drawingml/2006/table">
            <a:tbl>
              <a:tblPr/>
              <a:tblGrid>
                <a:gridCol w="3001107"/>
              </a:tblGrid>
              <a:tr h="3012831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cxnSp>
        <p:nvCxnSpPr>
          <p:cNvPr id="4" name="直接连接符 3"/>
          <p:cNvCxnSpPr>
            <a:endCxn id="2" idx="3"/>
          </p:cNvCxnSpPr>
          <p:nvPr/>
        </p:nvCxnSpPr>
        <p:spPr>
          <a:xfrm flipV="1">
            <a:off x="1184031" y="2549769"/>
            <a:ext cx="3001107" cy="29308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endCxn id="2" idx="2"/>
          </p:cNvCxnSpPr>
          <p:nvPr/>
        </p:nvCxnSpPr>
        <p:spPr>
          <a:xfrm flipH="1">
            <a:off x="2684584" y="1031631"/>
            <a:ext cx="1" cy="3024554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2262555" y="0"/>
            <a:ext cx="33410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err="1"/>
              <a:t>qī</a:t>
            </a:r>
            <a:endParaRPr lang="zh-CN" altLang="en-US" sz="6000" dirty="0"/>
          </a:p>
        </p:txBody>
      </p:sp>
      <p:sp>
        <p:nvSpPr>
          <p:cNvPr id="9" name="文本框 8"/>
          <p:cNvSpPr txBox="1"/>
          <p:nvPr/>
        </p:nvSpPr>
        <p:spPr>
          <a:xfrm>
            <a:off x="1219534" y="901475"/>
            <a:ext cx="2253803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欺</a:t>
            </a:r>
            <a:endParaRPr lang="zh-CN" altLang="en-US" sz="199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5892" y="1061041"/>
            <a:ext cx="3023878" cy="3036071"/>
          </a:xfrm>
          <a:prstGeom prst="rect">
            <a:avLst/>
          </a:prstGeom>
        </p:spPr>
      </p:pic>
      <p:cxnSp>
        <p:nvCxnSpPr>
          <p:cNvPr id="12" name="直接连接符 11"/>
          <p:cNvCxnSpPr>
            <a:stCxn id="10" idx="1"/>
            <a:endCxn id="10" idx="3"/>
          </p:cNvCxnSpPr>
          <p:nvPr/>
        </p:nvCxnSpPr>
        <p:spPr>
          <a:xfrm>
            <a:off x="6515892" y="2579077"/>
            <a:ext cx="3023878" cy="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stCxn id="10" idx="0"/>
            <a:endCxn id="10" idx="2"/>
          </p:cNvCxnSpPr>
          <p:nvPr/>
        </p:nvCxnSpPr>
        <p:spPr>
          <a:xfrm>
            <a:off x="8027831" y="1061041"/>
            <a:ext cx="0" cy="3036071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6740744" y="987068"/>
            <a:ext cx="1743688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负</a:t>
            </a:r>
            <a:endParaRPr lang="zh-CN" altLang="en-US" sz="199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456137" y="45378"/>
            <a:ext cx="23084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err="1"/>
              <a:t>fù</a:t>
            </a:r>
            <a:endParaRPr lang="zh-CN" altLang="en-US" sz="6000" dirty="0"/>
          </a:p>
        </p:txBody>
      </p:sp>
      <p:sp>
        <p:nvSpPr>
          <p:cNvPr id="17" name="文本框 16"/>
          <p:cNvSpPr txBox="1"/>
          <p:nvPr/>
        </p:nvSpPr>
        <p:spPr>
          <a:xfrm>
            <a:off x="224852" y="4886793"/>
            <a:ext cx="49767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/>
              <a:t>欺压    欺负    欺骗</a:t>
            </a:r>
            <a:endParaRPr lang="zh-CN" altLang="en-US" sz="4400" dirty="0"/>
          </a:p>
        </p:txBody>
      </p:sp>
      <p:sp>
        <p:nvSpPr>
          <p:cNvPr id="18" name="文本框 17"/>
          <p:cNvSpPr txBox="1"/>
          <p:nvPr/>
        </p:nvSpPr>
        <p:spPr>
          <a:xfrm>
            <a:off x="6220918" y="4886793"/>
            <a:ext cx="4557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/>
              <a:t>负数    负担    负责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3752384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283" y="0"/>
            <a:ext cx="5877190" cy="473434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0" y="4734342"/>
            <a:ext cx="12192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/>
              <a:t>         丑小鸭来到树林里，小鸟讥笑</a:t>
            </a:r>
            <a:r>
              <a:rPr lang="zh-CN" altLang="en-US" sz="4400" dirty="0"/>
              <a:t>他，猎狗追赶他。他白天只好躲起来，到了晚上才敢出来找吃的。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270229" y="4734342"/>
            <a:ext cx="13191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</a:rPr>
              <a:t>讥笑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643017" y="4734342"/>
            <a:ext cx="14240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</a:rPr>
              <a:t>追赶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377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8308" y="0"/>
            <a:ext cx="6910466" cy="41372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0" y="4137285"/>
            <a:ext cx="12192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/>
              <a:t>       秋天</a:t>
            </a:r>
            <a:r>
              <a:rPr lang="zh-CN" altLang="en-US" sz="4400" dirty="0"/>
              <a:t>到了，树叶黄了，丑小鸭来到湖边的</a:t>
            </a:r>
            <a:r>
              <a:rPr lang="zh-CN" altLang="en-US" sz="4400" dirty="0" smtClean="0"/>
              <a:t>芦苇里，悄悄地</a:t>
            </a:r>
            <a:r>
              <a:rPr lang="zh-CN" altLang="en-US" sz="4400" dirty="0"/>
              <a:t>过日子。一天傍晚，一群天鹅从空中飞过。丑小鸭望着洁白美丽的天鹅，又惊奇又羡慕。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691679" y="4871811"/>
            <a:ext cx="19412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A0000"/>
                </a:solidFill>
              </a:rPr>
              <a:t>悄悄地</a:t>
            </a:r>
            <a:endParaRPr lang="zh-CN" altLang="en-US" sz="4400" dirty="0">
              <a:solidFill>
                <a:srgbClr val="FA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21705" y="5537668"/>
            <a:ext cx="26382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A0000"/>
                </a:solidFill>
              </a:rPr>
              <a:t>洁白美丽</a:t>
            </a:r>
            <a:endParaRPr lang="zh-CN" altLang="en-US" sz="4400" dirty="0">
              <a:solidFill>
                <a:srgbClr val="FA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488774" y="5537667"/>
            <a:ext cx="25333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A0000"/>
                </a:solidFill>
              </a:rPr>
              <a:t>又惊奇又</a:t>
            </a:r>
            <a:endParaRPr lang="zh-CN" altLang="en-US" sz="4400" dirty="0">
              <a:solidFill>
                <a:srgbClr val="FA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6159759"/>
            <a:ext cx="13753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A0000"/>
                </a:solidFill>
              </a:rPr>
              <a:t>羡慕</a:t>
            </a:r>
            <a:endParaRPr lang="zh-CN" altLang="en-US" sz="4400" dirty="0">
              <a:solidFill>
                <a:srgbClr val="FA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2356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1128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94479" y="2098623"/>
            <a:ext cx="73152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         </a:t>
            </a:r>
            <a:r>
              <a:rPr lang="zh-CN" altLang="en-US" sz="4000" b="1" dirty="0" smtClean="0"/>
              <a:t>天</a:t>
            </a:r>
            <a:r>
              <a:rPr lang="zh-CN" altLang="en-US" sz="4000" b="1" dirty="0"/>
              <a:t>越来越冷，湖面结了厚的冰。丑小鸭趴在冰上冻僵了</a:t>
            </a:r>
            <a:r>
              <a:rPr lang="zh-CN" altLang="en-US" sz="4000" b="1" dirty="0" smtClean="0"/>
              <a:t>。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幸亏</a:t>
            </a:r>
            <a:r>
              <a:rPr lang="zh-CN" altLang="en-US" sz="4000" b="1" dirty="0"/>
              <a:t>一位农夫看见了，把</a:t>
            </a:r>
            <a:r>
              <a:rPr lang="zh-CN" altLang="en-US" sz="4000" b="1" dirty="0" smtClean="0"/>
              <a:t>他带回</a:t>
            </a:r>
            <a:r>
              <a:rPr lang="zh-CN" altLang="en-US" sz="4000" b="1" dirty="0"/>
              <a:t>家</a:t>
            </a:r>
            <a:r>
              <a:rPr lang="zh-CN" altLang="en-US" sz="4000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403065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689" y="-1"/>
            <a:ext cx="4841822" cy="368790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0" y="3687901"/>
            <a:ext cx="121920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         一天</a:t>
            </a:r>
            <a:r>
              <a:rPr lang="zh-CN" altLang="en-US" sz="4000" dirty="0"/>
              <a:t>，丑小鸭出来散步，看见丁香开花了，知道春天来了。他扑扑翅膀，向湖边飞去，忽然看见镜子似的湖面上，映出一个漂亮的影子，雪白的羽毛，长长的脖子，美丽极了。这难道是自己的影子？啊，原来我不是丑小鸭，是一只漂亮的天鹅呀！</a:t>
            </a:r>
          </a:p>
        </p:txBody>
      </p:sp>
    </p:spTree>
    <p:extLst>
      <p:ext uri="{BB962C8B-B14F-4D97-AF65-F5344CB8AC3E}">
        <p14:creationId xmlns:p14="http://schemas.microsoft.com/office/powerpoint/2010/main" val="1867729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784" y="329785"/>
            <a:ext cx="7135318" cy="638580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79882" y="959370"/>
            <a:ext cx="4107305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/>
              <a:t>他扑扑翅膀，向湖边飞去，忽然看见镜子似的湖面上，映出一个</a:t>
            </a:r>
            <a:r>
              <a:rPr lang="zh-CN" altLang="en-US" sz="4000" dirty="0">
                <a:solidFill>
                  <a:srgbClr val="FF0000"/>
                </a:solidFill>
              </a:rPr>
              <a:t>漂亮的影子</a:t>
            </a:r>
            <a:r>
              <a:rPr lang="zh-CN" altLang="en-US" sz="4000" dirty="0"/>
              <a:t>，</a:t>
            </a:r>
            <a:r>
              <a:rPr lang="zh-CN" altLang="en-US" sz="4000" dirty="0">
                <a:solidFill>
                  <a:srgbClr val="FF0000"/>
                </a:solidFill>
              </a:rPr>
              <a:t>雪白的羽毛，长长的脖子</a:t>
            </a:r>
            <a:r>
              <a:rPr lang="zh-CN" altLang="en-US" sz="4000" dirty="0"/>
              <a:t>，美丽极了。</a:t>
            </a:r>
          </a:p>
        </p:txBody>
      </p:sp>
    </p:spTree>
    <p:extLst>
      <p:ext uri="{BB962C8B-B14F-4D97-AF65-F5344CB8AC3E}">
        <p14:creationId xmlns:p14="http://schemas.microsoft.com/office/powerpoint/2010/main" val="622365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图片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0"/>
            <a:ext cx="8001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49902" y="1993692"/>
            <a:ext cx="513720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28  </a:t>
            </a:r>
            <a:r>
              <a:rPr lang="zh-CN" altLang="en-US" sz="8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丑小鸭</a:t>
            </a:r>
            <a:endParaRPr lang="zh-CN" altLang="en-US" sz="80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1278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2286" y="147509"/>
            <a:ext cx="29674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我还会说</a:t>
            </a:r>
            <a:endParaRPr lang="zh-CN" alt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4425" y="1618938"/>
            <a:ext cx="2743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漂亮的影子</a:t>
            </a:r>
            <a:endParaRPr lang="zh-CN" altLang="en-US" sz="4000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5906124" y="1618938"/>
            <a:ext cx="32978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雪白的羽毛</a:t>
            </a:r>
            <a:endParaRPr lang="zh-CN" altLang="en-US" sz="4000" b="1" dirty="0"/>
          </a:p>
        </p:txBody>
      </p:sp>
      <p:sp>
        <p:nvSpPr>
          <p:cNvPr id="13" name="文本框 12"/>
          <p:cNvSpPr txBox="1"/>
          <p:nvPr/>
        </p:nvSpPr>
        <p:spPr>
          <a:xfrm>
            <a:off x="212286" y="3075482"/>
            <a:ext cx="3752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（      ）的花朵</a:t>
            </a:r>
            <a:endParaRPr lang="zh-CN" altLang="en-US" sz="4000" b="1" dirty="0"/>
          </a:p>
        </p:txBody>
      </p:sp>
      <p:sp>
        <p:nvSpPr>
          <p:cNvPr id="15" name="文本框 14"/>
          <p:cNvSpPr txBox="1"/>
          <p:nvPr/>
        </p:nvSpPr>
        <p:spPr>
          <a:xfrm>
            <a:off x="5906124" y="3075482"/>
            <a:ext cx="34627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（      ）的枝叶</a:t>
            </a:r>
            <a:endParaRPr lang="zh-CN" altLang="en-US" sz="4000" b="1" dirty="0"/>
          </a:p>
        </p:txBody>
      </p:sp>
      <p:sp>
        <p:nvSpPr>
          <p:cNvPr id="17" name="文本框 16"/>
          <p:cNvSpPr txBox="1"/>
          <p:nvPr/>
        </p:nvSpPr>
        <p:spPr>
          <a:xfrm>
            <a:off x="324425" y="4754381"/>
            <a:ext cx="34231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（      ）的教室</a:t>
            </a:r>
            <a:endParaRPr lang="zh-CN" altLang="en-US" sz="4000" b="1" dirty="0"/>
          </a:p>
        </p:txBody>
      </p:sp>
      <p:sp>
        <p:nvSpPr>
          <p:cNvPr id="18" name="文本框 17"/>
          <p:cNvSpPr txBox="1"/>
          <p:nvPr/>
        </p:nvSpPr>
        <p:spPr>
          <a:xfrm>
            <a:off x="5906124" y="4754381"/>
            <a:ext cx="3567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（      ）的空气</a:t>
            </a:r>
            <a:endParaRPr lang="zh-CN" altLang="en-US" sz="4000" b="1" dirty="0"/>
          </a:p>
        </p:txBody>
      </p:sp>
      <p:sp>
        <p:nvSpPr>
          <p:cNvPr id="19" name="文本框 18"/>
          <p:cNvSpPr txBox="1"/>
          <p:nvPr/>
        </p:nvSpPr>
        <p:spPr>
          <a:xfrm>
            <a:off x="569626" y="3137037"/>
            <a:ext cx="13041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美丽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280879" y="3137037"/>
            <a:ext cx="15140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</a:rPr>
              <a:t>嫩绿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89547" y="4754381"/>
            <a:ext cx="16489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</a:rPr>
              <a:t>明亮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280879" y="4815936"/>
            <a:ext cx="13452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</a:rPr>
              <a:t>清新</a:t>
            </a:r>
          </a:p>
        </p:txBody>
      </p:sp>
    </p:spTree>
    <p:extLst>
      <p:ext uri="{BB962C8B-B14F-4D97-AF65-F5344CB8AC3E}">
        <p14:creationId xmlns:p14="http://schemas.microsoft.com/office/powerpoint/2010/main" val="3629961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35" y="314793"/>
            <a:ext cx="3812973" cy="4706912"/>
          </a:xfrm>
          <a:prstGeom prst="rect">
            <a:avLst/>
          </a:prstGeom>
        </p:spPr>
      </p:pic>
      <p:sp>
        <p:nvSpPr>
          <p:cNvPr id="3" name="椭圆形标注 2"/>
          <p:cNvSpPr/>
          <p:nvPr/>
        </p:nvSpPr>
        <p:spPr>
          <a:xfrm>
            <a:off x="4581123" y="1609859"/>
            <a:ext cx="4152276" cy="1394085"/>
          </a:xfrm>
          <a:prstGeom prst="wedgeEllipseCallou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solidFill>
                  <a:schemeClr val="tx1"/>
                </a:solidFill>
              </a:rPr>
              <a:t>这难道是自己的影子</a:t>
            </a:r>
            <a:r>
              <a:rPr lang="zh-CN" altLang="en-US" sz="3600" dirty="0" smtClean="0">
                <a:solidFill>
                  <a:schemeClr val="tx1"/>
                </a:solidFill>
              </a:rPr>
              <a:t>？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56420" y="3150241"/>
            <a:ext cx="1304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惊喜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8704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5020" y="-103031"/>
            <a:ext cx="6452315" cy="51386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738649" y="5159345"/>
            <a:ext cx="83970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他（        ）地告诉自己：“啊</a:t>
            </a:r>
            <a:r>
              <a:rPr lang="zh-CN" altLang="en-US" sz="3600" dirty="0"/>
              <a:t>，原来我不是丑小鸭，是一只漂亮的天鹅呀</a:t>
            </a:r>
            <a:r>
              <a:rPr lang="zh-CN" altLang="en-US" sz="3600" dirty="0" smtClean="0"/>
              <a:t>！”</a:t>
            </a:r>
          </a:p>
          <a:p>
            <a:endParaRPr lang="zh-CN" altLang="en-US" sz="3600" dirty="0"/>
          </a:p>
        </p:txBody>
      </p:sp>
      <p:sp>
        <p:nvSpPr>
          <p:cNvPr id="5" name="文本框 4"/>
          <p:cNvSpPr txBox="1"/>
          <p:nvPr/>
        </p:nvSpPr>
        <p:spPr>
          <a:xfrm>
            <a:off x="2562896" y="5035639"/>
            <a:ext cx="1712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</a:rPr>
              <a:t>惊喜</a:t>
            </a:r>
          </a:p>
        </p:txBody>
      </p:sp>
    </p:spTree>
    <p:extLst>
      <p:ext uri="{BB962C8B-B14F-4D97-AF65-F5344CB8AC3E}">
        <p14:creationId xmlns:p14="http://schemas.microsoft.com/office/powerpoint/2010/main" val="1081061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4228506"/>
              </p:ext>
            </p:extLst>
          </p:nvPr>
        </p:nvGraphicFramePr>
        <p:xfrm>
          <a:off x="3311481" y="1433097"/>
          <a:ext cx="3912432" cy="4077325"/>
        </p:xfrm>
        <a:graphic>
          <a:graphicData uri="http://schemas.openxmlformats.org/drawingml/2006/table">
            <a:tbl>
              <a:tblPr/>
              <a:tblGrid>
                <a:gridCol w="3912432"/>
              </a:tblGrid>
              <a:tr h="407732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cxnSp>
        <p:nvCxnSpPr>
          <p:cNvPr id="8" name="直接连接符 7"/>
          <p:cNvCxnSpPr>
            <a:endCxn id="4" idx="3"/>
          </p:cNvCxnSpPr>
          <p:nvPr/>
        </p:nvCxnSpPr>
        <p:spPr>
          <a:xfrm flipV="1">
            <a:off x="3356451" y="3471759"/>
            <a:ext cx="3867462" cy="1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endCxn id="4" idx="2"/>
          </p:cNvCxnSpPr>
          <p:nvPr/>
        </p:nvCxnSpPr>
        <p:spPr>
          <a:xfrm>
            <a:off x="5260202" y="1433097"/>
            <a:ext cx="7495" cy="4077325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3522111" y="1740159"/>
            <a:ext cx="3165231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39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鹅</a:t>
            </a:r>
            <a:endParaRPr lang="zh-CN" altLang="en-US" sz="239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73802" y="212997"/>
            <a:ext cx="24618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/>
              <a:t>é</a:t>
            </a:r>
            <a:endParaRPr lang="zh-CN" altLang="en-US" sz="6600" dirty="0"/>
          </a:p>
        </p:txBody>
      </p:sp>
      <p:sp>
        <p:nvSpPr>
          <p:cNvPr id="7" name="文本框 6"/>
          <p:cNvSpPr txBox="1"/>
          <p:nvPr/>
        </p:nvSpPr>
        <p:spPr>
          <a:xfrm>
            <a:off x="2274276" y="5709138"/>
            <a:ext cx="58967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/>
              <a:t>天鹅    鹅毛    </a:t>
            </a:r>
            <a:r>
              <a:rPr lang="zh-CN" altLang="en-US" sz="5400" dirty="0" smtClean="0"/>
              <a:t>白鹅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3062077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5" descr="图片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1" y="-350838"/>
            <a:ext cx="10620375" cy="720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Text Box 7"/>
          <p:cNvSpPr txBox="1">
            <a:spLocks noChangeArrowheads="1"/>
          </p:cNvSpPr>
          <p:nvPr/>
        </p:nvSpPr>
        <p:spPr bwMode="auto">
          <a:xfrm>
            <a:off x="3711576" y="1036639"/>
            <a:ext cx="6524625" cy="5227637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 b="1" u="sng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 u="sng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 u="sng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 u="sng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 u="sng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u="sng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u="sng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u="sng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u="sng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u="none">
                <a:latin typeface="楷体_GB2312" pitchFamily="49" charset="-122"/>
                <a:ea typeface="楷体_GB2312" pitchFamily="49" charset="-122"/>
              </a:rPr>
              <a:t>　　我想对故事中的（    ）说</a:t>
            </a:r>
            <a:r>
              <a:rPr lang="en-US" altLang="zh-CN" sz="3600" u="none">
                <a:ea typeface="楷体_GB2312" pitchFamily="49" charset="-122"/>
              </a:rPr>
              <a:t>……</a:t>
            </a: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          </a:t>
            </a:r>
            <a:r>
              <a:rPr lang="en-US" altLang="zh-CN" sz="3200" u="none">
                <a:latin typeface="楷体_GB2312" pitchFamily="49" charset="-122"/>
                <a:ea typeface="楷体_GB2312" pitchFamily="49" charset="-122"/>
              </a:rPr>
              <a:t>                     </a:t>
            </a: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                 </a:t>
            </a:r>
            <a:r>
              <a:rPr lang="en-US" altLang="zh-CN" sz="3200" b="0">
                <a:latin typeface="楷体_GB2312" pitchFamily="49" charset="-122"/>
                <a:ea typeface="楷体_GB2312" pitchFamily="49" charset="-122"/>
              </a:rPr>
              <a:t>                  </a:t>
            </a: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     </a:t>
            </a:r>
            <a:endParaRPr lang="en-US" altLang="zh-CN" sz="3200" u="none">
              <a:latin typeface="楷体_GB2312" pitchFamily="49" charset="-122"/>
              <a:ea typeface="楷体_GB2312" pitchFamily="49" charset="-122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u="none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  对丑小鸭说</a:t>
            </a:r>
            <a:r>
              <a:rPr lang="en-US" altLang="zh-CN" sz="3600" u="none">
                <a:solidFill>
                  <a:srgbClr val="3333CC"/>
                </a:solidFill>
                <a:ea typeface="楷体_GB2312" pitchFamily="49" charset="-122"/>
              </a:rPr>
              <a:t>……</a:t>
            </a:r>
            <a:endParaRPr lang="en-US" altLang="zh-CN" sz="3600" u="none">
              <a:solidFill>
                <a:srgbClr val="3333CC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u="none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  对丑小鸭哥哥姐姐说</a:t>
            </a:r>
            <a:r>
              <a:rPr lang="en-US" altLang="zh-CN" sz="3600" u="none">
                <a:solidFill>
                  <a:srgbClr val="3333CC"/>
                </a:solidFill>
                <a:ea typeface="楷体_GB2312" pitchFamily="49" charset="-122"/>
              </a:rPr>
              <a:t>……</a:t>
            </a:r>
            <a:endParaRPr lang="en-US" altLang="zh-CN" sz="3600" u="none">
              <a:solidFill>
                <a:srgbClr val="3333CC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u="none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  对小鸟及猎狗说</a:t>
            </a:r>
            <a:r>
              <a:rPr lang="en-US" altLang="zh-CN" sz="3600" u="none">
                <a:solidFill>
                  <a:srgbClr val="3333CC"/>
                </a:solidFill>
                <a:ea typeface="楷体_GB2312" pitchFamily="49" charset="-122"/>
              </a:rPr>
              <a:t>……</a:t>
            </a:r>
            <a:endParaRPr lang="en-US" altLang="zh-CN" sz="3600" u="none">
              <a:solidFill>
                <a:srgbClr val="3333CC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u="none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  对农夫说</a:t>
            </a:r>
            <a:r>
              <a:rPr lang="en-US" altLang="zh-CN" sz="3600" u="none">
                <a:solidFill>
                  <a:srgbClr val="3333CC"/>
                </a:solidFill>
                <a:ea typeface="楷体_GB2312" pitchFamily="49" charset="-122"/>
              </a:rPr>
              <a:t>……</a:t>
            </a:r>
            <a:endParaRPr lang="en-US" altLang="zh-CN" sz="3600" u="none">
              <a:solidFill>
                <a:srgbClr val="3333CC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endParaRPr lang="zh-CN" altLang="en-US" sz="3200" u="none"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376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3345299"/>
              </p:ext>
            </p:extLst>
          </p:nvPr>
        </p:nvGraphicFramePr>
        <p:xfrm>
          <a:off x="3137096" y="1026956"/>
          <a:ext cx="2926080" cy="2827606"/>
        </p:xfrm>
        <a:graphic>
          <a:graphicData uri="http://schemas.openxmlformats.org/drawingml/2006/table">
            <a:tbl>
              <a:tblPr/>
              <a:tblGrid>
                <a:gridCol w="2926080"/>
              </a:tblGrid>
              <a:tr h="2827606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cxnSp>
        <p:nvCxnSpPr>
          <p:cNvPr id="6" name="直接连接符 5"/>
          <p:cNvCxnSpPr>
            <a:endCxn id="4" idx="3"/>
          </p:cNvCxnSpPr>
          <p:nvPr/>
        </p:nvCxnSpPr>
        <p:spPr>
          <a:xfrm>
            <a:off x="3207434" y="2419643"/>
            <a:ext cx="2855742" cy="21116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endCxn id="4" idx="2"/>
          </p:cNvCxnSpPr>
          <p:nvPr/>
        </p:nvCxnSpPr>
        <p:spPr>
          <a:xfrm>
            <a:off x="4586068" y="1041009"/>
            <a:ext cx="14068" cy="2813553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3207434" y="-241463"/>
            <a:ext cx="28276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err="1"/>
              <a:t>yā</a:t>
            </a:r>
            <a:endParaRPr lang="zh-CN" altLang="en-US" sz="6600" dirty="0"/>
          </a:p>
        </p:txBody>
      </p:sp>
      <p:sp>
        <p:nvSpPr>
          <p:cNvPr id="2" name="文本框 1"/>
          <p:cNvSpPr txBox="1"/>
          <p:nvPr/>
        </p:nvSpPr>
        <p:spPr>
          <a:xfrm>
            <a:off x="3376246" y="969696"/>
            <a:ext cx="1793631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鸭</a:t>
            </a:r>
            <a:endParaRPr lang="zh-CN" altLang="en-US" sz="16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80492" y="4396154"/>
            <a:ext cx="62835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/>
              <a:t>鸭子    鸭梨    小鸭  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2642747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1460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458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2362200" y="2895600"/>
            <a:ext cx="1371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400" b="1">
                <a:solidFill>
                  <a:srgbClr val="000066"/>
                </a:solidFill>
                <a:ea typeface="楷体_GB2312" pitchFamily="49" charset="-122"/>
              </a:rPr>
              <a:t>欺负</a:t>
            </a: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4664076" y="2819400"/>
            <a:ext cx="1584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400" b="1">
                <a:solidFill>
                  <a:srgbClr val="000066"/>
                </a:solidFill>
                <a:ea typeface="楷体_GB2312" pitchFamily="49" charset="-122"/>
              </a:rPr>
              <a:t>篱笆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6629400" y="762000"/>
            <a:ext cx="14478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400" b="1">
                <a:solidFill>
                  <a:srgbClr val="000066"/>
                </a:solidFill>
                <a:ea typeface="楷体_GB2312" pitchFamily="49" charset="-122"/>
              </a:rPr>
              <a:t>剩下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8534401" y="2895600"/>
            <a:ext cx="13049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400" b="1">
                <a:solidFill>
                  <a:srgbClr val="000066"/>
                </a:solidFill>
                <a:ea typeface="楷体_GB2312" pitchFamily="49" charset="-122"/>
              </a:rPr>
              <a:t>芦苇</a:t>
            </a: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6629401" y="2819400"/>
            <a:ext cx="1528763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400" b="1">
                <a:solidFill>
                  <a:srgbClr val="000066"/>
                </a:solidFill>
                <a:ea typeface="楷体_GB2312" pitchFamily="49" charset="-122"/>
              </a:rPr>
              <a:t>讥笑</a:t>
            </a: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8610600" y="762000"/>
            <a:ext cx="13779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400" b="1">
                <a:solidFill>
                  <a:srgbClr val="000066"/>
                </a:solidFill>
                <a:ea typeface="楷体_GB2312" pitchFamily="49" charset="-122"/>
              </a:rPr>
              <a:t>裂开</a:t>
            </a: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4667250" y="838200"/>
            <a:ext cx="13525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400" b="1">
                <a:solidFill>
                  <a:srgbClr val="000066"/>
                </a:solidFill>
                <a:ea typeface="楷体_GB2312" pitchFamily="49" charset="-122"/>
              </a:rPr>
              <a:t>卧在</a:t>
            </a:r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2133600" y="762001"/>
            <a:ext cx="206375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800" b="1">
                <a:solidFill>
                  <a:srgbClr val="000066"/>
                </a:solidFill>
                <a:ea typeface="楷体_GB2312" pitchFamily="49" charset="-122"/>
              </a:rPr>
              <a:t>暖烘烘</a:t>
            </a:r>
          </a:p>
        </p:txBody>
      </p:sp>
      <p:pic>
        <p:nvPicPr>
          <p:cNvPr id="16394" name="Picture 10" descr="鸭宝宝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57200"/>
            <a:ext cx="1752600" cy="154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5" name="Picture 11" descr="鸭宝宝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457200"/>
            <a:ext cx="1752600" cy="154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6" name="Picture 12" descr="鸭宝宝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457200"/>
            <a:ext cx="1752600" cy="154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7" name="Picture 13" descr="鸭宝宝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457200"/>
            <a:ext cx="1752600" cy="154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8" name="Picture 14" descr="鸭宝宝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2427288"/>
            <a:ext cx="1828800" cy="161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9" name="Picture 15" descr="鸭宝宝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438401"/>
            <a:ext cx="1676400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0" name="Picture 16" descr="鸭宝宝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2514601"/>
            <a:ext cx="1670050" cy="147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1" name="Picture 17" descr="鸭宝宝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2362200"/>
            <a:ext cx="1752600" cy="154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02" name="Text Box 18"/>
          <p:cNvSpPr txBox="1">
            <a:spLocks noChangeArrowheads="1"/>
          </p:cNvSpPr>
          <p:nvPr/>
        </p:nvSpPr>
        <p:spPr bwMode="auto">
          <a:xfrm>
            <a:off x="2362201" y="4800600"/>
            <a:ext cx="13049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400" b="1">
                <a:solidFill>
                  <a:srgbClr val="003366"/>
                </a:solidFill>
                <a:ea typeface="楷体_GB2312" pitchFamily="49" charset="-122"/>
              </a:rPr>
              <a:t>孤单</a:t>
            </a:r>
          </a:p>
        </p:txBody>
      </p:sp>
      <p:sp>
        <p:nvSpPr>
          <p:cNvPr id="16403" name="Text Box 19"/>
          <p:cNvSpPr txBox="1">
            <a:spLocks noChangeArrowheads="1"/>
          </p:cNvSpPr>
          <p:nvPr/>
        </p:nvSpPr>
        <p:spPr bwMode="auto">
          <a:xfrm>
            <a:off x="4495801" y="4724400"/>
            <a:ext cx="13049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400" b="1">
                <a:solidFill>
                  <a:srgbClr val="003366"/>
                </a:solidFill>
                <a:ea typeface="楷体_GB2312" pitchFamily="49" charset="-122"/>
              </a:rPr>
              <a:t>讨厌</a:t>
            </a:r>
          </a:p>
        </p:txBody>
      </p:sp>
      <p:sp>
        <p:nvSpPr>
          <p:cNvPr id="16404" name="Text Box 20"/>
          <p:cNvSpPr txBox="1">
            <a:spLocks noChangeArrowheads="1"/>
          </p:cNvSpPr>
          <p:nvPr/>
        </p:nvSpPr>
        <p:spPr bwMode="auto">
          <a:xfrm>
            <a:off x="6553201" y="4648200"/>
            <a:ext cx="13049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400" b="1">
                <a:solidFill>
                  <a:srgbClr val="003366"/>
                </a:solidFill>
                <a:ea typeface="楷体_GB2312" pitchFamily="49" charset="-122"/>
              </a:rPr>
              <a:t>冻僵</a:t>
            </a:r>
          </a:p>
        </p:txBody>
      </p:sp>
      <p:sp>
        <p:nvSpPr>
          <p:cNvPr id="16405" name="Text Box 21"/>
          <p:cNvSpPr txBox="1">
            <a:spLocks noChangeArrowheads="1"/>
          </p:cNvSpPr>
          <p:nvPr/>
        </p:nvSpPr>
        <p:spPr bwMode="auto">
          <a:xfrm>
            <a:off x="8610601" y="4648200"/>
            <a:ext cx="13049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400" b="1">
                <a:solidFill>
                  <a:srgbClr val="003366"/>
                </a:solidFill>
              </a:rPr>
              <a:t>幸亏</a:t>
            </a:r>
          </a:p>
        </p:txBody>
      </p:sp>
      <p:pic>
        <p:nvPicPr>
          <p:cNvPr id="16406" name="Picture 22" descr="鸭宝宝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4419600"/>
            <a:ext cx="1752600" cy="154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7" name="Picture 23" descr="鸭宝宝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4343400"/>
            <a:ext cx="1752600" cy="154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8" name="Picture 24" descr="鸭宝宝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4343400"/>
            <a:ext cx="1752600" cy="154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9" name="Picture 25" descr="鸭宝宝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8200" y="4267200"/>
            <a:ext cx="1752600" cy="154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2875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6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6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548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77108" y="855785"/>
            <a:ext cx="77606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他的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毛灰灰的</a:t>
            </a:r>
            <a:r>
              <a:rPr lang="zh-CN" altLang="en-US" sz="3600" b="1" dirty="0" smtClean="0"/>
              <a:t>，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嘴巴大大的</a:t>
            </a:r>
            <a:r>
              <a:rPr lang="zh-CN" altLang="en-US" sz="3600" b="1" dirty="0" smtClean="0"/>
              <a:t>，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身子瘦瘦的</a:t>
            </a:r>
            <a:r>
              <a:rPr lang="zh-CN" altLang="en-US" sz="3600" b="1" dirty="0" smtClean="0"/>
              <a:t>，大家都叫他“丑小鸭”。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035359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55784" y="550985"/>
            <a:ext cx="92026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早出世的鸭子的毛（     ），嘴巴（      ），身子（     ）。</a:t>
            </a:r>
            <a:endParaRPr lang="zh-CN" altLang="en-US" sz="40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5263660" y="644770"/>
            <a:ext cx="17701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黄黄的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75785" y="644770"/>
            <a:ext cx="13833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扁扁的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68770" y="1212704"/>
            <a:ext cx="1758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小小的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4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400" b="1" i="0" u="sng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400" b="1" i="0" u="sng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1583</TotalTime>
  <Words>477</Words>
  <Application>Microsoft Office PowerPoint</Application>
  <PresentationFormat>宽屏</PresentationFormat>
  <Paragraphs>80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华文行楷</vt:lpstr>
      <vt:lpstr>华文楷体</vt:lpstr>
      <vt:lpstr>楷体_GB2312</vt:lpstr>
      <vt:lpstr>宋体</vt:lpstr>
      <vt:lpstr>Arial</vt:lpstr>
      <vt:lpstr>Calibri</vt:lpstr>
      <vt:lpstr>Calibri Light</vt:lpstr>
      <vt:lpstr>Times New Roman</vt:lpstr>
      <vt:lpstr>Office 主题</vt:lpstr>
      <vt:lpstr>默认设计模板</vt:lpstr>
      <vt:lpstr>1_默认设计模板</vt:lpstr>
      <vt:lpstr>2_默认设计模板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zhujunlan</dc:creator>
  <cp:lastModifiedBy>zhujunlan</cp:lastModifiedBy>
  <cp:revision>91</cp:revision>
  <dcterms:created xsi:type="dcterms:W3CDTF">2016-05-01T12:13:34Z</dcterms:created>
  <dcterms:modified xsi:type="dcterms:W3CDTF">2016-05-18T15:29:05Z</dcterms:modified>
</cp:coreProperties>
</file>