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24B144-1786-4656-85F3-2D45708FDB6E}"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418714-2357-4ECB-9514-5A15F70C7DD9}" type="slidenum">
              <a:rPr lang="zh-CN" altLang="en-US" smtClean="0"/>
              <a:t>‹#›</a:t>
            </a:fld>
            <a:endParaRPr lang="zh-CN" altLang="en-US"/>
          </a:p>
        </p:txBody>
      </p:sp>
    </p:spTree>
    <p:extLst>
      <p:ext uri="{BB962C8B-B14F-4D97-AF65-F5344CB8AC3E}">
        <p14:creationId xmlns:p14="http://schemas.microsoft.com/office/powerpoint/2010/main" val="2772692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3243501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1074351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3216443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22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819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657205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10179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651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20584923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83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1596817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291557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1490888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224992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2922525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F87D29-7B66-484E-8A9E-3E59871E3E3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2413618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F87D29-7B66-484E-8A9E-3E59871E3E38}" type="datetimeFigureOut">
              <a:rPr lang="zh-CN" altLang="en-US" smtClean="0"/>
              <a:t>2020-11-5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ADA27-C561-44D4-9FCF-7EB1CB322C47}" type="slidenum">
              <a:rPr lang="zh-CN" altLang="en-US" smtClean="0"/>
              <a:t>‹#›</a:t>
            </a:fld>
            <a:endParaRPr lang="zh-CN" altLang="en-US"/>
          </a:p>
        </p:txBody>
      </p:sp>
    </p:spTree>
    <p:extLst>
      <p:ext uri="{BB962C8B-B14F-4D97-AF65-F5344CB8AC3E}">
        <p14:creationId xmlns:p14="http://schemas.microsoft.com/office/powerpoint/2010/main" val="3905420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29983;&#23383;&#35270;&#39057;-1&#12298;&#22823;&#38738;&#26641;&#19979;&#30340;&#23567;&#23398;&#12299;.mp4"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hyperlink" Target="&#29983;&#23383;&#35270;&#39057;/&#35889;.mp4" TargetMode="Externa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xxdn.nease.net/jxzl/ywct/dsc/album.htm"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29983;&#23383;&#35270;&#39057;-1&#12298;&#22823;&#38738;&#26641;&#19979;&#30340;&#23567;&#23398;&#12299;.mp4" TargetMode="Externa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hyperlink" Target="&#29983;&#23383;&#35270;&#39057;/&#32431;.mp4"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audio" Target="NULL"/><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6.jpeg"/><Relationship Id="rId7" Type="http://schemas.openxmlformats.org/officeDocument/2006/relationships/hyperlink" Target="&#29983;&#23383;&#35270;&#39057;-1&#12298;&#22823;&#38738;&#26641;&#19979;&#30340;&#23567;&#23398;&#12299;.mp4" TargetMode="External"/><Relationship Id="rId2" Type="http://schemas.openxmlformats.org/officeDocument/2006/relationships/hyperlink" Target="http://baifarer.bbs.pepo.cn/page/bbs/pages/bbstopic/getTopicById.aspx?id=180307&amp;page=1" TargetMode="Externa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hyperlink" Target="http://www.skinico.com/desk/html/desk231.html" TargetMode="External"/><Relationship Id="rId10" Type="http://schemas.openxmlformats.org/officeDocument/2006/relationships/image" Target="../media/image29.png"/><Relationship Id="rId4" Type="http://schemas.openxmlformats.org/officeDocument/2006/relationships/image" Target="../media/image27.png"/><Relationship Id="rId9" Type="http://schemas.openxmlformats.org/officeDocument/2006/relationships/hyperlink" Target="&#29983;&#23383;&#35270;&#39057;/&#32533;.mp4"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file:///D:\2008-2009&#23398;&#24180;&#24230;&#31532;&#20108;&#23398;&#26399;&#25945;&#30740;&#27963;&#21160;\&#31532;&#19968;&#27425;&#25945;&#30740;&#27963;&#21160;\08-09&#19978;&#33521;&#35821;&#25945;&#30740;&#35745;&#21010;&#21021;&#31295;.doc"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GI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imgsrc.baidu.com/baike/pic/item/b25aae51ab342500367abee3.jpg" TargetMode="Externa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6.png"/><Relationship Id="rId1" Type="http://schemas.openxmlformats.org/officeDocument/2006/relationships/slideLayout" Target="../slideLayouts/slideLayout24.xml"/><Relationship Id="rId5" Type="http://schemas.openxmlformats.org/officeDocument/2006/relationships/image" Target="../media/image20.pn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2" Type="http://schemas.openxmlformats.org/officeDocument/2006/relationships/hyperlink" Target="&#19971;&#24425;-&#35838;&#25991;&#26391;&#35835;-&#20845;&#19978;22&#26376;&#20809;&#26354;.mp4"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5.xml"/><Relationship Id="rId5" Type="http://schemas.openxmlformats.org/officeDocument/2006/relationships/image" Target="../media/image20.png"/><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9.xml"/><Relationship Id="rId4" Type="http://schemas.openxmlformats.org/officeDocument/2006/relationships/image" Target="../media/image20.png"/></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1.png"/><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3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2.xml"/><Relationship Id="rId4" Type="http://schemas.openxmlformats.org/officeDocument/2006/relationships/image" Target="../media/image64.png"/></Relationships>
</file>

<file path=ppt/slides/_rels/slide6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33.xml"/><Relationship Id="rId6" Type="http://schemas.openxmlformats.org/officeDocument/2006/relationships/image" Target="../media/image69.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4.xml"/><Relationship Id="rId5" Type="http://schemas.openxmlformats.org/officeDocument/2006/relationships/image" Target="../media/image77.png"/><Relationship Id="rId4" Type="http://schemas.openxmlformats.org/officeDocument/2006/relationships/image" Target="../media/image7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lum contrast="6000"/>
          </a:blip>
          <a:stretch>
            <a:fillRect/>
          </a:stretch>
        </p:blipFill>
        <p:spPr>
          <a:xfrm>
            <a:off x="4779011" y="-16086"/>
            <a:ext cx="4365625" cy="6066367"/>
          </a:xfrm>
          <a:prstGeom prst="rect">
            <a:avLst/>
          </a:prstGeom>
        </p:spPr>
      </p:pic>
      <p:sp>
        <p:nvSpPr>
          <p:cNvPr id="3" name="文本框 2"/>
          <p:cNvSpPr txBox="1"/>
          <p:nvPr/>
        </p:nvSpPr>
        <p:spPr>
          <a:xfrm>
            <a:off x="300355" y="2210647"/>
            <a:ext cx="4352290" cy="2677656"/>
          </a:xfrm>
          <a:prstGeom prst="rect">
            <a:avLst/>
          </a:prstGeom>
          <a:noFill/>
        </p:spPr>
        <p:txBody>
          <a:bodyPr wrap="square" rtlCol="0" anchor="t">
            <a:spAutoFit/>
          </a:bodyPr>
          <a:lstStyle/>
          <a:p>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享誉世界的音乐名曲历来是一个时代的折射，是作者真情的呼唤，像阿炳一样，德国音乐家贝多芬也曾有过不寻常的经历</a:t>
            </a: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月光曲</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是贝多芬的名曲，关于它的创作，有一个传说。</a:t>
            </a:r>
            <a:endParaRPr lang="zh-CN" altLang="en-US" sz="2400" b="1" dirty="0">
              <a:latin typeface="楷体" panose="02010609060101010101" pitchFamily="49" charset="-122"/>
              <a:ea typeface="楷体" panose="02010609060101010101" pitchFamily="49" charset="-122"/>
            </a:endParaRPr>
          </a:p>
        </p:txBody>
      </p:sp>
      <p:sp>
        <p:nvSpPr>
          <p:cNvPr id="4" name="文本框 3"/>
          <p:cNvSpPr txBox="1"/>
          <p:nvPr/>
        </p:nvSpPr>
        <p:spPr>
          <a:xfrm>
            <a:off x="300356" y="693421"/>
            <a:ext cx="3928745" cy="830997"/>
          </a:xfrm>
          <a:prstGeom prst="rect">
            <a:avLst/>
          </a:prstGeom>
          <a:noFill/>
        </p:spPr>
        <p:txBody>
          <a:bodyPr wrap="square" rtlCol="0" anchor="t">
            <a:spAutoFit/>
          </a:bodyPr>
          <a:lstStyle/>
          <a:p>
            <a:r>
              <a:rPr lang="zh-CN" altLang="en-US" sz="2400" dirty="0">
                <a:latin typeface="黑体" panose="02010609060101010101" pitchFamily="49" charset="-122"/>
                <a:ea typeface="黑体" panose="02010609060101010101" pitchFamily="49" charset="-122"/>
              </a:rPr>
              <a:t>我们来欣赏一首名曲：</a:t>
            </a:r>
          </a:p>
          <a:p>
            <a:r>
              <a:rPr lang="zh-CN" altLang="en-US" sz="2400" dirty="0">
                <a:latin typeface="黑体" panose="02010609060101010101" pitchFamily="49" charset="-122"/>
                <a:ea typeface="黑体" panose="02010609060101010101" pitchFamily="49" charset="-122"/>
              </a:rPr>
              <a:t>盲人阿炳的《二泉映月》。</a:t>
            </a:r>
          </a:p>
        </p:txBody>
      </p:sp>
      <p:pic>
        <p:nvPicPr>
          <p:cNvPr id="5" name="音乐：二泉映月">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3779913" y="836713"/>
            <a:ext cx="619125" cy="825500"/>
          </a:xfrm>
          <a:prstGeom prst="rect">
            <a:avLst/>
          </a:prstGeom>
        </p:spPr>
      </p:pic>
    </p:spTree>
    <p:extLst>
      <p:ext uri="{BB962C8B-B14F-4D97-AF65-F5344CB8AC3E}">
        <p14:creationId xmlns:p14="http://schemas.microsoft.com/office/powerpoint/2010/main" val="3502231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1">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p:nvPr/>
        </p:nvSpPr>
        <p:spPr>
          <a:xfrm>
            <a:off x="1032842" y="836713"/>
            <a:ext cx="7067550" cy="1384995"/>
          </a:xfrm>
          <a:prstGeom prst="rect">
            <a:avLst/>
          </a:prstGeom>
          <a:noFill/>
          <a:ln w="9525">
            <a:noFill/>
          </a:ln>
        </p:spPr>
        <p:txBody>
          <a:bodyPr wrap="square">
            <a:spAutoFit/>
          </a:bodyPr>
          <a:lstStyle/>
          <a:p>
            <a:pPr>
              <a:spcBef>
                <a:spcPct val="50000"/>
              </a:spcBef>
            </a:pPr>
            <a:r>
              <a:rPr lang="en-US" altLang="zh-CN" sz="2800" b="1" dirty="0">
                <a:solidFill>
                  <a:srgbClr val="0000CC"/>
                </a:solidFill>
                <a:latin typeface="楷体" panose="02010609060101010101" pitchFamily="49" charset="-122"/>
                <a:ea typeface="楷体" panose="02010609060101010101" pitchFamily="49" charset="-122"/>
              </a:rPr>
              <a:t> </a:t>
            </a:r>
            <a:r>
              <a:rPr lang="en-US" altLang="zh-CN" sz="2800" b="1" dirty="0" smtClean="0">
                <a:solidFill>
                  <a:srgbClr val="0000CC"/>
                </a:solidFill>
                <a:latin typeface="楷体" panose="02010609060101010101" pitchFamily="49" charset="-122"/>
                <a:ea typeface="楷体" panose="02010609060101010101" pitchFamily="49" charset="-122"/>
              </a:rPr>
              <a:t>   </a:t>
            </a:r>
            <a:r>
              <a:rPr lang="zh-CN" altLang="en-US" sz="2800" b="1" dirty="0" smtClean="0">
                <a:solidFill>
                  <a:schemeClr val="tx1"/>
                </a:solidFill>
                <a:latin typeface="楷体" panose="02010609060101010101" pitchFamily="49" charset="-122"/>
                <a:ea typeface="楷体" panose="02010609060101010101" pitchFamily="49" charset="-122"/>
              </a:rPr>
              <a:t>两</a:t>
            </a:r>
            <a:r>
              <a:rPr lang="zh-CN" altLang="en-US" sz="2800" b="1" dirty="0" smtClean="0">
                <a:latin typeface="楷体" panose="02010609060101010101" pitchFamily="49" charset="-122"/>
                <a:ea typeface="楷体" panose="02010609060101010101" pitchFamily="49" charset="-122"/>
              </a:rPr>
              <a:t>百多年前</a:t>
            </a:r>
            <a:r>
              <a:rPr lang="zh-CN" altLang="en-US" sz="2800" b="1" dirty="0">
                <a:solidFill>
                  <a:schemeClr val="tx1"/>
                </a:solidFill>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德国</a:t>
            </a:r>
            <a:r>
              <a:rPr lang="zh-CN" altLang="en-US" sz="2800" b="1" dirty="0">
                <a:solidFill>
                  <a:schemeClr val="tx1"/>
                </a:solidFill>
                <a:latin typeface="楷体" panose="02010609060101010101" pitchFamily="49" charset="-122"/>
                <a:ea typeface="楷体" panose="02010609060101010101" pitchFamily="49" charset="-122"/>
              </a:rPr>
              <a:t>有个音乐家叫</a:t>
            </a:r>
            <a:r>
              <a:rPr lang="zh-CN" altLang="en-US" sz="2800" b="1" dirty="0">
                <a:latin typeface="楷体" panose="02010609060101010101" pitchFamily="49" charset="-122"/>
                <a:ea typeface="楷体" panose="02010609060101010101" pitchFamily="49" charset="-122"/>
              </a:rPr>
              <a:t>贝多芬</a:t>
            </a:r>
            <a:r>
              <a:rPr lang="zh-CN" altLang="en-US" sz="2800" b="1" dirty="0">
                <a:solidFill>
                  <a:schemeClr val="tx1"/>
                </a:solidFill>
                <a:latin typeface="楷体" panose="02010609060101010101" pitchFamily="49" charset="-122"/>
                <a:ea typeface="楷体" panose="02010609060101010101" pitchFamily="49" charset="-122"/>
              </a:rPr>
              <a:t>，他谱写了许多著名的曲子。其中有一首著名的钢琴曲叫《月光曲》，</a:t>
            </a:r>
            <a:r>
              <a:rPr lang="zh-CN" altLang="en-US" sz="2800" b="1" dirty="0">
                <a:solidFill>
                  <a:srgbClr val="FF0000"/>
                </a:solidFill>
                <a:latin typeface="楷体" panose="02010609060101010101" pitchFamily="49" charset="-122"/>
                <a:ea typeface="楷体" panose="02010609060101010101" pitchFamily="49" charset="-122"/>
              </a:rPr>
              <a:t>传说</a:t>
            </a:r>
            <a:r>
              <a:rPr lang="zh-CN" altLang="en-US" sz="2800" b="1" dirty="0">
                <a:solidFill>
                  <a:schemeClr val="tx1"/>
                </a:solidFill>
                <a:latin typeface="楷体" panose="02010609060101010101" pitchFamily="49" charset="-122"/>
                <a:ea typeface="楷体" panose="02010609060101010101" pitchFamily="49" charset="-122"/>
              </a:rPr>
              <a:t>是这样谱成的。</a:t>
            </a:r>
          </a:p>
        </p:txBody>
      </p:sp>
      <p:sp>
        <p:nvSpPr>
          <p:cNvPr id="6" name="文本框 5"/>
          <p:cNvSpPr txBox="1"/>
          <p:nvPr/>
        </p:nvSpPr>
        <p:spPr>
          <a:xfrm>
            <a:off x="448310" y="3332990"/>
            <a:ext cx="8247380" cy="1384995"/>
          </a:xfrm>
          <a:prstGeom prst="rect">
            <a:avLst/>
          </a:prstGeom>
          <a:solidFill>
            <a:schemeClr val="tx2">
              <a:lumMod val="20000"/>
              <a:lumOff val="80000"/>
            </a:schemeClr>
          </a:solidFill>
        </p:spPr>
        <p:txBody>
          <a:bodyPr wrap="square" rtlCol="0" anchor="t">
            <a:spAutoFit/>
          </a:bodyPr>
          <a:lstStyle/>
          <a:p>
            <a:r>
              <a:rPr lang="en-US" altLang="zh-CN" sz="2800" b="1" dirty="0">
                <a:latin typeface="宋体" panose="02010600030101010101" pitchFamily="2" charset="-122"/>
                <a:ea typeface="宋体" panose="02010600030101010101" pitchFamily="2" charset="-122"/>
                <a:cs typeface="楷体" panose="02010609060101010101" pitchFamily="49" charset="-122"/>
                <a:sym typeface="+mn-ea"/>
              </a:rPr>
              <a:t> </a:t>
            </a:r>
            <a:r>
              <a:rPr lang="en-US" altLang="zh-CN" sz="28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altLang="en-US"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传说是在人们口耳相传的过程中形成的，贝多芬和</a:t>
            </a:r>
            <a:r>
              <a:rPr lang="en-US" altLang="zh-CN"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a:t>
            </a:r>
            <a:r>
              <a:rPr lang="zh-CN" altLang="en-US"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月光曲</a:t>
            </a:r>
            <a:r>
              <a:rPr lang="en-US" altLang="zh-CN"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a:t>
            </a:r>
            <a:r>
              <a:rPr lang="zh-CN" altLang="en-US"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是在历史上存在的，但故事可能是人们</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想象</a:t>
            </a:r>
            <a:r>
              <a:rPr lang="zh-CN" altLang="en-US" sz="2800" b="1" dirty="0" smtClean="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的。</a:t>
            </a:r>
            <a:endParaRPr lang="zh-CN" altLang="en-US" sz="2800" b="1" dirty="0">
              <a:solidFill>
                <a:schemeClr val="tx1"/>
              </a:solidFill>
              <a:latin typeface="宋体" panose="02010600030101010101" pitchFamily="2" charset="-122"/>
              <a:ea typeface="宋体" panose="02010600030101010101" pitchFamily="2" charset="-122"/>
              <a:cs typeface="楷体" panose="02010609060101010101" pitchFamily="49" charset="-122"/>
              <a:sym typeface="+mn-ea"/>
            </a:endParaRPr>
          </a:p>
        </p:txBody>
      </p:sp>
      <p:cxnSp>
        <p:nvCxnSpPr>
          <p:cNvPr id="3" name="直接连接符 2"/>
          <p:cNvCxnSpPr/>
          <p:nvPr/>
        </p:nvCxnSpPr>
        <p:spPr>
          <a:xfrm>
            <a:off x="3059832" y="2660915"/>
            <a:ext cx="5040560"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4185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752731" y="2930670"/>
          <a:ext cx="1481011" cy="2038181"/>
        </p:xfrm>
        <a:graphic>
          <a:graphicData uri="http://schemas.openxmlformats.org/drawingml/2006/table">
            <a:tbl>
              <a:tblPr/>
              <a:tblGrid>
                <a:gridCol w="740410"/>
                <a:gridCol w="740601"/>
              </a:tblGrid>
              <a:tr h="103871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999469">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3" name="TextBox 24"/>
          <p:cNvSpPr txBox="1"/>
          <p:nvPr/>
        </p:nvSpPr>
        <p:spPr>
          <a:xfrm>
            <a:off x="2824103" y="1774626"/>
            <a:ext cx="1459865" cy="838691"/>
          </a:xfrm>
          <a:prstGeom prst="rect">
            <a:avLst/>
          </a:prstGeom>
          <a:noFill/>
        </p:spPr>
        <p:txBody>
          <a:bodyPr wrap="square" lIns="68580" tIns="34290" rIns="68580" bIns="34290" rtlCol="0">
            <a:spAutoFit/>
          </a:bodyPr>
          <a:lstStyle/>
          <a:p>
            <a:pPr algn="ctr" fontAlgn="base">
              <a:spcBef>
                <a:spcPct val="0"/>
              </a:spcBef>
              <a:spcAft>
                <a:spcPct val="0"/>
              </a:spcAft>
            </a:pPr>
            <a:r>
              <a:rPr lang="en-US" altLang="zh-CN" sz="5000"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pǔ</a:t>
            </a:r>
            <a:endParaRPr lang="en-US" altLang="zh-CN" sz="5000"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2" name="文本框 1"/>
          <p:cNvSpPr txBox="1"/>
          <p:nvPr/>
        </p:nvSpPr>
        <p:spPr>
          <a:xfrm>
            <a:off x="2857594" y="3046319"/>
            <a:ext cx="1313180" cy="1446550"/>
          </a:xfrm>
          <a:prstGeom prst="rect">
            <a:avLst/>
          </a:prstGeom>
          <a:noFill/>
        </p:spPr>
        <p:txBody>
          <a:bodyPr wrap="none" rtlCol="0" anchor="t">
            <a:spAutoFit/>
          </a:bodyPr>
          <a:lstStyle/>
          <a:p>
            <a:r>
              <a:rPr lang="zh-CN" altLang="en-US" sz="8800" dirty="0" smtClean="0">
                <a:latin typeface="楷体" panose="02010609060101010101" pitchFamily="49" charset="-122"/>
                <a:ea typeface="楷体" panose="02010609060101010101" pitchFamily="49" charset="-122"/>
                <a:sym typeface="+mn-ea"/>
              </a:rPr>
              <a:t>谱</a:t>
            </a:r>
          </a:p>
        </p:txBody>
      </p:sp>
      <p:sp>
        <p:nvSpPr>
          <p:cNvPr id="51" name="TextBox 11"/>
          <p:cNvSpPr txBox="1">
            <a:spLocks noChangeArrowheads="1"/>
          </p:cNvSpPr>
          <p:nvPr/>
        </p:nvSpPr>
        <p:spPr bwMode="auto">
          <a:xfrm>
            <a:off x="4125342" y="793023"/>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p>
        </p:txBody>
      </p:sp>
      <p:grpSp>
        <p:nvGrpSpPr>
          <p:cNvPr id="3" name="组合 51"/>
          <p:cNvGrpSpPr/>
          <p:nvPr/>
        </p:nvGrpSpPr>
        <p:grpSpPr>
          <a:xfrm>
            <a:off x="3489212" y="896316"/>
            <a:ext cx="456833" cy="608488"/>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5" name="Text Box 3"/>
          <p:cNvSpPr txBox="1"/>
          <p:nvPr/>
        </p:nvSpPr>
        <p:spPr>
          <a:xfrm>
            <a:off x="5004049" y="3218701"/>
            <a:ext cx="2205031" cy="1077218"/>
          </a:xfrm>
          <a:prstGeom prst="rect">
            <a:avLst/>
          </a:prstGeom>
          <a:noFill/>
          <a:ln w="9525">
            <a:noFill/>
          </a:ln>
        </p:spPr>
        <p:txBody>
          <a:bodyPr wrap="square">
            <a:spAutoFit/>
          </a:bodyPr>
          <a:lstStyle/>
          <a:p>
            <a:pPr>
              <a:spcBef>
                <a:spcPct val="50000"/>
              </a:spcBef>
            </a:pPr>
            <a:r>
              <a:rPr lang="zh-CN" altLang="en-US" sz="3200" b="1" dirty="0" smtClean="0">
                <a:solidFill>
                  <a:srgbClr val="FF0000"/>
                </a:solidFill>
                <a:latin typeface="宋体" panose="02010600030101010101" pitchFamily="2" charset="-122"/>
                <a:ea typeface="宋体" panose="02010600030101010101" pitchFamily="2" charset="-122"/>
              </a:rPr>
              <a:t>左右结构，左窄右宽。</a:t>
            </a:r>
            <a:endParaRPr lang="zh-CN" altLang="en-US" sz="3600" b="1" dirty="0">
              <a:solidFill>
                <a:srgbClr val="FF0000"/>
              </a:solidFill>
              <a:latin typeface="宋体" panose="02010600030101010101" pitchFamily="2" charset="-122"/>
              <a:ea typeface="宋体" panose="02010600030101010101" pitchFamily="2" charset="-122"/>
            </a:endParaRPr>
          </a:p>
        </p:txBody>
      </p:sp>
      <p:sp>
        <p:nvSpPr>
          <p:cNvPr id="40" name="矩形 39"/>
          <p:cNvSpPr/>
          <p:nvPr/>
        </p:nvSpPr>
        <p:spPr>
          <a:xfrm>
            <a:off x="175320" y="878257"/>
            <a:ext cx="8784976" cy="5431063"/>
          </a:xfrm>
          <a:prstGeom prst="rect">
            <a:avLst/>
          </a:prstGeom>
          <a:noFill/>
          <a:ln w="9525">
            <a:solidFill>
              <a:srgbClr val="660033"/>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41" name="椭圆 40"/>
          <p:cNvSpPr/>
          <p:nvPr/>
        </p:nvSpPr>
        <p:spPr>
          <a:xfrm>
            <a:off x="319337" y="478070"/>
            <a:ext cx="2231577" cy="828612"/>
          </a:xfrm>
          <a:prstGeom prst="ellipse">
            <a:avLst/>
          </a:prstGeom>
          <a:solidFill>
            <a:schemeClr val="accent3">
              <a:lumMod val="40000"/>
              <a:lumOff val="60000"/>
            </a:schemeClr>
          </a:solidFill>
          <a:ln w="9525">
            <a:solidFill>
              <a:srgbClr val="66006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2" name="组合 41"/>
          <p:cNvGrpSpPr/>
          <p:nvPr/>
        </p:nvGrpSpPr>
        <p:grpSpPr>
          <a:xfrm>
            <a:off x="607369" y="574081"/>
            <a:ext cx="1609767" cy="629783"/>
            <a:chOff x="760801" y="933520"/>
            <a:chExt cx="1609767" cy="472337"/>
          </a:xfrm>
        </p:grpSpPr>
        <p:grpSp>
          <p:nvGrpSpPr>
            <p:cNvPr id="43" name="组合 42"/>
            <p:cNvGrpSpPr/>
            <p:nvPr/>
          </p:nvGrpSpPr>
          <p:grpSpPr>
            <a:xfrm>
              <a:off x="760801" y="953665"/>
              <a:ext cx="1159241" cy="377062"/>
              <a:chOff x="467544" y="1510576"/>
              <a:chExt cx="1159241" cy="377062"/>
            </a:xfrm>
          </p:grpSpPr>
          <p:sp>
            <p:nvSpPr>
              <p:cNvPr id="46" name="TextBox 11">
                <a:hlinkClick r:id="rId3" action="ppaction://hlinkfile"/>
              </p:cNvPr>
              <p:cNvSpPr txBox="1">
                <a:spLocks noChangeArrowheads="1"/>
              </p:cNvSpPr>
              <p:nvPr/>
            </p:nvSpPr>
            <p:spPr bwMode="auto">
              <a:xfrm>
                <a:off x="505294" y="1510576"/>
                <a:ext cx="1121491" cy="3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defRPr/>
                </a:pP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学写字</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47" name="矩形 46"/>
              <p:cNvSpPr/>
              <p:nvPr/>
            </p:nvSpPr>
            <p:spPr>
              <a:xfrm>
                <a:off x="154766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sp>
            <p:nvSpPr>
              <p:cNvPr id="48" name="矩形 47"/>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gr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057708">
              <a:off x="2035434" y="933520"/>
              <a:ext cx="335134" cy="472337"/>
            </a:xfrm>
            <a:prstGeom prst="rect">
              <a:avLst/>
            </a:prstGeom>
          </p:spPr>
        </p:pic>
      </p:grpSp>
      <p:pic>
        <p:nvPicPr>
          <p:cNvPr id="49" name="Picture 2" descr="C:\Users\zhangye\Desktop\点击.png">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7718" y="4946894"/>
            <a:ext cx="661244" cy="88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910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checkerboard(across)">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017906" y="1413088"/>
            <a:ext cx="7369175" cy="1372683"/>
          </a:xfrm>
          <a:prstGeom prst="rect">
            <a:avLst/>
          </a:prstGeom>
          <a:noFill/>
        </p:spPr>
        <p:txBody>
          <a:bodyPr wrap="square" rtlCol="0" anchor="t">
            <a:spAutoFit/>
          </a:bodyPr>
          <a:lstStyle/>
          <a:p>
            <a:pPr algn="just">
              <a:lnSpc>
                <a:spcPct val="130000"/>
              </a:lnSpc>
            </a:pPr>
            <a:r>
              <a:rPr lang="zh-CN" altLang="en-US" sz="3200" dirty="0" smtClean="0">
                <a:latin typeface="黑体" panose="02010609060101010101" pitchFamily="49" charset="-122"/>
                <a:ea typeface="黑体" panose="02010609060101010101" pitchFamily="49" charset="-122"/>
                <a:cs typeface="黑体" panose="02010609060101010101" pitchFamily="49" charset="-122"/>
              </a:rPr>
              <a:t>    齐读第</a:t>
            </a:r>
            <a:r>
              <a:rPr lang="en-US" altLang="zh-CN" sz="3200" dirty="0" smtClean="0">
                <a:latin typeface="黑体" panose="02010609060101010101" pitchFamily="49" charset="-122"/>
                <a:ea typeface="黑体" panose="02010609060101010101" pitchFamily="49" charset="-122"/>
                <a:cs typeface="黑体" panose="02010609060101010101" pitchFamily="49" charset="-122"/>
              </a:rPr>
              <a:t>2</a:t>
            </a:r>
            <a:r>
              <a:rPr lang="zh-CN" altLang="en-US" sz="3200" dirty="0" smtClean="0">
                <a:latin typeface="黑体" panose="02010609060101010101" pitchFamily="49" charset="-122"/>
                <a:ea typeface="黑体" panose="02010609060101010101" pitchFamily="49" charset="-122"/>
                <a:cs typeface="黑体" panose="02010609060101010101" pitchFamily="49" charset="-122"/>
              </a:rPr>
              <a:t>自然段，说说传说中的</a:t>
            </a:r>
            <a:r>
              <a:rPr lang="en-US" altLang="zh-CN" sz="3200" dirty="0" smtClean="0">
                <a:latin typeface="黑体" panose="02010609060101010101" pitchFamily="49" charset="-122"/>
                <a:ea typeface="黑体" panose="02010609060101010101" pitchFamily="49" charset="-122"/>
                <a:cs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cs typeface="黑体" panose="02010609060101010101" pitchFamily="49" charset="-122"/>
              </a:rPr>
              <a:t>月光曲</a:t>
            </a:r>
            <a:r>
              <a:rPr lang="en-US" altLang="zh-CN" sz="3200" dirty="0" smtClean="0">
                <a:latin typeface="黑体" panose="02010609060101010101" pitchFamily="49" charset="-122"/>
                <a:ea typeface="黑体" panose="02010609060101010101" pitchFamily="49" charset="-122"/>
                <a:cs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cs typeface="黑体" panose="02010609060101010101" pitchFamily="49" charset="-122"/>
              </a:rPr>
              <a:t>是在什么情况下创作出来的。</a:t>
            </a:r>
            <a:endParaRPr lang="en-US" altLang="zh-CN" sz="3200" dirty="0" smtClean="0">
              <a:latin typeface="黑体" panose="02010609060101010101" pitchFamily="49" charset="-122"/>
              <a:ea typeface="黑体" panose="02010609060101010101" pitchFamily="49" charset="-122"/>
              <a:cs typeface="黑体" panose="02010609060101010101" pitchFamily="49" charset="-122"/>
            </a:endParaRPr>
          </a:p>
        </p:txBody>
      </p:sp>
    </p:spTree>
    <p:extLst>
      <p:ext uri="{BB962C8B-B14F-4D97-AF65-F5344CB8AC3E}">
        <p14:creationId xmlns:p14="http://schemas.microsoft.com/office/powerpoint/2010/main" val="1197072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p:nvPr/>
        </p:nvSpPr>
        <p:spPr>
          <a:xfrm>
            <a:off x="1931194" y="65088"/>
            <a:ext cx="184731" cy="507831"/>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93187" name="Text Box 4"/>
          <p:cNvSpPr txBox="1"/>
          <p:nvPr/>
        </p:nvSpPr>
        <p:spPr>
          <a:xfrm>
            <a:off x="804342" y="1191466"/>
            <a:ext cx="7560840" cy="2031325"/>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700" b="1" dirty="0">
                <a:solidFill>
                  <a:srgbClr val="0000FF"/>
                </a:solidFill>
                <a:latin typeface="Arial" panose="020B0604020202020204" pitchFamily="34" charset="0"/>
                <a:ea typeface="华文新魏" panose="02010800040101010101" pitchFamily="2" charset="-122"/>
              </a:rPr>
              <a:t>      </a:t>
            </a:r>
            <a:r>
              <a:rPr lang="zh-CN" altLang="en-US" sz="2700" b="1" dirty="0">
                <a:latin typeface="Arial" panose="020B0604020202020204" pitchFamily="34" charset="0"/>
                <a:ea typeface="华文新魏" panose="02010800040101010101" pitchFamily="2" charset="-122"/>
              </a:rPr>
              <a:t>  </a:t>
            </a:r>
            <a:r>
              <a:rPr lang="zh-CN" altLang="en-US" sz="2800" b="1" dirty="0">
                <a:latin typeface="楷体" panose="02010609060101010101" pitchFamily="49" charset="-122"/>
                <a:ea typeface="楷体" panose="02010609060101010101" pitchFamily="49" charset="-122"/>
              </a:rPr>
              <a:t>一天夜晚，他在</a:t>
            </a:r>
            <a:r>
              <a:rPr lang="zh-CN" altLang="en-US" sz="2800" b="1" dirty="0">
                <a:solidFill>
                  <a:schemeClr val="tx1"/>
                </a:solidFill>
                <a:latin typeface="楷体" panose="02010609060101010101" pitchFamily="49" charset="-122"/>
                <a:ea typeface="楷体" panose="02010609060101010101" pitchFamily="49" charset="-122"/>
              </a:rPr>
              <a:t>幽静</a:t>
            </a:r>
            <a:r>
              <a:rPr lang="zh-CN" altLang="en-US" sz="2800" b="1" dirty="0">
                <a:latin typeface="楷体" panose="02010609060101010101" pitchFamily="49" charset="-122"/>
                <a:ea typeface="楷体" panose="02010609060101010101" pitchFamily="49" charset="-122"/>
              </a:rPr>
              <a:t>的小路上散步，听到断断续续的钢琴声从一所茅屋里传出来，弹的正是他的曲子。</a:t>
            </a:r>
          </a:p>
        </p:txBody>
      </p:sp>
      <p:sp>
        <p:nvSpPr>
          <p:cNvPr id="2" name="文本框 1"/>
          <p:cNvSpPr txBox="1"/>
          <p:nvPr/>
        </p:nvSpPr>
        <p:spPr>
          <a:xfrm>
            <a:off x="804724" y="2195307"/>
            <a:ext cx="1627369" cy="52322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断断续续</a:t>
            </a:r>
          </a:p>
        </p:txBody>
      </p:sp>
      <p:sp>
        <p:nvSpPr>
          <p:cNvPr id="3" name="文本框 2"/>
          <p:cNvSpPr txBox="1"/>
          <p:nvPr/>
        </p:nvSpPr>
        <p:spPr>
          <a:xfrm>
            <a:off x="4081914" y="1379756"/>
            <a:ext cx="906017" cy="52322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幽静</a:t>
            </a:r>
            <a:endParaRPr lang="zh-CN" altLang="en-US" dirty="0"/>
          </a:p>
        </p:txBody>
      </p:sp>
      <p:sp>
        <p:nvSpPr>
          <p:cNvPr id="13" name="文本框 12"/>
          <p:cNvSpPr txBox="1"/>
          <p:nvPr/>
        </p:nvSpPr>
        <p:spPr>
          <a:xfrm>
            <a:off x="2304446" y="1355569"/>
            <a:ext cx="906017" cy="523220"/>
          </a:xfrm>
          <a:prstGeom prst="rect">
            <a:avLst/>
          </a:prstGeom>
          <a:noFill/>
        </p:spPr>
        <p:txBody>
          <a:bodyPr wrap="none" rtlCol="0" anchor="t">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夜晚</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1524624" y="3080497"/>
            <a:ext cx="1627369" cy="523220"/>
          </a:xfrm>
          <a:prstGeom prst="rect">
            <a:avLst/>
          </a:prstGeom>
          <a:noFill/>
        </p:spPr>
        <p:txBody>
          <a:bodyPr wrap="none" rtlCol="0" anchor="t">
            <a:spAutoFit/>
          </a:bodyPr>
          <a:lstStyle/>
          <a:p>
            <a:r>
              <a:rPr lang="zh-CN" altLang="en-US" sz="2800" b="1" dirty="0" smtClean="0">
                <a:solidFill>
                  <a:srgbClr val="FF0000"/>
                </a:solidFill>
                <a:latin typeface="楷体" panose="02010609060101010101" pitchFamily="49" charset="-122"/>
                <a:ea typeface="楷体" panose="02010609060101010101" pitchFamily="49" charset="-122"/>
                <a:sym typeface="+mn-ea"/>
              </a:rPr>
              <a:t>他的曲子</a:t>
            </a:r>
            <a:endParaRPr lang="zh-CN" altLang="en-US" dirty="0"/>
          </a:p>
        </p:txBody>
      </p:sp>
      <p:grpSp>
        <p:nvGrpSpPr>
          <p:cNvPr id="9" name="组合 8"/>
          <p:cNvGrpSpPr/>
          <p:nvPr/>
        </p:nvGrpSpPr>
        <p:grpSpPr>
          <a:xfrm>
            <a:off x="3734768" y="3264790"/>
            <a:ext cx="4941689" cy="3118527"/>
            <a:chOff x="1718543" y="2071939"/>
            <a:chExt cx="4581649" cy="2139381"/>
          </a:xfrm>
        </p:grpSpPr>
        <p:sp>
          <p:nvSpPr>
            <p:cNvPr id="7" name="云形标注 6"/>
            <p:cNvSpPr/>
            <p:nvPr/>
          </p:nvSpPr>
          <p:spPr>
            <a:xfrm>
              <a:off x="1718543" y="2071939"/>
              <a:ext cx="4581649" cy="2139381"/>
            </a:xfrm>
            <a:prstGeom prst="cloudCallout">
              <a:avLst>
                <a:gd name="adj1" fmla="val -58082"/>
                <a:gd name="adj2" fmla="val -51326"/>
              </a:avLst>
            </a:prstGeom>
            <a:solidFill>
              <a:schemeClr val="tx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8" name="文本框 7"/>
            <p:cNvSpPr txBox="1"/>
            <p:nvPr/>
          </p:nvSpPr>
          <p:spPr>
            <a:xfrm>
              <a:off x="2040477" y="2118726"/>
              <a:ext cx="4192953" cy="1393536"/>
            </a:xfrm>
            <a:prstGeom prst="rect">
              <a:avLst/>
            </a:prstGeom>
            <a:noFill/>
            <a:ln>
              <a:noFill/>
            </a:ln>
          </p:spPr>
          <p:txBody>
            <a:bodyPr wrap="square"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   如果你是贝多芬，在这样的时间，听到这样的琴声，你会有什么想法？</a:t>
              </a:r>
              <a:endParaRPr lang="zh-CN" altLang="en-US" sz="2800" dirty="0">
                <a:latin typeface="黑体" panose="02010609060101010101" pitchFamily="49" charset="-122"/>
                <a:ea typeface="黑体" panose="02010609060101010101" pitchFamily="49" charset="-122"/>
              </a:endParaRPr>
            </a:p>
          </p:txBody>
        </p:sp>
      </p:grpSp>
      <p:sp>
        <p:nvSpPr>
          <p:cNvPr id="15" name="Text Box 3"/>
          <p:cNvSpPr txBox="1"/>
          <p:nvPr/>
        </p:nvSpPr>
        <p:spPr>
          <a:xfrm>
            <a:off x="3572236" y="452669"/>
            <a:ext cx="1999528" cy="523220"/>
          </a:xfrm>
          <a:prstGeom prst="rect">
            <a:avLst/>
          </a:prstGeom>
          <a:noFill/>
          <a:ln>
            <a:solidFill>
              <a:srgbClr val="FF0000"/>
            </a:solidFill>
          </a:ln>
        </p:spPr>
        <p:style>
          <a:lnRef idx="3">
            <a:schemeClr val="lt1"/>
          </a:lnRef>
          <a:fillRef idx="1">
            <a:schemeClr val="accent3"/>
          </a:fillRef>
          <a:effectRef idx="1">
            <a:schemeClr val="accent3"/>
          </a:effectRef>
          <a:fontRef idx="minor">
            <a:schemeClr val="lt1"/>
          </a:fontRef>
        </p:style>
        <p:txBody>
          <a:bodyPr wrap="square">
            <a:spAutoFit/>
          </a:bodyPr>
          <a:lstStyle/>
          <a:p>
            <a:pPr>
              <a:spcBef>
                <a:spcPct val="50000"/>
              </a:spcBef>
            </a:pPr>
            <a:r>
              <a:rPr lang="zh-CN" altLang="en-US" sz="2800" b="1" dirty="0" smtClean="0">
                <a:solidFill>
                  <a:schemeClr val="tx1"/>
                </a:solidFill>
                <a:latin typeface="楷体" panose="02010609060101010101" pitchFamily="49" charset="-122"/>
                <a:ea typeface="楷体" panose="02010609060101010101" pitchFamily="49" charset="-122"/>
              </a:rPr>
              <a:t>清幽、寂静</a:t>
            </a:r>
            <a:endParaRPr lang="zh-CN" altLang="en-US" sz="2800"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385833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diamond(in)">
                                      <p:cBhvr>
                                        <p:cTn id="19" dur="2000"/>
                                        <p:tgtEl>
                                          <p:spTgt spid="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heckerboard(across)">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29680" y="924547"/>
            <a:ext cx="3854689" cy="2429352"/>
            <a:chOff x="3885663" y="837426"/>
            <a:chExt cx="3854689" cy="1822014"/>
          </a:xfrm>
        </p:grpSpPr>
        <p:sp>
          <p:nvSpPr>
            <p:cNvPr id="9" name="圆角矩形标注 8"/>
            <p:cNvSpPr/>
            <p:nvPr/>
          </p:nvSpPr>
          <p:spPr>
            <a:xfrm>
              <a:off x="3885663" y="843558"/>
              <a:ext cx="3854689" cy="1815882"/>
            </a:xfrm>
            <a:prstGeom prst="wedgeRoundRectCallout">
              <a:avLst>
                <a:gd name="adj1" fmla="val -61523"/>
                <a:gd name="adj2" fmla="val -44103"/>
                <a:gd name="adj3" fmla="val 16667"/>
              </a:avLst>
            </a:prstGeom>
            <a:solidFill>
              <a:schemeClr val="tx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3995936" y="837426"/>
              <a:ext cx="3600400" cy="1361912"/>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这样的夜晚，这样破旧的茅屋中竟然有人弹我的曲子，怎么回事</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1640" y="740701"/>
            <a:ext cx="2016224" cy="3617896"/>
          </a:xfrm>
          <a:prstGeom prst="rect">
            <a:avLst/>
          </a:prstGeom>
          <a:ln>
            <a:noFill/>
          </a:ln>
          <a:effectLst>
            <a:softEdge rad="112500"/>
          </a:effectLst>
        </p:spPr>
      </p:pic>
      <p:sp>
        <p:nvSpPr>
          <p:cNvPr id="8" name="文本框 1"/>
          <p:cNvSpPr txBox="1"/>
          <p:nvPr/>
        </p:nvSpPr>
        <p:spPr>
          <a:xfrm>
            <a:off x="549616" y="4485118"/>
            <a:ext cx="8044769" cy="1384995"/>
          </a:xfrm>
          <a:prstGeom prst="rect">
            <a:avLst/>
          </a:prstGeom>
          <a:noFill/>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    原来是幽静的夜晚，茅屋中传出的琴声触动了他。从被触动到创作</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月光曲</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，这中间又发生了什么呢？</a:t>
            </a:r>
            <a:endParaRPr lang="zh-CN" altLang="en-US" sz="28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79398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p:nvPr/>
        </p:nvSpPr>
        <p:spPr>
          <a:xfrm>
            <a:off x="467360" y="1220893"/>
            <a:ext cx="7795260" cy="1569660"/>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3200" dirty="0" smtClean="0">
                <a:latin typeface="黑体" panose="02010609060101010101" pitchFamily="49" charset="-122"/>
                <a:ea typeface="黑体" panose="02010609060101010101" pitchFamily="49" charset="-122"/>
              </a:rPr>
              <a:t>    小组合作朗读第</a:t>
            </a:r>
            <a:r>
              <a:rPr lang="en-US" altLang="zh-CN" sz="3200" dirty="0" smtClean="0">
                <a:latin typeface="黑体" panose="02010609060101010101" pitchFamily="49" charset="-122"/>
                <a:ea typeface="黑体" panose="02010609060101010101" pitchFamily="49" charset="-122"/>
              </a:rPr>
              <a:t>3</a:t>
            </a:r>
            <a:r>
              <a:rPr lang="zh-CN" altLang="en-US" sz="3200" dirty="0" smtClean="0">
                <a:latin typeface="黑体" panose="02010609060101010101" pitchFamily="49" charset="-122"/>
                <a:ea typeface="黑体" panose="02010609060101010101" pitchFamily="49" charset="-122"/>
              </a:rPr>
              <a:t>～</a:t>
            </a:r>
            <a:r>
              <a:rPr lang="en-US" altLang="zh-CN" sz="3200" dirty="0" smtClean="0">
                <a:latin typeface="黑体" panose="02010609060101010101" pitchFamily="49" charset="-122"/>
                <a:ea typeface="黑体" panose="02010609060101010101" pitchFamily="49" charset="-122"/>
              </a:rPr>
              <a:t>6</a:t>
            </a:r>
            <a:r>
              <a:rPr lang="zh-CN" altLang="en-US" sz="3200" dirty="0" smtClean="0">
                <a:latin typeface="黑体" panose="02010609060101010101" pitchFamily="49" charset="-122"/>
                <a:ea typeface="黑体" panose="02010609060101010101" pitchFamily="49" charset="-122"/>
              </a:rPr>
              <a:t>自然段，说说贝多芬第一次为陌生的兄妹俩弹琴的原因。</a:t>
            </a:r>
            <a:endParaRPr lang="en-US" altLang="zh-CN"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89128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p:nvPr/>
        </p:nvSpPr>
        <p:spPr>
          <a:xfrm>
            <a:off x="1147445" y="1028733"/>
            <a:ext cx="6849110" cy="2677656"/>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一</a:t>
            </a:r>
            <a:r>
              <a:rPr lang="zh-CN" altLang="en-US" sz="2800" b="1" dirty="0">
                <a:latin typeface="楷体" panose="02010609060101010101" pitchFamily="49" charset="-122"/>
                <a:ea typeface="楷体" panose="02010609060101010101" pitchFamily="49" charset="-122"/>
                <a:cs typeface="楷体" panose="02010609060101010101" pitchFamily="49" charset="-122"/>
              </a:rPr>
              <a:t>个姑娘说：“这首曲子多难弹哪！我只听别人弹过几遍，总是记不住该怎样弹，要是能听一听贝多芬自己是怎样弹的，那有多好哇！”</a:t>
            </a:r>
          </a:p>
        </p:txBody>
      </p:sp>
      <p:sp>
        <p:nvSpPr>
          <p:cNvPr id="4" name="文本框 3"/>
          <p:cNvSpPr txBox="1"/>
          <p:nvPr/>
        </p:nvSpPr>
        <p:spPr>
          <a:xfrm>
            <a:off x="1547665" y="4581129"/>
            <a:ext cx="1005403" cy="584775"/>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3200" dirty="0">
                <a:solidFill>
                  <a:srgbClr val="FF0000"/>
                </a:solidFill>
                <a:latin typeface="黑体" panose="02010609060101010101" pitchFamily="49" charset="-122"/>
                <a:ea typeface="黑体" panose="02010609060101010101" pitchFamily="49" charset="-122"/>
              </a:rPr>
              <a:t>热爱</a:t>
            </a:r>
          </a:p>
        </p:txBody>
      </p:sp>
      <p:sp>
        <p:nvSpPr>
          <p:cNvPr id="5" name="圆角矩形 4"/>
          <p:cNvSpPr/>
          <p:nvPr/>
        </p:nvSpPr>
        <p:spPr>
          <a:xfrm>
            <a:off x="1153716" y="3838443"/>
            <a:ext cx="2122140" cy="563364"/>
          </a:xfrm>
          <a:prstGeom prst="roundRect">
            <a:avLst/>
          </a:prstGeom>
          <a:noFill/>
          <a:ln w="28575">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0707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755577" y="836713"/>
            <a:ext cx="7007225" cy="954107"/>
          </a:xfrm>
          <a:prstGeom prst="rect">
            <a:avLst/>
          </a:prstGeom>
          <a:noFill/>
          <a:ln w="9525">
            <a:noFill/>
          </a:ln>
        </p:spPr>
        <p:txBody>
          <a:bodyPr wrap="square">
            <a:spAutoFit/>
          </a:bodyPr>
          <a:lstStyle/>
          <a:p>
            <a:pPr>
              <a:buFont typeface="Arial" panose="020B0604020202020204" pitchFamily="34" charset="0"/>
              <a:buNone/>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一</a:t>
            </a:r>
            <a:r>
              <a:rPr lang="zh-CN" altLang="en-US" sz="2800" b="1" dirty="0">
                <a:latin typeface="楷体" panose="02010609060101010101" pitchFamily="49" charset="-122"/>
                <a:ea typeface="楷体" panose="02010609060101010101" pitchFamily="49" charset="-122"/>
                <a:cs typeface="楷体" panose="02010609060101010101" pitchFamily="49" charset="-122"/>
              </a:rPr>
              <a:t>个男的说：“是呀，可是音乐会的入场券太贵了，咱们又太穷。”</a:t>
            </a:r>
          </a:p>
        </p:txBody>
      </p:sp>
      <p:sp>
        <p:nvSpPr>
          <p:cNvPr id="3" name="Text Box 6"/>
          <p:cNvSpPr txBox="1"/>
          <p:nvPr/>
        </p:nvSpPr>
        <p:spPr>
          <a:xfrm>
            <a:off x="683569" y="2660915"/>
            <a:ext cx="7007225" cy="1815882"/>
          </a:xfrm>
          <a:prstGeom prst="rect">
            <a:avLst/>
          </a:prstGeom>
          <a:noFill/>
          <a:ln w="9525">
            <a:noFill/>
          </a:ln>
        </p:spPr>
        <p:txBody>
          <a:bodyPr wrap="square">
            <a:spAutoFit/>
          </a:bodyPr>
          <a:lstStyle/>
          <a:p>
            <a:pPr>
              <a:buFont typeface="Arial" panose="020B0604020202020204" pitchFamily="34" charset="0"/>
              <a:buNone/>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茅屋里点着一支蜡烛。在微弱的烛光下，男的正在做皮鞋。窗前有架旧钢琴，前面坐着一个十六七岁的姑娘，脸很清秀，可是眼睛失明了。</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7236297" y="1508787"/>
            <a:ext cx="1005403" cy="584775"/>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贫穷</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9" name="文本框 8"/>
          <p:cNvSpPr txBox="1"/>
          <p:nvPr/>
        </p:nvSpPr>
        <p:spPr>
          <a:xfrm>
            <a:off x="7236297" y="4677139"/>
            <a:ext cx="1005403" cy="584775"/>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不幸</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4" name="圆角矩形 3"/>
          <p:cNvSpPr/>
          <p:nvPr/>
        </p:nvSpPr>
        <p:spPr>
          <a:xfrm>
            <a:off x="4058419" y="1534187"/>
            <a:ext cx="720080" cy="480053"/>
          </a:xfrm>
          <a:prstGeom prst="roundRect">
            <a:avLst/>
          </a:prstGeom>
          <a:noFill/>
          <a:ln w="28575">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7" name="圆角矩形 6"/>
          <p:cNvSpPr/>
          <p:nvPr/>
        </p:nvSpPr>
        <p:spPr>
          <a:xfrm>
            <a:off x="1134666" y="4497818"/>
            <a:ext cx="720080" cy="480053"/>
          </a:xfrm>
          <a:prstGeom prst="roundRect">
            <a:avLst/>
          </a:prstGeom>
          <a:noFill/>
          <a:ln w="28575">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708600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4"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p:nvPr/>
        </p:nvSpPr>
        <p:spPr>
          <a:xfrm>
            <a:off x="1182291" y="478070"/>
            <a:ext cx="6768752" cy="954107"/>
          </a:xfrm>
          <a:prstGeom prst="rect">
            <a:avLst/>
          </a:prstGeom>
          <a:noFill/>
          <a:ln w="9525">
            <a:noFill/>
          </a:ln>
        </p:spPr>
        <p:txBody>
          <a:bodyPr wrap="square">
            <a:spAutoFit/>
          </a:bodyPr>
          <a:lstStyle/>
          <a:p>
            <a:pPr>
              <a:buFont typeface="Arial" panose="020B0604020202020204" pitchFamily="34" charset="0"/>
              <a:buNone/>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姑娘</a:t>
            </a:r>
            <a:r>
              <a:rPr lang="zh-CN" altLang="en-US" sz="2800" b="1" dirty="0">
                <a:latin typeface="楷体" panose="02010609060101010101" pitchFamily="49" charset="-122"/>
                <a:ea typeface="楷体" panose="02010609060101010101" pitchFamily="49" charset="-122"/>
                <a:cs typeface="楷体" panose="02010609060101010101" pitchFamily="49" charset="-122"/>
              </a:rPr>
              <a:t>说：“哥哥，你别难过，我不过随便说说罢了。”</a:t>
            </a:r>
          </a:p>
        </p:txBody>
      </p:sp>
      <p:sp>
        <p:nvSpPr>
          <p:cNvPr id="3" name="Oval 8"/>
          <p:cNvSpPr/>
          <p:nvPr/>
        </p:nvSpPr>
        <p:spPr>
          <a:xfrm>
            <a:off x="1172766" y="1079534"/>
            <a:ext cx="1656184" cy="647700"/>
          </a:xfrm>
          <a:prstGeom prst="ellipse">
            <a:avLst/>
          </a:prstGeom>
          <a:noFill/>
          <a:ln w="31750" cap="flat" cmpd="sng">
            <a:solidFill>
              <a:srgbClr val="FF0000"/>
            </a:solidFill>
            <a:prstDash val="solid"/>
            <a:headEnd type="none" w="med" len="med"/>
            <a:tailEnd type="none" w="med" len="med"/>
          </a:ln>
        </p:spPr>
        <p:txBody>
          <a:bodyPr wrap="none" anchor="ctr"/>
          <a:lstStyle/>
          <a:p>
            <a:pPr>
              <a:buFont typeface="Arial" panose="020B0604020202020204" pitchFamily="34" charset="0"/>
              <a:buNone/>
            </a:pPr>
            <a:endParaRPr lang="zh-CN" altLang="en-US" sz="1050" dirty="0">
              <a:latin typeface="Arial" panose="020B0604020202020204" pitchFamily="34" charset="0"/>
            </a:endParaRPr>
          </a:p>
        </p:txBody>
      </p:sp>
      <p:sp>
        <p:nvSpPr>
          <p:cNvPr id="8" name="矩形 7"/>
          <p:cNvSpPr/>
          <p:nvPr/>
        </p:nvSpPr>
        <p:spPr>
          <a:xfrm>
            <a:off x="1943708" y="2276873"/>
            <a:ext cx="5256584" cy="584775"/>
          </a:xfrm>
          <a:prstGeom prst="rect">
            <a:avLst/>
          </a:prstGeom>
        </p:spPr>
        <p:txBody>
          <a:bodyPr wrap="square">
            <a:spAutoFit/>
          </a:bodyPr>
          <a:lstStyle/>
          <a:p>
            <a:pPr lvl="0"/>
            <a:r>
              <a:rPr lang="zh-CN" altLang="en-US" sz="3200" dirty="0">
                <a:solidFill>
                  <a:prstClr val="black"/>
                </a:solidFill>
                <a:latin typeface="黑体" panose="02010609060101010101" pitchFamily="49" charset="-122"/>
                <a:ea typeface="黑体" panose="02010609060101010101" pitchFamily="49" charset="-122"/>
              </a:rPr>
              <a:t>姑娘真的是“随便说说”吗？</a:t>
            </a:r>
          </a:p>
        </p:txBody>
      </p:sp>
      <p:sp>
        <p:nvSpPr>
          <p:cNvPr id="9" name="文本框 1"/>
          <p:cNvSpPr txBox="1"/>
          <p:nvPr/>
        </p:nvSpPr>
        <p:spPr>
          <a:xfrm>
            <a:off x="935596" y="3236979"/>
            <a:ext cx="7272808" cy="2012859"/>
          </a:xfrm>
          <a:prstGeom prst="rect">
            <a:avLst/>
          </a:prstGeom>
          <a:noFill/>
        </p:spPr>
        <p:txBody>
          <a:bodyPr wrap="square" rtlCol="0">
            <a:spAutoFit/>
          </a:bodyPr>
          <a:lstStyle/>
          <a:p>
            <a:pPr>
              <a:lnSpc>
                <a:spcPct val="130000"/>
              </a:lnSpc>
            </a:pPr>
            <a:r>
              <a:rPr lang="zh-CN" altLang="en-US" sz="2400" b="1" dirty="0" smtClean="0">
                <a:latin typeface="宋体" panose="02010600030101010101" pitchFamily="2" charset="-122"/>
                <a:ea typeface="宋体" panose="02010600030101010101" pitchFamily="2" charset="-122"/>
              </a:rPr>
              <a:t>    </a:t>
            </a:r>
            <a:r>
              <a:rPr lang="zh-CN" altLang="en-US" sz="2400" b="1" dirty="0" smtClean="0">
                <a:solidFill>
                  <a:srgbClr val="FF0000"/>
                </a:solidFill>
                <a:latin typeface="宋体" panose="02010600030101010101" pitchFamily="2" charset="-122"/>
                <a:ea typeface="宋体" panose="02010600030101010101" pitchFamily="2" charset="-122"/>
              </a:rPr>
              <a:t>盲姑娘虽然家境贫寒，但她从未放弃对音乐的追求；虽然她非常渴望听到贝多芬的演奏，但是为了安慰哥哥，就说自己是“随便说说”。听到这里，贝多芬被</a:t>
            </a:r>
            <a:r>
              <a:rPr lang="zh-CN" altLang="en-US" sz="2400" b="1" dirty="0" smtClean="0">
                <a:latin typeface="宋体" panose="02010600030101010101" pitchFamily="2" charset="-122"/>
                <a:ea typeface="宋体" panose="02010600030101010101" pitchFamily="2" charset="-122"/>
              </a:rPr>
              <a:t>感动</a:t>
            </a:r>
            <a:r>
              <a:rPr lang="zh-CN" altLang="en-US" sz="2400" b="1" dirty="0" smtClean="0">
                <a:solidFill>
                  <a:srgbClr val="FF0000"/>
                </a:solidFill>
                <a:latin typeface="宋体" panose="02010600030101010101" pitchFamily="2" charset="-122"/>
                <a:ea typeface="宋体" panose="02010600030101010101" pitchFamily="2" charset="-122"/>
              </a:rPr>
              <a:t>了。</a:t>
            </a:r>
            <a:endParaRPr lang="zh-CN" altLang="en-US" sz="2400" b="1" dirty="0">
              <a:solidFill>
                <a:srgbClr val="FF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90548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6210" y="2180862"/>
            <a:ext cx="8831580" cy="2677656"/>
          </a:xfrm>
          <a:prstGeom prst="rect">
            <a:avLst/>
          </a:prstGeom>
          <a:noFill/>
        </p:spPr>
        <p:txBody>
          <a:bodyPr wrap="square" rtlCol="0" anchor="t">
            <a:spAutoFit/>
          </a:bodyPr>
          <a:lstStyle/>
          <a:p>
            <a:pPr algn="l"/>
            <a:r>
              <a:rPr lang="zh-CN" sz="2400" b="1" noProof="0" dirty="0" smtClean="0">
                <a:ln>
                  <a:noFill/>
                </a:ln>
                <a:solidFill>
                  <a:srgbClr val="FF0000"/>
                </a:solidFill>
                <a:effectLst/>
                <a:uLnTx/>
                <a:uFillTx/>
                <a:latin typeface="黑体" panose="02010609060101010101" pitchFamily="49" charset="-122"/>
                <a:ea typeface="黑体" panose="02010609060101010101" pitchFamily="49" charset="-122"/>
                <a:cs typeface="+mj-cs"/>
                <a:sym typeface="+mn-ea"/>
              </a:rPr>
              <a:t>    </a:t>
            </a:r>
            <a:r>
              <a:rPr lang="zh-CN" sz="2400" b="1" u="sng" noProof="0" dirty="0" smtClean="0">
                <a:ln>
                  <a:noFill/>
                </a:ln>
                <a:solidFill>
                  <a:srgbClr val="0000FF"/>
                </a:solidFill>
                <a:effectLst/>
                <a:uLnTx/>
                <a:uFillTx/>
                <a:latin typeface="楷体" panose="02010609060101010101" pitchFamily="49" charset="-122"/>
                <a:ea typeface="楷体" panose="02010609060101010101" pitchFamily="49" charset="-122"/>
                <a:cs typeface="+mj-cs"/>
                <a:sym typeface="+mn-ea"/>
              </a:rPr>
              <a:t>贝多芬</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r>
              <a:rPr lang="en-US" altLang="zh-CN" sz="2400" b="1" noProof="0" dirty="0" smtClean="0">
                <a:ln>
                  <a:noFill/>
                </a:ln>
                <a:effectLst/>
                <a:uLnTx/>
                <a:uFillTx/>
                <a:latin typeface="楷体" panose="02010609060101010101" pitchFamily="49" charset="-122"/>
                <a:ea typeface="楷体" panose="02010609060101010101" pitchFamily="49" charset="-122"/>
                <a:cs typeface="+mj-cs"/>
                <a:sym typeface="+mn-ea"/>
              </a:rPr>
              <a:t>1770—1827</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r>
              <a:rPr lang="zh-CN" sz="2400" b="1" noProof="0" dirty="0" smtClean="0">
                <a:ln>
                  <a:noFill/>
                </a:ln>
                <a:solidFill>
                  <a:srgbClr val="FF0000"/>
                </a:solidFill>
                <a:effectLst/>
                <a:uLnTx/>
                <a:uFillTx/>
                <a:latin typeface="楷体" panose="02010609060101010101" pitchFamily="49" charset="-122"/>
                <a:ea typeface="楷体" panose="02010609060101010101" pitchFamily="49" charset="-122"/>
                <a:cs typeface="+mj-cs"/>
                <a:sym typeface="+mn-ea"/>
              </a:rPr>
              <a:t>德国著名钢琴家</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他从小就随父亲接受严格的音乐训练，学会弹琴与作曲，毕生追求“自由、平等、博爱”的理想。他二十八岁时听力开始减弱，五十岁时，两耳失聪，但仍坚持创作。他一生谱写了许多著名的乐曲，主要作品有交响曲九部、钢琴奏鸣曲三十二首。贝多芬在奥地利维也纳逝世，终年</a:t>
            </a:r>
            <a:r>
              <a:rPr lang="en-US" altLang="zh-CN" sz="2400" b="1" noProof="0" dirty="0" smtClean="0">
                <a:ln>
                  <a:noFill/>
                </a:ln>
                <a:effectLst/>
                <a:uLnTx/>
                <a:uFillTx/>
                <a:latin typeface="楷体" panose="02010609060101010101" pitchFamily="49" charset="-122"/>
                <a:ea typeface="楷体" panose="02010609060101010101" pitchFamily="49" charset="-122"/>
                <a:cs typeface="+mj-cs"/>
                <a:sym typeface="+mn-ea"/>
              </a:rPr>
              <a:t>57</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岁。贝多芬对音乐最重要的贡献是交响曲，因此他被誉为“</a:t>
            </a:r>
            <a:r>
              <a:rPr lang="zh-CN" sz="2400" b="1" noProof="0" dirty="0" smtClean="0">
                <a:ln>
                  <a:noFill/>
                </a:ln>
                <a:solidFill>
                  <a:srgbClr val="FF0000"/>
                </a:solidFill>
                <a:effectLst/>
                <a:uLnTx/>
                <a:uFillTx/>
                <a:latin typeface="楷体" panose="02010609060101010101" pitchFamily="49" charset="-122"/>
                <a:ea typeface="楷体" panose="02010609060101010101" pitchFamily="49" charset="-122"/>
                <a:cs typeface="+mj-cs"/>
                <a:sym typeface="+mn-ea"/>
              </a:rPr>
              <a:t>交响乐之王</a:t>
            </a:r>
            <a:r>
              <a:rPr lang="zh-CN" sz="2400" b="1" noProof="0" dirty="0" smtClean="0">
                <a:ln>
                  <a:noFill/>
                </a:ln>
                <a:effectLst/>
                <a:uLnTx/>
                <a:uFillTx/>
                <a:latin typeface="楷体" panose="02010609060101010101" pitchFamily="49" charset="-122"/>
                <a:ea typeface="楷体" panose="02010609060101010101" pitchFamily="49" charset="-122"/>
                <a:cs typeface="+mj-cs"/>
                <a:sym typeface="+mn-ea"/>
              </a:rPr>
              <a:t>”。</a:t>
            </a:r>
          </a:p>
        </p:txBody>
      </p:sp>
      <p:sp>
        <p:nvSpPr>
          <p:cNvPr id="5" name="Rectangle 2"/>
          <p:cNvSpPr txBox="1"/>
          <p:nvPr/>
        </p:nvSpPr>
        <p:spPr>
          <a:xfrm>
            <a:off x="351756" y="644691"/>
            <a:ext cx="8440489" cy="1109133"/>
          </a:xfrm>
        </p:spPr>
        <p:txBody>
          <a:bodyPr vert="horz" wrap="square" lIns="68580" tIns="34290" rIns="68580" bIns="34290" anchor="t"/>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Font typeface="Arial" panose="020B0604020202020204" pitchFamily="34" charset="0"/>
              <a:buNone/>
            </a:pPr>
            <a:r>
              <a:rPr lang="zh-CN" altLang="en-US" sz="3200" dirty="0" smtClean="0">
                <a:latin typeface="黑体" panose="02010609060101010101" pitchFamily="49" charset="-122"/>
                <a:ea typeface="黑体" panose="02010609060101010101" pitchFamily="49" charset="-122"/>
                <a:cs typeface="楷体" panose="02010609060101010101" pitchFamily="49" charset="-122"/>
              </a:rPr>
              <a:t>    结合贝多芬的生平，说说贝多芬为什么要弹琴给盲姑娘听？</a:t>
            </a:r>
            <a:endParaRPr lang="zh-CN" altLang="en-US" sz="3200" dirty="0">
              <a:solidFill>
                <a:srgbClr val="FF0000"/>
              </a:solidFill>
              <a:latin typeface="黑体" panose="02010609060101010101" pitchFamily="49" charset="-122"/>
              <a:ea typeface="黑体" panose="02010609060101010101" pitchFamily="49" charset="-122"/>
              <a:cs typeface="楷体" panose="02010609060101010101" pitchFamily="49" charset="-122"/>
            </a:endParaRPr>
          </a:p>
        </p:txBody>
      </p:sp>
    </p:spTree>
    <p:extLst>
      <p:ext uri="{BB962C8B-B14F-4D97-AF65-F5344CB8AC3E}">
        <p14:creationId xmlns:p14="http://schemas.microsoft.com/office/powerpoint/2010/main" val="2072289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4965171"/>
            <a:ext cx="5400600" cy="1200329"/>
          </a:xfrm>
          <a:prstGeom prst="rect">
            <a:avLst/>
          </a:prstGeom>
          <a:noFill/>
        </p:spPr>
        <p:txBody>
          <a:bodyPr wrap="square" lIns="91440" tIns="45720" rIns="91440" bIns="45720">
            <a:spAutoFit/>
          </a:bodyPr>
          <a:lstStyle/>
          <a:p>
            <a:pPr algn="ctr"/>
            <a:r>
              <a:rPr lang="en-US" altLang="zh-CN"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22  </a:t>
            </a:r>
            <a:r>
              <a:rPr lang="zh-CN" altLang="en-US" sz="7200" b="1" cap="none" spc="0" dirty="0" smtClean="0">
                <a:ln w="12700">
                  <a:solidFill>
                    <a:schemeClr val="tx2">
                      <a:satMod val="155000"/>
                    </a:schemeClr>
                  </a:solidFill>
                  <a:prstDash val="solid"/>
                </a:ln>
                <a:solidFill>
                  <a:srgbClr val="FF0000"/>
                </a:solidFill>
                <a:effectLst>
                  <a:glow rad="228600">
                    <a:schemeClr val="accent2">
                      <a:satMod val="175000"/>
                      <a:alpha val="40000"/>
                    </a:schemeClr>
                  </a:glow>
                  <a:outerShdw blurRad="41275" dist="20320" dir="1800000" algn="tl" rotWithShape="0">
                    <a:srgbClr val="000000">
                      <a:alpha val="40000"/>
                    </a:srgbClr>
                  </a:outerShdw>
                </a:effectLst>
                <a:latin typeface="黑体" panose="02010609060101010101" pitchFamily="49" charset="-122"/>
                <a:ea typeface="黑体" panose="02010609060101010101" pitchFamily="49" charset="-122"/>
              </a:rPr>
              <a:t>月光曲</a:t>
            </a:r>
          </a:p>
        </p:txBody>
      </p:sp>
      <p:sp>
        <p:nvSpPr>
          <p:cNvPr id="3" name="文本框 1"/>
          <p:cNvSpPr txBox="1"/>
          <p:nvPr/>
        </p:nvSpPr>
        <p:spPr>
          <a:xfrm>
            <a:off x="233672" y="109482"/>
            <a:ext cx="2262158" cy="369332"/>
          </a:xfrm>
          <a:prstGeom prst="rect">
            <a:avLst/>
          </a:prstGeom>
          <a:noFill/>
        </p:spPr>
        <p:txBody>
          <a:bodyPr wrap="none" rtlCol="0">
            <a:spAutoFit/>
          </a:bodyPr>
          <a:lstStyle/>
          <a:p>
            <a:r>
              <a:rPr kumimoji="1" lang="zh-CN" altLang="en-US" dirty="0" smtClean="0">
                <a:latin typeface="黑体" panose="02010609060101010101" pitchFamily="49" charset="-122"/>
                <a:ea typeface="黑体" panose="02010609060101010101" pitchFamily="49" charset="-122"/>
              </a:rPr>
              <a:t>语文  </a:t>
            </a:r>
            <a:r>
              <a:rPr kumimoji="1" lang="zh-CN" altLang="en-US" dirty="0">
                <a:latin typeface="黑体" panose="02010609060101010101" pitchFamily="49" charset="-122"/>
                <a:ea typeface="黑体" panose="02010609060101010101" pitchFamily="49" charset="-122"/>
              </a:rPr>
              <a:t>六</a:t>
            </a:r>
            <a:r>
              <a:rPr kumimoji="1" lang="zh-CN" altLang="en-US" dirty="0" smtClean="0">
                <a:latin typeface="黑体" panose="02010609060101010101" pitchFamily="49" charset="-122"/>
                <a:ea typeface="黑体" panose="02010609060101010101" pitchFamily="49" charset="-122"/>
              </a:rPr>
              <a:t>年级  上册</a:t>
            </a:r>
          </a:p>
        </p:txBody>
      </p:sp>
    </p:spTree>
    <p:extLst>
      <p:ext uri="{BB962C8B-B14F-4D97-AF65-F5344CB8AC3E}">
        <p14:creationId xmlns:p14="http://schemas.microsoft.com/office/powerpoint/2010/main" val="3308589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subTitle" idx="4294967295"/>
          </p:nvPr>
        </p:nvSpPr>
        <p:spPr>
          <a:xfrm>
            <a:off x="3512820" y="1534161"/>
            <a:ext cx="4808220" cy="3060700"/>
          </a:xfrm>
        </p:spPr>
        <p:txBody>
          <a:bodyPr vert="horz" wrap="square" lIns="68580" tIns="34290" rIns="68580" bIns="34290"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lgn="l" eaLnBrk="1" hangingPunct="1"/>
            <a:r>
              <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我的音乐只应当为穷苦人造福。如果我做到了这一点该是多么幸福。</a:t>
            </a:r>
          </a:p>
          <a:p>
            <a:pPr lvl="0" eaLnBrk="1" hangingPunct="1"/>
            <a:r>
              <a:rPr lang="en-US" altLang="zh-CN" sz="3200"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3200"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贝多芬</a:t>
            </a:r>
          </a:p>
        </p:txBody>
      </p:sp>
      <p:pic>
        <p:nvPicPr>
          <p:cNvPr id="59395" name="Picture 3" descr="10">
            <a:hlinkClick r:id="rId2"/>
          </p:cNvPr>
          <p:cNvPicPr>
            <a:picLocks noChangeAspect="1"/>
          </p:cNvPicPr>
          <p:nvPr/>
        </p:nvPicPr>
        <p:blipFill rotWithShape="1">
          <a:blip r:embed="rId3" cstate="print"/>
          <a:srcRect b="6409"/>
          <a:stretch>
            <a:fillRect/>
          </a:stretch>
        </p:blipFill>
        <p:spPr>
          <a:xfrm>
            <a:off x="611560" y="1412776"/>
            <a:ext cx="2181860" cy="4149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7482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0600" y="1316765"/>
            <a:ext cx="7162800" cy="2677656"/>
          </a:xfrm>
          <a:prstGeom prst="rect">
            <a:avLst/>
          </a:prstGeom>
          <a:noFill/>
        </p:spPr>
        <p:txBody>
          <a:bodyPr wrap="square" rtlCol="0" anchor="t">
            <a:spAutoFit/>
          </a:bodyPr>
          <a:lstStyle/>
          <a:p>
            <a:pPr algn="l">
              <a:lnSpc>
                <a:spcPct val="150000"/>
              </a:lnSpc>
              <a:spcBef>
                <a:spcPct val="20000"/>
              </a:spcBef>
              <a:buFont typeface="Arial" panose="020B0604020202020204" pitchFamily="34" charset="0"/>
            </a:pPr>
            <a:r>
              <a:rPr lang="en-US" altLang="zh-CN"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 </a:t>
            </a:r>
            <a:r>
              <a:rPr lang="en-US" altLang="zh-CN"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   </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因为</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贝多芬听到茅屋里传出自己的钢琴曲，又听到穷兄妹俩的谈话后，他为他们生活在穷苦中，仍热爱音乐、追求艺术所感动，所以他要弹琴给盲姑娘兄妹听。</a:t>
            </a:r>
            <a:endParaRPr lang="zh-CN" altLang="en-US" dirty="0">
              <a:latin typeface="宋体" panose="02010600030101010101" pitchFamily="2" charset="-122"/>
              <a:ea typeface="宋体" panose="02010600030101010101" pitchFamily="2" charset="-122"/>
            </a:endParaRPr>
          </a:p>
        </p:txBody>
      </p:sp>
      <p:sp>
        <p:nvSpPr>
          <p:cNvPr id="17" name="文本框 10"/>
          <p:cNvSpPr txBox="1"/>
          <p:nvPr/>
        </p:nvSpPr>
        <p:spPr>
          <a:xfrm>
            <a:off x="6548120" y="5637245"/>
            <a:ext cx="259588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243091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4"/>
          <p:cNvSpPr txBox="1"/>
          <p:nvPr/>
        </p:nvSpPr>
        <p:spPr>
          <a:xfrm>
            <a:off x="770255" y="1413087"/>
            <a:ext cx="7258050" cy="2529923"/>
          </a:xfrm>
          <a:prstGeom prst="rect">
            <a:avLst/>
          </a:prstGeom>
          <a:noFill/>
          <a:ln w="9525">
            <a:noFill/>
          </a:ln>
        </p:spPr>
        <p:txBody>
          <a:bodyPr wrap="square">
            <a:spAutoFit/>
          </a:bodyPr>
          <a:lstStyle/>
          <a:p>
            <a:pPr>
              <a:lnSpc>
                <a:spcPct val="110000"/>
              </a:lnSpc>
              <a:buFont typeface="Arial" panose="020B0604020202020204" pitchFamily="34" charset="0"/>
              <a:buNone/>
            </a:pPr>
            <a:r>
              <a:rPr lang="zh-CN" altLang="en-US" sz="3600" dirty="0" smtClean="0">
                <a:latin typeface="黑体" panose="02010609060101010101" pitchFamily="49" charset="-122"/>
                <a:ea typeface="黑体" panose="02010609060101010101" pitchFamily="49" charset="-122"/>
              </a:rPr>
              <a:t>    分角色朗读第</a:t>
            </a:r>
            <a:r>
              <a:rPr lang="en-US" altLang="zh-CN" sz="3600" dirty="0" smtClean="0">
                <a:latin typeface="黑体" panose="02010609060101010101" pitchFamily="49" charset="-122"/>
                <a:ea typeface="黑体" panose="02010609060101010101" pitchFamily="49" charset="-122"/>
              </a:rPr>
              <a:t>5～7</a:t>
            </a:r>
            <a:r>
              <a:rPr lang="zh-CN" altLang="en-US" sz="3600" dirty="0" smtClean="0">
                <a:latin typeface="黑体" panose="02010609060101010101" pitchFamily="49" charset="-122"/>
                <a:ea typeface="黑体" panose="02010609060101010101" pitchFamily="49" charset="-122"/>
              </a:rPr>
              <a:t>自然段，思考：当贝多芬</a:t>
            </a:r>
            <a:r>
              <a:rPr lang="zh-CN" altLang="en-US" sz="3600" dirty="0">
                <a:latin typeface="黑体" panose="02010609060101010101" pitchFamily="49" charset="-122"/>
                <a:ea typeface="黑体" panose="02010609060101010101" pitchFamily="49" charset="-122"/>
              </a:rPr>
              <a:t>弹完一曲后，盲姑娘是怎么说的？这说明她是一个怎样的姑娘？</a:t>
            </a:r>
          </a:p>
        </p:txBody>
      </p:sp>
    </p:spTree>
    <p:extLst>
      <p:ext uri="{BB962C8B-B14F-4D97-AF65-F5344CB8AC3E}">
        <p14:creationId xmlns:p14="http://schemas.microsoft.com/office/powerpoint/2010/main" val="1125500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Text Box 3"/>
          <p:cNvSpPr txBox="1"/>
          <p:nvPr/>
        </p:nvSpPr>
        <p:spPr>
          <a:xfrm>
            <a:off x="770964" y="1204622"/>
            <a:ext cx="7617460" cy="1077218"/>
          </a:xfrm>
          <a:prstGeom prst="rect">
            <a:avLst/>
          </a:prstGeom>
          <a:noFill/>
          <a:ln w="9525">
            <a:noFill/>
          </a:ln>
        </p:spPr>
        <p:txBody>
          <a:bodyPr wrap="square">
            <a:spAutoFit/>
          </a:bodyPr>
          <a:lstStyle/>
          <a:p>
            <a:pPr>
              <a:buFont typeface="Arial" panose="020B0604020202020204" pitchFamily="34" charset="0"/>
              <a:buNone/>
            </a:pPr>
            <a:r>
              <a:rPr lang="zh-CN" altLang="en-US" sz="3200" dirty="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a:t>
            </a:r>
            <a:r>
              <a:rPr lang="zh-CN" altLang="en-US" sz="32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rPr>
              <a:t>她</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激动地说：“弹得</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多纯熟</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哇！感情</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多深</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哪！您，您就是贝多芬先生吧？”</a:t>
            </a:r>
          </a:p>
        </p:txBody>
      </p:sp>
      <p:sp>
        <p:nvSpPr>
          <p:cNvPr id="3" name="文本框 2"/>
          <p:cNvSpPr txBox="1"/>
          <p:nvPr/>
        </p:nvSpPr>
        <p:spPr>
          <a:xfrm>
            <a:off x="5004049" y="252121"/>
            <a:ext cx="1988045" cy="523220"/>
          </a:xfrm>
          <a:prstGeom prst="rect">
            <a:avLst/>
          </a:prstGeom>
          <a:noFill/>
        </p:spPr>
        <p:txBody>
          <a:bodyPr wrap="none" rtlCol="0">
            <a:spAutoFit/>
          </a:bodyPr>
          <a:lstStyle/>
          <a:p>
            <a:pPr algn="l"/>
            <a:r>
              <a:rPr lang="zh-CN" altLang="en-US" sz="2800" b="1" dirty="0">
                <a:solidFill>
                  <a:srgbClr val="0000FF"/>
                </a:solidFill>
                <a:latin typeface="宋体" panose="02010600030101010101" pitchFamily="2" charset="-122"/>
                <a:ea typeface="宋体" panose="02010600030101010101" pitchFamily="2" charset="-122"/>
                <a:cs typeface="新宋体" panose="02010609030101010101" charset="-122"/>
                <a:sym typeface="+mn-ea"/>
              </a:rPr>
              <a:t>弹奏</a:t>
            </a:r>
            <a:r>
              <a:rPr lang="zh-CN" altLang="en-US" sz="2800" b="1" dirty="0" smtClean="0">
                <a:solidFill>
                  <a:srgbClr val="0000FF"/>
                </a:solidFill>
                <a:latin typeface="宋体" panose="02010600030101010101" pitchFamily="2" charset="-122"/>
                <a:ea typeface="宋体" panose="02010600030101010101" pitchFamily="2" charset="-122"/>
                <a:cs typeface="新宋体" panose="02010609030101010101" charset="-122"/>
                <a:sym typeface="+mn-ea"/>
              </a:rPr>
              <a:t>熟练</a:t>
            </a:r>
            <a:r>
              <a:rPr lang="zh-CN" altLang="en-US" sz="2800" b="1" dirty="0">
                <a:solidFill>
                  <a:srgbClr val="0000FF"/>
                </a:solidFill>
                <a:latin typeface="宋体" panose="02010600030101010101" pitchFamily="2" charset="-122"/>
                <a:ea typeface="宋体" panose="02010600030101010101" pitchFamily="2" charset="-122"/>
                <a:cs typeface="新宋体" panose="02010609030101010101" charset="-122"/>
                <a:sym typeface="+mn-ea"/>
              </a:rPr>
              <a:t>。</a:t>
            </a:r>
          </a:p>
        </p:txBody>
      </p:sp>
      <p:sp>
        <p:nvSpPr>
          <p:cNvPr id="4" name="文本框 3"/>
          <p:cNvSpPr txBox="1"/>
          <p:nvPr/>
        </p:nvSpPr>
        <p:spPr>
          <a:xfrm>
            <a:off x="107504" y="3044958"/>
            <a:ext cx="3384376" cy="954107"/>
          </a:xfrm>
          <a:prstGeom prst="rect">
            <a:avLst/>
          </a:prstGeom>
          <a:noFill/>
        </p:spPr>
        <p:txBody>
          <a:bodyPr wrap="square" rtlCol="0">
            <a:spAutoFit/>
          </a:bodyPr>
          <a:lstStyle/>
          <a:p>
            <a:pPr algn="l"/>
            <a:r>
              <a:rPr lang="zh-CN" altLang="en-US" sz="2800" b="1" dirty="0" smtClean="0">
                <a:solidFill>
                  <a:srgbClr val="0000FF"/>
                </a:solidFill>
                <a:latin typeface="宋体" panose="02010600030101010101" pitchFamily="2" charset="-122"/>
                <a:ea typeface="宋体" panose="02010600030101010101" pitchFamily="2" charset="-122"/>
                <a:cs typeface="新宋体" panose="02010609030101010101" charset="-122"/>
                <a:sym typeface="+mn-ea"/>
              </a:rPr>
              <a:t>    把</a:t>
            </a:r>
            <a:r>
              <a:rPr lang="zh-CN" altLang="en-US" sz="2800" b="1" dirty="0">
                <a:solidFill>
                  <a:srgbClr val="0000FF"/>
                </a:solidFill>
                <a:latin typeface="宋体" panose="02010600030101010101" pitchFamily="2" charset="-122"/>
                <a:ea typeface="宋体" panose="02010600030101010101" pitchFamily="2" charset="-122"/>
                <a:cs typeface="新宋体" panose="02010609030101010101" charset="-122"/>
                <a:sym typeface="+mn-ea"/>
              </a:rPr>
              <a:t>曲子里的感情充分表达出来</a:t>
            </a:r>
            <a:r>
              <a:rPr lang="zh-CN" altLang="en-US" sz="2800" b="1" dirty="0" smtClean="0">
                <a:solidFill>
                  <a:srgbClr val="0000FF"/>
                </a:solidFill>
                <a:latin typeface="宋体" panose="02010600030101010101" pitchFamily="2" charset="-122"/>
                <a:ea typeface="宋体" panose="02010600030101010101" pitchFamily="2" charset="-122"/>
                <a:cs typeface="新宋体" panose="02010609030101010101" charset="-122"/>
                <a:sym typeface="+mn-ea"/>
              </a:rPr>
              <a:t>了。</a:t>
            </a:r>
            <a:endParaRPr lang="zh-CN" altLang="en-US" sz="2800" b="1" dirty="0">
              <a:solidFill>
                <a:srgbClr val="0000FF"/>
              </a:solidFill>
              <a:latin typeface="宋体" panose="02010600030101010101" pitchFamily="2" charset="-122"/>
              <a:ea typeface="宋体" panose="02010600030101010101" pitchFamily="2" charset="-122"/>
              <a:cs typeface="新宋体" panose="02010609030101010101" charset="-122"/>
              <a:sym typeface="+mn-ea"/>
            </a:endParaRPr>
          </a:p>
        </p:txBody>
      </p:sp>
      <p:sp>
        <p:nvSpPr>
          <p:cNvPr id="6" name="上箭头 5"/>
          <p:cNvSpPr/>
          <p:nvPr/>
        </p:nvSpPr>
        <p:spPr>
          <a:xfrm>
            <a:off x="5868145" y="932723"/>
            <a:ext cx="144145" cy="480060"/>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smtClean="0">
              <a:solidFill>
                <a:srgbClr val="FF0000"/>
              </a:solidFill>
              <a:latin typeface="华文楷体" panose="02010600040101010101" pitchFamily="2" charset="-122"/>
              <a:ea typeface="华文楷体" panose="02010600040101010101" pitchFamily="2" charset="-122"/>
            </a:endParaRPr>
          </a:p>
        </p:txBody>
      </p:sp>
      <p:sp>
        <p:nvSpPr>
          <p:cNvPr id="7" name="上箭头 6"/>
          <p:cNvSpPr/>
          <p:nvPr/>
        </p:nvSpPr>
        <p:spPr>
          <a:xfrm rot="10800000">
            <a:off x="1187625" y="2468894"/>
            <a:ext cx="144145" cy="480060"/>
          </a:xfrm>
          <a:prstGeom prst="upArrow">
            <a:avLst/>
          </a:prstGeom>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smtClean="0">
              <a:solidFill>
                <a:srgbClr val="FF0000"/>
              </a:solidFill>
              <a:latin typeface="华文楷体" panose="02010600040101010101" pitchFamily="2" charset="-122"/>
              <a:ea typeface="华文楷体" panose="02010600040101010101" pitchFamily="2" charset="-122"/>
            </a:endParaRPr>
          </a:p>
        </p:txBody>
      </p:sp>
      <p:graphicFrame>
        <p:nvGraphicFramePr>
          <p:cNvPr id="9" name="Group 12"/>
          <p:cNvGraphicFramePr>
            <a:graphicFrameLocks noGrp="1"/>
          </p:cNvGraphicFramePr>
          <p:nvPr/>
        </p:nvGraphicFramePr>
        <p:xfrm>
          <a:off x="5437287" y="4367150"/>
          <a:ext cx="1481011" cy="2038181"/>
        </p:xfrm>
        <a:graphic>
          <a:graphicData uri="http://schemas.openxmlformats.org/drawingml/2006/table">
            <a:tbl>
              <a:tblPr/>
              <a:tblGrid>
                <a:gridCol w="740410"/>
                <a:gridCol w="740601"/>
              </a:tblGrid>
              <a:tr h="103871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999469">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20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38613" marB="38613"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0" name="TextBox 24"/>
          <p:cNvSpPr txBox="1"/>
          <p:nvPr/>
        </p:nvSpPr>
        <p:spPr>
          <a:xfrm>
            <a:off x="5262114" y="3236979"/>
            <a:ext cx="1758159"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chún</a:t>
            </a:r>
            <a:endParaRPr lang="en-US" altLang="zh-CN" sz="5000"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11" name="文本框 1"/>
          <p:cNvSpPr txBox="1"/>
          <p:nvPr/>
        </p:nvSpPr>
        <p:spPr>
          <a:xfrm>
            <a:off x="5542150" y="4393588"/>
            <a:ext cx="1313180" cy="1446550"/>
          </a:xfrm>
          <a:prstGeom prst="rect">
            <a:avLst/>
          </a:prstGeom>
          <a:noFill/>
        </p:spPr>
        <p:txBody>
          <a:bodyPr wrap="none" rtlCol="0" anchor="t">
            <a:spAutoFit/>
          </a:bodyPr>
          <a:lstStyle/>
          <a:p>
            <a:r>
              <a:rPr lang="zh-CN" altLang="en-US" sz="8800" dirty="0" smtClean="0">
                <a:solidFill>
                  <a:srgbClr val="FF0000"/>
                </a:solidFill>
                <a:latin typeface="楷体" panose="02010609060101010101" pitchFamily="49" charset="-122"/>
                <a:ea typeface="楷体" panose="02010609060101010101" pitchFamily="49" charset="-122"/>
                <a:sym typeface="+mn-ea"/>
              </a:rPr>
              <a:t>纯</a:t>
            </a:r>
          </a:p>
        </p:txBody>
      </p:sp>
      <p:sp>
        <p:nvSpPr>
          <p:cNvPr id="13" name="文本框 3"/>
          <p:cNvSpPr txBox="1"/>
          <p:nvPr/>
        </p:nvSpPr>
        <p:spPr>
          <a:xfrm>
            <a:off x="7164289" y="5541235"/>
            <a:ext cx="1826141" cy="584775"/>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左窄右宽</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2" name="矩形 11"/>
          <p:cNvSpPr/>
          <p:nvPr/>
        </p:nvSpPr>
        <p:spPr>
          <a:xfrm>
            <a:off x="4211960" y="3044957"/>
            <a:ext cx="4926856" cy="3813043"/>
          </a:xfrm>
          <a:prstGeom prst="rect">
            <a:avLst/>
          </a:prstGeom>
          <a:noFill/>
          <a:ln w="9525">
            <a:solidFill>
              <a:srgbClr val="660033"/>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4" name="椭圆 13"/>
          <p:cNvSpPr/>
          <p:nvPr/>
        </p:nvSpPr>
        <p:spPr>
          <a:xfrm>
            <a:off x="4207768" y="2671000"/>
            <a:ext cx="1876400" cy="758001"/>
          </a:xfrm>
          <a:prstGeom prst="ellipse">
            <a:avLst/>
          </a:prstGeom>
          <a:solidFill>
            <a:schemeClr val="accent3">
              <a:lumMod val="40000"/>
              <a:lumOff val="60000"/>
            </a:schemeClr>
          </a:solidFill>
          <a:ln w="9525">
            <a:solidFill>
              <a:srgbClr val="66006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495800" y="2767010"/>
            <a:ext cx="1300336" cy="559172"/>
            <a:chOff x="760801" y="933520"/>
            <a:chExt cx="1609767" cy="472337"/>
          </a:xfrm>
        </p:grpSpPr>
        <p:grpSp>
          <p:nvGrpSpPr>
            <p:cNvPr id="16" name="组合 15"/>
            <p:cNvGrpSpPr/>
            <p:nvPr/>
          </p:nvGrpSpPr>
          <p:grpSpPr>
            <a:xfrm>
              <a:off x="760801" y="953665"/>
              <a:ext cx="1159241" cy="377062"/>
              <a:chOff x="467544" y="1510576"/>
              <a:chExt cx="1159241" cy="377062"/>
            </a:xfrm>
          </p:grpSpPr>
          <p:sp>
            <p:nvSpPr>
              <p:cNvPr id="18" name="TextBox 11">
                <a:hlinkClick r:id="rId2" action="ppaction://hlinkfile"/>
              </p:cNvPr>
              <p:cNvSpPr txBox="1">
                <a:spLocks noChangeArrowheads="1"/>
              </p:cNvSpPr>
              <p:nvPr/>
            </p:nvSpPr>
            <p:spPr bwMode="auto">
              <a:xfrm>
                <a:off x="505294" y="1510576"/>
                <a:ext cx="1121491" cy="31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defRPr/>
                </a:pPr>
                <a:r>
                  <a:rPr lang="zh-CN" altLang="en-US" sz="20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学写字</a:t>
                </a:r>
                <a:endParaRPr lang="zh-CN" altLang="en-US" sz="20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19" name="矩形 18"/>
              <p:cNvSpPr/>
              <p:nvPr/>
            </p:nvSpPr>
            <p:spPr>
              <a:xfrm>
                <a:off x="154766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sp>
            <p:nvSpPr>
              <p:cNvPr id="20" name="矩形 19"/>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gr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2035434" y="933520"/>
              <a:ext cx="335134" cy="472337"/>
            </a:xfrm>
            <a:prstGeom prst="rect">
              <a:avLst/>
            </a:prstGeom>
          </p:spPr>
        </p:pic>
      </p:grpSp>
      <p:pic>
        <p:nvPicPr>
          <p:cNvPr id="21" name="Picture 2" descr="C:\Users\zhangye\Desktop\点击.png">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5541235"/>
            <a:ext cx="661244" cy="88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777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bldLvl="0" animBg="1"/>
      <p:bldP spid="7" grpId="0" bldLvl="0" animBg="1"/>
      <p:bldP spid="10" grpId="0"/>
      <p:bldP spid="11" grpId="0"/>
      <p:bldP spid="13" grpId="0" animBg="1"/>
      <p:bldP spid="12"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Text Box 3"/>
          <p:cNvSpPr txBox="1"/>
          <p:nvPr/>
        </p:nvSpPr>
        <p:spPr>
          <a:xfrm>
            <a:off x="829945" y="812709"/>
            <a:ext cx="7484110" cy="954107"/>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0000FF"/>
                </a:solidFill>
                <a:latin typeface="楷体" panose="02010609060101010101" pitchFamily="49" charset="-122"/>
                <a:ea typeface="楷体" panose="02010609060101010101" pitchFamily="49" charset="-122"/>
              </a:rPr>
              <a:t> </a:t>
            </a:r>
            <a:r>
              <a:rPr lang="zh-CN" altLang="en-US" sz="2800" dirty="0" smtClean="0">
                <a:solidFill>
                  <a:srgbClr val="0000FF"/>
                </a:solidFill>
                <a:latin typeface="楷体" panose="02010609060101010101" pitchFamily="49" charset="-122"/>
                <a:ea typeface="楷体" panose="02010609060101010101" pitchFamily="49" charset="-122"/>
              </a:rPr>
              <a:t>   </a:t>
            </a:r>
            <a:r>
              <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rPr>
              <a:t>她</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激动地说：“弹得多纯熟哇！感情多深哪！</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您，您</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就是贝多芬先生吧？”</a:t>
            </a:r>
          </a:p>
        </p:txBody>
      </p:sp>
      <p:sp>
        <p:nvSpPr>
          <p:cNvPr id="102406" name="Text Box 6"/>
          <p:cNvSpPr txBox="1"/>
          <p:nvPr/>
        </p:nvSpPr>
        <p:spPr>
          <a:xfrm>
            <a:off x="564515" y="3525011"/>
            <a:ext cx="8255957" cy="1384995"/>
          </a:xfrm>
          <a:prstGeom prst="rect">
            <a:avLst/>
          </a:prstGeom>
          <a:noFill/>
          <a:ln w="9525">
            <a:noFill/>
          </a:ln>
        </p:spPr>
        <p:txBody>
          <a:bodyPr wrap="square">
            <a:spAutoFit/>
          </a:bodyPr>
          <a:lstStyle/>
          <a:p>
            <a:pPr>
              <a:buFont typeface="Arial" panose="020B0604020202020204" pitchFamily="34" charset="0"/>
              <a:buNone/>
            </a:pPr>
            <a:r>
              <a:rPr lang="zh-CN" altLang="en-US" sz="2800" dirty="0">
                <a:solidFill>
                  <a:srgbClr val="0000FF"/>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第二</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个“您”是肯定。（贝多芬就在</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附近演出</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，而且这样高的技巧只有贝多芬</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才能演奏</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出来）语言中含有难以言表的激动。</a:t>
            </a:r>
          </a:p>
        </p:txBody>
      </p:sp>
      <p:pic>
        <p:nvPicPr>
          <p:cNvPr id="5" name="图片 4"/>
          <p:cNvPicPr>
            <a:picLocks noChangeAspect="1"/>
          </p:cNvPicPr>
          <p:nvPr/>
        </p:nvPicPr>
        <p:blipFill>
          <a:blip r:embed="rId2" cstate="print"/>
          <a:stretch>
            <a:fillRect/>
          </a:stretch>
        </p:blipFill>
        <p:spPr>
          <a:xfrm>
            <a:off x="8100393" y="4965171"/>
            <a:ext cx="975995" cy="1264920"/>
          </a:xfrm>
          <a:prstGeom prst="ellipse">
            <a:avLst/>
          </a:prstGeom>
        </p:spPr>
      </p:pic>
      <p:sp>
        <p:nvSpPr>
          <p:cNvPr id="102405" name="Text Box 5"/>
          <p:cNvSpPr txBox="1"/>
          <p:nvPr/>
        </p:nvSpPr>
        <p:spPr>
          <a:xfrm>
            <a:off x="1340486" y="2556933"/>
            <a:ext cx="5669915" cy="523220"/>
          </a:xfrm>
          <a:prstGeom prst="rect">
            <a:avLst/>
          </a:prstGeom>
          <a:noFill/>
          <a:ln w="9525">
            <a:noFill/>
          </a:ln>
        </p:spPr>
        <p:txBody>
          <a:bodyPr wrap="square">
            <a:spAutoFit/>
          </a:bodyPr>
          <a:lstStyle/>
          <a:p>
            <a:pPr>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第一个“您”表示猜想，语调延长。</a:t>
            </a:r>
          </a:p>
        </p:txBody>
      </p:sp>
    </p:spTree>
    <p:extLst>
      <p:ext uri="{BB962C8B-B14F-4D97-AF65-F5344CB8AC3E}">
        <p14:creationId xmlns:p14="http://schemas.microsoft.com/office/powerpoint/2010/main" val="1729653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6" grpId="0"/>
      <p:bldP spid="1024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7664" y="836712"/>
            <a:ext cx="6048672" cy="1569660"/>
          </a:xfrm>
          <a:prstGeom prst="rect">
            <a:avLst/>
          </a:prstGeom>
          <a:noFill/>
        </p:spPr>
        <p:txBody>
          <a:bodyPr wrap="square" rtlCol="0">
            <a:spAutoFit/>
          </a:bodyPr>
          <a:lstStyle/>
          <a:p>
            <a:pPr>
              <a:lnSpc>
                <a:spcPct val="150000"/>
              </a:lnSpc>
            </a:pPr>
            <a:r>
              <a:rPr lang="zh-CN" altLang="en-US" sz="3200" b="1" dirty="0" smtClean="0">
                <a:latin typeface="黑体" panose="02010609060101010101" pitchFamily="49" charset="-122"/>
                <a:ea typeface="黑体" panose="02010609060101010101" pitchFamily="49" charset="-122"/>
              </a:rPr>
              <a:t>    盲姑娘能听懂贝多芬的音乐，简直可以说是他的</a:t>
            </a:r>
            <a:r>
              <a:rPr lang="zh-CN" altLang="en-US" sz="3200" b="1" dirty="0" smtClean="0">
                <a:solidFill>
                  <a:srgbClr val="FF0000"/>
                </a:solidFill>
                <a:latin typeface="黑体" panose="02010609060101010101" pitchFamily="49" charset="-122"/>
                <a:ea typeface="黑体" panose="02010609060101010101" pitchFamily="49" charset="-122"/>
              </a:rPr>
              <a:t>知音</a:t>
            </a:r>
            <a:r>
              <a:rPr lang="zh-CN" altLang="en-US" sz="3200" b="1" dirty="0" smtClean="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407139"/>
            <a:ext cx="2163484" cy="2861568"/>
          </a:xfrm>
          <a:prstGeom prst="rect">
            <a:avLst/>
          </a:prstGeom>
        </p:spPr>
      </p:pic>
      <p:grpSp>
        <p:nvGrpSpPr>
          <p:cNvPr id="6" name="组合 5"/>
          <p:cNvGrpSpPr/>
          <p:nvPr/>
        </p:nvGrpSpPr>
        <p:grpSpPr>
          <a:xfrm>
            <a:off x="1907704" y="3407668"/>
            <a:ext cx="3240360" cy="1824203"/>
            <a:chOff x="3203848" y="2283718"/>
            <a:chExt cx="3240360" cy="1368152"/>
          </a:xfrm>
          <a:solidFill>
            <a:schemeClr val="tx2">
              <a:lumMod val="20000"/>
              <a:lumOff val="80000"/>
            </a:schemeClr>
          </a:solidFill>
        </p:grpSpPr>
        <p:sp>
          <p:nvSpPr>
            <p:cNvPr id="4" name="云形标注 3"/>
            <p:cNvSpPr/>
            <p:nvPr/>
          </p:nvSpPr>
          <p:spPr>
            <a:xfrm>
              <a:off x="3203848" y="2283718"/>
              <a:ext cx="3240360" cy="1368152"/>
            </a:xfrm>
            <a:prstGeom prst="cloudCallout">
              <a:avLst>
                <a:gd name="adj1" fmla="val -61796"/>
                <a:gd name="adj2" fmla="val 19830"/>
              </a:avLst>
            </a:prstGeom>
            <a:grp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smtClean="0">
                <a:solidFill>
                  <a:srgbClr val="FF0000"/>
                </a:solidFill>
                <a:latin typeface="华文楷体" panose="02010600040101010101" pitchFamily="2" charset="-122"/>
                <a:ea typeface="华文楷体" panose="02010600040101010101" pitchFamily="2" charset="-122"/>
              </a:endParaRPr>
            </a:p>
          </p:txBody>
        </p:sp>
        <p:sp>
          <p:nvSpPr>
            <p:cNvPr id="5" name="文本框 4"/>
            <p:cNvSpPr txBox="1"/>
            <p:nvPr/>
          </p:nvSpPr>
          <p:spPr>
            <a:xfrm>
              <a:off x="3391297" y="2394967"/>
              <a:ext cx="2847539" cy="715580"/>
            </a:xfrm>
            <a:prstGeom prst="rect">
              <a:avLst/>
            </a:prstGeom>
            <a:noFill/>
            <a:ln>
              <a:noFill/>
            </a:ln>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   如果你是贝多芬，心情如何？</a:t>
              </a:r>
              <a:endParaRPr lang="zh-CN" altLang="en-US" sz="2800" b="1" dirty="0">
                <a:latin typeface="宋体" panose="02010600030101010101" pitchFamily="2" charset="-122"/>
                <a:ea typeface="宋体" panose="02010600030101010101" pitchFamily="2" charset="-122"/>
              </a:endParaRPr>
            </a:p>
          </p:txBody>
        </p:sp>
      </p:grpSp>
      <p:grpSp>
        <p:nvGrpSpPr>
          <p:cNvPr id="9" name="组合 8"/>
          <p:cNvGrpSpPr/>
          <p:nvPr/>
        </p:nvGrpSpPr>
        <p:grpSpPr>
          <a:xfrm>
            <a:off x="6061299" y="3242613"/>
            <a:ext cx="1522529" cy="1866325"/>
            <a:chOff x="6804248" y="2108110"/>
            <a:chExt cx="1522529" cy="1399744"/>
          </a:xfrm>
        </p:grpSpPr>
        <p:pic>
          <p:nvPicPr>
            <p:cNvPr id="7" name="图片 6"/>
            <p:cNvPicPr>
              <a:picLocks noChangeAspect="1"/>
            </p:cNvPicPr>
            <p:nvPr/>
          </p:nvPicPr>
          <p:blipFill rotWithShape="1">
            <a:blip r:embed="rId3" cstate="print">
              <a:clrChange>
                <a:clrFrom>
                  <a:srgbClr val="F6F6F6"/>
                </a:clrFrom>
                <a:clrTo>
                  <a:srgbClr val="F6F6F6">
                    <a:alpha val="0"/>
                  </a:srgbClr>
                </a:clrTo>
              </a:clrChange>
              <a:extLst>
                <a:ext uri="{28A0092B-C50C-407E-A947-70E740481C1C}">
                  <a14:useLocalDpi xmlns:a14="http://schemas.microsoft.com/office/drawing/2010/main" val="0"/>
                </a:ext>
              </a:extLst>
            </a:blip>
            <a:srcRect l="8606" t="9401" r="11193" b="10800"/>
            <a:stretch>
              <a:fillRect/>
            </a:stretch>
          </p:blipFill>
          <p:spPr>
            <a:xfrm>
              <a:off x="6804248" y="2108110"/>
              <a:ext cx="1522529" cy="1399744"/>
            </a:xfrm>
            <a:prstGeom prst="rect">
              <a:avLst/>
            </a:prstGeom>
          </p:spPr>
        </p:pic>
        <p:sp>
          <p:nvSpPr>
            <p:cNvPr id="8" name="文本框 7"/>
            <p:cNvSpPr txBox="1"/>
            <p:nvPr/>
          </p:nvSpPr>
          <p:spPr>
            <a:xfrm>
              <a:off x="6948264" y="2647673"/>
              <a:ext cx="1215397" cy="438581"/>
            </a:xfrm>
            <a:prstGeom prst="rect">
              <a:avLst/>
            </a:prstGeom>
            <a:noFill/>
          </p:spPr>
          <p:txBody>
            <a:bodyPr wrap="non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激 动</a:t>
              </a:r>
              <a:endParaRPr lang="zh-CN" altLang="en-US" sz="3200" b="1" dirty="0">
                <a:solidFill>
                  <a:srgbClr val="FF0000"/>
                </a:solidFill>
                <a:latin typeface="楷体" panose="02010609060101010101" pitchFamily="49" charset="-122"/>
                <a:ea typeface="楷体" panose="02010609060101010101" pitchFamily="49" charset="-122"/>
              </a:endParaRPr>
            </a:p>
          </p:txBody>
        </p:sp>
      </p:grpSp>
    </p:spTree>
    <p:extLst>
      <p:ext uri="{BB962C8B-B14F-4D97-AF65-F5344CB8AC3E}">
        <p14:creationId xmlns:p14="http://schemas.microsoft.com/office/powerpoint/2010/main" val="257154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01824" y="932723"/>
            <a:ext cx="7740352" cy="1384995"/>
          </a:xfrm>
          <a:prstGeom prst="rect">
            <a:avLst/>
          </a:prstGeom>
          <a:solidFill>
            <a:schemeClr val="accent2">
              <a:lumMod val="20000"/>
              <a:lumOff val="80000"/>
            </a:schemeClr>
          </a:solidFill>
        </p:spPr>
        <p:txBody>
          <a:bodyPr wrap="square" rtlCol="0">
            <a:spAutoFit/>
          </a:bodyPr>
          <a:lstStyle/>
          <a:p>
            <a:pPr>
              <a:lnSpc>
                <a:spcPct val="150000"/>
              </a:lnSpc>
            </a:pPr>
            <a:r>
              <a:rPr lang="zh-CN" altLang="en-US" sz="2800" b="1" dirty="0" smtClean="0">
                <a:latin typeface="宋体" panose="02010600030101010101" pitchFamily="2" charset="-122"/>
                <a:ea typeface="宋体" panose="02010600030101010101" pitchFamily="2" charset="-122"/>
              </a:rPr>
              <a:t>    伯牙子期是知音，子期死，伯牙谓世再无知音，乃破琴绝弦，终身不复鼓。</a:t>
            </a:r>
            <a:endParaRPr lang="zh-CN" altLang="en-US" sz="2800" b="1" dirty="0">
              <a:latin typeface="宋体" panose="02010600030101010101" pitchFamily="2" charset="-122"/>
              <a:ea typeface="宋体" panose="02010600030101010101" pitchFamily="2" charset="-122"/>
            </a:endParaRPr>
          </a:p>
        </p:txBody>
      </p:sp>
      <p:sp>
        <p:nvSpPr>
          <p:cNvPr id="3" name="文本框 2"/>
          <p:cNvSpPr txBox="1"/>
          <p:nvPr/>
        </p:nvSpPr>
        <p:spPr>
          <a:xfrm>
            <a:off x="683568" y="3236979"/>
            <a:ext cx="6840760" cy="523220"/>
          </a:xfrm>
          <a:prstGeom prst="rect">
            <a:avLst/>
          </a:prstGeom>
          <a:solidFill>
            <a:schemeClr val="accent5">
              <a:lumMod val="20000"/>
              <a:lumOff val="80000"/>
            </a:schemeClr>
          </a:solidFill>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    贝多芬觉得姑娘是知音，所以他问：</a:t>
            </a:r>
            <a:endParaRPr lang="zh-CN" altLang="en-US" sz="2800" b="1" dirty="0">
              <a:latin typeface="宋体" panose="02010600030101010101" pitchFamily="2" charset="-122"/>
              <a:ea typeface="宋体" panose="02010600030101010101" pitchFamily="2" charset="-122"/>
            </a:endParaRPr>
          </a:p>
        </p:txBody>
      </p:sp>
      <p:sp>
        <p:nvSpPr>
          <p:cNvPr id="4" name="Text Box 5"/>
          <p:cNvSpPr txBox="1"/>
          <p:nvPr/>
        </p:nvSpPr>
        <p:spPr>
          <a:xfrm>
            <a:off x="1331640" y="4485117"/>
            <a:ext cx="5663804" cy="523220"/>
          </a:xfrm>
          <a:prstGeom prst="rect">
            <a:avLst/>
          </a:prstGeom>
          <a:noFill/>
          <a:ln w="9525">
            <a:noFill/>
          </a:ln>
        </p:spPr>
        <p:txBody>
          <a:bodyPr>
            <a:spAutoFit/>
          </a:bodyPr>
          <a:lstStyle/>
          <a:p>
            <a:pPr>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“您爱听吗？我再给您弹一首吧。”</a:t>
            </a:r>
          </a:p>
        </p:txBody>
      </p:sp>
    </p:spTree>
    <p:extLst>
      <p:ext uri="{BB962C8B-B14F-4D97-AF65-F5344CB8AC3E}">
        <p14:creationId xmlns:p14="http://schemas.microsoft.com/office/powerpoint/2010/main" val="2531436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body" idx="4294967295"/>
          </p:nvPr>
        </p:nvSpPr>
        <p:spPr>
          <a:xfrm>
            <a:off x="1115616" y="1028734"/>
            <a:ext cx="6912768" cy="852276"/>
          </a:xfrm>
        </p:spPr>
        <p:txBody>
          <a:bodyPr vert="horz" wrap="square" lIns="68580" tIns="34290" rIns="68580" bIns="34290" anchor="t"/>
          <a:lstStyle/>
          <a:p>
            <a:pPr marL="0" indent="0" eaLnBrk="1" hangingPunct="1">
              <a:spcBef>
                <a:spcPts val="0"/>
              </a:spcBef>
              <a:buNone/>
            </a:pPr>
            <a:r>
              <a:rPr lang="zh-CN" altLang="en-US" sz="36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为什么</a:t>
            </a:r>
            <a:r>
              <a:rPr lang="zh-CN" altLang="en-US" sz="3600" b="1" dirty="0">
                <a:solidFill>
                  <a:schemeClr val="tx1"/>
                </a:solidFill>
                <a:latin typeface="黑体" panose="02010609060101010101" pitchFamily="49" charset="-122"/>
                <a:ea typeface="黑体" panose="02010609060101010101" pitchFamily="49" charset="-122"/>
                <a:cs typeface="黑体" panose="02010609060101010101" pitchFamily="49" charset="-122"/>
              </a:rPr>
              <a:t>贝多芬弹完一曲又</a:t>
            </a:r>
            <a:r>
              <a:rPr lang="zh-CN" altLang="en-US" sz="36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一曲？</a:t>
            </a:r>
            <a:endParaRPr lang="zh-CN" altLang="en-US" sz="3600" b="1" dirty="0">
              <a:solidFill>
                <a:srgbClr val="FF0000"/>
              </a:solidFill>
              <a:latin typeface="黑体" panose="02010609060101010101" pitchFamily="49" charset="-122"/>
              <a:ea typeface="黑体" panose="02010609060101010101" pitchFamily="49" charset="-122"/>
              <a:cs typeface="楷体" panose="02010609060101010101" pitchFamily="49" charset="-122"/>
            </a:endParaRPr>
          </a:p>
        </p:txBody>
      </p:sp>
      <p:sp>
        <p:nvSpPr>
          <p:cNvPr id="2" name="文本框 1"/>
          <p:cNvSpPr txBox="1"/>
          <p:nvPr/>
        </p:nvSpPr>
        <p:spPr>
          <a:xfrm>
            <a:off x="1223328" y="2564905"/>
            <a:ext cx="6697345" cy="1384995"/>
          </a:xfrm>
          <a:prstGeom prst="rect">
            <a:avLst/>
          </a:prstGeom>
          <a:noFill/>
        </p:spPr>
        <p:txBody>
          <a:bodyPr wrap="square" rtlCol="0" anchor="t">
            <a:spAutoFit/>
          </a:bodyPr>
          <a:lstStyle/>
          <a:p>
            <a:r>
              <a:rPr lang="en-US" altLang="zh-CN" sz="28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当弹完一曲后，他看到盲姑娘这么爱音乐、懂音乐，贝多芬觉得遇到了知音，所以贝多芬弹完一曲又一曲。</a:t>
            </a:r>
          </a:p>
        </p:txBody>
      </p:sp>
      <p:sp>
        <p:nvSpPr>
          <p:cNvPr id="17" name="文本框 10"/>
          <p:cNvSpPr txBox="1"/>
          <p:nvPr/>
        </p:nvSpPr>
        <p:spPr>
          <a:xfrm>
            <a:off x="6500495" y="5637245"/>
            <a:ext cx="259588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2507977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Text Box 4"/>
          <p:cNvSpPr txBox="1"/>
          <p:nvPr/>
        </p:nvSpPr>
        <p:spPr>
          <a:xfrm>
            <a:off x="719572" y="1582341"/>
            <a:ext cx="7704856" cy="1384995"/>
          </a:xfrm>
          <a:prstGeom prst="rect">
            <a:avLst/>
          </a:prstGeom>
          <a:noFill/>
          <a:ln w="9525">
            <a:noFill/>
          </a:ln>
        </p:spPr>
        <p:txBody>
          <a:bodyPr wrap="square">
            <a:spAutoFit/>
          </a:bodyPr>
          <a:lstStyle/>
          <a:p>
            <a:pPr>
              <a:spcBef>
                <a:spcPct val="20000"/>
              </a:spcBef>
              <a:buClr>
                <a:schemeClr val="hlink"/>
              </a:buClr>
              <a:buSzPct val="65000"/>
              <a:buFont typeface="Wingdings" panose="05000000000000000000" pitchFamily="2" charset="2"/>
              <a:buNone/>
            </a:pPr>
            <a:r>
              <a:rPr lang="zh-CN" altLang="en-US" sz="2800" b="1" dirty="0" smtClean="0">
                <a:latin typeface="Arial" panose="020B0604020202020204" pitchFamily="34" charset="0"/>
                <a:ea typeface="楷体" panose="02010609060101010101" pitchFamily="49" charset="-122"/>
              </a:rPr>
              <a:t>       月光照进窗子，茅屋里的一切好像披上了银纱，显得格外清幽。贝多芬望了望站在他身旁的兄妹俩，借着清幽的月光，按起了琴键。</a:t>
            </a:r>
            <a:endParaRPr lang="zh-CN" altLang="en-US" sz="2800" b="1" dirty="0">
              <a:latin typeface="Arial" panose="020B0604020202020204" pitchFamily="34" charset="0"/>
              <a:ea typeface="楷体" panose="02010609060101010101" pitchFamily="49" charset="-122"/>
            </a:endParaRPr>
          </a:p>
        </p:txBody>
      </p:sp>
      <p:sp>
        <p:nvSpPr>
          <p:cNvPr id="6" name="椭圆 5"/>
          <p:cNvSpPr/>
          <p:nvPr/>
        </p:nvSpPr>
        <p:spPr>
          <a:xfrm>
            <a:off x="2934866" y="2238773"/>
            <a:ext cx="792088" cy="564727"/>
          </a:xfrm>
          <a:prstGeom prst="ellipse">
            <a:avLst/>
          </a:prstGeom>
          <a:noFill/>
          <a:ln w="19050">
            <a:solidFill>
              <a:srgbClr val="FF0000"/>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C00000"/>
              </a:solidFill>
              <a:latin typeface="华文楷体" panose="02010600040101010101" pitchFamily="2" charset="-122"/>
              <a:ea typeface="华文楷体" panose="02010600040101010101" pitchFamily="2" charset="-122"/>
            </a:endParaRPr>
          </a:p>
        </p:txBody>
      </p:sp>
      <p:sp>
        <p:nvSpPr>
          <p:cNvPr id="104451" name="Rectangle 3"/>
          <p:cNvSpPr>
            <a:spLocks noGrp="1"/>
          </p:cNvSpPr>
          <p:nvPr>
            <p:ph type="body" idx="4294967295"/>
          </p:nvPr>
        </p:nvSpPr>
        <p:spPr>
          <a:xfrm>
            <a:off x="323528" y="4581128"/>
            <a:ext cx="8496944" cy="1728192"/>
          </a:xfrm>
        </p:spPr>
        <p:txBody>
          <a:bodyPr vert="horz" wrap="square" lIns="68580" tIns="34290" rIns="68580" bIns="34290" anchor="t"/>
          <a:lstStyle/>
          <a:p>
            <a:pPr marL="0" indent="0">
              <a:buNone/>
            </a:pPr>
            <a:r>
              <a:rPr lang="zh-CN" altLang="en-US" sz="2800" dirty="0" smtClean="0">
                <a:latin typeface="黑体" panose="02010609060101010101" pitchFamily="49" charset="-122"/>
                <a:ea typeface="黑体" panose="02010609060101010101" pitchFamily="49" charset="-122"/>
                <a:cs typeface="新宋体" panose="02010609030101010101" charset="-122"/>
              </a:rPr>
              <a:t>    诗情画意的环境和善良的兄妹激发了他创作的灵感。</a:t>
            </a:r>
            <a:r>
              <a:rPr lang="zh-CN" altLang="en-US" sz="2800" b="1" dirty="0">
                <a:solidFill>
                  <a:srgbClr val="FF0000"/>
                </a:solidFill>
                <a:latin typeface="黑体" panose="02010609060101010101" pitchFamily="49" charset="-122"/>
                <a:ea typeface="黑体" panose="02010609060101010101" pitchFamily="49" charset="-122"/>
              </a:rPr>
              <a:t>贝多芬愿为热爱音乐的人弹奏，更愿意为真正懂音乐的人</a:t>
            </a:r>
            <a:r>
              <a:rPr lang="zh-CN" altLang="en-US" sz="2800" b="1" dirty="0" smtClean="0">
                <a:solidFill>
                  <a:srgbClr val="FF0000"/>
                </a:solidFill>
                <a:latin typeface="黑体" panose="02010609060101010101" pitchFamily="49" charset="-122"/>
                <a:ea typeface="黑体" panose="02010609060101010101" pitchFamily="49" charset="-122"/>
              </a:rPr>
              <a:t>创作。</a:t>
            </a:r>
            <a:endParaRPr lang="zh-CN" altLang="en-US" sz="2800" dirty="0">
              <a:latin typeface="黑体" panose="02010609060101010101" pitchFamily="49" charset="-122"/>
              <a:ea typeface="黑体" panose="02010609060101010101" pitchFamily="49" charset="-122"/>
              <a:cs typeface="新宋体" panose="02010609030101010101" charset="-122"/>
            </a:endParaRPr>
          </a:p>
        </p:txBody>
      </p:sp>
      <p:sp>
        <p:nvSpPr>
          <p:cNvPr id="2" name="文本框 1"/>
          <p:cNvSpPr txBox="1"/>
          <p:nvPr/>
        </p:nvSpPr>
        <p:spPr>
          <a:xfrm>
            <a:off x="1183893" y="452670"/>
            <a:ext cx="6750566" cy="584775"/>
          </a:xfrm>
          <a:prstGeom prst="rect">
            <a:avLst/>
          </a:prstGeom>
          <a:solidFill>
            <a:schemeClr val="bg1"/>
          </a:solidFill>
        </p:spPr>
        <p:txBody>
          <a:bodyPr wrap="none" rtlCol="0" anchor="t">
            <a:spAutoFit/>
          </a:bodyPr>
          <a:lstStyle/>
          <a:p>
            <a:pPr algn="l">
              <a:buFont typeface="Arial" panose="020B0604020202020204" pitchFamily="34" charset="0"/>
            </a:pPr>
            <a:r>
              <a:rPr lang="zh-CN" altLang="en-US" sz="3200" dirty="0">
                <a:latin typeface="黑体" panose="02010609060101010101" pitchFamily="49" charset="-122"/>
                <a:ea typeface="黑体" panose="02010609060101010101" pitchFamily="49" charset="-122"/>
                <a:sym typeface="+mn-ea"/>
              </a:rPr>
              <a:t>贝多芬准备再谈一首时他看到什么？</a:t>
            </a:r>
          </a:p>
        </p:txBody>
      </p:sp>
      <p:sp>
        <p:nvSpPr>
          <p:cNvPr id="4" name="文本框 3"/>
          <p:cNvSpPr txBox="1"/>
          <p:nvPr/>
        </p:nvSpPr>
        <p:spPr>
          <a:xfrm>
            <a:off x="179512" y="3390901"/>
            <a:ext cx="4608512" cy="830997"/>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nchor="t">
            <a:spAutoFit/>
          </a:bodyPr>
          <a:lstStyle/>
          <a:p>
            <a:r>
              <a:rPr lang="zh-CN" altLang="en-US" sz="2400" b="1" dirty="0" smtClean="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    清亮的月光下，茅屋里的一切是那么朦胧，那么安静。</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12" name="文本框 3"/>
          <p:cNvSpPr txBox="1"/>
          <p:nvPr/>
        </p:nvSpPr>
        <p:spPr>
          <a:xfrm>
            <a:off x="5076056" y="3429001"/>
            <a:ext cx="1872208" cy="461665"/>
          </a:xfrm>
          <a:prstGeom prst="rect">
            <a:avLst/>
          </a:prstGeom>
          <a:ln>
            <a:noFill/>
          </a:ln>
        </p:spPr>
        <p:style>
          <a:lnRef idx="1">
            <a:schemeClr val="accent3"/>
          </a:lnRef>
          <a:fillRef idx="2">
            <a:schemeClr val="accent3"/>
          </a:fillRef>
          <a:effectRef idx="1">
            <a:schemeClr val="accent3"/>
          </a:effectRef>
          <a:fontRef idx="minor">
            <a:schemeClr val="dk1"/>
          </a:fontRef>
        </p:style>
        <p:txBody>
          <a:bodyPr wrap="square" rtlCol="0" anchor="t">
            <a:spAutoFit/>
          </a:bodyPr>
          <a:lstStyle/>
          <a:p>
            <a:r>
              <a:rPr lang="zh-CN" altLang="en-US" sz="2400" b="1" dirty="0" smtClean="0">
                <a:solidFill>
                  <a:srgbClr val="0000FF"/>
                </a:solidFill>
                <a:latin typeface="宋体" panose="02010600030101010101" pitchFamily="2" charset="-122"/>
                <a:ea typeface="宋体" panose="02010600030101010101" pitchFamily="2" charset="-122"/>
                <a:cs typeface="楷体" panose="02010609060101010101" pitchFamily="49" charset="-122"/>
                <a:sym typeface="+mn-ea"/>
              </a:rPr>
              <a:t>月光的柔美。 </a:t>
            </a:r>
            <a:endParaRPr lang="zh-CN" altLang="en-US" sz="2400" b="1" dirty="0">
              <a:solidFill>
                <a:srgbClr val="0000FF"/>
              </a:solidFill>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3" name="TextBox 2"/>
          <p:cNvSpPr txBox="1"/>
          <p:nvPr/>
        </p:nvSpPr>
        <p:spPr>
          <a:xfrm>
            <a:off x="0" y="1124744"/>
            <a:ext cx="1763688" cy="523220"/>
          </a:xfrm>
          <a:prstGeom prst="rect">
            <a:avLst/>
          </a:prstGeom>
          <a:noFill/>
        </p:spPr>
        <p:txBody>
          <a:bodyPr wrap="square" rtlCol="0">
            <a:spAutoFit/>
          </a:bodyPr>
          <a:lstStyle/>
          <a:p>
            <a:pPr algn="ctr"/>
            <a:r>
              <a:rPr lang="zh-CN" altLang="en-US" sz="2800" b="1" dirty="0" smtClean="0">
                <a:solidFill>
                  <a:srgbClr val="0066FF"/>
                </a:solidFill>
                <a:latin typeface="黑体" panose="02010609060101010101" pitchFamily="49" charset="-122"/>
                <a:ea typeface="黑体" panose="02010609060101010101" pitchFamily="49" charset="-122"/>
              </a:rPr>
              <a:t>环境描写</a:t>
            </a:r>
            <a:endParaRPr lang="zh-CN" altLang="en-US" sz="2800" b="1" dirty="0">
              <a:solidFill>
                <a:srgbClr val="0066FF"/>
              </a:solidFill>
              <a:latin typeface="黑体" panose="02010609060101010101" pitchFamily="49" charset="-122"/>
              <a:ea typeface="黑体" panose="02010609060101010101" pitchFamily="49" charset="-122"/>
            </a:endParaRPr>
          </a:p>
        </p:txBody>
      </p:sp>
      <p:sp>
        <p:nvSpPr>
          <p:cNvPr id="14" name="椭圆 13"/>
          <p:cNvSpPr/>
          <p:nvPr/>
        </p:nvSpPr>
        <p:spPr>
          <a:xfrm>
            <a:off x="2915816" y="2782326"/>
            <a:ext cx="792088" cy="564727"/>
          </a:xfrm>
          <a:prstGeom prst="ellipse">
            <a:avLst/>
          </a:prstGeom>
          <a:noFill/>
          <a:ln w="19050">
            <a:solidFill>
              <a:srgbClr val="0000FF"/>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dirty="0" smtClean="0">
              <a:solidFill>
                <a:srgbClr val="C0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47634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0445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4451" grpId="0" build="p"/>
      <p:bldP spid="4" grpId="0" animBg="1"/>
      <p:bldP spid="12" grpId="0" animBg="1"/>
      <p:bldP spid="3" grpId="0"/>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p:nvPr/>
        </p:nvSpPr>
        <p:spPr>
          <a:xfrm>
            <a:off x="1117283" y="2964710"/>
            <a:ext cx="539354" cy="553998"/>
          </a:xfrm>
          <a:prstGeom prst="rect">
            <a:avLst/>
          </a:prstGeom>
          <a:noFill/>
          <a:ln w="9525">
            <a:noFill/>
          </a:ln>
        </p:spPr>
        <p:txBody>
          <a:bodyPr>
            <a:spAutoFit/>
          </a:bodyPr>
          <a:lstStyle/>
          <a:p>
            <a:r>
              <a:rPr lang="zh-CN" altLang="en-US" sz="3000" b="1" dirty="0">
                <a:solidFill>
                  <a:srgbClr val="000000"/>
                </a:solidFill>
                <a:latin typeface="楷体" panose="02010609060101010101" pitchFamily="49" charset="-122"/>
                <a:ea typeface="楷体" panose="02010609060101010101" pitchFamily="49" charset="-122"/>
              </a:rPr>
              <a:t>传</a:t>
            </a:r>
          </a:p>
        </p:txBody>
      </p:sp>
      <p:sp>
        <p:nvSpPr>
          <p:cNvPr id="10243" name="Text Box 3"/>
          <p:cNvSpPr txBox="1"/>
          <p:nvPr/>
        </p:nvSpPr>
        <p:spPr>
          <a:xfrm>
            <a:off x="1569720" y="1953473"/>
            <a:ext cx="571500" cy="1754326"/>
          </a:xfrm>
          <a:prstGeom prst="rect">
            <a:avLst/>
          </a:prstGeom>
          <a:noFill/>
          <a:ln w="9525">
            <a:noFill/>
          </a:ln>
        </p:spPr>
        <p:txBody>
          <a:bodyPr>
            <a:spAutoFit/>
          </a:bodyPr>
          <a:lstStyle/>
          <a:p>
            <a:endParaRPr lang="en-US" altLang="zh-CN" sz="1800" dirty="0">
              <a:solidFill>
                <a:srgbClr val="000000"/>
              </a:solidFill>
              <a:latin typeface="Times New Roman" panose="02020603050405020304" charset="0"/>
              <a:cs typeface="Times New Roman" panose="02020603050405020304" charset="0"/>
            </a:endParaRPr>
          </a:p>
          <a:p>
            <a:r>
              <a:rPr lang="en-US" altLang="zh-CN" sz="7200" dirty="0">
                <a:solidFill>
                  <a:srgbClr val="000000"/>
                </a:solidFill>
                <a:latin typeface="Times New Roman" panose="02020603050405020304" charset="0"/>
                <a:cs typeface="Times New Roman" panose="02020603050405020304" charset="0"/>
              </a:rPr>
              <a:t>{</a:t>
            </a:r>
          </a:p>
          <a:p>
            <a:endParaRPr lang="en-US" altLang="zh-CN" sz="1800" dirty="0">
              <a:solidFill>
                <a:srgbClr val="000000"/>
              </a:solidFill>
              <a:latin typeface="Times New Roman" panose="02020603050405020304" charset="0"/>
              <a:ea typeface="Times New Roman" panose="02020603050405020304" charset="0"/>
            </a:endParaRPr>
          </a:p>
        </p:txBody>
      </p:sp>
      <p:sp>
        <p:nvSpPr>
          <p:cNvPr id="10244" name="Text Box 4"/>
          <p:cNvSpPr txBox="1"/>
          <p:nvPr/>
        </p:nvSpPr>
        <p:spPr>
          <a:xfrm>
            <a:off x="1969770" y="2563073"/>
            <a:ext cx="1050288" cy="507831"/>
          </a:xfrm>
          <a:prstGeom prst="rect">
            <a:avLst/>
          </a:prstGeom>
          <a:noFill/>
          <a:ln w="9525">
            <a:noFill/>
          </a:ln>
        </p:spPr>
        <p:txBody>
          <a:bodyPr wrap="none">
            <a:spAutoFit/>
          </a:bodyPr>
          <a:lstStyle/>
          <a:p>
            <a:r>
              <a:rPr lang="en-US" altLang="zh-CN" sz="2700" dirty="0">
                <a:solidFill>
                  <a:srgbClr val="000000"/>
                </a:solidFill>
                <a:latin typeface="黑体" panose="02010609060101010101" pitchFamily="49" charset="-122"/>
                <a:ea typeface="黑体" panose="02010609060101010101" pitchFamily="49" charset="-122"/>
              </a:rPr>
              <a:t>chu</a:t>
            </a:r>
            <a:r>
              <a:rPr lang="en-US" altLang="zh-CN" sz="2700" dirty="0">
                <a:solidFill>
                  <a:srgbClr val="000000"/>
                </a:solidFill>
                <a:latin typeface="黑体" panose="02010609060101010101" pitchFamily="49" charset="-122"/>
                <a:ea typeface="黑体" panose="02010609060101010101" pitchFamily="49" charset="-122"/>
                <a:cs typeface="Times New Roman" panose="02020603050405020304" charset="0"/>
              </a:rPr>
              <a:t>án</a:t>
            </a:r>
            <a:endParaRPr lang="en-US" altLang="zh-CN" sz="2700" dirty="0">
              <a:solidFill>
                <a:srgbClr val="000000"/>
              </a:solidFill>
              <a:latin typeface="黑体" panose="02010609060101010101" pitchFamily="49" charset="-122"/>
              <a:ea typeface="黑体" panose="02010609060101010101" pitchFamily="49" charset="-122"/>
            </a:endParaRPr>
          </a:p>
        </p:txBody>
      </p:sp>
      <p:sp>
        <p:nvSpPr>
          <p:cNvPr id="10245" name="Text Box 5"/>
          <p:cNvSpPr txBox="1"/>
          <p:nvPr/>
        </p:nvSpPr>
        <p:spPr>
          <a:xfrm>
            <a:off x="1969771" y="3401273"/>
            <a:ext cx="954107" cy="461665"/>
          </a:xfrm>
          <a:prstGeom prst="rect">
            <a:avLst/>
          </a:prstGeom>
          <a:noFill/>
          <a:ln w="9525">
            <a:noFill/>
          </a:ln>
        </p:spPr>
        <p:txBody>
          <a:bodyPr wrap="none">
            <a:spAutoFit/>
          </a:bodyPr>
          <a:lstStyle/>
          <a:p>
            <a:r>
              <a:rPr lang="en-US" altLang="zh-CN" sz="2400" dirty="0">
                <a:solidFill>
                  <a:srgbClr val="000000"/>
                </a:solidFill>
                <a:latin typeface="黑体" panose="02010609060101010101" pitchFamily="49" charset="-122"/>
                <a:ea typeface="黑体" panose="02010609060101010101" pitchFamily="49" charset="-122"/>
              </a:rPr>
              <a:t>zhuà</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charset="0"/>
              </a:rPr>
              <a:t>n</a:t>
            </a:r>
            <a:endParaRPr lang="en-US" altLang="zh-CN" sz="2400" dirty="0">
              <a:solidFill>
                <a:srgbClr val="000000"/>
              </a:solidFill>
              <a:latin typeface="黑体" panose="02010609060101010101" pitchFamily="49" charset="-122"/>
              <a:ea typeface="黑体" panose="02010609060101010101" pitchFamily="49" charset="-122"/>
            </a:endParaRPr>
          </a:p>
        </p:txBody>
      </p:sp>
      <p:sp>
        <p:nvSpPr>
          <p:cNvPr id="10246" name="Text Box 6"/>
          <p:cNvSpPr txBox="1"/>
          <p:nvPr/>
        </p:nvSpPr>
        <p:spPr>
          <a:xfrm>
            <a:off x="2737485" y="2595246"/>
            <a:ext cx="2723823" cy="46166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10247" name="Text Box 7"/>
          <p:cNvSpPr txBox="1"/>
          <p:nvPr/>
        </p:nvSpPr>
        <p:spPr>
          <a:xfrm>
            <a:off x="2757965" y="3345709"/>
            <a:ext cx="184731" cy="369332"/>
          </a:xfrm>
          <a:prstGeom prst="rect">
            <a:avLst/>
          </a:prstGeom>
          <a:noFill/>
          <a:ln w="9525">
            <a:noFill/>
          </a:ln>
        </p:spPr>
        <p:txBody>
          <a:bodyPr wrap="none">
            <a:spAutoFit/>
          </a:bodyPr>
          <a:lstStyle/>
          <a:p>
            <a:endParaRPr lang="zh-CN" altLang="zh-CN" sz="1800" dirty="0">
              <a:solidFill>
                <a:srgbClr val="000000"/>
              </a:solidFill>
              <a:latin typeface="黑体" panose="02010609060101010101" pitchFamily="49" charset="-122"/>
              <a:ea typeface="黑体" panose="02010609060101010101" pitchFamily="49" charset="-122"/>
            </a:endParaRPr>
          </a:p>
        </p:txBody>
      </p:sp>
      <p:sp>
        <p:nvSpPr>
          <p:cNvPr id="10248" name="Text Box 8"/>
          <p:cNvSpPr txBox="1"/>
          <p:nvPr/>
        </p:nvSpPr>
        <p:spPr>
          <a:xfrm>
            <a:off x="2613025" y="3401273"/>
            <a:ext cx="1569660" cy="46166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a:t>
            </a:r>
          </a:p>
        </p:txBody>
      </p:sp>
      <p:sp>
        <p:nvSpPr>
          <p:cNvPr id="10249" name="Text Box 9"/>
          <p:cNvSpPr txBox="1"/>
          <p:nvPr/>
        </p:nvSpPr>
        <p:spPr>
          <a:xfrm>
            <a:off x="1117680" y="4514639"/>
            <a:ext cx="692944" cy="553998"/>
          </a:xfrm>
          <a:prstGeom prst="rect">
            <a:avLst/>
          </a:prstGeom>
          <a:noFill/>
          <a:ln w="9525">
            <a:noFill/>
          </a:ln>
        </p:spPr>
        <p:txBody>
          <a:bodyPr>
            <a:spAutoFit/>
          </a:bodyPr>
          <a:lstStyle/>
          <a:p>
            <a:r>
              <a:rPr lang="zh-CN" altLang="en-US" sz="3000" b="1" dirty="0">
                <a:solidFill>
                  <a:srgbClr val="000000"/>
                </a:solidFill>
                <a:latin typeface="楷体" panose="02010609060101010101" pitchFamily="49" charset="-122"/>
                <a:ea typeface="楷体" panose="02010609060101010101" pitchFamily="49" charset="-122"/>
              </a:rPr>
              <a:t>弹</a:t>
            </a:r>
          </a:p>
        </p:txBody>
      </p:sp>
      <p:sp>
        <p:nvSpPr>
          <p:cNvPr id="10250" name="Text Box 10"/>
          <p:cNvSpPr txBox="1"/>
          <p:nvPr/>
        </p:nvSpPr>
        <p:spPr>
          <a:xfrm>
            <a:off x="1581626" y="3477473"/>
            <a:ext cx="571500" cy="1754326"/>
          </a:xfrm>
          <a:prstGeom prst="rect">
            <a:avLst/>
          </a:prstGeom>
          <a:noFill/>
          <a:ln w="9525">
            <a:noFill/>
          </a:ln>
        </p:spPr>
        <p:txBody>
          <a:bodyPr>
            <a:spAutoFit/>
          </a:bodyPr>
          <a:lstStyle/>
          <a:p>
            <a:endParaRPr lang="en-US" altLang="zh-CN" sz="1800" dirty="0">
              <a:solidFill>
                <a:srgbClr val="000000"/>
              </a:solidFill>
              <a:latin typeface="Times New Roman" panose="02020603050405020304" charset="0"/>
              <a:cs typeface="Times New Roman" panose="02020603050405020304" charset="0"/>
            </a:endParaRPr>
          </a:p>
          <a:p>
            <a:r>
              <a:rPr lang="en-US" altLang="zh-CN" sz="7200" dirty="0">
                <a:solidFill>
                  <a:srgbClr val="000000"/>
                </a:solidFill>
                <a:latin typeface="Times New Roman" panose="02020603050405020304" charset="0"/>
                <a:cs typeface="Times New Roman" panose="02020603050405020304" charset="0"/>
              </a:rPr>
              <a:t>{</a:t>
            </a:r>
          </a:p>
          <a:p>
            <a:endParaRPr lang="en-US" altLang="zh-CN" sz="1800" dirty="0">
              <a:solidFill>
                <a:srgbClr val="000000"/>
              </a:solidFill>
              <a:latin typeface="Times New Roman" panose="02020603050405020304" charset="0"/>
              <a:ea typeface="Times New Roman" panose="02020603050405020304" charset="0"/>
            </a:endParaRPr>
          </a:p>
        </p:txBody>
      </p:sp>
      <p:sp>
        <p:nvSpPr>
          <p:cNvPr id="10251" name="Text Box 11"/>
          <p:cNvSpPr txBox="1"/>
          <p:nvPr/>
        </p:nvSpPr>
        <p:spPr>
          <a:xfrm>
            <a:off x="1939132" y="4076913"/>
            <a:ext cx="704039" cy="507831"/>
          </a:xfrm>
          <a:prstGeom prst="rect">
            <a:avLst/>
          </a:prstGeom>
          <a:noFill/>
          <a:ln w="9525">
            <a:noFill/>
          </a:ln>
        </p:spPr>
        <p:txBody>
          <a:bodyPr wrap="none">
            <a:spAutoFit/>
          </a:bodyPr>
          <a:lstStyle/>
          <a:p>
            <a:r>
              <a:rPr lang="en-US" altLang="zh-CN" sz="2700" dirty="0">
                <a:solidFill>
                  <a:srgbClr val="000000"/>
                </a:solidFill>
                <a:latin typeface="黑体" panose="02010609060101010101" pitchFamily="49" charset="-122"/>
                <a:ea typeface="黑体" panose="02010609060101010101" pitchFamily="49" charset="-122"/>
              </a:rPr>
              <a:t>t</a:t>
            </a:r>
            <a:r>
              <a:rPr lang="en-US" altLang="zh-CN" sz="2700" dirty="0">
                <a:solidFill>
                  <a:srgbClr val="000000"/>
                </a:solidFill>
                <a:latin typeface="黑体" panose="02010609060101010101" pitchFamily="49" charset="-122"/>
                <a:ea typeface="黑体" panose="02010609060101010101" pitchFamily="49" charset="-122"/>
                <a:cs typeface="Times New Roman" panose="02020603050405020304" charset="0"/>
              </a:rPr>
              <a:t>án</a:t>
            </a:r>
            <a:endParaRPr lang="en-US" altLang="zh-CN" sz="2700" dirty="0">
              <a:solidFill>
                <a:srgbClr val="000000"/>
              </a:solidFill>
              <a:latin typeface="黑体" panose="02010609060101010101" pitchFamily="49" charset="-122"/>
              <a:ea typeface="黑体" panose="02010609060101010101" pitchFamily="49" charset="-122"/>
            </a:endParaRPr>
          </a:p>
        </p:txBody>
      </p:sp>
      <p:sp>
        <p:nvSpPr>
          <p:cNvPr id="10252" name="Text Box 12"/>
          <p:cNvSpPr txBox="1"/>
          <p:nvPr/>
        </p:nvSpPr>
        <p:spPr>
          <a:xfrm>
            <a:off x="1981677" y="4925273"/>
            <a:ext cx="704039" cy="507831"/>
          </a:xfrm>
          <a:prstGeom prst="rect">
            <a:avLst/>
          </a:prstGeom>
          <a:noFill/>
          <a:ln w="9525">
            <a:noFill/>
          </a:ln>
        </p:spPr>
        <p:txBody>
          <a:bodyPr wrap="none">
            <a:spAutoFit/>
          </a:bodyPr>
          <a:lstStyle/>
          <a:p>
            <a:r>
              <a:rPr lang="en-US" altLang="zh-CN" sz="2700" dirty="0">
                <a:solidFill>
                  <a:srgbClr val="000000"/>
                </a:solidFill>
                <a:latin typeface="黑体" panose="02010609060101010101" pitchFamily="49" charset="-122"/>
                <a:ea typeface="黑体" panose="02010609060101010101" pitchFamily="49" charset="-122"/>
              </a:rPr>
              <a:t>dà</a:t>
            </a:r>
            <a:r>
              <a:rPr lang="en-US" altLang="zh-CN" sz="2700" dirty="0">
                <a:solidFill>
                  <a:srgbClr val="000000"/>
                </a:solidFill>
                <a:latin typeface="黑体" panose="02010609060101010101" pitchFamily="49" charset="-122"/>
                <a:ea typeface="黑体" panose="02010609060101010101" pitchFamily="49" charset="-122"/>
                <a:cs typeface="Times New Roman" panose="02020603050405020304" charset="0"/>
              </a:rPr>
              <a:t>n</a:t>
            </a:r>
            <a:endParaRPr lang="en-US" altLang="zh-CN" sz="2700" dirty="0">
              <a:solidFill>
                <a:srgbClr val="000000"/>
              </a:solidFill>
              <a:latin typeface="黑体" panose="02010609060101010101" pitchFamily="49" charset="-122"/>
              <a:ea typeface="黑体" panose="02010609060101010101" pitchFamily="49" charset="-122"/>
            </a:endParaRPr>
          </a:p>
        </p:txBody>
      </p:sp>
      <p:sp>
        <p:nvSpPr>
          <p:cNvPr id="10253" name="Text Box 13"/>
          <p:cNvSpPr txBox="1"/>
          <p:nvPr/>
        </p:nvSpPr>
        <p:spPr>
          <a:xfrm>
            <a:off x="2366000" y="4087073"/>
            <a:ext cx="2954655" cy="46166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10254" name="Text Box 14"/>
          <p:cNvSpPr txBox="1"/>
          <p:nvPr/>
        </p:nvSpPr>
        <p:spPr>
          <a:xfrm>
            <a:off x="2399030" y="4925273"/>
            <a:ext cx="2954655" cy="461665"/>
          </a:xfrm>
          <a:prstGeom prst="rect">
            <a:avLst/>
          </a:prstGeom>
          <a:noFill/>
          <a:ln w="9525">
            <a:noFill/>
          </a:ln>
        </p:spPr>
        <p:txBody>
          <a:bodyPr wrap="none">
            <a:spAutoFit/>
          </a:bodyPr>
          <a:lstStyle/>
          <a:p>
            <a:r>
              <a:rPr lang="zh-CN" altLang="en-US" sz="2400" dirty="0">
                <a:solidFill>
                  <a:srgbClr val="000000"/>
                </a:solidFill>
                <a:latin typeface="Times New Roman" panose="02020603050405020304" charset="0"/>
              </a:rPr>
              <a:t>（          ）（          ）</a:t>
            </a:r>
          </a:p>
        </p:txBody>
      </p:sp>
      <p:sp>
        <p:nvSpPr>
          <p:cNvPr id="47119" name="Text Box 15"/>
          <p:cNvSpPr txBox="1"/>
          <p:nvPr/>
        </p:nvSpPr>
        <p:spPr>
          <a:xfrm>
            <a:off x="2971800" y="2542752"/>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传说</a:t>
            </a:r>
          </a:p>
        </p:txBody>
      </p:sp>
      <p:sp>
        <p:nvSpPr>
          <p:cNvPr id="47120" name="Text Box 16"/>
          <p:cNvSpPr txBox="1"/>
          <p:nvPr/>
        </p:nvSpPr>
        <p:spPr>
          <a:xfrm>
            <a:off x="4285615" y="2563919"/>
            <a:ext cx="880369" cy="507831"/>
          </a:xfrm>
          <a:prstGeom prst="rect">
            <a:avLst/>
          </a:prstGeom>
          <a:noFill/>
          <a:ln w="9525">
            <a:noFill/>
          </a:ln>
        </p:spPr>
        <p:txBody>
          <a:bodyPr wrap="none">
            <a:spAutoFit/>
          </a:bodyPr>
          <a:lstStyle/>
          <a:p>
            <a:r>
              <a:rPr lang="zh-CN" altLang="en-US" sz="2700" b="1" dirty="0">
                <a:solidFill>
                  <a:srgbClr val="FF0000"/>
                </a:solidFill>
                <a:latin typeface="楷体" panose="02010609060101010101" pitchFamily="49" charset="-122"/>
                <a:ea typeface="楷体" panose="02010609060101010101" pitchFamily="49" charset="-122"/>
              </a:rPr>
              <a:t>传单</a:t>
            </a:r>
          </a:p>
        </p:txBody>
      </p:sp>
      <p:sp>
        <p:nvSpPr>
          <p:cNvPr id="47121" name="Text Box 17"/>
          <p:cNvSpPr txBox="1"/>
          <p:nvPr/>
        </p:nvSpPr>
        <p:spPr>
          <a:xfrm>
            <a:off x="2880598" y="3360420"/>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传记</a:t>
            </a:r>
          </a:p>
        </p:txBody>
      </p:sp>
      <p:sp>
        <p:nvSpPr>
          <p:cNvPr id="47122" name="Text Box 18"/>
          <p:cNvSpPr txBox="1"/>
          <p:nvPr/>
        </p:nvSpPr>
        <p:spPr>
          <a:xfrm>
            <a:off x="2660015" y="4066752"/>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弹琴</a:t>
            </a:r>
          </a:p>
        </p:txBody>
      </p:sp>
      <p:sp>
        <p:nvSpPr>
          <p:cNvPr id="47123" name="Text Box 19"/>
          <p:cNvSpPr txBox="1"/>
          <p:nvPr/>
        </p:nvSpPr>
        <p:spPr>
          <a:xfrm>
            <a:off x="3973830" y="4087072"/>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弹奏</a:t>
            </a:r>
          </a:p>
        </p:txBody>
      </p:sp>
      <p:sp>
        <p:nvSpPr>
          <p:cNvPr id="47124" name="Text Box 20"/>
          <p:cNvSpPr txBox="1"/>
          <p:nvPr/>
        </p:nvSpPr>
        <p:spPr>
          <a:xfrm>
            <a:off x="2727325" y="4925272"/>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子弹</a:t>
            </a:r>
          </a:p>
        </p:txBody>
      </p:sp>
      <p:sp>
        <p:nvSpPr>
          <p:cNvPr id="47125" name="Text Box 21"/>
          <p:cNvSpPr txBox="1"/>
          <p:nvPr/>
        </p:nvSpPr>
        <p:spPr>
          <a:xfrm>
            <a:off x="4117181" y="4915112"/>
            <a:ext cx="906017" cy="523220"/>
          </a:xfrm>
          <a:prstGeom prst="rect">
            <a:avLst/>
          </a:prstGeom>
          <a:noFill/>
          <a:ln w="9525">
            <a:noFill/>
          </a:ln>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弹弓</a:t>
            </a:r>
          </a:p>
        </p:txBody>
      </p:sp>
      <p:sp>
        <p:nvSpPr>
          <p:cNvPr id="10262" name="Text Box 22"/>
          <p:cNvSpPr txBox="1"/>
          <p:nvPr/>
        </p:nvSpPr>
        <p:spPr>
          <a:xfrm>
            <a:off x="5576888" y="2565400"/>
            <a:ext cx="2004075" cy="507831"/>
          </a:xfrm>
          <a:prstGeom prst="rect">
            <a:avLst/>
          </a:prstGeom>
          <a:noFill/>
          <a:ln w="9525">
            <a:noFill/>
          </a:ln>
        </p:spPr>
        <p:txBody>
          <a:bodyPr wrap="none">
            <a:spAutoFit/>
          </a:bodyPr>
          <a:lstStyle/>
          <a:p>
            <a:r>
              <a:rPr lang="zh-CN" altLang="en-US" sz="2700" b="1" dirty="0">
                <a:solidFill>
                  <a:srgbClr val="000000"/>
                </a:solidFill>
                <a:latin typeface="楷体" panose="02010609060101010101" pitchFamily="49" charset="-122"/>
                <a:ea typeface="楷体" panose="02010609060101010101" pitchFamily="49" charset="-122"/>
              </a:rPr>
              <a:t>纯</a:t>
            </a:r>
            <a:r>
              <a:rPr lang="zh-CN" altLang="en-US" sz="2700" dirty="0">
                <a:solidFill>
                  <a:srgbClr val="000000"/>
                </a:solidFill>
                <a:latin typeface="Times New Roman" panose="02020603050405020304" charset="0"/>
              </a:rPr>
              <a:t>（      </a:t>
            </a:r>
            <a:r>
              <a:rPr lang="zh-CN" altLang="en-US" sz="2700" dirty="0">
                <a:solidFill>
                  <a:srgbClr val="FF0000"/>
                </a:solidFill>
                <a:latin typeface="Times New Roman" panose="02020603050405020304" charset="0"/>
              </a:rPr>
              <a:t>   </a:t>
            </a:r>
            <a:r>
              <a:rPr lang="zh-CN" altLang="en-US" sz="2700" dirty="0">
                <a:solidFill>
                  <a:schemeClr val="tx1"/>
                </a:solidFill>
                <a:latin typeface="Times New Roman" panose="02020603050405020304" charset="0"/>
              </a:rPr>
              <a:t>）</a:t>
            </a:r>
          </a:p>
        </p:txBody>
      </p:sp>
      <p:sp>
        <p:nvSpPr>
          <p:cNvPr id="47127" name="Text Box 23"/>
          <p:cNvSpPr txBox="1"/>
          <p:nvPr/>
        </p:nvSpPr>
        <p:spPr>
          <a:xfrm>
            <a:off x="6246020" y="2534286"/>
            <a:ext cx="1048685" cy="507831"/>
          </a:xfrm>
          <a:prstGeom prst="rect">
            <a:avLst/>
          </a:prstGeom>
          <a:noFill/>
          <a:ln w="9525">
            <a:noFill/>
          </a:ln>
        </p:spPr>
        <p:txBody>
          <a:bodyPr wrap="none">
            <a:spAutoFit/>
          </a:bodyPr>
          <a:lstStyle/>
          <a:p>
            <a:r>
              <a:rPr lang="en-US" altLang="zh-CN" sz="27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chún</a:t>
            </a:r>
            <a:r>
              <a:rPr lang="en-US" altLang="zh-CN" sz="1800" dirty="0">
                <a:solidFill>
                  <a:srgbClr val="000000"/>
                </a:solidFill>
                <a:latin typeface="汉语拼音" panose="020B0604020202020204" pitchFamily="34" charset="0"/>
                <a:ea typeface="黑体" panose="02010609060101010101" pitchFamily="49" charset="-122"/>
                <a:cs typeface="汉语拼音" panose="020B0604020202020204" pitchFamily="34" charset="0"/>
              </a:rPr>
              <a:t> </a:t>
            </a:r>
          </a:p>
        </p:txBody>
      </p:sp>
      <p:sp>
        <p:nvSpPr>
          <p:cNvPr id="10264" name="Text Box 24"/>
          <p:cNvSpPr txBox="1"/>
          <p:nvPr/>
        </p:nvSpPr>
        <p:spPr>
          <a:xfrm>
            <a:off x="5600700" y="3556000"/>
            <a:ext cx="2004075" cy="507831"/>
          </a:xfrm>
          <a:prstGeom prst="rect">
            <a:avLst/>
          </a:prstGeom>
          <a:noFill/>
          <a:ln w="9525">
            <a:noFill/>
          </a:ln>
        </p:spPr>
        <p:txBody>
          <a:bodyPr wrap="none">
            <a:spAutoFit/>
          </a:bodyPr>
          <a:lstStyle/>
          <a:p>
            <a:r>
              <a:rPr lang="zh-CN" altLang="en-US" sz="2700" b="1" dirty="0">
                <a:solidFill>
                  <a:srgbClr val="000000"/>
                </a:solidFill>
                <a:latin typeface="楷体" panose="02010609060101010101" pitchFamily="49" charset="-122"/>
                <a:ea typeface="楷体" panose="02010609060101010101" pitchFamily="49" charset="-122"/>
              </a:rPr>
              <a:t>缕</a:t>
            </a:r>
            <a:r>
              <a:rPr lang="zh-CN" altLang="en-US" sz="2700" dirty="0">
                <a:solidFill>
                  <a:srgbClr val="000000"/>
                </a:solidFill>
                <a:latin typeface="Times New Roman" panose="02020603050405020304" charset="0"/>
              </a:rPr>
              <a:t>（         ）</a:t>
            </a:r>
          </a:p>
        </p:txBody>
      </p:sp>
      <p:sp>
        <p:nvSpPr>
          <p:cNvPr id="47129" name="Text Box 25"/>
          <p:cNvSpPr txBox="1"/>
          <p:nvPr/>
        </p:nvSpPr>
        <p:spPr>
          <a:xfrm>
            <a:off x="6406515" y="3556000"/>
            <a:ext cx="999490" cy="507831"/>
          </a:xfrm>
          <a:prstGeom prst="rect">
            <a:avLst/>
          </a:prstGeom>
          <a:noFill/>
          <a:ln w="9525">
            <a:noFill/>
          </a:ln>
        </p:spPr>
        <p:txBody>
          <a:bodyPr wrap="square">
            <a:spAutoFit/>
          </a:bodyPr>
          <a:lstStyle/>
          <a:p>
            <a:r>
              <a:rPr lang="en-US" altLang="zh-CN" sz="27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lǚ</a:t>
            </a:r>
          </a:p>
        </p:txBody>
      </p:sp>
      <p:sp>
        <p:nvSpPr>
          <p:cNvPr id="10266" name="Text Box 26"/>
          <p:cNvSpPr txBox="1"/>
          <p:nvPr/>
        </p:nvSpPr>
        <p:spPr>
          <a:xfrm>
            <a:off x="1102043" y="1404197"/>
            <a:ext cx="6340197" cy="584775"/>
          </a:xfrm>
          <a:prstGeom prst="rect">
            <a:avLst/>
          </a:prstGeom>
          <a:noFill/>
          <a:ln w="9525">
            <a:noFill/>
          </a:ln>
        </p:spPr>
        <p:txBody>
          <a:bodyPr wrap="none">
            <a:spAutoFit/>
          </a:bodyPr>
          <a:lstStyle/>
          <a:p>
            <a:r>
              <a:rPr lang="zh-CN" altLang="en-US" sz="3200" dirty="0">
                <a:solidFill>
                  <a:schemeClr val="tx1"/>
                </a:solidFill>
                <a:latin typeface="黑体" panose="02010609060101010101" pitchFamily="49" charset="-122"/>
                <a:ea typeface="黑体" panose="02010609060101010101" pitchFamily="49" charset="-122"/>
              </a:rPr>
              <a:t>一、给多音字组词，给生字注音。</a:t>
            </a:r>
          </a:p>
        </p:txBody>
      </p:sp>
      <p:grpSp>
        <p:nvGrpSpPr>
          <p:cNvPr id="31" name="组合 30"/>
          <p:cNvGrpSpPr/>
          <p:nvPr/>
        </p:nvGrpSpPr>
        <p:grpSpPr>
          <a:xfrm>
            <a:off x="76250" y="568491"/>
            <a:ext cx="2376264" cy="678687"/>
            <a:chOff x="179512" y="411510"/>
            <a:chExt cx="2376264" cy="509015"/>
          </a:xfrm>
        </p:grpSpPr>
        <p:sp>
          <p:nvSpPr>
            <p:cNvPr id="32" name="文本框 14"/>
            <p:cNvSpPr txBox="1"/>
            <p:nvPr/>
          </p:nvSpPr>
          <p:spPr>
            <a:xfrm>
              <a:off x="624428" y="411510"/>
              <a:ext cx="1931348" cy="421269"/>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grpSp>
    </p:spTree>
    <p:extLst>
      <p:ext uri="{BB962C8B-B14F-4D97-AF65-F5344CB8AC3E}">
        <p14:creationId xmlns:p14="http://schemas.microsoft.com/office/powerpoint/2010/main" val="1242982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1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1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1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1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1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9" grpId="0"/>
      <p:bldP spid="47120" grpId="0"/>
      <p:bldP spid="47121" grpId="0"/>
      <p:bldP spid="47122" grpId="0"/>
      <p:bldP spid="47123" grpId="0"/>
      <p:bldP spid="47124" grpId="0"/>
      <p:bldP spid="47125" grpId="0"/>
      <p:bldP spid="47127" grpId="0"/>
      <p:bldP spid="471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2"/>
          <p:cNvPicPr>
            <a:picLocks noChangeAspect="1"/>
          </p:cNvPicPr>
          <p:nvPr/>
        </p:nvPicPr>
        <p:blipFill>
          <a:blip r:embed="rId2"/>
          <a:stretch>
            <a:fillRect/>
          </a:stretch>
        </p:blipFill>
        <p:spPr>
          <a:xfrm>
            <a:off x="3186113" y="539752"/>
            <a:ext cx="2735262" cy="1035049"/>
          </a:xfrm>
          <a:prstGeom prst="rect">
            <a:avLst/>
          </a:prstGeom>
          <a:noFill/>
          <a:ln w="9525">
            <a:noFill/>
          </a:ln>
        </p:spPr>
      </p:pic>
      <p:pic>
        <p:nvPicPr>
          <p:cNvPr id="5123" name="图片 1"/>
          <p:cNvPicPr>
            <a:picLocks noChangeAspect="1"/>
          </p:cNvPicPr>
          <p:nvPr/>
        </p:nvPicPr>
        <p:blipFill>
          <a:blip r:embed="rId3"/>
          <a:stretch>
            <a:fillRect/>
          </a:stretch>
        </p:blipFill>
        <p:spPr>
          <a:xfrm>
            <a:off x="98426" y="2273300"/>
            <a:ext cx="8956675" cy="2506133"/>
          </a:xfrm>
          <a:prstGeom prst="rect">
            <a:avLst/>
          </a:prstGeom>
          <a:noFill/>
          <a:ln w="9525">
            <a:noFill/>
          </a:ln>
        </p:spPr>
      </p:pic>
      <p:sp>
        <p:nvSpPr>
          <p:cNvPr id="3" name="矩形 2"/>
          <p:cNvSpPr/>
          <p:nvPr/>
        </p:nvSpPr>
        <p:spPr>
          <a:xfrm>
            <a:off x="5832476" y="3903134"/>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1883006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p:nvPr/>
        </p:nvSpPr>
        <p:spPr>
          <a:xfrm>
            <a:off x="1918970" y="1108287"/>
            <a:ext cx="5306060" cy="523220"/>
          </a:xfrm>
          <a:prstGeom prst="rect">
            <a:avLst/>
          </a:prstGeom>
          <a:noFill/>
          <a:ln w="9525">
            <a:noFill/>
          </a:ln>
        </p:spPr>
        <p:txBody>
          <a:bodyPr wrap="square">
            <a:spAutoFit/>
          </a:bodyPr>
          <a:lstStyle/>
          <a:p>
            <a:pPr>
              <a:spcBef>
                <a:spcPct val="50000"/>
              </a:spcBef>
            </a:pPr>
            <a:r>
              <a:rPr lang="zh-CN" altLang="en-US" sz="2800" dirty="0">
                <a:solidFill>
                  <a:srgbClr val="000000"/>
                </a:solidFill>
                <a:latin typeface="黑体" panose="02010609060101010101" pitchFamily="49" charset="-122"/>
                <a:ea typeface="黑体" panose="02010609060101010101" pitchFamily="49" charset="-122"/>
                <a:cs typeface="楷体" panose="02010609060101010101" pitchFamily="49" charset="-122"/>
              </a:rPr>
              <a:t>二、用直线连接可以搭配的词语。</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p>
        </p:txBody>
      </p:sp>
      <p:sp>
        <p:nvSpPr>
          <p:cNvPr id="11267" name="Text Box 3"/>
          <p:cNvSpPr txBox="1"/>
          <p:nvPr/>
        </p:nvSpPr>
        <p:spPr>
          <a:xfrm>
            <a:off x="2529920" y="1892935"/>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幽静的</a:t>
            </a:r>
          </a:p>
        </p:txBody>
      </p:sp>
      <p:sp>
        <p:nvSpPr>
          <p:cNvPr id="11268" name="Text Box 4"/>
          <p:cNvSpPr txBox="1"/>
          <p:nvPr/>
        </p:nvSpPr>
        <p:spPr>
          <a:xfrm>
            <a:off x="2555081" y="2588789"/>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微弱的</a:t>
            </a:r>
          </a:p>
        </p:txBody>
      </p:sp>
      <p:sp>
        <p:nvSpPr>
          <p:cNvPr id="11269" name="Text Box 5"/>
          <p:cNvSpPr txBox="1"/>
          <p:nvPr/>
        </p:nvSpPr>
        <p:spPr>
          <a:xfrm>
            <a:off x="2555081" y="3264429"/>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清幽的</a:t>
            </a:r>
          </a:p>
        </p:txBody>
      </p:sp>
      <p:sp>
        <p:nvSpPr>
          <p:cNvPr id="11270" name="Text Box 6"/>
          <p:cNvSpPr txBox="1"/>
          <p:nvPr/>
        </p:nvSpPr>
        <p:spPr>
          <a:xfrm>
            <a:off x="2569051" y="4005263"/>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雪亮的</a:t>
            </a:r>
          </a:p>
        </p:txBody>
      </p:sp>
      <p:sp>
        <p:nvSpPr>
          <p:cNvPr id="11271" name="Text Box 7"/>
          <p:cNvSpPr txBox="1"/>
          <p:nvPr/>
        </p:nvSpPr>
        <p:spPr>
          <a:xfrm>
            <a:off x="2569051" y="4772237"/>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美妙的</a:t>
            </a:r>
          </a:p>
        </p:txBody>
      </p:sp>
      <p:sp>
        <p:nvSpPr>
          <p:cNvPr id="11272" name="Text Box 8"/>
          <p:cNvSpPr txBox="1"/>
          <p:nvPr/>
        </p:nvSpPr>
        <p:spPr>
          <a:xfrm>
            <a:off x="5732780" y="1804247"/>
            <a:ext cx="1722120" cy="507831"/>
          </a:xfrm>
          <a:prstGeom prst="rect">
            <a:avLst/>
          </a:prstGeom>
          <a:noFill/>
          <a:ln w="9525">
            <a:noFill/>
          </a:ln>
        </p:spPr>
        <p:txBody>
          <a:bodyPr wrap="square">
            <a:spAutoFit/>
          </a:bodyPr>
          <a:lstStyle/>
          <a:p>
            <a:pPr>
              <a:spcBef>
                <a:spcPct val="50000"/>
              </a:spcBef>
            </a:pPr>
            <a:r>
              <a:rPr lang="zh-CN" altLang="en-US" sz="2700" b="1" dirty="0">
                <a:solidFill>
                  <a:srgbClr val="000000"/>
                </a:solidFill>
                <a:latin typeface="Times New Roman" panose="02020603050405020304" charset="0"/>
                <a:ea typeface="楷体" panose="02010609060101010101" pitchFamily="49" charset="-122"/>
              </a:rPr>
              <a:t>烛光</a:t>
            </a:r>
          </a:p>
        </p:txBody>
      </p:sp>
      <p:sp>
        <p:nvSpPr>
          <p:cNvPr id="11273" name="Text Box 9"/>
          <p:cNvSpPr txBox="1"/>
          <p:nvPr/>
        </p:nvSpPr>
        <p:spPr>
          <a:xfrm>
            <a:off x="5732542" y="2588789"/>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月光</a:t>
            </a:r>
          </a:p>
        </p:txBody>
      </p:sp>
      <p:sp>
        <p:nvSpPr>
          <p:cNvPr id="11274" name="Text Box 10"/>
          <p:cNvSpPr txBox="1"/>
          <p:nvPr/>
        </p:nvSpPr>
        <p:spPr>
          <a:xfrm>
            <a:off x="5732542" y="3329623"/>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琴声</a:t>
            </a:r>
          </a:p>
        </p:txBody>
      </p:sp>
      <p:sp>
        <p:nvSpPr>
          <p:cNvPr id="11275" name="Text Box 11"/>
          <p:cNvSpPr txBox="1"/>
          <p:nvPr/>
        </p:nvSpPr>
        <p:spPr>
          <a:xfrm>
            <a:off x="5732542" y="4096703"/>
            <a:ext cx="1314450" cy="523220"/>
          </a:xfrm>
          <a:prstGeom prst="rect">
            <a:avLst/>
          </a:prstGeom>
          <a:noFill/>
          <a:ln w="9525">
            <a:noFill/>
          </a:ln>
        </p:spPr>
        <p:txBody>
          <a:bodyPr>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小路</a:t>
            </a:r>
          </a:p>
        </p:txBody>
      </p:sp>
      <p:sp>
        <p:nvSpPr>
          <p:cNvPr id="11276" name="Text Box 12"/>
          <p:cNvSpPr txBox="1"/>
          <p:nvPr/>
        </p:nvSpPr>
        <p:spPr>
          <a:xfrm>
            <a:off x="5732780" y="4861560"/>
            <a:ext cx="1314450" cy="523220"/>
          </a:xfrm>
          <a:prstGeom prst="rect">
            <a:avLst/>
          </a:prstGeom>
          <a:noFill/>
          <a:ln w="9525">
            <a:noFill/>
          </a:ln>
        </p:spPr>
        <p:txBody>
          <a:bodyPr wrap="square">
            <a:spAutoFit/>
          </a:bodyPr>
          <a:lstStyle/>
          <a:p>
            <a:pPr>
              <a:spcBef>
                <a:spcPct val="50000"/>
              </a:spcBef>
            </a:pPr>
            <a:r>
              <a:rPr lang="zh-CN" altLang="en-US" sz="2800" b="1" dirty="0">
                <a:solidFill>
                  <a:srgbClr val="000000"/>
                </a:solidFill>
                <a:latin typeface="Times New Roman" panose="02020603050405020304" charset="0"/>
                <a:ea typeface="楷体" panose="02010609060101010101" pitchFamily="49" charset="-122"/>
              </a:rPr>
              <a:t>浪花</a:t>
            </a:r>
          </a:p>
        </p:txBody>
      </p:sp>
      <p:sp>
        <p:nvSpPr>
          <p:cNvPr id="61453" name="Line 13"/>
          <p:cNvSpPr/>
          <p:nvPr/>
        </p:nvSpPr>
        <p:spPr>
          <a:xfrm>
            <a:off x="3844291" y="4330700"/>
            <a:ext cx="1848485" cy="877147"/>
          </a:xfrm>
          <a:prstGeom prst="line">
            <a:avLst/>
          </a:prstGeom>
          <a:ln w="28575" cap="flat" cmpd="sng">
            <a:solidFill>
              <a:srgbClr val="FF0000"/>
            </a:solidFill>
            <a:prstDash val="solid"/>
            <a:headEnd type="none" w="med" len="med"/>
            <a:tailEnd type="none" w="med" len="med"/>
          </a:ln>
        </p:spPr>
      </p:sp>
      <p:sp>
        <p:nvSpPr>
          <p:cNvPr id="61454" name="Line 14"/>
          <p:cNvSpPr/>
          <p:nvPr/>
        </p:nvSpPr>
        <p:spPr>
          <a:xfrm flipV="1">
            <a:off x="3844529" y="2231814"/>
            <a:ext cx="1782365" cy="703263"/>
          </a:xfrm>
          <a:prstGeom prst="line">
            <a:avLst/>
          </a:prstGeom>
          <a:ln w="28575" cap="flat" cmpd="sng">
            <a:solidFill>
              <a:srgbClr val="FF0000"/>
            </a:solidFill>
            <a:prstDash val="solid"/>
            <a:headEnd type="none" w="med" len="med"/>
            <a:tailEnd type="none" w="med" len="med"/>
          </a:ln>
        </p:spPr>
      </p:sp>
      <p:sp>
        <p:nvSpPr>
          <p:cNvPr id="61455" name="Line 15"/>
          <p:cNvSpPr/>
          <p:nvPr/>
        </p:nvSpPr>
        <p:spPr>
          <a:xfrm>
            <a:off x="3869690" y="2231814"/>
            <a:ext cx="1863090" cy="2098887"/>
          </a:xfrm>
          <a:prstGeom prst="line">
            <a:avLst/>
          </a:prstGeom>
          <a:ln w="28575" cap="flat" cmpd="sng">
            <a:solidFill>
              <a:srgbClr val="FF0000"/>
            </a:solidFill>
            <a:prstDash val="solid"/>
            <a:headEnd type="none" w="med" len="med"/>
            <a:tailEnd type="none" w="med" len="med"/>
          </a:ln>
        </p:spPr>
      </p:sp>
      <p:sp>
        <p:nvSpPr>
          <p:cNvPr id="61456" name="Line 16"/>
          <p:cNvSpPr/>
          <p:nvPr/>
        </p:nvSpPr>
        <p:spPr>
          <a:xfrm flipV="1">
            <a:off x="3883898" y="2805324"/>
            <a:ext cx="1754981" cy="865187"/>
          </a:xfrm>
          <a:prstGeom prst="line">
            <a:avLst/>
          </a:prstGeom>
          <a:ln w="28575" cap="flat" cmpd="sng">
            <a:solidFill>
              <a:srgbClr val="FF0000"/>
            </a:solidFill>
            <a:prstDash val="solid"/>
            <a:headEnd type="none" w="med" len="med"/>
            <a:tailEnd type="none" w="med" len="med"/>
          </a:ln>
        </p:spPr>
      </p:sp>
      <p:sp>
        <p:nvSpPr>
          <p:cNvPr id="61457" name="Line 17"/>
          <p:cNvSpPr/>
          <p:nvPr/>
        </p:nvSpPr>
        <p:spPr>
          <a:xfrm flipV="1">
            <a:off x="3768091" y="3670301"/>
            <a:ext cx="1884045" cy="1477433"/>
          </a:xfrm>
          <a:prstGeom prst="line">
            <a:avLst/>
          </a:prstGeom>
          <a:ln w="28575" cap="flat" cmpd="sng">
            <a:solidFill>
              <a:srgbClr val="FF0000"/>
            </a:solidFill>
            <a:prstDash val="solid"/>
            <a:headEnd type="none" w="med" len="med"/>
            <a:tailEnd type="none" w="med" len="med"/>
          </a:ln>
        </p:spPr>
      </p:sp>
    </p:spTree>
    <p:extLst>
      <p:ext uri="{BB962C8B-B14F-4D97-AF65-F5344CB8AC3E}">
        <p14:creationId xmlns:p14="http://schemas.microsoft.com/office/powerpoint/2010/main" val="4140861829"/>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455"/>
                                        </p:tgtEl>
                                        <p:attrNameLst>
                                          <p:attrName>style.visibility</p:attrName>
                                        </p:attrNameLst>
                                      </p:cBhvr>
                                      <p:to>
                                        <p:strVal val="visible"/>
                                      </p:to>
                                    </p:set>
                                    <p:animEffect transition="in" filter="wipe(left)">
                                      <p:cBhvr>
                                        <p:cTn id="7" dur="500"/>
                                        <p:tgtEl>
                                          <p:spTgt spid="614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1454"/>
                                        </p:tgtEl>
                                        <p:attrNameLst>
                                          <p:attrName>style.visibility</p:attrName>
                                        </p:attrNameLst>
                                      </p:cBhvr>
                                      <p:to>
                                        <p:strVal val="visible"/>
                                      </p:to>
                                    </p:set>
                                    <p:animEffect transition="in" filter="wipe(left)">
                                      <p:cBhvr>
                                        <p:cTn id="12" dur="500"/>
                                        <p:tgtEl>
                                          <p:spTgt spid="614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456"/>
                                        </p:tgtEl>
                                        <p:attrNameLst>
                                          <p:attrName>style.visibility</p:attrName>
                                        </p:attrNameLst>
                                      </p:cBhvr>
                                      <p:to>
                                        <p:strVal val="visible"/>
                                      </p:to>
                                    </p:set>
                                    <p:animEffect transition="in" filter="wipe(left)">
                                      <p:cBhvr>
                                        <p:cTn id="17" dur="500"/>
                                        <p:tgtEl>
                                          <p:spTgt spid="614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453"/>
                                        </p:tgtEl>
                                        <p:attrNameLst>
                                          <p:attrName>style.visibility</p:attrName>
                                        </p:attrNameLst>
                                      </p:cBhvr>
                                      <p:to>
                                        <p:strVal val="visible"/>
                                      </p:to>
                                    </p:set>
                                    <p:animEffect transition="in" filter="wipe(left)">
                                      <p:cBhvr>
                                        <p:cTn id="22" dur="500"/>
                                        <p:tgtEl>
                                          <p:spTgt spid="614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457"/>
                                        </p:tgtEl>
                                        <p:attrNameLst>
                                          <p:attrName>style.visibility</p:attrName>
                                        </p:attrNameLst>
                                      </p:cBhvr>
                                      <p:to>
                                        <p:strVal val="visible"/>
                                      </p:to>
                                    </p:set>
                                    <p:animEffect transition="in" filter="wipe(left)">
                                      <p:cBhvr>
                                        <p:cTn id="27" dur="500"/>
                                        <p:tgtEl>
                                          <p:spTgt spid="61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5796" y="1458807"/>
            <a:ext cx="7959725" cy="2677656"/>
          </a:xfrm>
          <a:prstGeom prst="rect">
            <a:avLst/>
          </a:prstGeom>
          <a:noFill/>
        </p:spPr>
        <p:txBody>
          <a:bodyPr wrap="square" rtlCol="0" anchor="t">
            <a:spAutoFit/>
          </a:bodyPr>
          <a:lstStyle/>
          <a:p>
            <a:r>
              <a:rPr lang="en-US" altLang="zh-CN"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他好像面对着大海，月亮正从(　　   　)的地方升起来。(　　   　)的海面上，霎时间洒遍了银光。月亮越升越高，穿过一缕一缕(　　　)似的微云。忽然，海面上刮起了大风，卷起了巨浪。被月光照得（     ）的浪花，一个连一个朝着岸边涌过来……</a:t>
            </a:r>
          </a:p>
        </p:txBody>
      </p:sp>
      <p:sp>
        <p:nvSpPr>
          <p:cNvPr id="11266" name="Text Box 2"/>
          <p:cNvSpPr txBox="1"/>
          <p:nvPr/>
        </p:nvSpPr>
        <p:spPr>
          <a:xfrm>
            <a:off x="701040" y="638387"/>
            <a:ext cx="5306060" cy="523220"/>
          </a:xfrm>
          <a:prstGeom prst="rect">
            <a:avLst/>
          </a:prstGeom>
          <a:noFill/>
          <a:ln w="9525">
            <a:noFill/>
          </a:ln>
        </p:spPr>
        <p:txBody>
          <a:bodyPr wrap="square">
            <a:spAutoFit/>
          </a:bodyPr>
          <a:lstStyle/>
          <a:p>
            <a:pPr>
              <a:spcBef>
                <a:spcPct val="50000"/>
              </a:spcBef>
            </a:pPr>
            <a:r>
              <a:rPr lang="zh-CN" altLang="en-US" sz="2800" dirty="0">
                <a:solidFill>
                  <a:srgbClr val="000000"/>
                </a:solidFill>
                <a:latin typeface="黑体" panose="02010609060101010101" pitchFamily="49" charset="-122"/>
                <a:ea typeface="黑体" panose="02010609060101010101" pitchFamily="49" charset="-122"/>
                <a:cs typeface="楷体" panose="02010609060101010101" pitchFamily="49" charset="-122"/>
              </a:rPr>
              <a:t>二、按原文填空。</a:t>
            </a:r>
            <a:r>
              <a:rPr lang="zh-CN" altLang="en-US" sz="2800" b="1"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p>
        </p:txBody>
      </p:sp>
      <p:sp>
        <p:nvSpPr>
          <p:cNvPr id="4" name="文本框 3"/>
          <p:cNvSpPr txBox="1"/>
          <p:nvPr/>
        </p:nvSpPr>
        <p:spPr>
          <a:xfrm>
            <a:off x="6337935" y="1458807"/>
            <a:ext cx="1627369" cy="52322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水天相接</a:t>
            </a:r>
          </a:p>
        </p:txBody>
      </p:sp>
      <p:sp>
        <p:nvSpPr>
          <p:cNvPr id="5" name="文本框 4"/>
          <p:cNvSpPr txBox="1"/>
          <p:nvPr/>
        </p:nvSpPr>
        <p:spPr>
          <a:xfrm>
            <a:off x="3062605" y="2020993"/>
            <a:ext cx="1627369" cy="52322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微波粼粼</a:t>
            </a:r>
          </a:p>
        </p:txBody>
      </p:sp>
      <p:sp>
        <p:nvSpPr>
          <p:cNvPr id="6" name="文本框 5"/>
          <p:cNvSpPr txBox="1"/>
          <p:nvPr/>
        </p:nvSpPr>
        <p:spPr>
          <a:xfrm>
            <a:off x="7052945" y="2608580"/>
            <a:ext cx="906017" cy="52322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轻纱</a:t>
            </a:r>
          </a:p>
        </p:txBody>
      </p:sp>
      <p:sp>
        <p:nvSpPr>
          <p:cNvPr id="7" name="文本框 6"/>
          <p:cNvSpPr txBox="1"/>
          <p:nvPr/>
        </p:nvSpPr>
        <p:spPr>
          <a:xfrm>
            <a:off x="3609975" y="3690620"/>
            <a:ext cx="906017" cy="523220"/>
          </a:xfrm>
          <a:prstGeom prst="rect">
            <a:avLst/>
          </a:prstGeom>
          <a:noFill/>
        </p:spPr>
        <p:txBody>
          <a:bodyPr wrap="none" rtlCol="0">
            <a:spAutoFit/>
          </a:bodyPr>
          <a:lstStyle/>
          <a:p>
            <a:pPr algn="l"/>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雪亮</a:t>
            </a:r>
          </a:p>
        </p:txBody>
      </p:sp>
    </p:spTree>
    <p:extLst>
      <p:ext uri="{BB962C8B-B14F-4D97-AF65-F5344CB8AC3E}">
        <p14:creationId xmlns:p14="http://schemas.microsoft.com/office/powerpoint/2010/main" val="40039419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p:cNvPicPr>
            <a:picLocks noChangeAspect="1"/>
          </p:cNvPicPr>
          <p:nvPr/>
        </p:nvPicPr>
        <p:blipFill>
          <a:blip r:embed="rId2"/>
          <a:stretch>
            <a:fillRect/>
          </a:stretch>
        </p:blipFill>
        <p:spPr>
          <a:xfrm>
            <a:off x="4038601" y="1885951"/>
            <a:ext cx="1446213" cy="372533"/>
          </a:xfrm>
          <a:prstGeom prst="rect">
            <a:avLst/>
          </a:prstGeom>
          <a:noFill/>
          <a:ln w="9525">
            <a:noFill/>
          </a:ln>
        </p:spPr>
      </p:pic>
      <p:pic>
        <p:nvPicPr>
          <p:cNvPr id="13315" name="图片 5"/>
          <p:cNvPicPr>
            <a:picLocks noChangeAspect="1"/>
          </p:cNvPicPr>
          <p:nvPr/>
        </p:nvPicPr>
        <p:blipFill>
          <a:blip r:embed="rId3"/>
          <a:stretch>
            <a:fillRect/>
          </a:stretch>
        </p:blipFill>
        <p:spPr>
          <a:xfrm>
            <a:off x="166689" y="872067"/>
            <a:ext cx="2809875" cy="1018117"/>
          </a:xfrm>
          <a:prstGeom prst="rect">
            <a:avLst/>
          </a:prstGeom>
          <a:noFill/>
          <a:ln w="9525">
            <a:noFill/>
          </a:ln>
        </p:spPr>
      </p:pic>
      <p:pic>
        <p:nvPicPr>
          <p:cNvPr id="13316" name="图片 1"/>
          <p:cNvPicPr>
            <a:picLocks noChangeAspect="1"/>
          </p:cNvPicPr>
          <p:nvPr/>
        </p:nvPicPr>
        <p:blipFill>
          <a:blip r:embed="rId4"/>
          <a:stretch>
            <a:fillRect/>
          </a:stretch>
        </p:blipFill>
        <p:spPr>
          <a:xfrm>
            <a:off x="3659189" y="971551"/>
            <a:ext cx="2205037" cy="762000"/>
          </a:xfrm>
          <a:prstGeom prst="rect">
            <a:avLst/>
          </a:prstGeom>
          <a:noFill/>
          <a:ln w="9525">
            <a:noFill/>
          </a:ln>
        </p:spPr>
      </p:pic>
      <p:pic>
        <p:nvPicPr>
          <p:cNvPr id="13317" name="图片 1"/>
          <p:cNvPicPr>
            <a:picLocks noChangeAspect="1"/>
          </p:cNvPicPr>
          <p:nvPr/>
        </p:nvPicPr>
        <p:blipFill>
          <a:blip r:embed="rId5"/>
          <a:stretch>
            <a:fillRect/>
          </a:stretch>
        </p:blipFill>
        <p:spPr>
          <a:xfrm>
            <a:off x="600076" y="2544233"/>
            <a:ext cx="7929563" cy="3505200"/>
          </a:xfrm>
          <a:prstGeom prst="rect">
            <a:avLst/>
          </a:prstGeom>
          <a:noFill/>
          <a:ln w="9525">
            <a:noFill/>
          </a:ln>
        </p:spPr>
      </p:pic>
      <p:pic>
        <p:nvPicPr>
          <p:cNvPr id="6" name="图片 5"/>
          <p:cNvPicPr>
            <a:picLocks noChangeAspect="1"/>
          </p:cNvPicPr>
          <p:nvPr/>
        </p:nvPicPr>
        <p:blipFill>
          <a:blip r:embed="rId6"/>
          <a:stretch>
            <a:fillRect/>
          </a:stretch>
        </p:blipFill>
        <p:spPr>
          <a:xfrm>
            <a:off x="6496050" y="3412067"/>
            <a:ext cx="1130300" cy="681567"/>
          </a:xfrm>
          <a:prstGeom prst="rect">
            <a:avLst/>
          </a:prstGeom>
          <a:noFill/>
          <a:ln w="9525">
            <a:noFill/>
          </a:ln>
        </p:spPr>
      </p:pic>
      <p:pic>
        <p:nvPicPr>
          <p:cNvPr id="7" name="图片 6"/>
          <p:cNvPicPr>
            <a:picLocks noChangeAspect="1"/>
          </p:cNvPicPr>
          <p:nvPr/>
        </p:nvPicPr>
        <p:blipFill>
          <a:blip r:embed="rId6"/>
          <a:stretch>
            <a:fillRect/>
          </a:stretch>
        </p:blipFill>
        <p:spPr>
          <a:xfrm>
            <a:off x="2222500" y="5185833"/>
            <a:ext cx="1130300" cy="679451"/>
          </a:xfrm>
          <a:prstGeom prst="rect">
            <a:avLst/>
          </a:prstGeom>
          <a:noFill/>
          <a:ln w="9525">
            <a:noFill/>
          </a:ln>
        </p:spPr>
      </p:pic>
    </p:spTree>
    <p:extLst>
      <p:ext uri="{BB962C8B-B14F-4D97-AF65-F5344CB8AC3E}">
        <p14:creationId xmlns:p14="http://schemas.microsoft.com/office/powerpoint/2010/main" val="27200660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p:cNvPicPr>
          <p:nvPr/>
        </p:nvPicPr>
        <p:blipFill>
          <a:blip r:embed="rId2"/>
          <a:stretch>
            <a:fillRect/>
          </a:stretch>
        </p:blipFill>
        <p:spPr>
          <a:xfrm>
            <a:off x="830264" y="2220384"/>
            <a:ext cx="7386637" cy="2656416"/>
          </a:xfrm>
          <a:prstGeom prst="rect">
            <a:avLst/>
          </a:prstGeom>
          <a:noFill/>
          <a:ln w="9525">
            <a:noFill/>
          </a:ln>
        </p:spPr>
      </p:pic>
      <p:pic>
        <p:nvPicPr>
          <p:cNvPr id="3" name="图片 2"/>
          <p:cNvPicPr>
            <a:picLocks noChangeAspect="1"/>
          </p:cNvPicPr>
          <p:nvPr/>
        </p:nvPicPr>
        <p:blipFill>
          <a:blip r:embed="rId3"/>
          <a:stretch>
            <a:fillRect/>
          </a:stretch>
        </p:blipFill>
        <p:spPr>
          <a:xfrm>
            <a:off x="2022476" y="3208866"/>
            <a:ext cx="1101725" cy="679451"/>
          </a:xfrm>
          <a:prstGeom prst="rect">
            <a:avLst/>
          </a:prstGeom>
          <a:noFill/>
          <a:ln w="9525">
            <a:noFill/>
          </a:ln>
        </p:spPr>
      </p:pic>
      <p:pic>
        <p:nvPicPr>
          <p:cNvPr id="4" name="图片 3"/>
          <p:cNvPicPr>
            <a:picLocks noChangeAspect="1"/>
          </p:cNvPicPr>
          <p:nvPr/>
        </p:nvPicPr>
        <p:blipFill>
          <a:blip r:embed="rId3"/>
          <a:stretch>
            <a:fillRect/>
          </a:stretch>
        </p:blipFill>
        <p:spPr>
          <a:xfrm>
            <a:off x="1287463" y="4064000"/>
            <a:ext cx="1511300" cy="812800"/>
          </a:xfrm>
          <a:prstGeom prst="rect">
            <a:avLst/>
          </a:prstGeom>
          <a:noFill/>
          <a:ln w="9525">
            <a:noFill/>
          </a:ln>
        </p:spPr>
      </p:pic>
    </p:spTree>
    <p:extLst>
      <p:ext uri="{BB962C8B-B14F-4D97-AF65-F5344CB8AC3E}">
        <p14:creationId xmlns:p14="http://schemas.microsoft.com/office/powerpoint/2010/main" val="1146585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2"/>
          <a:stretch>
            <a:fillRect/>
          </a:stretch>
        </p:blipFill>
        <p:spPr>
          <a:xfrm>
            <a:off x="536575" y="1430867"/>
            <a:ext cx="7918450" cy="4512733"/>
          </a:xfrm>
          <a:prstGeom prst="rect">
            <a:avLst/>
          </a:prstGeom>
          <a:noFill/>
          <a:ln w="9525">
            <a:noFill/>
          </a:ln>
        </p:spPr>
      </p:pic>
      <p:pic>
        <p:nvPicPr>
          <p:cNvPr id="3" name="图片 2"/>
          <p:cNvPicPr>
            <a:picLocks noChangeAspect="1"/>
          </p:cNvPicPr>
          <p:nvPr/>
        </p:nvPicPr>
        <p:blipFill>
          <a:blip r:embed="rId3"/>
          <a:stretch>
            <a:fillRect/>
          </a:stretch>
        </p:blipFill>
        <p:spPr>
          <a:xfrm>
            <a:off x="6413500" y="2349501"/>
            <a:ext cx="1157288" cy="681567"/>
          </a:xfrm>
          <a:prstGeom prst="rect">
            <a:avLst/>
          </a:prstGeom>
          <a:noFill/>
          <a:ln w="9525">
            <a:noFill/>
          </a:ln>
        </p:spPr>
      </p:pic>
      <p:pic>
        <p:nvPicPr>
          <p:cNvPr id="4" name="图片 3"/>
          <p:cNvPicPr>
            <a:picLocks noChangeAspect="1"/>
          </p:cNvPicPr>
          <p:nvPr/>
        </p:nvPicPr>
        <p:blipFill>
          <a:blip r:embed="rId3"/>
          <a:stretch>
            <a:fillRect/>
          </a:stretch>
        </p:blipFill>
        <p:spPr>
          <a:xfrm>
            <a:off x="3081339" y="4271433"/>
            <a:ext cx="1158875" cy="679451"/>
          </a:xfrm>
          <a:prstGeom prst="rect">
            <a:avLst/>
          </a:prstGeom>
          <a:noFill/>
          <a:ln w="9525">
            <a:noFill/>
          </a:ln>
        </p:spPr>
      </p:pic>
      <p:pic>
        <p:nvPicPr>
          <p:cNvPr id="5" name="图片 4"/>
          <p:cNvPicPr>
            <a:picLocks noChangeAspect="1"/>
          </p:cNvPicPr>
          <p:nvPr/>
        </p:nvPicPr>
        <p:blipFill>
          <a:blip r:embed="rId3"/>
          <a:stretch>
            <a:fillRect/>
          </a:stretch>
        </p:blipFill>
        <p:spPr>
          <a:xfrm>
            <a:off x="2022475" y="5107518"/>
            <a:ext cx="1157288" cy="679449"/>
          </a:xfrm>
          <a:prstGeom prst="rect">
            <a:avLst/>
          </a:prstGeom>
          <a:noFill/>
          <a:ln w="9525">
            <a:noFill/>
          </a:ln>
        </p:spPr>
      </p:pic>
    </p:spTree>
    <p:extLst>
      <p:ext uri="{BB962C8B-B14F-4D97-AF65-F5344CB8AC3E}">
        <p14:creationId xmlns:p14="http://schemas.microsoft.com/office/powerpoint/2010/main" val="17134887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p:cNvPicPr>
          <p:nvPr/>
        </p:nvPicPr>
        <p:blipFill>
          <a:blip r:embed="rId2"/>
          <a:stretch>
            <a:fillRect/>
          </a:stretch>
        </p:blipFill>
        <p:spPr>
          <a:xfrm>
            <a:off x="638175" y="1316567"/>
            <a:ext cx="7797800" cy="4557184"/>
          </a:xfrm>
          <a:prstGeom prst="rect">
            <a:avLst/>
          </a:prstGeom>
          <a:noFill/>
          <a:ln w="9525">
            <a:noFill/>
          </a:ln>
        </p:spPr>
      </p:pic>
      <p:pic>
        <p:nvPicPr>
          <p:cNvPr id="3" name="图片 2"/>
          <p:cNvPicPr>
            <a:picLocks noChangeAspect="1"/>
          </p:cNvPicPr>
          <p:nvPr/>
        </p:nvPicPr>
        <p:blipFill>
          <a:blip r:embed="rId3"/>
          <a:stretch>
            <a:fillRect/>
          </a:stretch>
        </p:blipFill>
        <p:spPr>
          <a:xfrm>
            <a:off x="7051675" y="2211918"/>
            <a:ext cx="984250" cy="679449"/>
          </a:xfrm>
          <a:prstGeom prst="rect">
            <a:avLst/>
          </a:prstGeom>
          <a:noFill/>
          <a:ln w="9525">
            <a:noFill/>
          </a:ln>
        </p:spPr>
      </p:pic>
      <p:pic>
        <p:nvPicPr>
          <p:cNvPr id="4" name="图片 3"/>
          <p:cNvPicPr>
            <a:picLocks noChangeAspect="1"/>
          </p:cNvPicPr>
          <p:nvPr/>
        </p:nvPicPr>
        <p:blipFill>
          <a:blip r:embed="rId3"/>
          <a:stretch>
            <a:fillRect/>
          </a:stretch>
        </p:blipFill>
        <p:spPr>
          <a:xfrm>
            <a:off x="6988175" y="4042833"/>
            <a:ext cx="985838" cy="679451"/>
          </a:xfrm>
          <a:prstGeom prst="rect">
            <a:avLst/>
          </a:prstGeom>
          <a:noFill/>
          <a:ln w="9525">
            <a:noFill/>
          </a:ln>
        </p:spPr>
      </p:pic>
      <p:pic>
        <p:nvPicPr>
          <p:cNvPr id="5" name="图片 4"/>
          <p:cNvPicPr>
            <a:picLocks noChangeAspect="1"/>
          </p:cNvPicPr>
          <p:nvPr/>
        </p:nvPicPr>
        <p:blipFill>
          <a:blip r:embed="rId3"/>
          <a:stretch>
            <a:fillRect/>
          </a:stretch>
        </p:blipFill>
        <p:spPr>
          <a:xfrm>
            <a:off x="7024689" y="5094818"/>
            <a:ext cx="985837" cy="681567"/>
          </a:xfrm>
          <a:prstGeom prst="rect">
            <a:avLst/>
          </a:prstGeom>
          <a:noFill/>
          <a:ln w="9525">
            <a:noFill/>
          </a:ln>
        </p:spPr>
      </p:pic>
    </p:spTree>
    <p:extLst>
      <p:ext uri="{BB962C8B-B14F-4D97-AF65-F5344CB8AC3E}">
        <p14:creationId xmlns:p14="http://schemas.microsoft.com/office/powerpoint/2010/main" val="26600269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p:cNvPicPr>
          <p:nvPr/>
        </p:nvPicPr>
        <p:blipFill>
          <a:blip r:embed="rId2"/>
          <a:stretch>
            <a:fillRect/>
          </a:stretch>
        </p:blipFill>
        <p:spPr>
          <a:xfrm>
            <a:off x="877889" y="2114552"/>
            <a:ext cx="7305675" cy="2609849"/>
          </a:xfrm>
          <a:prstGeom prst="rect">
            <a:avLst/>
          </a:prstGeom>
          <a:noFill/>
          <a:ln w="9525">
            <a:noFill/>
          </a:ln>
        </p:spPr>
      </p:pic>
      <p:pic>
        <p:nvPicPr>
          <p:cNvPr id="3" name="图片 2"/>
          <p:cNvPicPr>
            <a:picLocks noChangeAspect="1"/>
          </p:cNvPicPr>
          <p:nvPr/>
        </p:nvPicPr>
        <p:blipFill>
          <a:blip r:embed="rId3"/>
          <a:stretch>
            <a:fillRect/>
          </a:stretch>
        </p:blipFill>
        <p:spPr>
          <a:xfrm>
            <a:off x="6884989" y="2114551"/>
            <a:ext cx="555625" cy="681567"/>
          </a:xfrm>
          <a:prstGeom prst="rect">
            <a:avLst/>
          </a:prstGeom>
          <a:noFill/>
          <a:ln w="9525">
            <a:noFill/>
          </a:ln>
        </p:spPr>
      </p:pic>
    </p:spTree>
    <p:extLst>
      <p:ext uri="{BB962C8B-B14F-4D97-AF65-F5344CB8AC3E}">
        <p14:creationId xmlns:p14="http://schemas.microsoft.com/office/powerpoint/2010/main" val="3862256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5" name="Text Box 7"/>
          <p:cNvSpPr txBox="1"/>
          <p:nvPr/>
        </p:nvSpPr>
        <p:spPr>
          <a:xfrm>
            <a:off x="935953" y="1604798"/>
            <a:ext cx="7279880" cy="2585323"/>
          </a:xfrm>
          <a:prstGeom prst="rect">
            <a:avLst/>
          </a:prstGeom>
          <a:solidFill>
            <a:schemeClr val="bg1">
              <a:alpha val="80000"/>
            </a:schemeClr>
          </a:solidFill>
          <a:ln w="9525">
            <a:noFill/>
          </a:ln>
        </p:spPr>
        <p:txBody>
          <a:bodyPr wrap="square">
            <a:spAutoFit/>
          </a:bodyPr>
          <a:lstStyle/>
          <a:p>
            <a:pPr>
              <a:lnSpc>
                <a:spcPct val="150000"/>
              </a:lnSpc>
            </a:pPr>
            <a:r>
              <a:rPr lang="en-US" altLang="zh-CN" sz="3600" dirty="0">
                <a:solidFill>
                  <a:schemeClr val="tx1"/>
                </a:solidFill>
                <a:latin typeface="黑体" panose="02010609060101010101" pitchFamily="49" charset="-122"/>
                <a:ea typeface="黑体" panose="02010609060101010101" pitchFamily="49" charset="-122"/>
                <a:cs typeface="楷体" panose="02010609060101010101" pitchFamily="49" charset="-122"/>
              </a:rPr>
              <a:t>    </a:t>
            </a:r>
            <a:r>
              <a:rPr lang="zh-CN" altLang="en-US" sz="3600" dirty="0">
                <a:solidFill>
                  <a:schemeClr val="tx1"/>
                </a:solidFill>
                <a:latin typeface="黑体" panose="02010609060101010101" pitchFamily="49" charset="-122"/>
                <a:ea typeface="黑体" panose="02010609060101010101" pitchFamily="49" charset="-122"/>
                <a:cs typeface="楷体" panose="02010609060101010101" pitchFamily="49" charset="-122"/>
              </a:rPr>
              <a:t>课文题目是《月光曲》</a:t>
            </a:r>
            <a:r>
              <a:rPr lang="zh-CN" altLang="en-US" sz="3600"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，作者是怎样将一首乐曲用文字表达出来的呢</a:t>
            </a:r>
            <a:r>
              <a:rPr lang="zh-CN" altLang="en-US" sz="3600" dirty="0">
                <a:solidFill>
                  <a:schemeClr val="tx1"/>
                </a:solidFill>
                <a:latin typeface="黑体" panose="02010609060101010101" pitchFamily="49" charset="-122"/>
                <a:ea typeface="黑体" panose="02010609060101010101" pitchFamily="49" charset="-122"/>
                <a:cs typeface="楷体" panose="02010609060101010101" pitchFamily="49" charset="-122"/>
              </a:rPr>
              <a:t>？我们继续来学习这篇课文。</a:t>
            </a:r>
          </a:p>
        </p:txBody>
      </p:sp>
      <p:grpSp>
        <p:nvGrpSpPr>
          <p:cNvPr id="7" name="组合 6"/>
          <p:cNvGrpSpPr/>
          <p:nvPr/>
        </p:nvGrpSpPr>
        <p:grpSpPr>
          <a:xfrm>
            <a:off x="7514418" y="5791167"/>
            <a:ext cx="1629583" cy="519165"/>
            <a:chOff x="160049" y="525491"/>
            <a:chExt cx="1629583" cy="389374"/>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9" name="文本框 11"/>
            <p:cNvSpPr txBox="1"/>
            <p:nvPr/>
          </p:nvSpPr>
          <p:spPr>
            <a:xfrm>
              <a:off x="172162" y="525491"/>
              <a:ext cx="1231486" cy="300083"/>
            </a:xfrm>
            <a:prstGeom prst="rect">
              <a:avLst/>
            </a:prstGeom>
            <a:noFill/>
          </p:spPr>
          <p:txBody>
            <a:bodyPr wrap="square" rtlCol="0">
              <a:spAutoFit/>
            </a:bodyPr>
            <a:lstStyle/>
            <a:p>
              <a:pPr algn="ctr"/>
              <a:r>
                <a:rPr kumimoji="1" lang="zh-CN" altLang="en-US" sz="2000" dirty="0" smtClean="0">
                  <a:solidFill>
                    <a:schemeClr val="bg1"/>
                  </a:solidFill>
                </a:rPr>
                <a:t>第二课时</a:t>
              </a:r>
              <a:endParaRPr kumimoji="1" lang="zh-CN" altLang="en-US" sz="2000" dirty="0">
                <a:solidFill>
                  <a:schemeClr val="bg1"/>
                </a:solidFill>
              </a:endParaRPr>
            </a:p>
          </p:txBody>
        </p:sp>
      </p:grpSp>
    </p:spTree>
    <p:extLst>
      <p:ext uri="{BB962C8B-B14F-4D97-AF65-F5344CB8AC3E}">
        <p14:creationId xmlns:p14="http://schemas.microsoft.com/office/powerpoint/2010/main" val="1828616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p:cNvSpPr txBox="1"/>
          <p:nvPr/>
        </p:nvSpPr>
        <p:spPr>
          <a:xfrm>
            <a:off x="756285" y="1028701"/>
            <a:ext cx="7633970" cy="2554545"/>
          </a:xfrm>
          <a:prstGeom prst="rect">
            <a:avLst/>
          </a:prstGeom>
          <a:noFill/>
          <a:ln w="9525">
            <a:noFill/>
          </a:ln>
        </p:spPr>
        <p:txBody>
          <a:bodyPr wrap="square">
            <a:spAutoFit/>
          </a:bodyPr>
          <a:lstStyle/>
          <a:p>
            <a:r>
              <a:rPr lang="zh-CN" altLang="en-US"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    默读</a:t>
            </a:r>
            <a:r>
              <a:rPr lang="zh-CN" altLang="en-US" sz="4000" dirty="0">
                <a:solidFill>
                  <a:srgbClr val="FF0000"/>
                </a:solidFill>
                <a:latin typeface="黑体" panose="02010609060101010101" pitchFamily="49" charset="-122"/>
                <a:ea typeface="黑体" panose="02010609060101010101" pitchFamily="49" charset="-122"/>
                <a:cs typeface="楷体" panose="02010609060101010101" pitchFamily="49" charset="-122"/>
              </a:rPr>
              <a:t>课文</a:t>
            </a:r>
            <a:r>
              <a:rPr lang="zh-CN" altLang="en-US"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第</a:t>
            </a:r>
            <a:r>
              <a:rPr lang="en-US" altLang="zh-CN"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9</a:t>
            </a:r>
            <a:r>
              <a:rPr lang="zh-CN" altLang="en-US"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a:t>
            </a:r>
            <a:r>
              <a:rPr lang="en-US" altLang="zh-CN"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10</a:t>
            </a:r>
            <a:r>
              <a:rPr lang="zh-CN" altLang="en-US" sz="4000" dirty="0" smtClean="0">
                <a:solidFill>
                  <a:srgbClr val="FF0000"/>
                </a:solidFill>
                <a:latin typeface="黑体" panose="02010609060101010101" pitchFamily="49" charset="-122"/>
                <a:ea typeface="黑体" panose="02010609060101010101" pitchFamily="49" charset="-122"/>
                <a:cs typeface="楷体" panose="02010609060101010101" pitchFamily="49" charset="-122"/>
              </a:rPr>
              <a:t>自然段，边读边想象画面，说一说：</a:t>
            </a:r>
            <a:r>
              <a:rPr lang="zh-CN" altLang="en-US" sz="4000" dirty="0" smtClean="0">
                <a:latin typeface="黑体" panose="02010609060101010101" pitchFamily="49" charset="-122"/>
                <a:ea typeface="黑体" panose="02010609060101010101" pitchFamily="49" charset="-122"/>
                <a:cs typeface="楷体" panose="02010609060101010101" pitchFamily="49" charset="-122"/>
              </a:rPr>
              <a:t>听着琴声，皮鞋匠兄妹好像看到了什么画面？</a:t>
            </a:r>
            <a:endParaRPr lang="zh-CN" altLang="en-US" sz="4000" dirty="0">
              <a:latin typeface="黑体" panose="02010609060101010101" pitchFamily="49" charset="-122"/>
              <a:ea typeface="黑体" panose="02010609060101010101" pitchFamily="49" charset="-122"/>
              <a:cs typeface="楷体" panose="02010609060101010101" pitchFamily="49" charset="-122"/>
            </a:endParaRPr>
          </a:p>
        </p:txBody>
      </p:sp>
      <p:sp>
        <p:nvSpPr>
          <p:cNvPr id="6" name="文本框 10"/>
          <p:cNvSpPr txBox="1"/>
          <p:nvPr/>
        </p:nvSpPr>
        <p:spPr>
          <a:xfrm>
            <a:off x="4536182" y="3717032"/>
            <a:ext cx="259588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课后第二题</a:t>
            </a:r>
            <a:r>
              <a:rPr lang="zh-CN" altLang="en-US" sz="2600" b="1" dirty="0">
                <a:latin typeface="宋体" panose="02010600030101010101" pitchFamily="2" charset="-122"/>
                <a:ea typeface="宋体" panose="02010600030101010101" pitchFamily="2" charset="-122"/>
              </a:rPr>
              <a:t>）</a:t>
            </a:r>
          </a:p>
        </p:txBody>
      </p:sp>
    </p:spTree>
    <p:extLst>
      <p:ext uri="{BB962C8B-B14F-4D97-AF65-F5344CB8AC3E}">
        <p14:creationId xmlns:p14="http://schemas.microsoft.com/office/powerpoint/2010/main" val="3619154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8" name="Text Box 10"/>
          <p:cNvSpPr txBox="1"/>
          <p:nvPr/>
        </p:nvSpPr>
        <p:spPr>
          <a:xfrm>
            <a:off x="222140" y="713699"/>
            <a:ext cx="6948148" cy="2308324"/>
          </a:xfrm>
          <a:prstGeom prst="rect">
            <a:avLst/>
          </a:prstGeom>
          <a:noFill/>
          <a:ln w="9525">
            <a:noFill/>
          </a:ln>
        </p:spPr>
        <p:txBody>
          <a:bodyPr wrap="square">
            <a:spAutoFit/>
          </a:bodyPr>
          <a:lstStyle/>
          <a:p>
            <a:pPr>
              <a:lnSpc>
                <a:spcPct val="120000"/>
              </a:lnSpc>
              <a:spcBef>
                <a:spcPct val="50000"/>
              </a:spcBef>
            </a:pPr>
            <a:r>
              <a:rPr lang="zh-CN" altLang="en-US" sz="2400" b="1" dirty="0">
                <a:solidFill>
                  <a:srgbClr val="0DA6F3"/>
                </a:solidFill>
                <a:latin typeface="楷体" panose="02010609060101010101" pitchFamily="49" charset="-122"/>
                <a:ea typeface="楷体" panose="02010609060101010101" pitchFamily="49" charset="-122"/>
              </a:rPr>
              <a:t>     </a:t>
            </a:r>
            <a:r>
              <a:rPr lang="zh-CN" altLang="en-US" sz="2400" b="1" dirty="0">
                <a:solidFill>
                  <a:srgbClr val="0DA6F3"/>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他好像面对着大海，月亮正从水天相接的地方升起来。</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微波粼粼的海面上，霎时间洒满了银光。</a:t>
            </a:r>
            <a:r>
              <a:rPr lang="zh-CN" altLang="en-US" sz="2400" b="1" dirty="0">
                <a:latin typeface="楷体" panose="02010609060101010101" pitchFamily="49" charset="-122"/>
                <a:ea typeface="楷体" panose="02010609060101010101" pitchFamily="49" charset="-122"/>
                <a:cs typeface="楷体" panose="02010609060101010101" pitchFamily="49" charset="-122"/>
              </a:rPr>
              <a:t>月亮越升越高，穿过一缕一缕轻纱似的微云。</a:t>
            </a:r>
            <a:r>
              <a:rPr lang="zh-CN" altLang="en-US" sz="2400" b="1" dirty="0">
                <a:solidFill>
                  <a:schemeClr val="accent3">
                    <a:lumMod val="50000"/>
                  </a:schemeClr>
                </a:solidFill>
                <a:latin typeface="楷体" panose="02010609060101010101" pitchFamily="49" charset="-122"/>
                <a:ea typeface="楷体" panose="02010609060101010101" pitchFamily="49" charset="-122"/>
                <a:cs typeface="楷体" panose="02010609060101010101" pitchFamily="49" charset="-122"/>
              </a:rPr>
              <a:t>忽然，海面上刮起了大风，卷起了巨浪。被月光照得雪亮的浪花，一个连一个朝着岸边涌过来</a:t>
            </a:r>
            <a:r>
              <a:rPr lang="en-US" altLang="zh-CN" sz="2400" b="1" dirty="0">
                <a:solidFill>
                  <a:schemeClr val="accent3">
                    <a:lumMod val="50000"/>
                  </a:schemeClr>
                </a:solidFill>
                <a:latin typeface="楷体" panose="02010609060101010101" pitchFamily="49" charset="-122"/>
                <a:ea typeface="楷体" panose="02010609060101010101" pitchFamily="49" charset="-122"/>
                <a:cs typeface="楷体" panose="02010609060101010101" pitchFamily="49" charset="-122"/>
              </a:rPr>
              <a:t>……</a:t>
            </a:r>
          </a:p>
        </p:txBody>
      </p:sp>
      <p:grpSp>
        <p:nvGrpSpPr>
          <p:cNvPr id="4" name="组合 3"/>
          <p:cNvGrpSpPr/>
          <p:nvPr/>
        </p:nvGrpSpPr>
        <p:grpSpPr>
          <a:xfrm>
            <a:off x="179512" y="4293097"/>
            <a:ext cx="2147232" cy="2022687"/>
            <a:chOff x="879307" y="2905309"/>
            <a:chExt cx="2147232" cy="1517015"/>
          </a:xfrm>
        </p:grpSpPr>
        <p:pic>
          <p:nvPicPr>
            <p:cNvPr id="78854" name="Picture 6" descr="b_010F29F31C85412403652E849E08870E">
              <a:hlinkClick r:id="rId2"/>
            </p:cNvPr>
            <p:cNvPicPr>
              <a:picLocks noChangeAspect="1"/>
            </p:cNvPicPr>
            <p:nvPr/>
          </p:nvPicPr>
          <p:blipFill>
            <a:blip r:embed="rId3" cstate="print"/>
            <a:stretch>
              <a:fillRect/>
            </a:stretch>
          </p:blipFill>
          <p:spPr>
            <a:xfrm>
              <a:off x="879307" y="2905309"/>
              <a:ext cx="1492885" cy="1517015"/>
            </a:xfrm>
            <a:prstGeom prst="ellipse">
              <a:avLst/>
            </a:prstGeom>
            <a:noFill/>
            <a:ln w="9525">
              <a:noFill/>
            </a:ln>
          </p:spPr>
        </p:pic>
        <p:sp>
          <p:nvSpPr>
            <p:cNvPr id="3" name="文本框 2"/>
            <p:cNvSpPr txBox="1"/>
            <p:nvPr/>
          </p:nvSpPr>
          <p:spPr>
            <a:xfrm>
              <a:off x="2123728" y="3873343"/>
              <a:ext cx="902811" cy="392415"/>
            </a:xfrm>
            <a:prstGeom prst="rect">
              <a:avLst/>
            </a:prstGeom>
            <a:noFill/>
          </p:spPr>
          <p:txBody>
            <a:bodyPr wrap="non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月亮</a:t>
              </a:r>
              <a:endParaRPr lang="zh-CN" altLang="en-US" sz="2800" dirty="0">
                <a:solidFill>
                  <a:srgbClr val="FF0000"/>
                </a:solidFill>
                <a:latin typeface="黑体" panose="02010609060101010101" pitchFamily="49" charset="-122"/>
                <a:ea typeface="黑体" panose="02010609060101010101" pitchFamily="49" charset="-122"/>
              </a:endParaRPr>
            </a:p>
          </p:txBody>
        </p:sp>
      </p:grpSp>
      <p:grpSp>
        <p:nvGrpSpPr>
          <p:cNvPr id="5" name="组合 4"/>
          <p:cNvGrpSpPr/>
          <p:nvPr/>
        </p:nvGrpSpPr>
        <p:grpSpPr>
          <a:xfrm>
            <a:off x="2627784" y="4293096"/>
            <a:ext cx="3015426" cy="2023533"/>
            <a:chOff x="3181539" y="2929255"/>
            <a:chExt cx="3015426" cy="1517650"/>
          </a:xfrm>
        </p:grpSpPr>
        <p:pic>
          <p:nvPicPr>
            <p:cNvPr id="78855" name="Picture 7" descr="图片2">
              <a:hlinkClick r:id="" action="ppaction://noaction"/>
            </p:cNvPr>
            <p:cNvPicPr>
              <a:picLocks noChangeAspect="1"/>
            </p:cNvPicPr>
            <p:nvPr/>
          </p:nvPicPr>
          <p:blipFill>
            <a:blip r:embed="rId4" cstate="print"/>
            <a:stretch>
              <a:fillRect/>
            </a:stretch>
          </p:blipFill>
          <p:spPr>
            <a:xfrm>
              <a:off x="3181539" y="2929255"/>
              <a:ext cx="1564640" cy="1517650"/>
            </a:xfrm>
            <a:prstGeom prst="ellipse">
              <a:avLst/>
            </a:prstGeom>
            <a:noFill/>
            <a:ln w="9525">
              <a:noFill/>
            </a:ln>
          </p:spPr>
        </p:pic>
        <p:sp>
          <p:nvSpPr>
            <p:cNvPr id="10" name="文本框 9"/>
            <p:cNvSpPr txBox="1"/>
            <p:nvPr/>
          </p:nvSpPr>
          <p:spPr>
            <a:xfrm>
              <a:off x="4576008" y="3923050"/>
              <a:ext cx="1620957" cy="392415"/>
            </a:xfrm>
            <a:prstGeom prst="rect">
              <a:avLst/>
            </a:prstGeom>
            <a:noFill/>
          </p:spPr>
          <p:txBody>
            <a:bodyPr wrap="none" rtlCol="0">
              <a:spAutoFit/>
            </a:bodyPr>
            <a:lstStyle/>
            <a:p>
              <a:r>
                <a:rPr lang="zh-CN" altLang="en-US" sz="2800" dirty="0" smtClean="0">
                  <a:solidFill>
                    <a:srgbClr val="0000FF"/>
                  </a:solidFill>
                  <a:latin typeface="黑体" panose="02010609060101010101" pitchFamily="49" charset="-122"/>
                  <a:ea typeface="黑体" panose="02010609060101010101" pitchFamily="49" charset="-122"/>
                </a:rPr>
                <a:t>微波粼粼</a:t>
              </a:r>
              <a:endParaRPr lang="zh-CN" altLang="en-US" sz="2800" dirty="0">
                <a:solidFill>
                  <a:srgbClr val="0000FF"/>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5940153" y="4276777"/>
            <a:ext cx="3061117" cy="2021840"/>
            <a:chOff x="6196965" y="2929890"/>
            <a:chExt cx="3061117" cy="1516380"/>
          </a:xfrm>
        </p:grpSpPr>
        <p:pic>
          <p:nvPicPr>
            <p:cNvPr id="78853" name="Picture 5" descr="20060925113714180">
              <a:hlinkClick r:id="rId5"/>
            </p:cNvPr>
            <p:cNvPicPr>
              <a:picLocks noChangeAspect="1"/>
            </p:cNvPicPr>
            <p:nvPr/>
          </p:nvPicPr>
          <p:blipFill>
            <a:blip r:embed="rId6" cstate="print"/>
            <a:stretch>
              <a:fillRect/>
            </a:stretch>
          </p:blipFill>
          <p:spPr>
            <a:xfrm>
              <a:off x="6196965" y="2929890"/>
              <a:ext cx="1570990" cy="1516380"/>
            </a:xfrm>
            <a:prstGeom prst="ellipse">
              <a:avLst/>
            </a:prstGeom>
            <a:noFill/>
            <a:ln w="9525">
              <a:noFill/>
            </a:ln>
          </p:spPr>
        </p:pic>
        <p:sp>
          <p:nvSpPr>
            <p:cNvPr id="12" name="文本框 11"/>
            <p:cNvSpPr txBox="1"/>
            <p:nvPr/>
          </p:nvSpPr>
          <p:spPr>
            <a:xfrm>
              <a:off x="7637125" y="3393227"/>
              <a:ext cx="1620957" cy="392415"/>
            </a:xfrm>
            <a:prstGeom prst="rect">
              <a:avLst/>
            </a:prstGeom>
            <a:noFill/>
          </p:spPr>
          <p:txBody>
            <a:bodyPr wrap="none" rtlCol="0">
              <a:spAutoFit/>
            </a:bodyPr>
            <a:lstStyle/>
            <a:p>
              <a:r>
                <a:rPr lang="zh-CN" altLang="en-US" sz="2800" dirty="0" smtClean="0">
                  <a:solidFill>
                    <a:schemeClr val="accent3">
                      <a:lumMod val="50000"/>
                    </a:schemeClr>
                  </a:solidFill>
                  <a:latin typeface="黑体" panose="02010609060101010101" pitchFamily="49" charset="-122"/>
                  <a:ea typeface="黑体" panose="02010609060101010101" pitchFamily="49" charset="-122"/>
                </a:rPr>
                <a:t>刮风卷浪</a:t>
              </a:r>
              <a:endParaRPr lang="zh-CN" altLang="en-US" sz="2800" dirty="0">
                <a:solidFill>
                  <a:schemeClr val="accent3">
                    <a:lumMod val="50000"/>
                  </a:schemeClr>
                </a:solidFill>
                <a:latin typeface="黑体" panose="02010609060101010101" pitchFamily="49" charset="-122"/>
                <a:ea typeface="黑体" panose="02010609060101010101" pitchFamily="49" charset="-122"/>
              </a:endParaRPr>
            </a:p>
          </p:txBody>
        </p:sp>
        <p:sp>
          <p:nvSpPr>
            <p:cNvPr id="13" name="文本框 12"/>
            <p:cNvSpPr txBox="1"/>
            <p:nvPr/>
          </p:nvSpPr>
          <p:spPr>
            <a:xfrm>
              <a:off x="7637125" y="3897283"/>
              <a:ext cx="1620957" cy="392415"/>
            </a:xfrm>
            <a:prstGeom prst="rect">
              <a:avLst/>
            </a:prstGeom>
            <a:noFill/>
          </p:spPr>
          <p:txBody>
            <a:bodyPr wrap="none" rtlCol="0">
              <a:spAutoFit/>
            </a:bodyPr>
            <a:lstStyle/>
            <a:p>
              <a:r>
                <a:rPr lang="zh-CN" altLang="en-US" sz="2800" dirty="0" smtClean="0">
                  <a:solidFill>
                    <a:schemeClr val="accent3">
                      <a:lumMod val="50000"/>
                    </a:schemeClr>
                  </a:solidFill>
                  <a:latin typeface="黑体" panose="02010609060101010101" pitchFamily="49" charset="-122"/>
                  <a:ea typeface="黑体" panose="02010609060101010101" pitchFamily="49" charset="-122"/>
                </a:rPr>
                <a:t>波涛汹涌</a:t>
              </a:r>
              <a:endParaRPr lang="zh-CN" altLang="en-US" sz="2800" dirty="0">
                <a:solidFill>
                  <a:schemeClr val="accent3">
                    <a:lumMod val="50000"/>
                  </a:schemeClr>
                </a:solidFill>
                <a:latin typeface="黑体" panose="02010609060101010101" pitchFamily="49" charset="-122"/>
                <a:ea typeface="黑体" panose="02010609060101010101" pitchFamily="49" charset="-122"/>
              </a:endParaRPr>
            </a:p>
          </p:txBody>
        </p:sp>
      </p:grpSp>
      <p:sp>
        <p:nvSpPr>
          <p:cNvPr id="14" name="文本框 64"/>
          <p:cNvSpPr txBox="1"/>
          <p:nvPr/>
        </p:nvSpPr>
        <p:spPr>
          <a:xfrm>
            <a:off x="7595280" y="2053337"/>
            <a:ext cx="608488"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缕</a:t>
            </a:r>
          </a:p>
        </p:txBody>
      </p:sp>
      <p:grpSp>
        <p:nvGrpSpPr>
          <p:cNvPr id="15" name="组合 7"/>
          <p:cNvGrpSpPr/>
          <p:nvPr/>
        </p:nvGrpSpPr>
        <p:grpSpPr>
          <a:xfrm>
            <a:off x="7524329" y="2052344"/>
            <a:ext cx="1029163" cy="1447541"/>
            <a:chOff x="2437" y="2032"/>
            <a:chExt cx="1244" cy="1264"/>
          </a:xfrm>
        </p:grpSpPr>
        <p:sp>
          <p:nvSpPr>
            <p:cNvPr id="1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9" name="矩形 18"/>
          <p:cNvSpPr/>
          <p:nvPr/>
        </p:nvSpPr>
        <p:spPr>
          <a:xfrm>
            <a:off x="7855477" y="1474284"/>
            <a:ext cx="470464" cy="438582"/>
          </a:xfrm>
          <a:prstGeom prst="rect">
            <a:avLst/>
          </a:prstGeom>
        </p:spPr>
        <p:txBody>
          <a:bodyPr wrap="square" lIns="68580" tIns="34290" rIns="68580" bIns="34290">
            <a:spAutoFit/>
          </a:bodyPr>
          <a:lstStyle/>
          <a:p>
            <a:r>
              <a:rPr lang="en-US" altLang="zh-CN" sz="2400" b="1" dirty="0" err="1" smtClean="0">
                <a:latin typeface="汉语拼音" panose="020B0604020202020204" pitchFamily="34" charset="0"/>
                <a:ea typeface="黑体" panose="02010609060101010101" pitchFamily="49" charset="-122"/>
                <a:cs typeface="汉语拼音" panose="020B0604020202020204" pitchFamily="34" charset="0"/>
              </a:rPr>
              <a:t>lǚ</a:t>
            </a:r>
            <a:endParaRPr lang="en-US" altLang="en-US" sz="2400" b="1"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20" name="文本框 3"/>
          <p:cNvSpPr txBox="1"/>
          <p:nvPr/>
        </p:nvSpPr>
        <p:spPr>
          <a:xfrm>
            <a:off x="7673596" y="3602807"/>
            <a:ext cx="1210588" cy="400110"/>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2000" dirty="0" smtClean="0">
                <a:solidFill>
                  <a:srgbClr val="FF0000"/>
                </a:solidFill>
                <a:latin typeface="黑体" panose="02010609060101010101" pitchFamily="49" charset="-122"/>
                <a:ea typeface="黑体" panose="02010609060101010101" pitchFamily="49" charset="-122"/>
              </a:rPr>
              <a:t>左窄右宽</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7313556" y="1044879"/>
            <a:ext cx="1800200" cy="3152207"/>
          </a:xfrm>
          <a:prstGeom prst="rect">
            <a:avLst/>
          </a:prstGeom>
          <a:noFill/>
          <a:ln w="9525">
            <a:solidFill>
              <a:srgbClr val="660033"/>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22" name="椭圆 21"/>
          <p:cNvSpPr/>
          <p:nvPr/>
        </p:nvSpPr>
        <p:spPr>
          <a:xfrm>
            <a:off x="7385563" y="644691"/>
            <a:ext cx="1656185" cy="828612"/>
          </a:xfrm>
          <a:prstGeom prst="ellipse">
            <a:avLst/>
          </a:prstGeom>
          <a:solidFill>
            <a:schemeClr val="accent3">
              <a:lumMod val="40000"/>
              <a:lumOff val="60000"/>
            </a:schemeClr>
          </a:solidFill>
          <a:ln w="9525">
            <a:solidFill>
              <a:srgbClr val="660066"/>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3" name="组合 22"/>
          <p:cNvGrpSpPr/>
          <p:nvPr/>
        </p:nvGrpSpPr>
        <p:grpSpPr>
          <a:xfrm>
            <a:off x="7639092" y="820597"/>
            <a:ext cx="1221752" cy="522265"/>
            <a:chOff x="760801" y="993441"/>
            <a:chExt cx="1221752" cy="391699"/>
          </a:xfrm>
        </p:grpSpPr>
        <p:grpSp>
          <p:nvGrpSpPr>
            <p:cNvPr id="24" name="组合 23"/>
            <p:cNvGrpSpPr/>
            <p:nvPr/>
          </p:nvGrpSpPr>
          <p:grpSpPr>
            <a:xfrm>
              <a:off x="760801" y="993441"/>
              <a:ext cx="921477" cy="337286"/>
              <a:chOff x="467544" y="1550352"/>
              <a:chExt cx="921477" cy="337286"/>
            </a:xfrm>
          </p:grpSpPr>
          <p:sp>
            <p:nvSpPr>
              <p:cNvPr id="26" name="TextBox 11">
                <a:hlinkClick r:id="rId7" action="ppaction://hlinkfile"/>
              </p:cNvPr>
              <p:cNvSpPr txBox="1">
                <a:spLocks noChangeArrowheads="1"/>
              </p:cNvSpPr>
              <p:nvPr/>
            </p:nvSpPr>
            <p:spPr bwMode="auto">
              <a:xfrm>
                <a:off x="505294" y="1550352"/>
                <a:ext cx="883727" cy="25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defRPr/>
                </a:pPr>
                <a:r>
                  <a:rPr lang="zh-CN" altLang="en-US" sz="18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学写字</a:t>
                </a:r>
                <a:endParaRPr lang="zh-CN" altLang="en-US" sz="18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28" name="矩形 27"/>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grp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057708">
              <a:off x="1705623" y="994836"/>
              <a:ext cx="276930" cy="390304"/>
            </a:xfrm>
            <a:prstGeom prst="rect">
              <a:avLst/>
            </a:prstGeom>
          </p:spPr>
        </p:pic>
      </p:grpSp>
      <p:sp>
        <p:nvSpPr>
          <p:cNvPr id="29" name="矩形 28"/>
          <p:cNvSpPr/>
          <p:nvPr/>
        </p:nvSpPr>
        <p:spPr>
          <a:xfrm>
            <a:off x="8485562" y="813709"/>
            <a:ext cx="36000" cy="432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zh-CN" altLang="en-US" sz="1400">
              <a:solidFill>
                <a:prstClr val="white"/>
              </a:solidFill>
            </a:endParaRPr>
          </a:p>
        </p:txBody>
      </p:sp>
      <p:pic>
        <p:nvPicPr>
          <p:cNvPr id="30" name="Picture 2" descr="C:\Users\zhangye\Desktop\点击.png">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04448" y="2756381"/>
            <a:ext cx="504056" cy="672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656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0" grpId="0" animBg="1"/>
      <p:bldP spid="21" grpId="0" animBg="1"/>
      <p:bldP spid="22"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p:cNvPicPr>
          <p:nvPr/>
        </p:nvPicPr>
        <p:blipFill>
          <a:blip r:embed="rId2"/>
          <a:stretch>
            <a:fillRect/>
          </a:stretch>
        </p:blipFill>
        <p:spPr>
          <a:xfrm>
            <a:off x="908051" y="795867"/>
            <a:ext cx="7624763" cy="5365751"/>
          </a:xfrm>
          <a:prstGeom prst="rect">
            <a:avLst/>
          </a:prstGeom>
          <a:noFill/>
          <a:ln w="9525">
            <a:noFill/>
          </a:ln>
        </p:spPr>
      </p:pic>
      <p:sp>
        <p:nvSpPr>
          <p:cNvPr id="27" name="矩形 26"/>
          <p:cNvSpPr/>
          <p:nvPr/>
        </p:nvSpPr>
        <p:spPr>
          <a:xfrm>
            <a:off x="2617789" y="1380067"/>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8" name="矩形 27"/>
          <p:cNvSpPr/>
          <p:nvPr/>
        </p:nvSpPr>
        <p:spPr>
          <a:xfrm>
            <a:off x="3530601" y="1390651"/>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矩形 28"/>
          <p:cNvSpPr/>
          <p:nvPr/>
        </p:nvSpPr>
        <p:spPr>
          <a:xfrm>
            <a:off x="4721226" y="1382184"/>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矩形 29"/>
          <p:cNvSpPr/>
          <p:nvPr/>
        </p:nvSpPr>
        <p:spPr>
          <a:xfrm>
            <a:off x="5572126" y="1454151"/>
            <a:ext cx="665163"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矩形 30"/>
          <p:cNvSpPr/>
          <p:nvPr/>
        </p:nvSpPr>
        <p:spPr>
          <a:xfrm>
            <a:off x="6707189" y="1380067"/>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矩形 31"/>
          <p:cNvSpPr/>
          <p:nvPr/>
        </p:nvSpPr>
        <p:spPr>
          <a:xfrm>
            <a:off x="7605713" y="1382184"/>
            <a:ext cx="630238"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 name="矩形 32"/>
          <p:cNvSpPr/>
          <p:nvPr/>
        </p:nvSpPr>
        <p:spPr>
          <a:xfrm>
            <a:off x="2671764" y="1873251"/>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4" name="矩形 33"/>
          <p:cNvSpPr/>
          <p:nvPr/>
        </p:nvSpPr>
        <p:spPr>
          <a:xfrm>
            <a:off x="3530601" y="1898651"/>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5" name="矩形 34"/>
          <p:cNvSpPr/>
          <p:nvPr/>
        </p:nvSpPr>
        <p:spPr>
          <a:xfrm>
            <a:off x="4786314" y="1852084"/>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6" name="矩形 35"/>
          <p:cNvSpPr/>
          <p:nvPr/>
        </p:nvSpPr>
        <p:spPr>
          <a:xfrm>
            <a:off x="5597525" y="1945218"/>
            <a:ext cx="546100"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7" name="矩形 36"/>
          <p:cNvSpPr/>
          <p:nvPr/>
        </p:nvSpPr>
        <p:spPr>
          <a:xfrm>
            <a:off x="6845300" y="1873251"/>
            <a:ext cx="420688"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8" name="矩形 37"/>
          <p:cNvSpPr/>
          <p:nvPr/>
        </p:nvSpPr>
        <p:spPr>
          <a:xfrm>
            <a:off x="7599364" y="1896534"/>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9" name="矩形 38"/>
          <p:cNvSpPr/>
          <p:nvPr/>
        </p:nvSpPr>
        <p:spPr>
          <a:xfrm>
            <a:off x="2671764" y="2341034"/>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 name="矩形 39"/>
          <p:cNvSpPr/>
          <p:nvPr/>
        </p:nvSpPr>
        <p:spPr>
          <a:xfrm>
            <a:off x="3516314" y="2408767"/>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1" name="矩形 40"/>
          <p:cNvSpPr/>
          <p:nvPr/>
        </p:nvSpPr>
        <p:spPr>
          <a:xfrm>
            <a:off x="2841626" y="2819400"/>
            <a:ext cx="500063"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2" name="矩形 41"/>
          <p:cNvSpPr/>
          <p:nvPr/>
        </p:nvSpPr>
        <p:spPr>
          <a:xfrm>
            <a:off x="3759201" y="2912534"/>
            <a:ext cx="4286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3" name="矩形 42"/>
          <p:cNvSpPr/>
          <p:nvPr/>
        </p:nvSpPr>
        <p:spPr>
          <a:xfrm>
            <a:off x="4775201" y="2351618"/>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4" name="矩形 43"/>
          <p:cNvSpPr/>
          <p:nvPr/>
        </p:nvSpPr>
        <p:spPr>
          <a:xfrm>
            <a:off x="5622925" y="2410884"/>
            <a:ext cx="546100"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7" name="矩形 46"/>
          <p:cNvSpPr/>
          <p:nvPr/>
        </p:nvSpPr>
        <p:spPr>
          <a:xfrm>
            <a:off x="6073775" y="4853518"/>
            <a:ext cx="396875" cy="3598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8" name="矩形 47"/>
          <p:cNvSpPr/>
          <p:nvPr/>
        </p:nvSpPr>
        <p:spPr>
          <a:xfrm>
            <a:off x="4710113" y="5628218"/>
            <a:ext cx="3735388" cy="3619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5" name="矩形 24"/>
          <p:cNvSpPr/>
          <p:nvPr/>
        </p:nvSpPr>
        <p:spPr>
          <a:xfrm>
            <a:off x="2841626" y="3302000"/>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矩形 25"/>
          <p:cNvSpPr/>
          <p:nvPr/>
        </p:nvSpPr>
        <p:spPr>
          <a:xfrm>
            <a:off x="3771901" y="3331634"/>
            <a:ext cx="4286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2478862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4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44"/>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41"/>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4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47"/>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0" nodeType="clickEffect">
                                  <p:stCondLst>
                                    <p:cond delay="0"/>
                                  </p:stCondLst>
                                  <p:childTnLst>
                                    <p:set>
                                      <p:cBhvr>
                                        <p:cTn id="90" dur="1" fill="hold">
                                          <p:stCondLst>
                                            <p:cond delay="0"/>
                                          </p:stCondLst>
                                        </p:cTn>
                                        <p:tgtEl>
                                          <p:spTgt spid="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7" grpId="0" bldLvl="0" animBg="1"/>
      <p:bldP spid="48" grpId="0" bldLvl="0" animBg="1"/>
      <p:bldP spid="25" grpId="0" bldLvl="0" animBg="1"/>
      <p:bldP spid="2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p:nvPr/>
        </p:nvSpPr>
        <p:spPr>
          <a:xfrm>
            <a:off x="659130" y="644691"/>
            <a:ext cx="7825740" cy="1815882"/>
          </a:xfrm>
          <a:prstGeom prst="rect">
            <a:avLst/>
          </a:prstGeom>
          <a:noFill/>
          <a:ln w="9525">
            <a:noFill/>
          </a:ln>
        </p:spPr>
        <p:txBody>
          <a:bodyPr wrap="square">
            <a:spAutoFit/>
          </a:bodyPr>
          <a:lstStyle/>
          <a:p>
            <a:pPr>
              <a:buFont typeface="Arial" panose="020B0604020202020204" pitchFamily="34" charset="0"/>
              <a:buNone/>
            </a:pPr>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皮鞋匠</a:t>
            </a:r>
            <a:r>
              <a:rPr lang="zh-CN" altLang="en-US" sz="2800" b="1" dirty="0">
                <a:latin typeface="楷体" panose="02010609060101010101" pitchFamily="49" charset="-122"/>
                <a:ea typeface="楷体" panose="02010609060101010101" pitchFamily="49" charset="-122"/>
              </a:rPr>
              <a:t>看看妹妹，月光正照在她那恬静的脸上，照着她睁得大大的眼睛。她仿佛也</a:t>
            </a:r>
            <a:r>
              <a:rPr lang="zh-CN" altLang="en-US" sz="2800" b="1" dirty="0">
                <a:solidFill>
                  <a:srgbClr val="FF0000"/>
                </a:solidFill>
                <a:latin typeface="楷体" panose="02010609060101010101" pitchFamily="49" charset="-122"/>
                <a:ea typeface="楷体" panose="02010609060101010101" pitchFamily="49" charset="-122"/>
              </a:rPr>
              <a:t>看到</a:t>
            </a:r>
            <a:r>
              <a:rPr lang="zh-CN" altLang="en-US" sz="2800" b="1" dirty="0">
                <a:latin typeface="楷体" panose="02010609060101010101" pitchFamily="49" charset="-122"/>
                <a:ea typeface="楷体" panose="02010609060101010101" pitchFamily="49" charset="-122"/>
              </a:rPr>
              <a:t>了，</a:t>
            </a:r>
            <a:r>
              <a:rPr lang="zh-CN" altLang="en-US" sz="2800" b="1" dirty="0">
                <a:solidFill>
                  <a:srgbClr val="FF0000"/>
                </a:solidFill>
                <a:latin typeface="楷体" panose="02010609060101010101" pitchFamily="49" charset="-122"/>
                <a:ea typeface="楷体" panose="02010609060101010101" pitchFamily="49" charset="-122"/>
              </a:rPr>
              <a:t>看到</a:t>
            </a:r>
            <a:r>
              <a:rPr lang="zh-CN" altLang="en-US" sz="2800" b="1" dirty="0">
                <a:latin typeface="楷体" panose="02010609060101010101" pitchFamily="49" charset="-122"/>
                <a:ea typeface="楷体" panose="02010609060101010101" pitchFamily="49" charset="-122"/>
              </a:rPr>
              <a:t>了她从来</a:t>
            </a:r>
            <a:r>
              <a:rPr lang="zh-CN" altLang="en-US" sz="2800" b="1" dirty="0">
                <a:solidFill>
                  <a:srgbClr val="FF0000"/>
                </a:solidFill>
                <a:latin typeface="楷体" panose="02010609060101010101" pitchFamily="49" charset="-122"/>
                <a:ea typeface="楷体" panose="02010609060101010101" pitchFamily="49" charset="-122"/>
              </a:rPr>
              <a:t>没有看到</a:t>
            </a:r>
            <a:r>
              <a:rPr lang="zh-CN" altLang="en-US" sz="2800" b="1" dirty="0">
                <a:latin typeface="楷体" panose="02010609060101010101" pitchFamily="49" charset="-122"/>
                <a:ea typeface="楷体" panose="02010609060101010101" pitchFamily="49" charset="-122"/>
              </a:rPr>
              <a:t>过的</a:t>
            </a:r>
            <a:r>
              <a:rPr lang="zh-CN" altLang="en-US" sz="2800" b="1" dirty="0" smtClean="0">
                <a:latin typeface="楷体" panose="02010609060101010101" pitchFamily="49" charset="-122"/>
                <a:ea typeface="楷体" panose="02010609060101010101" pitchFamily="49" charset="-122"/>
              </a:rPr>
              <a:t>景象</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月光</a:t>
            </a:r>
            <a:r>
              <a:rPr lang="zh-CN" altLang="en-US" sz="2800" b="1" dirty="0">
                <a:latin typeface="楷体" panose="02010609060101010101" pitchFamily="49" charset="-122"/>
                <a:ea typeface="楷体" panose="02010609060101010101" pitchFamily="49" charset="-122"/>
              </a:rPr>
              <a:t>照耀下的波涛汹涌的大海。</a:t>
            </a:r>
          </a:p>
        </p:txBody>
      </p:sp>
      <p:sp>
        <p:nvSpPr>
          <p:cNvPr id="4" name="文本框 3"/>
          <p:cNvSpPr txBox="1"/>
          <p:nvPr/>
        </p:nvSpPr>
        <p:spPr>
          <a:xfrm>
            <a:off x="704215" y="4485118"/>
            <a:ext cx="7735570" cy="954107"/>
          </a:xfrm>
          <a:prstGeom prst="rect">
            <a:avLst/>
          </a:prstGeom>
          <a:noFill/>
        </p:spPr>
        <p:txBody>
          <a:bodyPr wrap="square" rtlCol="0" anchor="t">
            <a:spAutoFit/>
          </a:bodyPr>
          <a:lstStyle/>
          <a:p>
            <a:pPr algn="l"/>
            <a:r>
              <a:rPr lang="en-US" altLang="zh-CN"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    </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妹妹</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听曲入迷</a:t>
            </a:r>
            <a:r>
              <a:rPr lang="zh-CN" altLang="en-US" sz="28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，感受到了这</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首曲子</a:t>
            </a:r>
            <a:r>
              <a:rPr lang="en-US" altLang="zh-CN"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由缓慢到波涛汹涌的波澜起伏</a:t>
            </a:r>
            <a:r>
              <a:rPr lang="en-US" altLang="zh-CN"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a:t>
            </a:r>
            <a:r>
              <a:rPr lang="zh-CN" altLang="en-US" sz="2800" b="1" dirty="0">
                <a:solidFill>
                  <a:srgbClr val="FF0000"/>
                </a:solidFill>
                <a:latin typeface="宋体" panose="02010600030101010101" pitchFamily="2" charset="-122"/>
                <a:ea typeface="宋体" panose="02010600030101010101" pitchFamily="2" charset="-122"/>
                <a:cs typeface="楷体" panose="02010609060101010101" pitchFamily="49" charset="-122"/>
              </a:rPr>
              <a:t>的过程。</a:t>
            </a:r>
          </a:p>
        </p:txBody>
      </p:sp>
      <p:sp>
        <p:nvSpPr>
          <p:cNvPr id="6" name="文本框 5"/>
          <p:cNvSpPr txBox="1"/>
          <p:nvPr/>
        </p:nvSpPr>
        <p:spPr>
          <a:xfrm>
            <a:off x="594360" y="3332990"/>
            <a:ext cx="7955280" cy="830997"/>
          </a:xfrm>
          <a:prstGeom prst="rect">
            <a:avLst/>
          </a:prstGeom>
          <a:solidFill>
            <a:schemeClr val="tx2">
              <a:lumMod val="20000"/>
              <a:lumOff val="80000"/>
            </a:schemeClr>
          </a:solidFill>
        </p:spPr>
        <p:txBody>
          <a:bodyPr wrap="square" rtlCol="0" anchor="t">
            <a:spAutoFit/>
          </a:bodyPr>
          <a:lstStyle/>
          <a:p>
            <a:r>
              <a:rPr lang="en-US"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    </a:t>
            </a:r>
            <a:r>
              <a:rPr lang="zh-CN" altLang="en-US"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从皮鞋匠妹妹眼睛里</a:t>
            </a:r>
            <a:r>
              <a:rPr lang="en-US"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a:t>
            </a:r>
            <a:r>
              <a:rPr lang="zh-CN" altLang="en-US"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看到</a:t>
            </a:r>
            <a:r>
              <a:rPr lang="en-US"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a:t>
            </a:r>
            <a:r>
              <a:rPr lang="zh-CN"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看到</a:t>
            </a:r>
            <a:r>
              <a:rPr lang="en-US"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a:t>
            </a:r>
            <a:r>
              <a:rPr lang="zh-CN"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没有看到</a:t>
            </a:r>
            <a:r>
              <a:rPr lang="en-US" altLang="zh-CN"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a:t>
            </a:r>
            <a:r>
              <a:rPr lang="zh-CN" altLang="en-US" sz="2400" b="1" dirty="0">
                <a:solidFill>
                  <a:schemeClr val="tx1"/>
                </a:solidFill>
                <a:latin typeface="宋体" panose="02010600030101010101" pitchFamily="2" charset="-122"/>
                <a:ea typeface="宋体" panose="02010600030101010101" pitchFamily="2" charset="-122"/>
                <a:cs typeface="新宋体" panose="02010609030101010101" charset="-122"/>
                <a:sym typeface="+mn-ea"/>
              </a:rPr>
              <a:t>，你体会到了什么？</a:t>
            </a:r>
          </a:p>
        </p:txBody>
      </p:sp>
    </p:spTree>
    <p:extLst>
      <p:ext uri="{BB962C8B-B14F-4D97-AF65-F5344CB8AC3E}">
        <p14:creationId xmlns:p14="http://schemas.microsoft.com/office/powerpoint/2010/main" val="4186732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635953" y="1220755"/>
            <a:ext cx="7872095" cy="2062103"/>
          </a:xfrm>
          <a:prstGeom prst="rect">
            <a:avLst/>
          </a:prstGeom>
          <a:noFill/>
          <a:ln w="9525">
            <a:noFill/>
          </a:ln>
        </p:spPr>
        <p:txBody>
          <a:bodyPr wrap="square">
            <a:spAutoFit/>
          </a:bodyPr>
          <a:lstStyle/>
          <a:p>
            <a:r>
              <a:rPr lang="en-US" altLang="zh-CN" sz="1050" dirty="0">
                <a:latin typeface="Times New Roman" panose="02020603050405020304" charset="0"/>
              </a:rPr>
              <a:t>    </a:t>
            </a: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恬静</a:t>
            </a:r>
            <a:r>
              <a:rPr lang="en-US" altLang="zh-CN"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安静</a:t>
            </a:r>
            <a:endParaRPr lang="en-US" altLang="zh-CN" sz="3200" b="1" dirty="0">
              <a:solidFill>
                <a:srgbClr val="FF9933"/>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    这</a:t>
            </a:r>
            <a:r>
              <a:rPr lang="zh-CN" altLang="en-US" sz="2400" b="1" dirty="0">
                <a:latin typeface="楷体" panose="02010609060101010101" pitchFamily="49" charset="-122"/>
                <a:ea typeface="楷体" panose="02010609060101010101" pitchFamily="49" charset="-122"/>
                <a:cs typeface="楷体" panose="02010609060101010101" pitchFamily="49" charset="-122"/>
              </a:rPr>
              <a:t>两个词都有表示心里平静的意思。不同的是，“恬静”往往用于人的内心感到舒适而表露出一种</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平静的神态</a:t>
            </a:r>
            <a:r>
              <a:rPr lang="zh-CN" altLang="en-US" sz="2400" b="1" dirty="0">
                <a:latin typeface="楷体" panose="02010609060101010101" pitchFamily="49" charset="-122"/>
                <a:ea typeface="楷体" panose="02010609060101010101" pitchFamily="49" charset="-122"/>
                <a:cs typeface="楷体" panose="02010609060101010101" pitchFamily="49" charset="-122"/>
              </a:rPr>
              <a:t>；“安静”</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除了表示心理活动，还可以用来描写环境没有声音的干扰</a:t>
            </a:r>
            <a:r>
              <a:rPr lang="zh-CN" altLang="en-US" sz="2400" b="1" dirty="0">
                <a:latin typeface="楷体" panose="02010609060101010101" pitchFamily="49" charset="-122"/>
                <a:ea typeface="楷体" panose="02010609060101010101" pitchFamily="49" charset="-122"/>
                <a:cs typeface="楷体" panose="02010609060101010101" pitchFamily="49" charset="-122"/>
              </a:rPr>
              <a:t>。</a:t>
            </a:r>
          </a:p>
        </p:txBody>
      </p:sp>
      <p:sp>
        <p:nvSpPr>
          <p:cNvPr id="13315" name="文本框 13314"/>
          <p:cNvSpPr txBox="1"/>
          <p:nvPr/>
        </p:nvSpPr>
        <p:spPr>
          <a:xfrm>
            <a:off x="739775" y="4180298"/>
            <a:ext cx="7649210" cy="1311128"/>
          </a:xfrm>
          <a:prstGeom prst="rect">
            <a:avLst/>
          </a:prstGeom>
          <a:noFill/>
          <a:ln w="9525">
            <a:noFill/>
          </a:ln>
        </p:spPr>
        <p:txBody>
          <a:bodyPr wrap="square" anchor="t">
            <a:spAutoFit/>
          </a:bodyPr>
          <a:lstStyle/>
          <a:p>
            <a:pPr>
              <a:lnSpc>
                <a:spcPct val="11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）夜深了，周围（      ）极了，一切都在沉睡中。</a:t>
            </a:r>
          </a:p>
          <a:p>
            <a:pPr>
              <a:lnSpc>
                <a:spcPct val="110000"/>
              </a:lnSpc>
            </a:pPr>
            <a:r>
              <a:rPr lang="zh-CN" altLang="en-US" sz="2400" b="1" dirty="0">
                <a:latin typeface="楷体" panose="02010609060101010101" pitchFamily="49" charset="-122"/>
                <a:ea typeface="楷体" panose="02010609060101010101" pitchFamily="49" charset="-122"/>
                <a:cs typeface="楷体" panose="02010609060101010101" pitchFamily="49" charset="-122"/>
              </a:rPr>
              <a:t>（</a:t>
            </a:r>
            <a:r>
              <a:rPr lang="en-US" altLang="zh-CN" sz="2400" b="1" dirty="0">
                <a:latin typeface="楷体" panose="02010609060101010101" pitchFamily="49" charset="-122"/>
                <a:ea typeface="楷体" panose="02010609060101010101" pitchFamily="49" charset="-122"/>
                <a:cs typeface="楷体" panose="02010609060101010101" pitchFamily="49" charset="-122"/>
              </a:rPr>
              <a:t>2</a:t>
            </a:r>
            <a:r>
              <a:rPr lang="zh-CN" altLang="en-US" sz="2400" b="1" dirty="0">
                <a:latin typeface="楷体" panose="02010609060101010101" pitchFamily="49" charset="-122"/>
                <a:ea typeface="楷体" panose="02010609060101010101" pitchFamily="49" charset="-122"/>
                <a:cs typeface="楷体" panose="02010609060101010101" pitchFamily="49" charset="-122"/>
              </a:rPr>
              <a:t>）姑娘那（       ）的脸上嵌着一双水汪汪的大眼睛。</a:t>
            </a:r>
          </a:p>
        </p:txBody>
      </p:sp>
      <p:sp>
        <p:nvSpPr>
          <p:cNvPr id="13316" name="文本框 13315"/>
          <p:cNvSpPr txBox="1"/>
          <p:nvPr/>
        </p:nvSpPr>
        <p:spPr>
          <a:xfrm>
            <a:off x="3779613" y="4101076"/>
            <a:ext cx="803425" cy="46166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安静</a:t>
            </a:r>
          </a:p>
        </p:txBody>
      </p:sp>
      <p:sp>
        <p:nvSpPr>
          <p:cNvPr id="13317" name="文本框 13316"/>
          <p:cNvSpPr txBox="1"/>
          <p:nvPr/>
        </p:nvSpPr>
        <p:spPr>
          <a:xfrm>
            <a:off x="2915816" y="4677140"/>
            <a:ext cx="803425" cy="461665"/>
          </a:xfrm>
          <a:prstGeom prst="rect">
            <a:avLst/>
          </a:prstGeom>
          <a:noFill/>
          <a:ln w="9525">
            <a:noFill/>
          </a:ln>
        </p:spPr>
        <p:txBody>
          <a:bodyPr wrap="none" anchor="t">
            <a:spAutoFit/>
          </a:bodyPr>
          <a:lstStyle/>
          <a:p>
            <a:r>
              <a:rPr lang="zh-CN" altLang="en-US" sz="2400" b="1" dirty="0">
                <a:solidFill>
                  <a:srgbClr val="FF0000"/>
                </a:solidFill>
                <a:latin typeface="楷体" panose="02010609060101010101" pitchFamily="49" charset="-122"/>
                <a:ea typeface="楷体" panose="02010609060101010101" pitchFamily="49" charset="-122"/>
              </a:rPr>
              <a:t>恬静</a:t>
            </a:r>
          </a:p>
        </p:txBody>
      </p:sp>
      <p:sp>
        <p:nvSpPr>
          <p:cNvPr id="17" name="文本框 11"/>
          <p:cNvSpPr txBox="1"/>
          <p:nvPr/>
        </p:nvSpPr>
        <p:spPr>
          <a:xfrm>
            <a:off x="683569" y="644691"/>
            <a:ext cx="1762125"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比较</a:t>
            </a:r>
            <a:r>
              <a:rPr lang="zh-CN" altLang="en-US" sz="2600" b="1" dirty="0">
                <a:latin typeface="宋体" panose="02010600030101010101" pitchFamily="2" charset="-122"/>
                <a:ea typeface="宋体" panose="02010600030101010101" pitchFamily="2" charset="-122"/>
                <a:sym typeface="+mn-ea"/>
              </a:rPr>
              <a:t>词语</a:t>
            </a: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992" y="580821"/>
            <a:ext cx="447979" cy="719200"/>
          </a:xfrm>
          <a:prstGeom prst="rect">
            <a:avLst/>
          </a:prstGeom>
        </p:spPr>
      </p:pic>
    </p:spTree>
    <p:extLst>
      <p:ext uri="{BB962C8B-B14F-4D97-AF65-F5344CB8AC3E}">
        <p14:creationId xmlns:p14="http://schemas.microsoft.com/office/powerpoint/2010/main" val="3881567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Text Box 7">
            <a:hlinkClick r:id="rId2" action="ppaction://hlinkfile"/>
          </p:cNvPr>
          <p:cNvSpPr txBox="1"/>
          <p:nvPr/>
        </p:nvSpPr>
        <p:spPr>
          <a:xfrm>
            <a:off x="1691681" y="2180861"/>
            <a:ext cx="5950599" cy="523220"/>
          </a:xfrm>
          <a:prstGeom prst="rect">
            <a:avLst/>
          </a:prstGeom>
          <a:noFill/>
          <a:ln w="9525">
            <a:noFill/>
          </a:ln>
        </p:spPr>
        <p:txBody>
          <a:bodyPr wrap="square">
            <a:spAutoFit/>
          </a:bodyPr>
          <a:lstStyle/>
          <a:p>
            <a:pPr>
              <a:spcBef>
                <a:spcPct val="50000"/>
              </a:spcBef>
              <a:buFont typeface="Arial" panose="020B0604020202020204" pitchFamily="34" charset="0"/>
              <a:buNone/>
            </a:pP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请</a:t>
            </a:r>
            <a:r>
              <a:rPr lang="zh-CN" altLang="en-US" sz="2800" b="1" dirty="0">
                <a:latin typeface="楷体" panose="02010609060101010101" pitchFamily="49" charset="-122"/>
                <a:ea typeface="楷体" panose="02010609060101010101" pitchFamily="49" charset="-122"/>
                <a:cs typeface="楷体" panose="02010609060101010101" pitchFamily="49" charset="-122"/>
              </a:rPr>
              <a:t>用“</a:t>
            </a:r>
            <a:r>
              <a:rPr lang="en-US" altLang="zh-CN" sz="2800" b="1" u="heavy"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     </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画出文中实在事物。</a:t>
            </a:r>
          </a:p>
        </p:txBody>
      </p:sp>
      <p:sp>
        <p:nvSpPr>
          <p:cNvPr id="36876" name="Text Box 12"/>
          <p:cNvSpPr txBox="1"/>
          <p:nvPr/>
        </p:nvSpPr>
        <p:spPr>
          <a:xfrm>
            <a:off x="1736527" y="3140968"/>
            <a:ext cx="5670947" cy="523220"/>
          </a:xfrm>
          <a:prstGeom prst="rect">
            <a:avLst/>
          </a:prstGeom>
          <a:noFill/>
          <a:ln w="9525">
            <a:noFill/>
          </a:ln>
        </p:spPr>
        <p:txBody>
          <a:bodyPr>
            <a:spAutoFit/>
          </a:bodyPr>
          <a:lstStyle/>
          <a:p>
            <a:pPr>
              <a:spcBef>
                <a:spcPct val="50000"/>
              </a:spcBef>
              <a:buFont typeface="Arial" panose="020B0604020202020204" pitchFamily="34" charset="0"/>
              <a:buNone/>
            </a:pP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请</a:t>
            </a:r>
            <a:r>
              <a:rPr lang="zh-CN" altLang="en-US" sz="2800" b="1" dirty="0">
                <a:latin typeface="楷体" panose="02010609060101010101" pitchFamily="49" charset="-122"/>
                <a:ea typeface="楷体" panose="02010609060101010101" pitchFamily="49" charset="-122"/>
                <a:cs typeface="楷体" panose="02010609060101010101" pitchFamily="49" charset="-122"/>
              </a:rPr>
              <a:t>用“</a:t>
            </a:r>
            <a:r>
              <a:rPr lang="en-US" altLang="zh-CN" sz="2800" b="1" u="dashHeavy" dirty="0">
                <a:solidFill>
                  <a:schemeClr val="tx1"/>
                </a:solidFill>
                <a:uFill>
                  <a:solidFill>
                    <a:srgbClr val="0070C0"/>
                  </a:solidFill>
                </a:uFill>
                <a:latin typeface="楷体" panose="02010609060101010101" pitchFamily="49" charset="-122"/>
                <a:ea typeface="楷体" panose="02010609060101010101" pitchFamily="49" charset="-122"/>
                <a:cs typeface="楷体" panose="02010609060101010101" pitchFamily="49" charset="-122"/>
              </a:rPr>
              <a:t>    </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画出兄妹俩的联想。</a:t>
            </a:r>
          </a:p>
        </p:txBody>
      </p:sp>
      <p:sp>
        <p:nvSpPr>
          <p:cNvPr id="6" name="文本框 11"/>
          <p:cNvSpPr txBox="1"/>
          <p:nvPr/>
        </p:nvSpPr>
        <p:spPr>
          <a:xfrm>
            <a:off x="1079612" y="932723"/>
            <a:ext cx="6984776" cy="646331"/>
          </a:xfrm>
          <a:prstGeom prst="rect">
            <a:avLst/>
          </a:prstGeom>
          <a:noFill/>
        </p:spPr>
        <p:txBody>
          <a:bodyPr wrap="square" rtlCol="0">
            <a:spAutoFit/>
          </a:bodyPr>
          <a:lstStyle/>
          <a:p>
            <a:r>
              <a:rPr lang="zh-CN" altLang="en-US" sz="3600" dirty="0">
                <a:latin typeface="黑体" panose="02010609060101010101" pitchFamily="49" charset="-122"/>
                <a:ea typeface="黑体" panose="02010609060101010101" pitchFamily="49" charset="-122"/>
              </a:rPr>
              <a:t>再读第</a:t>
            </a:r>
            <a:r>
              <a:rPr lang="en-US" altLang="zh-CN" sz="3600" dirty="0">
                <a:latin typeface="黑体" panose="02010609060101010101" pitchFamily="49" charset="-122"/>
                <a:ea typeface="黑体" panose="02010609060101010101" pitchFamily="49" charset="-122"/>
              </a:rPr>
              <a:t>9</a:t>
            </a:r>
            <a:r>
              <a:rPr lang="zh-CN" altLang="en-US" sz="3600" dirty="0">
                <a:latin typeface="黑体" panose="02010609060101010101" pitchFamily="49" charset="-122"/>
                <a:ea typeface="黑体" panose="02010609060101010101" pitchFamily="49" charset="-122"/>
              </a:rPr>
              <a:t>自然段，思考下面问题：</a:t>
            </a:r>
          </a:p>
        </p:txBody>
      </p:sp>
    </p:spTree>
    <p:extLst>
      <p:ext uri="{BB962C8B-B14F-4D97-AF65-F5344CB8AC3E}">
        <p14:creationId xmlns:p14="http://schemas.microsoft.com/office/powerpoint/2010/main" val="908589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p:nvPr/>
        </p:nvSpPr>
        <p:spPr>
          <a:xfrm>
            <a:off x="576337" y="452669"/>
            <a:ext cx="7991326" cy="3933384"/>
          </a:xfrm>
          <a:prstGeom prst="rect">
            <a:avLst/>
          </a:prstGeom>
          <a:noFill/>
          <a:ln w="9525">
            <a:noFill/>
          </a:ln>
        </p:spPr>
        <p:txBody>
          <a:bodyPr wrap="square">
            <a:spAutoFit/>
          </a:bodyPr>
          <a:lstStyle/>
          <a:p>
            <a:pPr>
              <a:lnSpc>
                <a:spcPct val="130000"/>
              </a:lnSpc>
              <a:spcBef>
                <a:spcPct val="50000"/>
              </a:spcBef>
              <a:buFont typeface="Arial" panose="020B0604020202020204" pitchFamily="34" charset="0"/>
              <a:buNone/>
            </a:pPr>
            <a:r>
              <a:rPr lang="zh-CN" altLang="en-US" sz="2400" b="1" dirty="0">
                <a:solidFill>
                  <a:prstClr val="white"/>
                </a:solidFill>
                <a:latin typeface="楷体" panose="02010609060101010101" pitchFamily="49" charset="-122"/>
                <a:ea typeface="楷体" panose="02010609060101010101" pitchFamily="49" charset="-122"/>
              </a:rPr>
              <a:t>    </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皮鞋匠静静地听着。他好像面对着大海，月亮正从水天相接的地方升起来。微波粼粼的海面上，霎时间洒满了银光。月亮越升越高，穿过一缕一缕轻纱似的微云。忽然，海面上刮起了大风，卷起了巨浪。被月光照得雪亮的浪花，一个连一个朝着岸边涌过来</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皮鞋匠看看妹妹，月光正照在她那恬静的脸上，照着她睁得大大的眼睛。她仿佛也看到了，看到了她从来没有看到过的</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景象</a:t>
            </a:r>
            <a:r>
              <a:rPr lang="en-US" altLang="zh-CN"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月光</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照耀下的波涛汹涌的大海。</a:t>
            </a:r>
          </a:p>
        </p:txBody>
      </p:sp>
      <p:sp>
        <p:nvSpPr>
          <p:cNvPr id="86019" name="Line 3"/>
          <p:cNvSpPr/>
          <p:nvPr/>
        </p:nvSpPr>
        <p:spPr>
          <a:xfrm>
            <a:off x="1259632" y="1124745"/>
            <a:ext cx="2592288" cy="0"/>
          </a:xfrm>
          <a:prstGeom prst="line">
            <a:avLst/>
          </a:prstGeom>
          <a:ln w="28575" cap="flat" cmpd="sng">
            <a:solidFill>
              <a:srgbClr val="FF0066"/>
            </a:solidFill>
            <a:prstDash val="solid"/>
            <a:headEnd type="none" w="med" len="med"/>
            <a:tailEnd type="none" w="med" len="med"/>
          </a:ln>
        </p:spPr>
      </p:sp>
      <p:sp>
        <p:nvSpPr>
          <p:cNvPr id="86020" name="Line 4"/>
          <p:cNvSpPr/>
          <p:nvPr/>
        </p:nvSpPr>
        <p:spPr>
          <a:xfrm flipV="1">
            <a:off x="611560" y="4294789"/>
            <a:ext cx="6624736" cy="0"/>
          </a:xfrm>
          <a:prstGeom prst="line">
            <a:avLst/>
          </a:prstGeom>
          <a:ln w="28575" cap="flat" cmpd="sng">
            <a:solidFill>
              <a:srgbClr val="FF0066"/>
            </a:solidFill>
            <a:prstDash val="solid"/>
            <a:headEnd type="none" w="med" len="med"/>
            <a:tailEnd type="none" w="med" len="med"/>
          </a:ln>
        </p:spPr>
      </p:sp>
      <p:sp>
        <p:nvSpPr>
          <p:cNvPr id="86021" name="Line 5"/>
          <p:cNvSpPr/>
          <p:nvPr/>
        </p:nvSpPr>
        <p:spPr>
          <a:xfrm flipV="1">
            <a:off x="5220072" y="3621867"/>
            <a:ext cx="3168352" cy="0"/>
          </a:xfrm>
          <a:prstGeom prst="line">
            <a:avLst/>
          </a:prstGeom>
          <a:ln w="28575" cap="flat" cmpd="sng">
            <a:solidFill>
              <a:srgbClr val="FF0066"/>
            </a:solidFill>
            <a:prstDash val="solid"/>
            <a:headEnd type="none" w="med" len="med"/>
            <a:tailEnd type="none" w="med" len="med"/>
          </a:ln>
        </p:spPr>
      </p:sp>
      <p:sp>
        <p:nvSpPr>
          <p:cNvPr id="86023" name="Line 7"/>
          <p:cNvSpPr/>
          <p:nvPr/>
        </p:nvSpPr>
        <p:spPr>
          <a:xfrm>
            <a:off x="4067944" y="1124745"/>
            <a:ext cx="4320480" cy="0"/>
          </a:xfrm>
          <a:prstGeom prst="line">
            <a:avLst/>
          </a:prstGeom>
          <a:ln w="28575" cap="flat" cmpd="sng">
            <a:solidFill>
              <a:srgbClr val="0033CC"/>
            </a:solidFill>
            <a:prstDash val="dash"/>
            <a:headEnd type="none" w="med" len="med"/>
            <a:tailEnd type="none" w="med" len="med"/>
          </a:ln>
        </p:spPr>
      </p:sp>
      <p:sp>
        <p:nvSpPr>
          <p:cNvPr id="86027" name="Line 11"/>
          <p:cNvSpPr/>
          <p:nvPr/>
        </p:nvSpPr>
        <p:spPr>
          <a:xfrm>
            <a:off x="683568" y="5541236"/>
            <a:ext cx="2880320" cy="0"/>
          </a:xfrm>
          <a:prstGeom prst="line">
            <a:avLst/>
          </a:prstGeom>
          <a:ln w="28575" cap="flat" cmpd="sng">
            <a:solidFill>
              <a:srgbClr val="0033CC"/>
            </a:solidFill>
            <a:prstDash val="dash"/>
            <a:headEnd type="none" w="med" len="med"/>
            <a:tailEnd type="none" w="med" len="med"/>
          </a:ln>
        </p:spPr>
      </p:sp>
      <p:sp>
        <p:nvSpPr>
          <p:cNvPr id="86028" name="Line 12"/>
          <p:cNvSpPr/>
          <p:nvPr/>
        </p:nvSpPr>
        <p:spPr>
          <a:xfrm>
            <a:off x="611560" y="3621021"/>
            <a:ext cx="4536504" cy="0"/>
          </a:xfrm>
          <a:prstGeom prst="line">
            <a:avLst/>
          </a:prstGeom>
          <a:ln w="28575" cap="flat" cmpd="sng">
            <a:solidFill>
              <a:srgbClr val="0033CC"/>
            </a:solidFill>
            <a:prstDash val="dash"/>
            <a:headEnd type="none" w="med" len="med"/>
            <a:tailEnd type="none" w="med" len="med"/>
          </a:ln>
        </p:spPr>
      </p:sp>
      <p:sp>
        <p:nvSpPr>
          <p:cNvPr id="86029" name="Line 13"/>
          <p:cNvSpPr/>
          <p:nvPr/>
        </p:nvSpPr>
        <p:spPr>
          <a:xfrm>
            <a:off x="611560" y="3044957"/>
            <a:ext cx="7848872" cy="0"/>
          </a:xfrm>
          <a:prstGeom prst="line">
            <a:avLst/>
          </a:prstGeom>
          <a:ln w="28575" cap="flat" cmpd="sng">
            <a:solidFill>
              <a:srgbClr val="0033CC"/>
            </a:solidFill>
            <a:prstDash val="dash"/>
            <a:headEnd type="none" w="med" len="med"/>
            <a:tailEnd type="none" w="med" len="med"/>
          </a:ln>
        </p:spPr>
      </p:sp>
      <p:sp>
        <p:nvSpPr>
          <p:cNvPr id="86032" name="Line 16"/>
          <p:cNvSpPr/>
          <p:nvPr/>
        </p:nvSpPr>
        <p:spPr>
          <a:xfrm flipV="1">
            <a:off x="683568" y="4870005"/>
            <a:ext cx="7704856" cy="0"/>
          </a:xfrm>
          <a:prstGeom prst="line">
            <a:avLst/>
          </a:prstGeom>
          <a:ln w="28575" cap="flat" cmpd="sng">
            <a:solidFill>
              <a:srgbClr val="0033CC"/>
            </a:solidFill>
            <a:prstDash val="dash"/>
            <a:headEnd type="none" w="med" len="med"/>
            <a:tailEnd type="none" w="med" len="med"/>
          </a:ln>
        </p:spPr>
      </p:sp>
      <p:sp>
        <p:nvSpPr>
          <p:cNvPr id="2" name="矩形 1"/>
          <p:cNvSpPr/>
          <p:nvPr/>
        </p:nvSpPr>
        <p:spPr>
          <a:xfrm>
            <a:off x="872911" y="5637245"/>
            <a:ext cx="7398179" cy="523220"/>
          </a:xfrm>
          <a:prstGeom prst="rect">
            <a:avLst/>
          </a:prstGeom>
          <a:solidFill>
            <a:srgbClr val="C00000"/>
          </a:solidFill>
          <a:ln>
            <a:noFill/>
          </a:ln>
        </p:spPr>
        <p:style>
          <a:lnRef idx="2">
            <a:schemeClr val="accent3"/>
          </a:lnRef>
          <a:fillRef idx="1">
            <a:schemeClr val="lt1"/>
          </a:fillRef>
          <a:effectRef idx="0">
            <a:schemeClr val="accent3"/>
          </a:effectRef>
          <a:fontRef idx="minor">
            <a:schemeClr val="dk1"/>
          </a:fontRef>
        </p:style>
        <p:txBody>
          <a:bodyPr wrap="none">
            <a:spAutoFit/>
          </a:bodyPr>
          <a:lstStyle/>
          <a:p>
            <a:r>
              <a:rPr lang="zh-CN" altLang="en-US" sz="2800" b="1" dirty="0">
                <a:solidFill>
                  <a:schemeClr val="bg1"/>
                </a:solidFill>
                <a:latin typeface="宋体" panose="02010600030101010101" pitchFamily="2" charset="-122"/>
                <a:ea typeface="宋体" panose="02010600030101010101" pitchFamily="2" charset="-122"/>
                <a:cs typeface="新宋体" panose="02010609030101010101" charset="-122"/>
              </a:rPr>
              <a:t>贝多芬的琴声带给了兄妹俩无穷无尽的想象。</a:t>
            </a:r>
            <a:endParaRPr lang="zh-CN" altLang="en-US" sz="2800" dirty="0">
              <a:solidFill>
                <a:schemeClr val="bg1"/>
              </a:solidFill>
              <a:latin typeface="宋体" panose="02010600030101010101" pitchFamily="2" charset="-122"/>
              <a:ea typeface="宋体" panose="02010600030101010101" pitchFamily="2" charset="-122"/>
            </a:endParaRPr>
          </a:p>
        </p:txBody>
      </p:sp>
      <p:sp>
        <p:nvSpPr>
          <p:cNvPr id="15" name="Line 13"/>
          <p:cNvSpPr/>
          <p:nvPr/>
        </p:nvSpPr>
        <p:spPr>
          <a:xfrm>
            <a:off x="611560" y="2372883"/>
            <a:ext cx="7848872" cy="0"/>
          </a:xfrm>
          <a:prstGeom prst="line">
            <a:avLst/>
          </a:prstGeom>
          <a:ln w="28575" cap="flat" cmpd="sng">
            <a:solidFill>
              <a:srgbClr val="0033CC"/>
            </a:solidFill>
            <a:prstDash val="dash"/>
            <a:headEnd type="none" w="med" len="med"/>
            <a:tailEnd type="none" w="med" len="med"/>
          </a:ln>
        </p:spPr>
      </p:sp>
      <p:sp>
        <p:nvSpPr>
          <p:cNvPr id="16" name="Line 13"/>
          <p:cNvSpPr/>
          <p:nvPr/>
        </p:nvSpPr>
        <p:spPr>
          <a:xfrm>
            <a:off x="647564" y="1700808"/>
            <a:ext cx="7848872" cy="0"/>
          </a:xfrm>
          <a:prstGeom prst="line">
            <a:avLst/>
          </a:prstGeom>
          <a:ln w="28575" cap="flat" cmpd="sng">
            <a:solidFill>
              <a:srgbClr val="0033CC"/>
            </a:solidFill>
            <a:prstDash val="dash"/>
            <a:headEnd type="none" w="med" len="med"/>
            <a:tailEnd type="none" w="med" len="med"/>
          </a:ln>
        </p:spPr>
      </p:sp>
      <p:sp>
        <p:nvSpPr>
          <p:cNvPr id="17" name="Line 11"/>
          <p:cNvSpPr/>
          <p:nvPr/>
        </p:nvSpPr>
        <p:spPr>
          <a:xfrm>
            <a:off x="7452320" y="4293096"/>
            <a:ext cx="936104" cy="0"/>
          </a:xfrm>
          <a:prstGeom prst="line">
            <a:avLst/>
          </a:prstGeom>
          <a:ln w="28575" cap="flat" cmpd="sng">
            <a:solidFill>
              <a:srgbClr val="0033CC"/>
            </a:solidFill>
            <a:prstDash val="dash"/>
            <a:headEnd type="none" w="med" len="med"/>
            <a:tailEnd type="none" w="med" len="med"/>
          </a:ln>
        </p:spPr>
      </p:sp>
    </p:spTree>
    <p:extLst>
      <p:ext uri="{BB962C8B-B14F-4D97-AF65-F5344CB8AC3E}">
        <p14:creationId xmlns:p14="http://schemas.microsoft.com/office/powerpoint/2010/main" val="3129437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ipe(left)">
                                      <p:cBhvr>
                                        <p:cTn id="7" dur="25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6021"/>
                                        </p:tgtEl>
                                        <p:attrNameLst>
                                          <p:attrName>style.visibility</p:attrName>
                                        </p:attrNameLst>
                                      </p:cBhvr>
                                      <p:to>
                                        <p:strVal val="visible"/>
                                      </p:to>
                                    </p:set>
                                    <p:animEffect transition="in" filter="wipe(left)">
                                      <p:cBhvr>
                                        <p:cTn id="12" dur="250"/>
                                        <p:tgtEl>
                                          <p:spTgt spid="86021"/>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6020"/>
                                        </p:tgtEl>
                                        <p:attrNameLst>
                                          <p:attrName>style.visibility</p:attrName>
                                        </p:attrNameLst>
                                      </p:cBhvr>
                                      <p:to>
                                        <p:strVal val="visible"/>
                                      </p:to>
                                    </p:set>
                                    <p:animEffect transition="in" filter="wipe(left)">
                                      <p:cBhvr>
                                        <p:cTn id="16" dur="500"/>
                                        <p:tgtEl>
                                          <p:spTgt spid="860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6023"/>
                                        </p:tgtEl>
                                        <p:attrNameLst>
                                          <p:attrName>style.visibility</p:attrName>
                                        </p:attrNameLst>
                                      </p:cBhvr>
                                      <p:to>
                                        <p:strVal val="visible"/>
                                      </p:to>
                                    </p:set>
                                    <p:animEffect transition="in" filter="wipe(left)">
                                      <p:cBhvr>
                                        <p:cTn id="21" dur="500"/>
                                        <p:tgtEl>
                                          <p:spTgt spid="86023"/>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86029"/>
                                        </p:tgtEl>
                                        <p:attrNameLst>
                                          <p:attrName>style.visibility</p:attrName>
                                        </p:attrNameLst>
                                      </p:cBhvr>
                                      <p:to>
                                        <p:strVal val="visible"/>
                                      </p:to>
                                    </p:set>
                                    <p:animEffect transition="in" filter="wipe(left)">
                                      <p:cBhvr>
                                        <p:cTn id="33" dur="500"/>
                                        <p:tgtEl>
                                          <p:spTgt spid="86029"/>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86028"/>
                                        </p:tgtEl>
                                        <p:attrNameLst>
                                          <p:attrName>style.visibility</p:attrName>
                                        </p:attrNameLst>
                                      </p:cBhvr>
                                      <p:to>
                                        <p:strVal val="visible"/>
                                      </p:to>
                                    </p:set>
                                    <p:animEffect transition="in" filter="wipe(left)">
                                      <p:cBhvr>
                                        <p:cTn id="37" dur="500"/>
                                        <p:tgtEl>
                                          <p:spTgt spid="860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250"/>
                                        <p:tgtEl>
                                          <p:spTgt spid="1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86032"/>
                                        </p:tgtEl>
                                        <p:attrNameLst>
                                          <p:attrName>style.visibility</p:attrName>
                                        </p:attrNameLst>
                                      </p:cBhvr>
                                      <p:to>
                                        <p:strVal val="visible"/>
                                      </p:to>
                                    </p:set>
                                    <p:animEffect transition="in" filter="wipe(left)">
                                      <p:cBhvr>
                                        <p:cTn id="46" dur="500"/>
                                        <p:tgtEl>
                                          <p:spTgt spid="86032"/>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86027"/>
                                        </p:tgtEl>
                                        <p:attrNameLst>
                                          <p:attrName>style.visibility</p:attrName>
                                        </p:attrNameLst>
                                      </p:cBhvr>
                                      <p:to>
                                        <p:strVal val="visible"/>
                                      </p:to>
                                    </p:set>
                                    <p:animEffect transition="in" filter="wipe(left)">
                                      <p:cBhvr>
                                        <p:cTn id="50" dur="250"/>
                                        <p:tgtEl>
                                          <p:spTgt spid="8602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6" name="Text Box 12"/>
          <p:cNvSpPr txBox="1"/>
          <p:nvPr/>
        </p:nvSpPr>
        <p:spPr>
          <a:xfrm>
            <a:off x="892810" y="2010833"/>
            <a:ext cx="6830060" cy="1323439"/>
          </a:xfrm>
          <a:prstGeom prst="rect">
            <a:avLst/>
          </a:prstGeom>
          <a:noFill/>
          <a:ln w="9525">
            <a:noFill/>
          </a:ln>
        </p:spPr>
        <p:txBody>
          <a:bodyPr wrap="square">
            <a:spAutoFit/>
          </a:bodyPr>
          <a:lstStyle/>
          <a:p>
            <a:pPr>
              <a:spcBef>
                <a:spcPct val="50000"/>
              </a:spcBef>
              <a:buFont typeface="Arial" panose="020B0604020202020204" pitchFamily="34" charset="0"/>
              <a:buNone/>
            </a:pPr>
            <a:r>
              <a:rPr lang="zh-CN" altLang="en-US" sz="4000" dirty="0" smtClean="0">
                <a:latin typeface="黑体" panose="02010609060101010101" pitchFamily="49" charset="-122"/>
                <a:ea typeface="黑体" panose="02010609060101010101" pitchFamily="49" charset="-122"/>
                <a:cs typeface="楷体" panose="02010609060101010101" pitchFamily="49" charset="-122"/>
              </a:rPr>
              <a:t>    再读第</a:t>
            </a:r>
            <a:r>
              <a:rPr lang="en-US" altLang="zh-CN" sz="4000" dirty="0" smtClean="0">
                <a:latin typeface="黑体" panose="02010609060101010101" pitchFamily="49" charset="-122"/>
                <a:ea typeface="黑体" panose="02010609060101010101" pitchFamily="49" charset="-122"/>
                <a:cs typeface="楷体" panose="02010609060101010101" pitchFamily="49" charset="-122"/>
              </a:rPr>
              <a:t>9</a:t>
            </a:r>
            <a:r>
              <a:rPr lang="zh-CN" altLang="en-US" sz="4000" dirty="0" smtClean="0">
                <a:latin typeface="黑体" panose="02010609060101010101" pitchFamily="49" charset="-122"/>
                <a:ea typeface="黑体" panose="02010609060101010101" pitchFamily="49" charset="-122"/>
                <a:cs typeface="楷体" panose="02010609060101010101" pitchFamily="49" charset="-122"/>
              </a:rPr>
              <a:t>自然段，感受乐曲的美妙吧！</a:t>
            </a:r>
            <a:endParaRPr lang="zh-CN" altLang="en-US" sz="4000" dirty="0">
              <a:latin typeface="黑体" panose="02010609060101010101" pitchFamily="49" charset="-122"/>
              <a:ea typeface="黑体" panose="02010609060101010101" pitchFamily="49" charset="-122"/>
              <a:cs typeface="楷体" panose="02010609060101010101" pitchFamily="49" charset="-122"/>
            </a:endParaRPr>
          </a:p>
        </p:txBody>
      </p:sp>
    </p:spTree>
    <p:extLst>
      <p:ext uri="{BB962C8B-B14F-4D97-AF65-F5344CB8AC3E}">
        <p14:creationId xmlns:p14="http://schemas.microsoft.com/office/powerpoint/2010/main" val="4121012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5"/>
          <p:cNvPicPr>
            <a:picLocks noChangeAspect="1"/>
          </p:cNvPicPr>
          <p:nvPr/>
        </p:nvPicPr>
        <p:blipFill>
          <a:blip r:embed="rId2" cstate="print">
            <a:lum bright="23999" contrast="24000"/>
          </a:blip>
          <a:stretch>
            <a:fillRect/>
          </a:stretch>
        </p:blipFill>
        <p:spPr>
          <a:xfrm>
            <a:off x="7153772" y="4293097"/>
            <a:ext cx="2019469" cy="2020153"/>
          </a:xfrm>
          <a:prstGeom prst="ellipse">
            <a:avLst/>
          </a:prstGeom>
          <a:noFill/>
          <a:ln w="9525">
            <a:noFill/>
          </a:ln>
        </p:spPr>
      </p:pic>
      <p:sp>
        <p:nvSpPr>
          <p:cNvPr id="47107" name="Text Box 3"/>
          <p:cNvSpPr txBox="1"/>
          <p:nvPr/>
        </p:nvSpPr>
        <p:spPr>
          <a:xfrm>
            <a:off x="1931194" y="65088"/>
            <a:ext cx="184731" cy="507831"/>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900430" y="1198047"/>
            <a:ext cx="7343140" cy="954107"/>
          </a:xfrm>
          <a:prstGeom prst="rect">
            <a:avLst/>
          </a:prstGeom>
          <a:noFill/>
          <a:ln w="9525">
            <a:noFill/>
            <a:miter lim="800000"/>
          </a:ln>
          <a:effectLst/>
        </p:spPr>
        <p:txBody>
          <a:bodyPr wrap="square">
            <a:spAutoFit/>
          </a:bodyPr>
          <a:lstStyle/>
          <a:p>
            <a:pPr marR="0" algn="l" defTabSz="685800">
              <a:spcBef>
                <a:spcPct val="50000"/>
              </a:spcBef>
              <a:buClrTx/>
              <a:buSzTx/>
              <a:buFontTx/>
              <a:buNone/>
            </a:pPr>
            <a:r>
              <a:rPr kumimoji="0" lang="zh-CN" altLang="en-US" sz="2800" kern="1200" cap="none" spc="0" normalizeH="0" baseline="0" noProof="0" dirty="0">
                <a:solidFill>
                  <a:srgbClr val="FFFF00"/>
                </a:solidFill>
                <a:latin typeface="华文新魏" panose="02010800040101010101" pitchFamily="2" charset="-122"/>
                <a:ea typeface="华文新魏" panose="02010800040101010101" pitchFamily="2" charset="-122"/>
                <a:cs typeface="+mn-cs"/>
              </a:rPr>
              <a:t>        </a:t>
            </a:r>
            <a:r>
              <a:rPr kumimoji="0" lang="zh-CN" altLang="en-US" sz="2800" b="1" kern="1200" cap="none" spc="0" normalizeH="0" baseline="0" dirty="0">
                <a:solidFill>
                  <a:schemeClr val="tx1"/>
                </a:solidFill>
                <a:latin typeface="楷体" panose="02010609060101010101" pitchFamily="49" charset="-122"/>
                <a:ea typeface="楷体" panose="02010609060101010101" pitchFamily="49" charset="-122"/>
                <a:cs typeface="楷体" panose="02010609060101010101" pitchFamily="49" charset="-122"/>
              </a:rPr>
              <a:t>月亮正从水天相接的地方升起来。微波粼粼的海面上,霎时间洒满了银光。</a:t>
            </a:r>
          </a:p>
        </p:txBody>
      </p:sp>
      <p:sp>
        <p:nvSpPr>
          <p:cNvPr id="116741" name="Text Box 5"/>
          <p:cNvSpPr txBox="1">
            <a:spLocks noChangeArrowheads="1"/>
          </p:cNvSpPr>
          <p:nvPr/>
        </p:nvSpPr>
        <p:spPr bwMode="auto">
          <a:xfrm>
            <a:off x="755576" y="3429001"/>
            <a:ext cx="7344816" cy="58477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rPr>
              <a:t>贝多芬此时琴声的曲调</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是</a:t>
            </a:r>
            <a:r>
              <a:rPr kumimoji="0" lang="zh-CN" altLang="en-US" sz="3200" u="sng"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            </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a:t>
            </a:r>
            <a:endPar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endParaRPr>
          </a:p>
        </p:txBody>
      </p:sp>
      <p:sp>
        <p:nvSpPr>
          <p:cNvPr id="116742" name="Text Box 6"/>
          <p:cNvSpPr txBox="1">
            <a:spLocks noChangeArrowheads="1"/>
          </p:cNvSpPr>
          <p:nvPr/>
        </p:nvSpPr>
        <p:spPr bwMode="auto">
          <a:xfrm>
            <a:off x="5237325" y="3296807"/>
            <a:ext cx="2503028" cy="646331"/>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0" dirty="0">
                <a:solidFill>
                  <a:srgbClr val="FF0000"/>
                </a:solidFill>
                <a:latin typeface="楷体" panose="02010609060101010101" pitchFamily="49" charset="-122"/>
                <a:ea typeface="楷体" panose="02010609060101010101" pitchFamily="49" charset="-122"/>
                <a:cs typeface="+mn-cs"/>
              </a:rPr>
              <a:t>舒缓、柔和</a:t>
            </a:r>
          </a:p>
        </p:txBody>
      </p:sp>
    </p:spTree>
    <p:extLst>
      <p:ext uri="{BB962C8B-B14F-4D97-AF65-F5344CB8AC3E}">
        <p14:creationId xmlns:p14="http://schemas.microsoft.com/office/powerpoint/2010/main" val="2214700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6742">
                                            <p:txEl>
                                              <p:pRg st="0" end="0"/>
                                            </p:txEl>
                                          </p:spTgt>
                                        </p:tgtEl>
                                        <p:attrNameLst>
                                          <p:attrName>style.visibility</p:attrName>
                                        </p:attrNameLst>
                                      </p:cBhvr>
                                      <p:to>
                                        <p:strVal val="visible"/>
                                      </p:to>
                                    </p:set>
                                    <p:animEffect transition="in" filter="box(in)">
                                      <p:cBhvr>
                                        <p:cTn id="7" dur="500"/>
                                        <p:tgtEl>
                                          <p:spTgt spid="1167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 Box 3"/>
          <p:cNvSpPr txBox="1"/>
          <p:nvPr/>
        </p:nvSpPr>
        <p:spPr>
          <a:xfrm>
            <a:off x="1931194" y="65088"/>
            <a:ext cx="184731" cy="507831"/>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179513" y="1306765"/>
            <a:ext cx="8792845" cy="584775"/>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buNone/>
              <a:defRPr/>
            </a:pPr>
            <a:r>
              <a:rPr kumimoji="0" lang="zh-CN" altLang="en-US" sz="2700" kern="1200" cap="none" spc="0" normalizeH="0" baseline="0" noProof="0" dirty="0">
                <a:solidFill>
                  <a:srgbClr val="FFFF00"/>
                </a:solidFill>
                <a:latin typeface="华文新魏" panose="02010800040101010101" pitchFamily="2" charset="-122"/>
                <a:ea typeface="华文新魏" panose="02010800040101010101" pitchFamily="2" charset="-122"/>
                <a:cs typeface="+mn-cs"/>
              </a:rPr>
              <a:t>    </a:t>
            </a:r>
            <a:r>
              <a:rPr kumimoji="0" sz="3200" b="1" kern="1200" cap="none" spc="0" normalizeH="0" baseline="0" noProof="0" dirty="0" err="1">
                <a:solidFill>
                  <a:schemeClr val="tx1"/>
                </a:solidFill>
                <a:latin typeface="楷体" panose="02010609060101010101" pitchFamily="49" charset="-122"/>
                <a:ea typeface="楷体" panose="02010609060101010101" pitchFamily="49" charset="-122"/>
                <a:cs typeface="楷体" panose="02010609060101010101" pitchFamily="49" charset="-122"/>
              </a:rPr>
              <a:t>月亮越升越高，穿过一缕一缕轻纱似的微云</a:t>
            </a:r>
            <a:r>
              <a:rPr kumimoji="0" sz="32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p>
        </p:txBody>
      </p:sp>
      <p:sp>
        <p:nvSpPr>
          <p:cNvPr id="116742" name="Text Box 6"/>
          <p:cNvSpPr txBox="1">
            <a:spLocks noChangeArrowheads="1"/>
          </p:cNvSpPr>
          <p:nvPr/>
        </p:nvSpPr>
        <p:spPr bwMode="auto">
          <a:xfrm>
            <a:off x="4572000" y="3390497"/>
            <a:ext cx="4212590" cy="58477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200" b="1" kern="1200" cap="none" spc="0" normalizeH="0" baseline="0" noProof="0" dirty="0">
                <a:solidFill>
                  <a:srgbClr val="FF0000"/>
                </a:solidFill>
                <a:latin typeface="楷体" panose="02010609060101010101" pitchFamily="49" charset="-122"/>
                <a:ea typeface="楷体" panose="02010609060101010101" pitchFamily="49" charset="-122"/>
                <a:cs typeface="+mn-cs"/>
              </a:rPr>
              <a:t>明快有力、逐渐增强</a:t>
            </a:r>
          </a:p>
        </p:txBody>
      </p:sp>
      <p:pic>
        <p:nvPicPr>
          <p:cNvPr id="2" name="Picture 3" descr="12"/>
          <p:cNvPicPr>
            <a:picLocks noChangeAspect="1"/>
          </p:cNvPicPr>
          <p:nvPr/>
        </p:nvPicPr>
        <p:blipFill>
          <a:blip r:embed="rId2" cstate="print"/>
          <a:srcRect l="34209" b="12222"/>
          <a:stretch>
            <a:fillRect/>
          </a:stretch>
        </p:blipFill>
        <p:spPr>
          <a:xfrm>
            <a:off x="7198780" y="4485117"/>
            <a:ext cx="1956669" cy="1848115"/>
          </a:xfrm>
          <a:prstGeom prst="ellipse">
            <a:avLst/>
          </a:prstGeom>
          <a:noFill/>
          <a:ln w="9525">
            <a:noFill/>
          </a:ln>
        </p:spPr>
      </p:pic>
      <p:sp>
        <p:nvSpPr>
          <p:cNvPr id="7" name="Text Box 5"/>
          <p:cNvSpPr txBox="1">
            <a:spLocks noChangeArrowheads="1"/>
          </p:cNvSpPr>
          <p:nvPr/>
        </p:nvSpPr>
        <p:spPr bwMode="auto">
          <a:xfrm>
            <a:off x="107505" y="3429001"/>
            <a:ext cx="8706699" cy="58477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rPr>
              <a:t>贝多芬此时琴声的曲调</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是</a:t>
            </a:r>
            <a:r>
              <a:rPr kumimoji="0" lang="zh-CN" altLang="en-US" sz="3200" u="sng"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                  </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a:t>
            </a:r>
            <a:endPar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752828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7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1187624" y="3429001"/>
            <a:ext cx="6984776" cy="584775"/>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rPr>
              <a:t>贝多芬此时琴声的曲调</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是</a:t>
            </a:r>
            <a:r>
              <a:rPr kumimoji="0" lang="zh-CN" altLang="en-US" sz="3200" u="sng"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         </a:t>
            </a:r>
            <a:r>
              <a:rPr kumimoji="0" lang="zh-CN" altLang="en-US" sz="3200" u="sng" kern="1200" cap="none" spc="0" normalizeH="0" noProof="0" dirty="0" smtClean="0">
                <a:solidFill>
                  <a:schemeClr val="tx1"/>
                </a:solidFill>
                <a:latin typeface="黑体" panose="02010609060101010101" pitchFamily="49" charset="-122"/>
                <a:ea typeface="黑体" panose="02010609060101010101" pitchFamily="49" charset="-122"/>
                <a:cs typeface="+mn-cs"/>
              </a:rPr>
              <a:t> </a:t>
            </a:r>
            <a:r>
              <a:rPr kumimoji="0" lang="zh-CN" altLang="en-US" sz="3200" kern="1200" cap="none" spc="0" normalizeH="0" baseline="0" noProof="0" dirty="0" smtClean="0">
                <a:solidFill>
                  <a:schemeClr val="tx1"/>
                </a:solidFill>
                <a:latin typeface="黑体" panose="02010609060101010101" pitchFamily="49" charset="-122"/>
                <a:ea typeface="黑体" panose="02010609060101010101" pitchFamily="49" charset="-122"/>
                <a:cs typeface="+mn-cs"/>
              </a:rPr>
              <a:t>。</a:t>
            </a:r>
            <a:endParaRPr kumimoji="0" lang="zh-CN" altLang="en-US" sz="3200" kern="1200" cap="none" spc="0" normalizeH="0" baseline="0" noProof="0" dirty="0">
              <a:solidFill>
                <a:schemeClr val="tx1"/>
              </a:solidFill>
              <a:latin typeface="黑体" panose="02010609060101010101" pitchFamily="49" charset="-122"/>
              <a:ea typeface="黑体" panose="02010609060101010101" pitchFamily="49" charset="-122"/>
              <a:cs typeface="+mn-cs"/>
            </a:endParaRPr>
          </a:p>
        </p:txBody>
      </p:sp>
      <p:sp>
        <p:nvSpPr>
          <p:cNvPr id="47107" name="Text Box 3"/>
          <p:cNvSpPr txBox="1"/>
          <p:nvPr/>
        </p:nvSpPr>
        <p:spPr>
          <a:xfrm>
            <a:off x="1931194" y="65088"/>
            <a:ext cx="184731" cy="507831"/>
          </a:xfrm>
          <a:prstGeom prst="rect">
            <a:avLst/>
          </a:prstGeom>
          <a:noFill/>
          <a:ln w="9525">
            <a:noFill/>
          </a:ln>
        </p:spPr>
        <p:txBody>
          <a:bodyPr wrap="none">
            <a:spAutoFit/>
          </a:bodyPr>
          <a:lstStyle/>
          <a:p>
            <a:pPr>
              <a:buFont typeface="Arial" panose="020B0604020202020204" pitchFamily="34" charset="0"/>
              <a:buNone/>
            </a:pPr>
            <a:endParaRPr lang="zh-CN" altLang="en-US" sz="2700" dirty="0">
              <a:solidFill>
                <a:srgbClr val="FF3300"/>
              </a:solidFill>
              <a:latin typeface="Arial" panose="020B0604020202020204" pitchFamily="34" charset="0"/>
              <a:ea typeface="华文新魏" panose="02010800040101010101" pitchFamily="2" charset="-122"/>
            </a:endParaRPr>
          </a:p>
        </p:txBody>
      </p:sp>
      <p:sp>
        <p:nvSpPr>
          <p:cNvPr id="116740" name="Text Box 4"/>
          <p:cNvSpPr txBox="1">
            <a:spLocks noChangeArrowheads="1"/>
          </p:cNvSpPr>
          <p:nvPr/>
        </p:nvSpPr>
        <p:spPr bwMode="auto">
          <a:xfrm>
            <a:off x="441667" y="1198047"/>
            <a:ext cx="8254365" cy="954107"/>
          </a:xfrm>
          <a:prstGeom prst="rect">
            <a:avLst/>
          </a:prstGeom>
          <a:noFill/>
          <a:ln w="9525">
            <a:noFill/>
            <a:miter lim="800000"/>
          </a:ln>
          <a:effectLst/>
        </p:spPr>
        <p:txBody>
          <a:bodyPr wrap="square">
            <a:spAutoFit/>
          </a:bodyPr>
          <a:lstStyle/>
          <a:p>
            <a:pPr marR="0" defTabSz="914400">
              <a:spcBef>
                <a:spcPct val="50000"/>
              </a:spcBef>
              <a:buClrTx/>
              <a:buSzTx/>
              <a:buFont typeface="Arial" panose="020B0604020202020204" pitchFamily="34" charset="0"/>
              <a:buNone/>
              <a:defRPr/>
            </a:pPr>
            <a:r>
              <a:rPr kumimoji="0" lang="zh-CN" altLang="en-US" sz="2700" kern="1200" cap="none" spc="0" normalizeH="0" baseline="0" noProof="0" dirty="0">
                <a:solidFill>
                  <a:srgbClr val="FFFF00"/>
                </a:solidFill>
                <a:latin typeface="华文新魏" panose="02010800040101010101" pitchFamily="2" charset="-122"/>
                <a:ea typeface="华文新魏" panose="02010800040101010101" pitchFamily="2" charset="-122"/>
                <a:cs typeface="+mn-cs"/>
              </a:rPr>
              <a:t>        </a:t>
            </a:r>
            <a:r>
              <a:rPr kumimoji="0" sz="2800" b="1" kern="1200" cap="none" spc="0" normalizeH="0" baseline="0" noProof="0" dirty="0" err="1">
                <a:solidFill>
                  <a:schemeClr val="tx1"/>
                </a:solidFill>
                <a:latin typeface="楷体" panose="02010609060101010101" pitchFamily="49" charset="-122"/>
                <a:ea typeface="楷体" panose="02010609060101010101" pitchFamily="49" charset="-122"/>
                <a:cs typeface="楷体" panose="02010609060101010101" pitchFamily="49" charset="-122"/>
              </a:rPr>
              <a:t>忽然，海面上刮起了大风，卷起了巨浪。被月光照得雪亮的浪花,一个连一个朝着岸边涌过来</a:t>
            </a:r>
            <a:r>
              <a:rPr kumimoji="0" lang="en-US"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p>
        </p:txBody>
      </p:sp>
      <p:sp>
        <p:nvSpPr>
          <p:cNvPr id="116742" name="Text Box 6"/>
          <p:cNvSpPr txBox="1">
            <a:spLocks noChangeArrowheads="1"/>
          </p:cNvSpPr>
          <p:nvPr/>
        </p:nvSpPr>
        <p:spPr bwMode="auto">
          <a:xfrm>
            <a:off x="5724128" y="3332990"/>
            <a:ext cx="2088232" cy="646331"/>
          </a:xfrm>
          <a:prstGeom prst="rect">
            <a:avLst/>
          </a:prstGeom>
          <a:noFill/>
          <a:ln w="9525">
            <a:noFill/>
            <a:miter lim="800000"/>
          </a:ln>
          <a:effectLst/>
        </p:spPr>
        <p:txBody>
          <a:bodyPr wrap="square">
            <a:spAutoFit/>
          </a:bodyPr>
          <a:lstStyle/>
          <a:p>
            <a:pPr marR="0" defTabSz="914400">
              <a:buClrTx/>
              <a:buSzTx/>
              <a:buFont typeface="Arial" panose="020B0604020202020204" pitchFamily="34" charset="0"/>
              <a:buNone/>
              <a:defRPr/>
            </a:pPr>
            <a:r>
              <a:rPr kumimoji="0" lang="zh-CN" altLang="en-US" sz="3600" b="1" kern="1200" cap="none" spc="0" normalizeH="0" baseline="0" noProof="0" dirty="0">
                <a:solidFill>
                  <a:srgbClr val="FF0000"/>
                </a:solidFill>
                <a:latin typeface="楷体" panose="02010609060101010101" pitchFamily="49" charset="-122"/>
                <a:ea typeface="楷体" panose="02010609060101010101" pitchFamily="49" charset="-122"/>
                <a:cs typeface="+mn-cs"/>
              </a:rPr>
              <a:t>高昂激荡</a:t>
            </a:r>
          </a:p>
        </p:txBody>
      </p:sp>
      <p:pic>
        <p:nvPicPr>
          <p:cNvPr id="49154" name="Picture 2" descr="22"/>
          <p:cNvPicPr>
            <a:picLocks noChangeAspect="1"/>
          </p:cNvPicPr>
          <p:nvPr/>
        </p:nvPicPr>
        <p:blipFill>
          <a:blip r:embed="rId2" cstate="print">
            <a:lum bright="-17999" contrast="42000"/>
          </a:blip>
          <a:srcRect b="4347"/>
          <a:stretch>
            <a:fillRect/>
          </a:stretch>
        </p:blipFill>
        <p:spPr>
          <a:xfrm>
            <a:off x="6948264" y="4335153"/>
            <a:ext cx="2193467" cy="1910177"/>
          </a:xfrm>
          <a:prstGeom prst="ellipse">
            <a:avLst/>
          </a:prstGeom>
          <a:noFill/>
          <a:ln w="9525">
            <a:noFill/>
          </a:ln>
        </p:spPr>
      </p:pic>
    </p:spTree>
    <p:extLst>
      <p:ext uri="{BB962C8B-B14F-4D97-AF65-F5344CB8AC3E}">
        <p14:creationId xmlns:p14="http://schemas.microsoft.com/office/powerpoint/2010/main" val="4144252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6742"/>
                                        </p:tgtEl>
                                        <p:attrNameLst>
                                          <p:attrName>style.visibility</p:attrName>
                                        </p:attrNameLst>
                                      </p:cBhvr>
                                      <p:to>
                                        <p:strVal val="visible"/>
                                      </p:to>
                                    </p:set>
                                    <p:animEffect transition="in" filter="diamond(in)">
                                      <p:cBhvr>
                                        <p:cTn id="7" dur="500"/>
                                        <p:tgtEl>
                                          <p:spTgt spid="116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9612" y="1700809"/>
            <a:ext cx="6984776" cy="2031325"/>
          </a:xfrm>
          <a:prstGeom prst="rect">
            <a:avLst/>
          </a:prstGeom>
          <a:solidFill>
            <a:schemeClr val="bg1">
              <a:alpha val="78000"/>
            </a:schemeClr>
          </a:solid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正是因为有了这样的</a:t>
            </a:r>
            <a:r>
              <a:rPr lang="zh-CN" altLang="en-US" sz="2800" b="1" dirty="0" smtClean="0">
                <a:solidFill>
                  <a:srgbClr val="FF0000"/>
                </a:solidFill>
                <a:latin typeface="楷体" panose="02010609060101010101" pitchFamily="49" charset="-122"/>
                <a:ea typeface="楷体" panose="02010609060101010101" pitchFamily="49" charset="-122"/>
              </a:rPr>
              <a:t>环境</a:t>
            </a:r>
            <a:r>
              <a:rPr lang="zh-CN" altLang="en-US" sz="2800" b="1" dirty="0" smtClean="0">
                <a:latin typeface="楷体" panose="02010609060101010101" pitchFamily="49" charset="-122"/>
                <a:ea typeface="楷体" panose="02010609060101010101" pitchFamily="49" charset="-122"/>
              </a:rPr>
              <a:t>，有了这样的</a:t>
            </a:r>
            <a:r>
              <a:rPr lang="zh-CN" altLang="en-US" sz="2800" b="1" dirty="0" smtClean="0">
                <a:solidFill>
                  <a:srgbClr val="FF0000"/>
                </a:solidFill>
                <a:latin typeface="楷体" panose="02010609060101010101" pitchFamily="49" charset="-122"/>
                <a:ea typeface="楷体" panose="02010609060101010101" pitchFamily="49" charset="-122"/>
              </a:rPr>
              <a:t>经历</a:t>
            </a:r>
            <a:r>
              <a:rPr lang="zh-CN" altLang="en-US" sz="2800" b="1" dirty="0" smtClean="0">
                <a:latin typeface="楷体" panose="02010609060101010101" pitchFamily="49" charset="-122"/>
                <a:ea typeface="楷体" panose="02010609060101010101" pitchFamily="49" charset="-122"/>
              </a:rPr>
              <a:t>和</a:t>
            </a:r>
            <a:r>
              <a:rPr lang="zh-CN" altLang="en-US" sz="2800" b="1" dirty="0" smtClean="0">
                <a:solidFill>
                  <a:srgbClr val="FF0000"/>
                </a:solidFill>
                <a:latin typeface="楷体" panose="02010609060101010101" pitchFamily="49" charset="-122"/>
                <a:ea typeface="楷体" panose="02010609060101010101" pitchFamily="49" charset="-122"/>
              </a:rPr>
              <a:t>心境</a:t>
            </a:r>
            <a:r>
              <a:rPr lang="zh-CN" altLang="en-US" sz="2800" b="1" dirty="0" smtClean="0">
                <a:latin typeface="楷体" panose="02010609060101010101" pitchFamily="49" charset="-122"/>
                <a:ea typeface="楷体" panose="02010609060101010101" pitchFamily="49" charset="-122"/>
              </a:rPr>
              <a:t>，加上贝多芬娴熟的琴技，才有了意境优美的</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月光曲</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25005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07161" y="1508761"/>
            <a:ext cx="6837045" cy="2308324"/>
          </a:xfrm>
          <a:prstGeom prst="rect">
            <a:avLst/>
          </a:prstGeom>
          <a:noFill/>
        </p:spPr>
        <p:txBody>
          <a:bodyPr wrap="square" rtlCol="0">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    将听到的声音通过联想表达出来，这样的句子我们曾经学过很多。想一想，举几个例子吧！</a:t>
            </a:r>
            <a:endParaRPr lang="zh-CN" altLang="en-US"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93361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
          <p:cNvPicPr>
            <a:picLocks noChangeAspect="1"/>
          </p:cNvPicPr>
          <p:nvPr/>
        </p:nvPicPr>
        <p:blipFill>
          <a:blip r:embed="rId2"/>
          <a:stretch>
            <a:fillRect/>
          </a:stretch>
        </p:blipFill>
        <p:spPr>
          <a:xfrm>
            <a:off x="117475" y="1818218"/>
            <a:ext cx="8909050" cy="3439583"/>
          </a:xfrm>
          <a:prstGeom prst="rect">
            <a:avLst/>
          </a:prstGeom>
          <a:noFill/>
          <a:ln w="9525">
            <a:noFill/>
          </a:ln>
        </p:spPr>
      </p:pic>
      <p:sp>
        <p:nvSpPr>
          <p:cNvPr id="3" name="矩形 2"/>
          <p:cNvSpPr/>
          <p:nvPr/>
        </p:nvSpPr>
        <p:spPr>
          <a:xfrm>
            <a:off x="5207001" y="1924051"/>
            <a:ext cx="849313"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6621463" y="1924051"/>
            <a:ext cx="1803400"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4251325" y="2495551"/>
            <a:ext cx="2370138"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8299451" y="2495551"/>
            <a:ext cx="669925"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1908175" y="3069167"/>
            <a:ext cx="635000"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3070225" y="3627967"/>
            <a:ext cx="2565400" cy="3725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831689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1600" y="836713"/>
            <a:ext cx="7704856" cy="1384995"/>
          </a:xfrm>
          <a:prstGeom prst="rect">
            <a:avLst/>
          </a:prstGeom>
          <a:noFill/>
          <a:ln w="28575">
            <a:solidFill>
              <a:schemeClr val="accent4">
                <a:lumMod val="60000"/>
                <a:lumOff val="40000"/>
              </a:schemeClr>
            </a:solidFill>
          </a:ln>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忽然，雷阵雨来了，像是有一千个侠客在天上吼叫，又像是有一千个醉酒的诗人在云头吟咏。</a:t>
            </a:r>
            <a:endParaRPr lang="en-US" altLang="zh-CN" sz="2800" b="1" dirty="0" smtClean="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山中访友</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3" name="文本框 2"/>
          <p:cNvSpPr txBox="1"/>
          <p:nvPr/>
        </p:nvSpPr>
        <p:spPr>
          <a:xfrm>
            <a:off x="971600" y="3236979"/>
            <a:ext cx="7704856" cy="1815882"/>
          </a:xfrm>
          <a:prstGeom prst="rect">
            <a:avLst/>
          </a:prstGeom>
          <a:noFill/>
          <a:ln w="28575">
            <a:solidFill>
              <a:schemeClr val="accent6">
                <a:lumMod val="75000"/>
              </a:schemeClr>
            </a:solidFill>
          </a:ln>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像一曲无字的歌谣，神奇地从四面八方飘然而起，逐渐清晰起来，响亮起来，由远而近，由远而近</a:t>
            </a:r>
            <a:r>
              <a:rPr lang="en-US" altLang="zh-CN" sz="2800" b="1" dirty="0" smtClean="0">
                <a:latin typeface="楷体" panose="02010609060101010101" pitchFamily="49" charset="-122"/>
                <a:ea typeface="楷体" panose="02010609060101010101" pitchFamily="49" charset="-122"/>
              </a:rPr>
              <a:t>……</a:t>
            </a: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山雨</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332184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21130" y="644691"/>
            <a:ext cx="6911340" cy="3453253"/>
          </a:xfrm>
          <a:prstGeom prst="rect">
            <a:avLst/>
          </a:prstGeom>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rPr>
              <a:t>    </a:t>
            </a:r>
            <a:r>
              <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rPr>
              <a:t>月光</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rPr>
              <a:t>曲呈现出</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楷体" panose="02010609060101010101" pitchFamily="49" charset="-122"/>
              </a:rPr>
              <a:t>多么美丽的画面，多么丰富的联想！曲调时而舒缓，时而明快，时而悠扬，时而激烈。清新、梦幻的境界，优美、和谐的旋律，让我们不得不叹服贝多芬高超的技艺！我们一起来欣赏这首美妙的乐曲吧！ </a:t>
            </a:r>
          </a:p>
        </p:txBody>
      </p:sp>
      <p:pic>
        <p:nvPicPr>
          <p:cNvPr id="38917" name="Picture 4" descr="20081009095921480"/>
          <p:cNvPicPr>
            <a:picLocks noChangeAspect="1"/>
          </p:cNvPicPr>
          <p:nvPr/>
        </p:nvPicPr>
        <p:blipFill>
          <a:blip r:embed="rId4"/>
          <a:stretch>
            <a:fillRect/>
          </a:stretch>
        </p:blipFill>
        <p:spPr>
          <a:xfrm>
            <a:off x="287656" y="1808480"/>
            <a:ext cx="1010285" cy="1242907"/>
          </a:xfrm>
          <a:prstGeom prst="rect">
            <a:avLst/>
          </a:prstGeom>
          <a:noFill/>
          <a:ln w="9525">
            <a:noFill/>
          </a:ln>
        </p:spPr>
      </p:pic>
      <p:pic>
        <p:nvPicPr>
          <p:cNvPr id="38914" name="Picture 4" descr="2008062903305825">
            <a:hlinkClick r:id="" action="ppaction://hlinkshowjump?jump=lastslide"/>
          </p:cNvPr>
          <p:cNvPicPr>
            <a:picLocks noChangeAspect="1"/>
          </p:cNvPicPr>
          <p:nvPr/>
        </p:nvPicPr>
        <p:blipFill>
          <a:blip r:embed="rId5" cstate="print">
            <a:clrChange>
              <a:clrFrom>
                <a:srgbClr val="FFFFFF"/>
              </a:clrFrom>
              <a:clrTo>
                <a:srgbClr val="FFFFFF">
                  <a:alpha val="0"/>
                </a:srgbClr>
              </a:clrTo>
            </a:clrChange>
          </a:blip>
          <a:stretch>
            <a:fillRect/>
          </a:stretch>
        </p:blipFill>
        <p:spPr>
          <a:xfrm>
            <a:off x="7369810" y="4193540"/>
            <a:ext cx="1525270" cy="1564640"/>
          </a:xfrm>
          <a:prstGeom prst="rect">
            <a:avLst/>
          </a:prstGeom>
          <a:noFill/>
          <a:ln w="9525">
            <a:noFill/>
          </a:ln>
        </p:spPr>
      </p:pic>
      <p:pic>
        <p:nvPicPr>
          <p:cNvPr id="3" name="贝多芬 - 月光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773149"/>
            <a:ext cx="609600" cy="812800"/>
          </a:xfrm>
          <a:prstGeom prst="rect">
            <a:avLst/>
          </a:prstGeom>
        </p:spPr>
      </p:pic>
      <p:sp>
        <p:nvSpPr>
          <p:cNvPr id="2" name="TextBox 1"/>
          <p:cNvSpPr txBox="1"/>
          <p:nvPr/>
        </p:nvSpPr>
        <p:spPr>
          <a:xfrm>
            <a:off x="4103948" y="5637246"/>
            <a:ext cx="936104" cy="646331"/>
          </a:xfrm>
          <a:prstGeom prst="rect">
            <a:avLst/>
          </a:prstGeom>
          <a:noFill/>
        </p:spPr>
        <p:txBody>
          <a:bodyPr wrap="square" rtlCol="0">
            <a:spAutoFit/>
          </a:bodyPr>
          <a:lstStyle/>
          <a:p>
            <a:r>
              <a:rPr lang="zh-CN" altLang="en-US" dirty="0">
                <a:latin typeface="黑体" panose="02010609060101010101" pitchFamily="49" charset="-122"/>
                <a:ea typeface="黑体" panose="02010609060101010101" pitchFamily="49" charset="-122"/>
              </a:rPr>
              <a:t>点击播放</a:t>
            </a:r>
          </a:p>
        </p:txBody>
      </p:sp>
    </p:spTree>
    <p:extLst>
      <p:ext uri="{BB962C8B-B14F-4D97-AF65-F5344CB8AC3E}">
        <p14:creationId xmlns:p14="http://schemas.microsoft.com/office/powerpoint/2010/main" val="3915628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60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p:nvPr/>
        </p:nvSpPr>
        <p:spPr>
          <a:xfrm>
            <a:off x="1818086" y="549276"/>
            <a:ext cx="3781425" cy="461665"/>
          </a:xfrm>
          <a:prstGeom prst="rect">
            <a:avLst/>
          </a:prstGeom>
          <a:noFill/>
          <a:ln w="9525">
            <a:noFill/>
          </a:ln>
        </p:spPr>
        <p:txBody>
          <a:bodyPr>
            <a:spAutoFit/>
          </a:bodyPr>
          <a:lstStyle/>
          <a:p>
            <a:pPr>
              <a:spcBef>
                <a:spcPct val="50000"/>
              </a:spcBef>
            </a:pPr>
            <a:r>
              <a:rPr lang="zh-CN" altLang="en-US" sz="2400" dirty="0">
                <a:solidFill>
                  <a:srgbClr val="FF0000"/>
                </a:solidFill>
                <a:latin typeface="Times New Roman" panose="02020603050405020304" charset="0"/>
              </a:rPr>
              <a:t> </a:t>
            </a:r>
            <a:endParaRPr lang="zh-CN" altLang="en-US" sz="2400" dirty="0">
              <a:solidFill>
                <a:srgbClr val="FF00FF"/>
              </a:solidFill>
              <a:latin typeface="Times New Roman" panose="02020603050405020304" charset="0"/>
            </a:endParaRPr>
          </a:p>
        </p:txBody>
      </p:sp>
      <p:sp>
        <p:nvSpPr>
          <p:cNvPr id="60421" name="Text Box 5"/>
          <p:cNvSpPr txBox="1"/>
          <p:nvPr/>
        </p:nvSpPr>
        <p:spPr>
          <a:xfrm>
            <a:off x="2574131" y="1989140"/>
            <a:ext cx="3618310" cy="461665"/>
          </a:xfrm>
          <a:prstGeom prst="rect">
            <a:avLst/>
          </a:prstGeom>
          <a:noFill/>
          <a:ln w="9525">
            <a:noFill/>
          </a:ln>
        </p:spPr>
        <p:txBody>
          <a:bodyPr>
            <a:spAutoFit/>
          </a:bodyPr>
          <a:lstStyle/>
          <a:p>
            <a:pPr>
              <a:spcBef>
                <a:spcPct val="50000"/>
              </a:spcBef>
            </a:pPr>
            <a:r>
              <a:rPr lang="zh-CN" altLang="en-US" sz="2400" dirty="0">
                <a:solidFill>
                  <a:srgbClr val="FF0000"/>
                </a:solidFill>
                <a:latin typeface="Times New Roman" panose="02020603050405020304" charset="0"/>
              </a:rPr>
              <a:t>      </a:t>
            </a:r>
            <a:endParaRPr lang="zh-CN" altLang="en-US" sz="7200" dirty="0">
              <a:solidFill>
                <a:schemeClr val="bg1"/>
              </a:solidFill>
              <a:latin typeface="Times New Roman" panose="02020603050405020304" charset="0"/>
              <a:ea typeface="楷体" panose="02010609060101010101" pitchFamily="49" charset="-122"/>
            </a:endParaRPr>
          </a:p>
        </p:txBody>
      </p:sp>
      <p:sp>
        <p:nvSpPr>
          <p:cNvPr id="60422" name="Rectangle 6"/>
          <p:cNvSpPr/>
          <p:nvPr/>
        </p:nvSpPr>
        <p:spPr>
          <a:xfrm>
            <a:off x="732300" y="725250"/>
            <a:ext cx="7764145" cy="954107"/>
          </a:xfrm>
          <a:prstGeom prst="rect">
            <a:avLst/>
          </a:prstGeom>
          <a:solidFill>
            <a:schemeClr val="bg1">
              <a:alpha val="83000"/>
            </a:schemeClr>
          </a:solidFill>
          <a:ln w="9525">
            <a:noFill/>
          </a:ln>
        </p:spPr>
        <p:txBody>
          <a:bodyPr wrap="square">
            <a:spAutoFit/>
          </a:bodyPr>
          <a:lstStyle/>
          <a:p>
            <a:r>
              <a:rPr lang="zh-CN" altLang="en-US" sz="2800" b="1" dirty="0" smtClean="0">
                <a:latin typeface="黑体" panose="02010609060101010101" pitchFamily="49" charset="-122"/>
                <a:ea typeface="黑体" panose="02010609060101010101" pitchFamily="49" charset="-122"/>
                <a:cs typeface="楷体" panose="02010609060101010101" pitchFamily="49" charset="-122"/>
              </a:rPr>
              <a:t>    </a:t>
            </a:r>
            <a:r>
              <a:rPr lang="zh-CN" altLang="en-US" sz="2800" b="1" dirty="0">
                <a:latin typeface="黑体" panose="02010609060101010101" pitchFamily="49" charset="-122"/>
                <a:ea typeface="黑体" panose="02010609060101010101" pitchFamily="49" charset="-122"/>
                <a:cs typeface="楷体" panose="02010609060101010101" pitchFamily="49" charset="-122"/>
              </a:rPr>
              <a:t>听一听自己喜爱的音乐，展开联想和想象，把想到的情景写下来</a:t>
            </a:r>
            <a:r>
              <a:rPr lang="zh-CN" altLang="en-US" sz="2800" b="1" dirty="0" smtClean="0">
                <a:latin typeface="黑体" panose="02010609060101010101" pitchFamily="49" charset="-122"/>
                <a:ea typeface="黑体" panose="02010609060101010101" pitchFamily="49" charset="-122"/>
                <a:cs typeface="楷体" panose="02010609060101010101" pitchFamily="49" charset="-122"/>
              </a:rPr>
              <a:t>。（选作）</a:t>
            </a:r>
            <a:endParaRPr lang="zh-CN" altLang="en-US" sz="2800" b="1" dirty="0">
              <a:latin typeface="黑体" panose="02010609060101010101" pitchFamily="49" charset="-122"/>
              <a:ea typeface="黑体" panose="02010609060101010101" pitchFamily="49" charset="-122"/>
              <a:cs typeface="楷体" panose="02010609060101010101" pitchFamily="49" charset="-122"/>
            </a:endParaRPr>
          </a:p>
        </p:txBody>
      </p:sp>
      <p:sp>
        <p:nvSpPr>
          <p:cNvPr id="6" name="Rectangle 6"/>
          <p:cNvSpPr/>
          <p:nvPr/>
        </p:nvSpPr>
        <p:spPr>
          <a:xfrm>
            <a:off x="683569" y="2461288"/>
            <a:ext cx="801616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回忆课内或课外自己印象深刻的歌曲或其他音乐作品。</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sp>
        <p:nvSpPr>
          <p:cNvPr id="7" name="Rectangle 6"/>
          <p:cNvSpPr/>
          <p:nvPr/>
        </p:nvSpPr>
        <p:spPr>
          <a:xfrm>
            <a:off x="683569" y="3140969"/>
            <a:ext cx="801616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闭上眼睛，默默回想音乐旋律，或小声哼唱出来，感受自己脑海中想象到的画面。</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sp>
        <p:nvSpPr>
          <p:cNvPr id="8" name="Rectangle 6"/>
          <p:cNvSpPr/>
          <p:nvPr/>
        </p:nvSpPr>
        <p:spPr>
          <a:xfrm>
            <a:off x="683569" y="4337229"/>
            <a:ext cx="801616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2400" b="1" dirty="0" smtClean="0">
                <a:solidFill>
                  <a:srgbClr val="FF0000"/>
                </a:solidFill>
                <a:latin typeface="宋体" panose="02010600030101010101" pitchFamily="2" charset="-122"/>
                <a:ea typeface="宋体" panose="02010600030101010101" pitchFamily="2" charset="-122"/>
                <a:cs typeface="楷体" panose="02010609060101010101" pitchFamily="49" charset="-122"/>
              </a:rPr>
              <a:t>    由歌词或旋律生发出某些联想，把自己的想象或联想记录下来。</a:t>
            </a:r>
            <a:endParaRPr lang="zh-CN" altLang="en-US" sz="2400" b="1" dirty="0">
              <a:solidFill>
                <a:srgbClr val="FF0000"/>
              </a:solidFill>
              <a:latin typeface="宋体" panose="02010600030101010101" pitchFamily="2" charset="-122"/>
              <a:ea typeface="宋体" panose="02010600030101010101" pitchFamily="2" charset="-122"/>
              <a:cs typeface="楷体" panose="02010609060101010101" pitchFamily="49" charset="-122"/>
            </a:endParaRPr>
          </a:p>
        </p:txBody>
      </p:sp>
    </p:spTree>
    <p:extLst>
      <p:ext uri="{BB962C8B-B14F-4D97-AF65-F5344CB8AC3E}">
        <p14:creationId xmlns:p14="http://schemas.microsoft.com/office/powerpoint/2010/main" val="2017492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3"/>
          <p:cNvSpPr>
            <a:spLocks noTextEdit="1"/>
          </p:cNvSpPr>
          <p:nvPr/>
        </p:nvSpPr>
        <p:spPr>
          <a:xfrm>
            <a:off x="323528" y="2138757"/>
            <a:ext cx="647700" cy="2592387"/>
          </a:xfrm>
          <a:prstGeom prst="rect">
            <a:avLst/>
          </a:prstGeom>
        </p:spPr>
        <p:txBody>
          <a:bodyPr wrap="none" fromWordArt="1">
            <a:prstTxWarp prst="textPlain">
              <a:avLst>
                <a:gd name="adj" fmla="val 50000"/>
              </a:avLst>
            </a:prstTxWarp>
            <a:normAutofit/>
          </a:bodyPr>
          <a:lstStyle/>
          <a:p>
            <a:pPr algn="ctr" eaLnBrk="0" hangingPunct="0"/>
            <a:r>
              <a:rPr lang="zh-CN" altLang="en-US" sz="2700" b="1" dirty="0">
                <a:ln w="9525" cap="flat" cmpd="sng">
                  <a:solidFill>
                    <a:srgbClr val="9966FF"/>
                  </a:solidFill>
                  <a:prstDash val="solid"/>
                  <a:headEnd type="none" w="med" len="med"/>
                  <a:tailEnd type="none" w="med" len="med"/>
                </a:ln>
                <a:solidFill>
                  <a:srgbClr val="C00000"/>
                </a:solidFill>
                <a:latin typeface="黑体" panose="02010609060101010101" pitchFamily="49" charset="-122"/>
                <a:ea typeface="黑体" panose="02010609060101010101" pitchFamily="49" charset="-122"/>
              </a:rPr>
              <a:t>月</a:t>
            </a:r>
          </a:p>
          <a:p>
            <a:pPr algn="ctr" eaLnBrk="0" hangingPunct="0"/>
            <a:r>
              <a:rPr lang="zh-CN" altLang="en-US" sz="2700" b="1" dirty="0">
                <a:ln w="9525" cap="flat" cmpd="sng">
                  <a:solidFill>
                    <a:srgbClr val="9966FF"/>
                  </a:solidFill>
                  <a:prstDash val="solid"/>
                  <a:headEnd type="none" w="med" len="med"/>
                  <a:tailEnd type="none" w="med" len="med"/>
                </a:ln>
                <a:solidFill>
                  <a:srgbClr val="C00000"/>
                </a:solidFill>
                <a:latin typeface="黑体" panose="02010609060101010101" pitchFamily="49" charset="-122"/>
                <a:ea typeface="黑体" panose="02010609060101010101" pitchFamily="49" charset="-122"/>
              </a:rPr>
              <a:t>光</a:t>
            </a:r>
          </a:p>
          <a:p>
            <a:pPr algn="ctr" eaLnBrk="0" hangingPunct="0"/>
            <a:r>
              <a:rPr lang="zh-CN" altLang="en-US" sz="2700" b="1" dirty="0">
                <a:ln w="9525" cap="flat" cmpd="sng">
                  <a:solidFill>
                    <a:srgbClr val="9966FF"/>
                  </a:solidFill>
                  <a:prstDash val="solid"/>
                  <a:headEnd type="none" w="med" len="med"/>
                  <a:tailEnd type="none" w="med" len="med"/>
                </a:ln>
                <a:solidFill>
                  <a:srgbClr val="C00000"/>
                </a:solidFill>
                <a:latin typeface="黑体" panose="02010609060101010101" pitchFamily="49" charset="-122"/>
                <a:ea typeface="黑体" panose="02010609060101010101" pitchFamily="49" charset="-122"/>
              </a:rPr>
              <a:t>曲</a:t>
            </a:r>
          </a:p>
        </p:txBody>
      </p:sp>
      <p:sp>
        <p:nvSpPr>
          <p:cNvPr id="58375" name="Text Box 7"/>
          <p:cNvSpPr txBox="1"/>
          <p:nvPr/>
        </p:nvSpPr>
        <p:spPr>
          <a:xfrm>
            <a:off x="1432157" y="1875277"/>
            <a:ext cx="4519534" cy="523220"/>
          </a:xfrm>
          <a:prstGeom prst="rect">
            <a:avLst/>
          </a:prstGeom>
          <a:noFill/>
          <a:ln w="9525">
            <a:noFill/>
          </a:ln>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月光曲的</a:t>
            </a:r>
            <a:r>
              <a:rPr lang="zh-CN" altLang="en-US" sz="2800" b="1" dirty="0" smtClean="0">
                <a:solidFill>
                  <a:srgbClr val="FF0000"/>
                </a:solidFill>
                <a:latin typeface="楷体" panose="02010609060101010101" pitchFamily="49" charset="-122"/>
                <a:ea typeface="楷体" panose="02010609060101010101" pitchFamily="49" charset="-122"/>
              </a:rPr>
              <a:t>来历</a:t>
            </a:r>
            <a:r>
              <a:rPr lang="zh-CN" altLang="en-US" sz="2400" b="1" dirty="0">
                <a:latin typeface="宋体" panose="02010600030101010101" pitchFamily="2" charset="-122"/>
                <a:ea typeface="宋体" panose="02010600030101010101" pitchFamily="2" charset="-122"/>
              </a:rPr>
              <a:t>（第</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自然段</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8376" name="Text Box 8"/>
          <p:cNvSpPr txBox="1"/>
          <p:nvPr/>
        </p:nvSpPr>
        <p:spPr>
          <a:xfrm>
            <a:off x="1334129" y="3063457"/>
            <a:ext cx="5337642" cy="523220"/>
          </a:xfrm>
          <a:prstGeom prst="rect">
            <a:avLst/>
          </a:prstGeom>
          <a:noFill/>
          <a:ln w="9525">
            <a:noFill/>
          </a:ln>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月光曲的创作</a:t>
            </a:r>
            <a:r>
              <a:rPr lang="zh-CN" altLang="en-US" sz="2800" b="1" dirty="0" smtClean="0">
                <a:solidFill>
                  <a:srgbClr val="FF0000"/>
                </a:solidFill>
                <a:latin typeface="楷体" panose="02010609060101010101" pitchFamily="49" charset="-122"/>
                <a:ea typeface="楷体" panose="02010609060101010101" pitchFamily="49" charset="-122"/>
              </a:rPr>
              <a:t>过程</a:t>
            </a:r>
            <a:r>
              <a:rPr lang="zh-CN" altLang="en-US" sz="2400" b="1" dirty="0" smtClean="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第</a:t>
            </a:r>
            <a:r>
              <a:rPr lang="en-US" altLang="zh-CN" sz="2400" b="1" dirty="0">
                <a:latin typeface="宋体" panose="02010600030101010101" pitchFamily="2" charset="-122"/>
                <a:ea typeface="宋体" panose="02010600030101010101" pitchFamily="2" charset="-122"/>
              </a:rPr>
              <a:t>2～9</a:t>
            </a:r>
            <a:r>
              <a:rPr lang="zh-CN" altLang="en-US" sz="2400" b="1" dirty="0">
                <a:latin typeface="宋体" panose="02010600030101010101" pitchFamily="2" charset="-122"/>
                <a:ea typeface="宋体" panose="02010600030101010101" pitchFamily="2" charset="-122"/>
              </a:rPr>
              <a:t>自然段</a:t>
            </a:r>
            <a:r>
              <a:rPr lang="zh-CN" altLang="en-US" sz="24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58377" name="Text Box 9"/>
          <p:cNvSpPr txBox="1"/>
          <p:nvPr/>
        </p:nvSpPr>
        <p:spPr>
          <a:xfrm>
            <a:off x="1329685" y="4363555"/>
            <a:ext cx="4766022" cy="523220"/>
          </a:xfrm>
          <a:prstGeom prst="rect">
            <a:avLst/>
          </a:prstGeom>
          <a:noFill/>
          <a:ln w="9525">
            <a:noFill/>
          </a:ln>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月光曲的</a:t>
            </a:r>
            <a:r>
              <a:rPr lang="zh-CN" altLang="en-US" sz="2800" b="1" dirty="0" smtClean="0">
                <a:solidFill>
                  <a:srgbClr val="FF0000"/>
                </a:solidFill>
                <a:latin typeface="楷体" panose="02010609060101010101" pitchFamily="49" charset="-122"/>
                <a:ea typeface="楷体" panose="02010609060101010101" pitchFamily="49" charset="-122"/>
              </a:rPr>
              <a:t>谱写</a:t>
            </a:r>
            <a:r>
              <a:rPr lang="zh-CN" altLang="en-US" sz="2400" b="1" dirty="0">
                <a:latin typeface="宋体" panose="02010600030101010101" pitchFamily="2" charset="-122"/>
                <a:ea typeface="宋体" panose="02010600030101010101" pitchFamily="2" charset="-122"/>
              </a:rPr>
              <a:t>（第</a:t>
            </a:r>
            <a:r>
              <a:rPr lang="en-US" altLang="zh-CN" sz="2400" b="1" dirty="0">
                <a:latin typeface="宋体" panose="02010600030101010101" pitchFamily="2" charset="-122"/>
                <a:ea typeface="宋体" panose="02010600030101010101" pitchFamily="2" charset="-122"/>
              </a:rPr>
              <a:t>10</a:t>
            </a:r>
            <a:r>
              <a:rPr lang="zh-CN" altLang="en-US" sz="2400" b="1" dirty="0">
                <a:latin typeface="宋体" panose="02010600030101010101" pitchFamily="2" charset="-122"/>
                <a:ea typeface="宋体" panose="02010600030101010101" pitchFamily="2" charset="-122"/>
              </a:rPr>
              <a:t>自然段</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p:txBody>
      </p:sp>
      <p:sp>
        <p:nvSpPr>
          <p:cNvPr id="58378" name="Rectangle 10"/>
          <p:cNvSpPr/>
          <p:nvPr/>
        </p:nvSpPr>
        <p:spPr>
          <a:xfrm>
            <a:off x="6876257" y="2382560"/>
            <a:ext cx="1842999" cy="1569660"/>
          </a:xfrm>
          <a:prstGeom prst="rect">
            <a:avLst/>
          </a:prstGeom>
          <a:noFill/>
          <a:ln w="9525">
            <a:noFill/>
          </a:ln>
        </p:spPr>
        <p:txBody>
          <a:bodyPr wrap="square">
            <a:spAutoFit/>
          </a:bodyPr>
          <a:lstStyle/>
          <a:p>
            <a:pPr>
              <a:spcBef>
                <a:spcPct val="20000"/>
              </a:spcBef>
              <a:buClr>
                <a:schemeClr val="hlink"/>
              </a:buClr>
              <a:buSzPct val="65000"/>
              <a:buFont typeface="Wingdings" panose="05000000000000000000" pitchFamily="2" charset="2"/>
              <a:buNone/>
            </a:pPr>
            <a:r>
              <a:rPr lang="zh-CN" altLang="en-US" sz="3200" b="1" dirty="0">
                <a:solidFill>
                  <a:srgbClr val="FF0000"/>
                </a:solidFill>
                <a:latin typeface="黑体" panose="02010609060101010101" pitchFamily="49" charset="-122"/>
                <a:ea typeface="黑体" panose="02010609060101010101" pitchFamily="49" charset="-122"/>
              </a:rPr>
              <a:t>对劳动人民的同情和爱护</a:t>
            </a:r>
          </a:p>
        </p:txBody>
      </p:sp>
      <p:pic>
        <p:nvPicPr>
          <p:cNvPr id="4" name="图片 3"/>
          <p:cNvPicPr>
            <a:picLocks noChangeAspect="1"/>
          </p:cNvPicPr>
          <p:nvPr/>
        </p:nvPicPr>
        <p:blipFill>
          <a:blip r:embed="rId2" cstate="print"/>
          <a:stretch>
            <a:fillRect/>
          </a:stretch>
        </p:blipFill>
        <p:spPr>
          <a:xfrm>
            <a:off x="7956377" y="4965172"/>
            <a:ext cx="1063625" cy="1391073"/>
          </a:xfrm>
          <a:prstGeom prst="ellipse">
            <a:avLst/>
          </a:prstGeom>
        </p:spPr>
      </p:pic>
      <p:sp>
        <p:nvSpPr>
          <p:cNvPr id="3" name="左大括号 2"/>
          <p:cNvSpPr/>
          <p:nvPr/>
        </p:nvSpPr>
        <p:spPr>
          <a:xfrm>
            <a:off x="1118529" y="1864491"/>
            <a:ext cx="360040" cy="3168021"/>
          </a:xfrm>
          <a:prstGeom prst="leftBrace">
            <a:avLst/>
          </a:prstGeom>
          <a:ln w="28575"/>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
        <p:nvSpPr>
          <p:cNvPr id="16" name="文本框 14"/>
          <p:cNvSpPr txBox="1"/>
          <p:nvPr/>
        </p:nvSpPr>
        <p:spPr>
          <a:xfrm>
            <a:off x="499745" y="545254"/>
            <a:ext cx="179959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p>
        </p:txBody>
      </p:sp>
      <p:sp>
        <p:nvSpPr>
          <p:cNvPr id="18" name="左大括号 17"/>
          <p:cNvSpPr/>
          <p:nvPr/>
        </p:nvSpPr>
        <p:spPr>
          <a:xfrm rot="10800000">
            <a:off x="6444208" y="1844990"/>
            <a:ext cx="360040" cy="3168021"/>
          </a:xfrm>
          <a:prstGeom prst="leftBrace">
            <a:avLst/>
          </a:prstGeom>
          <a:ln w="28575"/>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239108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375"/>
                                        </p:tgtEl>
                                        <p:attrNameLst>
                                          <p:attrName>style.visibility</p:attrName>
                                        </p:attrNameLst>
                                      </p:cBhvr>
                                      <p:to>
                                        <p:strVal val="visible"/>
                                      </p:to>
                                    </p:set>
                                    <p:animEffect transition="in" filter="wipe(left)">
                                      <p:cBhvr>
                                        <p:cTn id="7" dur="500"/>
                                        <p:tgtEl>
                                          <p:spTgt spid="583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376"/>
                                        </p:tgtEl>
                                        <p:attrNameLst>
                                          <p:attrName>style.visibility</p:attrName>
                                        </p:attrNameLst>
                                      </p:cBhvr>
                                      <p:to>
                                        <p:strVal val="visible"/>
                                      </p:to>
                                    </p:set>
                                    <p:animEffect transition="in" filter="wipe(left)">
                                      <p:cBhvr>
                                        <p:cTn id="12" dur="500"/>
                                        <p:tgtEl>
                                          <p:spTgt spid="583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8377"/>
                                        </p:tgtEl>
                                        <p:attrNameLst>
                                          <p:attrName>style.visibility</p:attrName>
                                        </p:attrNameLst>
                                      </p:cBhvr>
                                      <p:to>
                                        <p:strVal val="visible"/>
                                      </p:to>
                                    </p:set>
                                    <p:animEffect transition="in" filter="wipe(left)">
                                      <p:cBhvr>
                                        <p:cTn id="17" dur="500"/>
                                        <p:tgtEl>
                                          <p:spTgt spid="5837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83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p:bldP spid="58376" grpId="0"/>
      <p:bldP spid="58377" grpId="0"/>
      <p:bldP spid="58378" grpId="0"/>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6"/>
          <p:cNvSpPr txBox="1">
            <a:spLocks noChangeArrowheads="1"/>
          </p:cNvSpPr>
          <p:nvPr/>
        </p:nvSpPr>
        <p:spPr bwMode="auto">
          <a:xfrm>
            <a:off x="827584" y="1213009"/>
            <a:ext cx="8136904" cy="3323987"/>
          </a:xfrm>
          <a:prstGeom prst="rect">
            <a:avLst/>
          </a:prstGeom>
          <a:noFill/>
          <a:ln w="9525">
            <a:noFill/>
            <a:miter lim="800000"/>
          </a:ln>
        </p:spPr>
        <p:txBody>
          <a:bodyPr wrap="square">
            <a:spAutoFit/>
          </a:bodyPr>
          <a:lstStyle/>
          <a:p>
            <a:pPr marR="0" algn="l" defTabSz="914400">
              <a:lnSpc>
                <a:spcPct val="150000"/>
              </a:lnSpc>
              <a:spcBef>
                <a:spcPct val="50000"/>
              </a:spcBef>
              <a:buClrTx/>
              <a:buSzTx/>
              <a:buFontTx/>
              <a:buNone/>
              <a:defRPr/>
            </a:pPr>
            <a:r>
              <a:rPr lang="zh-CN" altLang="en-US" sz="2800" b="1" noProof="0" dirty="0">
                <a:solidFill>
                  <a:srgbClr val="3366FF"/>
                </a:solidFill>
                <a:latin typeface="楷体" panose="02010609060101010101" pitchFamily="49" charset="-122"/>
                <a:ea typeface="楷体" panose="02010609060101010101" pitchFamily="49" charset="-122"/>
              </a:rPr>
              <a:t> </a:t>
            </a:r>
            <a:r>
              <a:rPr lang="zh-CN" altLang="en-US" sz="2800" b="1" noProof="0" dirty="0" smtClean="0">
                <a:solidFill>
                  <a:srgbClr val="3366FF"/>
                </a:solidFill>
                <a:latin typeface="楷体" panose="02010609060101010101" pitchFamily="49" charset="-122"/>
                <a:ea typeface="楷体" panose="02010609060101010101" pitchFamily="49" charset="-122"/>
              </a:rPr>
              <a:t>   </a:t>
            </a:r>
            <a:r>
              <a:rPr kumimoji="0" lang="zh-CN" altLang="en-US" sz="2800" b="1" kern="1200" cap="none" spc="0" normalizeH="0" baseline="0" noProof="0" dirty="0" smtClean="0">
                <a:solidFill>
                  <a:schemeClr val="tx1"/>
                </a:solidFill>
                <a:latin typeface="楷体" panose="02010609060101010101" pitchFamily="49" charset="-122"/>
                <a:ea typeface="楷体" panose="02010609060101010101" pitchFamily="49" charset="-122"/>
                <a:cs typeface="楷体" panose="02010609060101010101" pitchFamily="49" charset="-122"/>
              </a:rPr>
              <a:t>这</a:t>
            </a:r>
            <a:r>
              <a:rPr kumimoji="0" lang="zh-CN" altLang="en-US"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篇课文讲述了德国著名音乐家贝多芬因同情穷鞋匠兄妹而为他们弹琴，有感于盲姑娘对音乐的痴迷而即兴创作出</a:t>
            </a:r>
            <a:r>
              <a:rPr kumimoji="0" lang="en-US" altLang="zh-CN"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kumimoji="0" lang="en-US" altLang="zh-CN" sz="2800" b="1" u="sng"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kumimoji="0" lang="en-US" altLang="zh-CN"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kumimoji="0" lang="zh-CN" altLang="en-US" sz="2800" b="1" kern="1200" cap="none" spc="0" normalizeH="0" baseline="0" noProof="0" dirty="0">
                <a:solidFill>
                  <a:schemeClr val="tx1"/>
                </a:solidFill>
                <a:latin typeface="楷体" panose="02010609060101010101" pitchFamily="49" charset="-122"/>
                <a:ea typeface="楷体" panose="02010609060101010101" pitchFamily="49" charset="-122"/>
                <a:cs typeface="楷体" panose="02010609060101010101" pitchFamily="49" charset="-122"/>
              </a:rPr>
              <a:t>的传奇故事，</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表现了音乐家贝多芬对穷苦人民的</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和</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，也表现了他丰富的想象力和</a:t>
            </a:r>
            <a:r>
              <a:rPr kumimoji="0" lang="zh-CN" altLang="en-US" sz="2800" b="1" u="sng"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           </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a:t>
            </a:r>
          </a:p>
        </p:txBody>
      </p:sp>
      <p:pic>
        <p:nvPicPr>
          <p:cNvPr id="49154" name="Picture 2" descr="22"/>
          <p:cNvPicPr>
            <a:picLocks noChangeAspect="1"/>
          </p:cNvPicPr>
          <p:nvPr/>
        </p:nvPicPr>
        <p:blipFill>
          <a:blip r:embed="rId2" cstate="print">
            <a:lum bright="-17999" contrast="42000"/>
          </a:blip>
          <a:srcRect b="4347"/>
          <a:stretch>
            <a:fillRect/>
          </a:stretch>
        </p:blipFill>
        <p:spPr>
          <a:xfrm>
            <a:off x="8077095" y="5157192"/>
            <a:ext cx="1044575" cy="1129453"/>
          </a:xfrm>
          <a:prstGeom prst="ellipse">
            <a:avLst/>
          </a:prstGeom>
          <a:noFill/>
          <a:ln w="9525">
            <a:noFill/>
          </a:ln>
        </p:spPr>
      </p:pic>
      <p:pic>
        <p:nvPicPr>
          <p:cNvPr id="47106" name="Picture 2" descr="5"/>
          <p:cNvPicPr>
            <a:picLocks noChangeAspect="1"/>
          </p:cNvPicPr>
          <p:nvPr/>
        </p:nvPicPr>
        <p:blipFill>
          <a:blip r:embed="rId3" cstate="print">
            <a:lum bright="23999" contrast="24000"/>
          </a:blip>
          <a:stretch>
            <a:fillRect/>
          </a:stretch>
        </p:blipFill>
        <p:spPr>
          <a:xfrm>
            <a:off x="35497" y="1508788"/>
            <a:ext cx="939165" cy="1177713"/>
          </a:xfrm>
          <a:prstGeom prst="ellipse">
            <a:avLst/>
          </a:prstGeom>
          <a:noFill/>
          <a:ln w="9525">
            <a:noFill/>
          </a:ln>
        </p:spPr>
      </p:pic>
      <p:sp>
        <p:nvSpPr>
          <p:cNvPr id="3" name="文本框 2"/>
          <p:cNvSpPr txBox="1"/>
          <p:nvPr/>
        </p:nvSpPr>
        <p:spPr>
          <a:xfrm>
            <a:off x="4211961" y="3035015"/>
            <a:ext cx="1266693" cy="52322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月光曲</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5652120" y="3909053"/>
            <a:ext cx="906017" cy="52322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同情</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7104616" y="3909053"/>
            <a:ext cx="906017" cy="52322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热爱</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4860033" y="4750147"/>
            <a:ext cx="1988045" cy="523220"/>
          </a:xfrm>
          <a:prstGeom prst="rect">
            <a:avLst/>
          </a:prstGeom>
          <a:noFill/>
        </p:spPr>
        <p:txBody>
          <a:bodyPr wrap="none" rtlCol="0">
            <a:spAutoFit/>
          </a:bodyPr>
          <a:lstStyle/>
          <a:p>
            <a:pPr algn="l"/>
            <a:r>
              <a:rPr lang="zh-CN" altLang="en-US" sz="2800" b="1"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卓越的才华</a:t>
            </a:r>
            <a:endParaRPr kumimoji="0" lang="zh-CN" altLang="en-US" sz="2800" b="1" kern="1200" cap="none" spc="0" normalizeH="0" baseline="0" noProof="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4"/>
          <p:cNvSpPr txBox="1"/>
          <p:nvPr/>
        </p:nvSpPr>
        <p:spPr>
          <a:xfrm>
            <a:off x="518161" y="548641"/>
            <a:ext cx="2036445"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p>
        </p:txBody>
      </p:sp>
    </p:spTree>
    <p:extLst>
      <p:ext uri="{BB962C8B-B14F-4D97-AF65-F5344CB8AC3E}">
        <p14:creationId xmlns:p14="http://schemas.microsoft.com/office/powerpoint/2010/main" val="373874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6"/>
          <p:cNvSpPr>
            <a:spLocks noGrp="1"/>
          </p:cNvSpPr>
          <p:nvPr>
            <p:ph type="body" idx="4294967295"/>
          </p:nvPr>
        </p:nvSpPr>
        <p:spPr>
          <a:xfrm>
            <a:off x="3018227" y="836712"/>
            <a:ext cx="3107546" cy="580840"/>
          </a:xfrm>
        </p:spPr>
        <p:txBody>
          <a:bodyPr vert="horz" wrap="square" lIns="68580" tIns="34290" rIns="68580" bIns="34290" anchor="t"/>
          <a:lstStyle/>
          <a:p>
            <a:pPr algn="ctr" eaLnBrk="1" hangingPunct="1">
              <a:buNone/>
            </a:pPr>
            <a:r>
              <a:rPr lang="zh-CN" altLang="en-US" sz="2800" b="1" dirty="0" smtClean="0">
                <a:latin typeface="黑体" panose="02010609060101010101" pitchFamily="49" charset="-122"/>
                <a:ea typeface="黑体" panose="02010609060101010101" pitchFamily="49" charset="-122"/>
                <a:cs typeface="黑体" panose="02010609060101010101" pitchFamily="49" charset="-122"/>
              </a:rPr>
              <a:t>《月光曲》赏析</a:t>
            </a:r>
            <a:endPar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7348" name="Rectangle 8"/>
          <p:cNvSpPr/>
          <p:nvPr/>
        </p:nvSpPr>
        <p:spPr>
          <a:xfrm>
            <a:off x="113348" y="1604798"/>
            <a:ext cx="8917305" cy="3416320"/>
          </a:xfrm>
          <a:prstGeom prst="rect">
            <a:avLst/>
          </a:prstGeom>
          <a:noFill/>
          <a:ln w="9525">
            <a:noFill/>
          </a:ln>
        </p:spPr>
        <p:txBody>
          <a:bodyPr wrap="square">
            <a:spAutoFit/>
          </a:bodyPr>
          <a:lstStyle/>
          <a:p>
            <a:pPr>
              <a:buFont typeface="Arial" panose="020B0604020202020204" pitchFamily="34" charset="0"/>
              <a:buNone/>
            </a:pPr>
            <a:r>
              <a:rPr lang="en-US" altLang="zh-CN" sz="2400" b="1" dirty="0">
                <a:solidFill>
                  <a:srgbClr val="3333CC"/>
                </a:solidFill>
                <a:latin typeface="宋体" panose="02010600030101010101" pitchFamily="2" charset="-122"/>
                <a:ea typeface="宋体" panose="02010600030101010101" pitchFamily="2" charset="-122"/>
                <a:cs typeface="仿宋" panose="02010609060101010101" charset="-122"/>
              </a:rPr>
              <a:t>   </a:t>
            </a:r>
            <a:r>
              <a:rPr lang="en-US" altLang="zh-CN" sz="2400" b="1" dirty="0">
                <a:solidFill>
                  <a:schemeClr val="tx1"/>
                </a:solidFill>
                <a:latin typeface="宋体" panose="02010600030101010101" pitchFamily="2" charset="-122"/>
                <a:ea typeface="宋体" panose="02010600030101010101" pitchFamily="2" charset="-122"/>
                <a:cs typeface="仿宋" panose="02010609060101010101" charset="-122"/>
              </a:rPr>
              <a:t> </a:t>
            </a:r>
            <a:r>
              <a:rPr lang="zh-CN" altLang="en-US" sz="2400" b="1" dirty="0">
                <a:solidFill>
                  <a:schemeClr val="tx1"/>
                </a:solidFill>
                <a:latin typeface="宋体" panose="02010600030101010101" pitchFamily="2" charset="-122"/>
                <a:ea typeface="宋体" panose="02010600030101010101" pitchFamily="2" charset="-122"/>
                <a:cs typeface="仿宋" panose="02010609060101010101" charset="-122"/>
              </a:rPr>
              <a:t>皮鞋匠兄妹听着琴声，联想到了海上明月升起的奇丽画面。那洒满银光的微波粼粼的海面，仿佛是穷兄妹俩淳朴、善良、勤劳的美好情操；那穿过一缕一缕轻纱似的微云、从水天相接的地方升起的明月，发出了清幽的月光，仿佛在歌颂、赞美穷兄妹俩的聪慧和美好的心灵；那波涛汹涌的海面，仿佛是贝多芬在替兄妹俩向不平等的社会提出抗议，为兄妹俩鸣不平。盲姑娘爱音乐、懂音乐、勤奋好学，可是，就是因为她贫穷所以没钱去听音乐会，更不能到音乐院校去学习，这种残酷的社会现实引起了贝多芬的联想，都体现在了这首</a:t>
            </a:r>
            <a:r>
              <a:rPr lang="en-US" altLang="zh-CN" sz="2400" b="1" dirty="0">
                <a:solidFill>
                  <a:schemeClr val="tx1"/>
                </a:solidFill>
                <a:latin typeface="宋体" panose="02010600030101010101" pitchFamily="2" charset="-122"/>
                <a:ea typeface="宋体" panose="02010600030101010101" pitchFamily="2" charset="-122"/>
                <a:cs typeface="仿宋" panose="02010609060101010101" charset="-122"/>
              </a:rPr>
              <a:t>《</a:t>
            </a:r>
            <a:r>
              <a:rPr lang="zh-CN" altLang="en-US" sz="2400" b="1" dirty="0">
                <a:solidFill>
                  <a:schemeClr val="tx1"/>
                </a:solidFill>
                <a:latin typeface="宋体" panose="02010600030101010101" pitchFamily="2" charset="-122"/>
                <a:ea typeface="宋体" panose="02010600030101010101" pitchFamily="2" charset="-122"/>
                <a:cs typeface="仿宋" panose="02010609060101010101" charset="-122"/>
              </a:rPr>
              <a:t>月光曲</a:t>
            </a:r>
            <a:r>
              <a:rPr lang="en-US" altLang="zh-CN" sz="2400" b="1" dirty="0">
                <a:solidFill>
                  <a:schemeClr val="tx1"/>
                </a:solidFill>
                <a:latin typeface="宋体" panose="02010600030101010101" pitchFamily="2" charset="-122"/>
                <a:ea typeface="宋体" panose="02010600030101010101" pitchFamily="2" charset="-122"/>
                <a:cs typeface="仿宋" panose="02010609060101010101" charset="-122"/>
              </a:rPr>
              <a:t>》</a:t>
            </a:r>
            <a:r>
              <a:rPr lang="zh-CN" altLang="en-US" sz="2400" b="1" dirty="0">
                <a:solidFill>
                  <a:schemeClr val="tx1"/>
                </a:solidFill>
                <a:latin typeface="宋体" panose="02010600030101010101" pitchFamily="2" charset="-122"/>
                <a:ea typeface="宋体" panose="02010600030101010101" pitchFamily="2" charset="-122"/>
                <a:cs typeface="仿宋" panose="02010609060101010101" charset="-122"/>
              </a:rPr>
              <a:t>中。</a:t>
            </a:r>
          </a:p>
        </p:txBody>
      </p:sp>
      <p:sp>
        <p:nvSpPr>
          <p:cNvPr id="9" name="文本框 14"/>
          <p:cNvSpPr txBox="1"/>
          <p:nvPr/>
        </p:nvSpPr>
        <p:spPr>
          <a:xfrm>
            <a:off x="513716" y="541021"/>
            <a:ext cx="1931035"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p>
        </p:txBody>
      </p:sp>
    </p:spTree>
    <p:extLst>
      <p:ext uri="{BB962C8B-B14F-4D97-AF65-F5344CB8AC3E}">
        <p14:creationId xmlns:p14="http://schemas.microsoft.com/office/powerpoint/2010/main" val="3312657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b25aae51ab342500367abee3">
            <a:hlinkClick r:id="rId2"/>
          </p:cNvPr>
          <p:cNvPicPr>
            <a:picLocks noGrp="1" noChangeAspect="1"/>
          </p:cNvPicPr>
          <p:nvPr>
            <p:ph type="body" idx="4294967295"/>
          </p:nvPr>
        </p:nvPicPr>
        <p:blipFill>
          <a:blip r:embed="rId3" cstate="print"/>
          <a:srcRect/>
          <a:stretch>
            <a:fillRect/>
          </a:stretch>
        </p:blipFill>
        <p:spPr>
          <a:xfrm>
            <a:off x="6228716" y="1646767"/>
            <a:ext cx="1675765" cy="2887980"/>
          </a:xfrm>
        </p:spPr>
      </p:pic>
      <p:sp>
        <p:nvSpPr>
          <p:cNvPr id="58371" name="Rectangle 3"/>
          <p:cNvSpPr/>
          <p:nvPr/>
        </p:nvSpPr>
        <p:spPr>
          <a:xfrm>
            <a:off x="971600" y="1796819"/>
            <a:ext cx="5043786" cy="2160591"/>
          </a:xfrm>
          <a:prstGeom prst="rect">
            <a:avLst/>
          </a:prstGeom>
          <a:noFill/>
          <a:ln w="9525">
            <a:noFill/>
          </a:ln>
        </p:spPr>
        <p:txBody>
          <a:bodyPr wrap="square">
            <a:spAutoFit/>
          </a:bodyPr>
          <a:lstStyle/>
          <a:p>
            <a:pPr>
              <a:spcBef>
                <a:spcPct val="20000"/>
              </a:spcBef>
              <a:buFont typeface="Arial" panose="020B0604020202020204" pitchFamily="34" charset="0"/>
              <a:buNone/>
            </a:pPr>
            <a:r>
              <a:rPr lang="en-US" altLang="zh-CN" sz="3200" b="1"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我要扼住</a:t>
            </a:r>
            <a: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t>命运</a:t>
            </a:r>
            <a:r>
              <a:rPr lang="zh-CN" altLang="en-US" sz="3200" b="1" dirty="0">
                <a:latin typeface="楷体" panose="02010609060101010101" pitchFamily="49" charset="-122"/>
                <a:ea typeface="楷体" panose="02010609060101010101" pitchFamily="49" charset="-122"/>
                <a:cs typeface="楷体" panose="02010609060101010101" pitchFamily="49" charset="-122"/>
              </a:rPr>
              <a:t>的咽喉，它妄想使我屈服，这绝对办不到。</a:t>
            </a:r>
          </a:p>
          <a:p>
            <a:pPr algn="ctr">
              <a:spcBef>
                <a:spcPct val="20000"/>
              </a:spcBef>
              <a:buFont typeface="Arial" panose="020B0604020202020204" pitchFamily="34" charset="0"/>
              <a:buNone/>
            </a:pPr>
            <a:r>
              <a:rPr lang="en-US" altLang="zh-CN" sz="3200" dirty="0">
                <a:latin typeface="楷体" panose="02010609060101010101" pitchFamily="49" charset="-122"/>
                <a:ea typeface="楷体" panose="02010609060101010101" pitchFamily="49" charset="-122"/>
                <a:cs typeface="楷体" panose="02010609060101010101" pitchFamily="49" charset="-122"/>
              </a:rPr>
              <a:t>           </a:t>
            </a:r>
            <a:r>
              <a:rPr lang="en-US" altLang="zh-CN" sz="3200" dirty="0" smtClean="0">
                <a:latin typeface="楷体" panose="02010609060101010101" pitchFamily="49" charset="-122"/>
                <a:ea typeface="楷体" panose="02010609060101010101" pitchFamily="49" charset="-122"/>
                <a:cs typeface="楷体" panose="02010609060101010101" pitchFamily="49"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rPr>
              <a:t>贝多芬</a:t>
            </a:r>
          </a:p>
        </p:txBody>
      </p:sp>
      <p:pic>
        <p:nvPicPr>
          <p:cNvPr id="4" name="Picture 3" descr="beethoven3"/>
          <p:cNvPicPr>
            <a:picLocks noChangeAspect="1"/>
          </p:cNvPicPr>
          <p:nvPr/>
        </p:nvPicPr>
        <p:blipFill>
          <a:blip r:embed="rId4" cstate="print"/>
          <a:stretch>
            <a:fillRect/>
          </a:stretch>
        </p:blipFill>
        <p:spPr>
          <a:xfrm>
            <a:off x="6300192" y="1220755"/>
            <a:ext cx="2123440" cy="3655060"/>
          </a:xfrm>
          <a:prstGeom prst="rect">
            <a:avLst/>
          </a:prstGeom>
          <a:noFill/>
          <a:ln w="57150" cap="flat" cmpd="sng">
            <a:pattFill prst="pct40">
              <a:fgClr>
                <a:srgbClr val="FF9900"/>
              </a:fgClr>
              <a:bgClr>
                <a:srgbClr val="FFFFFF"/>
              </a:bgClr>
            </a:pattFill>
            <a:prstDash val="solid"/>
            <a:miter/>
            <a:headEnd type="none" w="med" len="med"/>
            <a:tailEnd type="none" w="med" len="med"/>
          </a:ln>
        </p:spPr>
      </p:pic>
    </p:spTree>
    <p:extLst>
      <p:ext uri="{BB962C8B-B14F-4D97-AF65-F5344CB8AC3E}">
        <p14:creationId xmlns:p14="http://schemas.microsoft.com/office/powerpoint/2010/main" val="262261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http://img0.imgtn.bdimg.com/it/u=1658923834,1964943314&amp;fm=26&amp;gp=0.jpg"/>
          <p:cNvSpPr>
            <a:spLocks noChangeAspect="1" noChangeArrowheads="1"/>
          </p:cNvSpPr>
          <p:nvPr/>
        </p:nvSpPr>
        <p:spPr bwMode="auto">
          <a:xfrm>
            <a:off x="155575" y="-192617"/>
            <a:ext cx="304800" cy="406401"/>
          </a:xfrm>
          <a:prstGeom prst="rect">
            <a:avLst/>
          </a:prstGeom>
          <a:noFill/>
        </p:spPr>
        <p:txBody>
          <a:bodyPr vert="horz" wrap="square" lIns="91440" tIns="45720" rIns="91440" bIns="45720" numCol="1" anchor="t" anchorCtr="0" compatLnSpc="1"/>
          <a:lstStyle/>
          <a:p>
            <a:endParaRPr lang="zh-CN" altLang="en-US"/>
          </a:p>
        </p:txBody>
      </p:sp>
      <p:sp>
        <p:nvSpPr>
          <p:cNvPr id="7" name="文本框 6"/>
          <p:cNvSpPr txBox="1"/>
          <p:nvPr/>
        </p:nvSpPr>
        <p:spPr>
          <a:xfrm>
            <a:off x="742950" y="1474047"/>
            <a:ext cx="7658100" cy="2936188"/>
          </a:xfrm>
          <a:prstGeom prst="rect">
            <a:avLst/>
          </a:prstGeom>
          <a:noFill/>
        </p:spPr>
        <p:txBody>
          <a:bodyPr wrap="square" rtlCol="0" anchor="t">
            <a:spAutoFit/>
          </a:bodyPr>
          <a:lstStyle/>
          <a:p>
            <a:pPr>
              <a:lnSpc>
                <a:spcPct val="110000"/>
              </a:lnSpc>
            </a:pPr>
            <a:r>
              <a:rPr lang="en-US" altLang="zh-CN" sz="2400" b="1">
                <a:latin typeface="新宋体" panose="02010609030101010101" charset="-122"/>
                <a:ea typeface="新宋体" panose="02010609030101010101" charset="-122"/>
                <a:cs typeface="新宋体" panose="02010609030101010101" charset="-122"/>
              </a:rPr>
              <a:t>    </a:t>
            </a:r>
            <a:r>
              <a:rPr lang="zh-CN" altLang="en-US" sz="2400" b="1">
                <a:latin typeface="新宋体" panose="02010609030101010101" charset="-122"/>
                <a:ea typeface="新宋体" panose="02010609030101010101" charset="-122"/>
                <a:cs typeface="新宋体" panose="02010609030101010101" charset="-122"/>
              </a:rPr>
              <a:t>一、妹妹说：“哥哥，你别难过，我不过随便说说罢了。”</a:t>
            </a:r>
            <a:r>
              <a:rPr lang="zh-CN" altLang="en-US" sz="2400" b="1">
                <a:latin typeface="新宋体" panose="02010609030101010101" charset="-122"/>
                <a:ea typeface="新宋体" panose="02010609030101010101" charset="-122"/>
                <a:cs typeface="新宋体" panose="02010609030101010101" charset="-122"/>
                <a:sym typeface="+mn-ea"/>
              </a:rPr>
              <a:t>意思</a:t>
            </a:r>
            <a:r>
              <a:rPr lang="zh-CN" altLang="en-US" sz="2400" b="1">
                <a:latin typeface="新宋体" panose="02010609030101010101" charset="-122"/>
                <a:ea typeface="新宋体" panose="02010609030101010101" charset="-122"/>
                <a:cs typeface="新宋体" panose="02010609030101010101" charset="-122"/>
              </a:rPr>
              <a:t>是（   ）</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A</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哥哥我和你说着玩的，我根本就不想听音乐会。</a:t>
            </a: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B</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哥哥你不要伤心，这音乐会对我来说可听可不听，你别在意。</a:t>
            </a:r>
          </a:p>
          <a:p>
            <a:pPr>
              <a:lnSpc>
                <a:spcPct val="110000"/>
              </a:lnSpc>
            </a:pPr>
            <a:r>
              <a:rPr lang="zh-CN" altLang="en-US" sz="2400" b="1">
                <a:latin typeface="楷体" panose="02010609060101010101" pitchFamily="49" charset="-122"/>
                <a:ea typeface="楷体" panose="02010609060101010101" pitchFamily="49" charset="-122"/>
                <a:cs typeface="楷体" panose="02010609060101010101" pitchFamily="49" charset="-122"/>
              </a:rPr>
              <a:t>    C</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妹妹在安慰哥哥，她不想让哥哥着急，其实她很想听音乐会。</a:t>
            </a:r>
          </a:p>
        </p:txBody>
      </p:sp>
      <p:sp>
        <p:nvSpPr>
          <p:cNvPr id="9" name="文本框 8"/>
          <p:cNvSpPr txBox="1"/>
          <p:nvPr/>
        </p:nvSpPr>
        <p:spPr>
          <a:xfrm>
            <a:off x="3320259" y="1941952"/>
            <a:ext cx="365806" cy="52322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C</a:t>
            </a:r>
          </a:p>
        </p:txBody>
      </p:sp>
      <p:sp>
        <p:nvSpPr>
          <p:cNvPr id="10" name="文本框 14"/>
          <p:cNvSpPr txBox="1"/>
          <p:nvPr/>
        </p:nvSpPr>
        <p:spPr>
          <a:xfrm>
            <a:off x="512446" y="548641"/>
            <a:ext cx="1931035"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27273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p:nvPr/>
        </p:nvSpPr>
        <p:spPr>
          <a:xfrm>
            <a:off x="1052830" y="1121833"/>
            <a:ext cx="6376670" cy="2462213"/>
          </a:xfrm>
          <a:prstGeom prst="rect">
            <a:avLst/>
          </a:prstGeom>
          <a:noFill/>
          <a:ln w="9525">
            <a:noFill/>
          </a:ln>
        </p:spPr>
        <p:txBody>
          <a:bodyPr wrap="square">
            <a:spAutoFit/>
          </a:bodyPr>
          <a:lstStyle/>
          <a:p>
            <a:pPr>
              <a:spcBef>
                <a:spcPct val="50000"/>
              </a:spcBef>
            </a:pP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二、《</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月光曲</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的曲调应该是</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Wingdings" panose="05000000000000000000" pitchFamily="2" charset="2"/>
              </a:rPr>
              <a:t>（     ）</a:t>
            </a:r>
            <a:endPar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A.</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B.</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p>
          <a:p>
            <a:pPr>
              <a:spcBef>
                <a:spcPct val="50000"/>
              </a:spcBef>
            </a:pP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    C.</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高昂</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明快</a:t>
            </a:r>
            <a:r>
              <a:rPr lang="zh-CN"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rPr>
              <a:t>舒缓</a:t>
            </a:r>
          </a:p>
        </p:txBody>
      </p:sp>
      <p:sp>
        <p:nvSpPr>
          <p:cNvPr id="26627" name="Text Box 3"/>
          <p:cNvSpPr txBox="1"/>
          <p:nvPr/>
        </p:nvSpPr>
        <p:spPr>
          <a:xfrm>
            <a:off x="6404611" y="1018541"/>
            <a:ext cx="582295" cy="600164"/>
          </a:xfrm>
          <a:prstGeom prst="rect">
            <a:avLst/>
          </a:prstGeom>
          <a:noFill/>
          <a:ln w="9525">
            <a:noFill/>
          </a:ln>
        </p:spPr>
        <p:txBody>
          <a:bodyPr wrap="square">
            <a:spAutoFit/>
          </a:bodyPr>
          <a:lstStyle/>
          <a:p>
            <a:pPr>
              <a:spcBef>
                <a:spcPct val="50000"/>
              </a:spcBef>
            </a:pPr>
            <a:r>
              <a:rPr lang="en-US" altLang="zh-CN" sz="3300" b="1" dirty="0">
                <a:solidFill>
                  <a:srgbClr val="FF0000"/>
                </a:solidFill>
                <a:latin typeface="Arial" panose="020B0604020202020204" pitchFamily="34" charset="0"/>
              </a:rPr>
              <a:t>A</a:t>
            </a:r>
          </a:p>
        </p:txBody>
      </p:sp>
    </p:spTree>
    <p:extLst>
      <p:ext uri="{BB962C8B-B14F-4D97-AF65-F5344CB8AC3E}">
        <p14:creationId xmlns:p14="http://schemas.microsoft.com/office/powerpoint/2010/main" val="3918218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ppt_w</p:attrName>
                                        </p:attrNameLst>
                                      </p:cBhvr>
                                      <p:tavLst>
                                        <p:tav tm="0">
                                          <p:val>
                                            <p:fltVal val="0"/>
                                          </p:val>
                                        </p:tav>
                                        <p:tav tm="100000">
                                          <p:val>
                                            <p:strVal val="#ppt_w"/>
                                          </p:val>
                                        </p:tav>
                                      </p:tavLst>
                                    </p:anim>
                                    <p:anim calcmode="lin" valueType="num">
                                      <p:cBhvr>
                                        <p:cTn id="8" dur="500" fill="hold"/>
                                        <p:tgtEl>
                                          <p:spTgt spid="26627"/>
                                        </p:tgtEl>
                                        <p:attrNameLst>
                                          <p:attrName>ppt_h</p:attrName>
                                        </p:attrNameLst>
                                      </p:cBhvr>
                                      <p:tavLst>
                                        <p:tav tm="0">
                                          <p:val>
                                            <p:fltVal val="0"/>
                                          </p:val>
                                        </p:tav>
                                        <p:tav tm="100000">
                                          <p:val>
                                            <p:strVal val="#ppt_h"/>
                                          </p:val>
                                        </p:tav>
                                      </p:tavLst>
                                    </p:anim>
                                    <p:animEffect transition="in" filter="fade">
                                      <p:cBhvr>
                                        <p:cTn id="9"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p:cNvPicPr>
            <a:picLocks noChangeAspect="1"/>
          </p:cNvPicPr>
          <p:nvPr/>
        </p:nvPicPr>
        <p:blipFill>
          <a:blip r:embed="rId2"/>
          <a:stretch>
            <a:fillRect/>
          </a:stretch>
        </p:blipFill>
        <p:spPr>
          <a:xfrm>
            <a:off x="3973513" y="1557867"/>
            <a:ext cx="1446212" cy="372533"/>
          </a:xfrm>
          <a:prstGeom prst="rect">
            <a:avLst/>
          </a:prstGeom>
          <a:noFill/>
          <a:ln w="9525">
            <a:noFill/>
          </a:ln>
        </p:spPr>
      </p:pic>
      <p:pic>
        <p:nvPicPr>
          <p:cNvPr id="18435" name="图片 1"/>
          <p:cNvPicPr>
            <a:picLocks noChangeAspect="1"/>
          </p:cNvPicPr>
          <p:nvPr/>
        </p:nvPicPr>
        <p:blipFill>
          <a:blip r:embed="rId3"/>
          <a:stretch>
            <a:fillRect/>
          </a:stretch>
        </p:blipFill>
        <p:spPr>
          <a:xfrm>
            <a:off x="3386139" y="637118"/>
            <a:ext cx="2359025" cy="857249"/>
          </a:xfrm>
          <a:prstGeom prst="rect">
            <a:avLst/>
          </a:prstGeom>
          <a:noFill/>
          <a:ln w="9525">
            <a:noFill/>
          </a:ln>
        </p:spPr>
      </p:pic>
      <p:pic>
        <p:nvPicPr>
          <p:cNvPr id="18436" name="图片 1"/>
          <p:cNvPicPr>
            <a:picLocks noChangeAspect="1"/>
          </p:cNvPicPr>
          <p:nvPr/>
        </p:nvPicPr>
        <p:blipFill>
          <a:blip r:embed="rId4"/>
          <a:stretch>
            <a:fillRect/>
          </a:stretch>
        </p:blipFill>
        <p:spPr>
          <a:xfrm>
            <a:off x="595314" y="1993901"/>
            <a:ext cx="7940675" cy="4550833"/>
          </a:xfrm>
          <a:prstGeom prst="rect">
            <a:avLst/>
          </a:prstGeom>
          <a:noFill/>
          <a:ln w="9525">
            <a:noFill/>
          </a:ln>
        </p:spPr>
      </p:pic>
      <p:pic>
        <p:nvPicPr>
          <p:cNvPr id="5" name="图片 4"/>
          <p:cNvPicPr>
            <a:picLocks noChangeAspect="1"/>
          </p:cNvPicPr>
          <p:nvPr/>
        </p:nvPicPr>
        <p:blipFill>
          <a:blip r:embed="rId5"/>
          <a:stretch>
            <a:fillRect/>
          </a:stretch>
        </p:blipFill>
        <p:spPr>
          <a:xfrm>
            <a:off x="7500938" y="5863167"/>
            <a:ext cx="557212" cy="681567"/>
          </a:xfrm>
          <a:prstGeom prst="rect">
            <a:avLst/>
          </a:prstGeom>
          <a:noFill/>
          <a:ln w="9525">
            <a:noFill/>
          </a:ln>
        </p:spPr>
      </p:pic>
    </p:spTree>
    <p:extLst>
      <p:ext uri="{BB962C8B-B14F-4D97-AF65-F5344CB8AC3E}">
        <p14:creationId xmlns:p14="http://schemas.microsoft.com/office/powerpoint/2010/main" val="27420005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64"/>
          <p:cNvSpPr txBox="1"/>
          <p:nvPr/>
        </p:nvSpPr>
        <p:spPr>
          <a:xfrm>
            <a:off x="880110" y="2181013"/>
            <a:ext cx="7363460" cy="1251112"/>
          </a:xfrm>
          <a:prstGeom prst="rect">
            <a:avLst/>
          </a:prstGeom>
          <a:noFill/>
          <a:ln w="9525">
            <a:noFill/>
          </a:ln>
        </p:spPr>
        <p:txBody>
          <a:bodyPr wrap="square" lIns="68580" tIns="34290" rIns="68580" bIns="34290">
            <a:spAutoFit/>
          </a:bodyPr>
          <a:lstStyle/>
          <a:p>
            <a:pPr>
              <a:lnSpc>
                <a:spcPct val="120000"/>
              </a:lnSpc>
            </a:pPr>
            <a:r>
              <a:rPr lang="zh-CN" altLang="en-US" sz="3200" b="1" dirty="0" smtClean="0">
                <a:latin typeface="黑体" panose="02010609060101010101" pitchFamily="49" charset="-122"/>
                <a:ea typeface="黑体" panose="02010609060101010101" pitchFamily="49" charset="-122"/>
              </a:rPr>
              <a:t>    自由读课文，读准字音，读通句子。</a:t>
            </a:r>
            <a:r>
              <a:rPr lang="zh-CN" altLang="en-US" sz="3200" b="1" dirty="0">
                <a:latin typeface="黑体" panose="02010609060101010101" pitchFamily="49" charset="-122"/>
                <a:ea typeface="黑体" panose="02010609060101010101" pitchFamily="49" charset="-122"/>
              </a:rPr>
              <a:t>说说</a:t>
            </a:r>
            <a:r>
              <a:rPr lang="zh-CN" altLang="en-US" sz="3200" b="1" dirty="0">
                <a:latin typeface="黑体" panose="02010609060101010101" pitchFamily="49" charset="-122"/>
                <a:ea typeface="黑体" panose="02010609060101010101" pitchFamily="49" charset="-122"/>
                <a:sym typeface="+mn-ea"/>
              </a:rPr>
              <a:t>这篇课文主要讲了一个什么故事。</a:t>
            </a:r>
            <a:endParaRPr lang="zh-CN" altLang="en-US" sz="3200" b="1" dirty="0">
              <a:latin typeface="黑体" panose="02010609060101010101" pitchFamily="49" charset="-122"/>
              <a:ea typeface="黑体" panose="02010609060101010101" pitchFamily="49" charset="-122"/>
            </a:endParaRPr>
          </a:p>
        </p:txBody>
      </p:sp>
      <p:sp>
        <p:nvSpPr>
          <p:cNvPr id="22" name="文本框 14">
            <a:hlinkClick r:id="rId2" action="ppaction://hlinkfile"/>
          </p:cNvPr>
          <p:cNvSpPr txBox="1"/>
          <p:nvPr/>
        </p:nvSpPr>
        <p:spPr>
          <a:xfrm>
            <a:off x="518160" y="567267"/>
            <a:ext cx="403352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初读课文，整体感知</a:t>
            </a:r>
          </a:p>
        </p:txBody>
      </p:sp>
    </p:spTree>
    <p:extLst>
      <p:ext uri="{BB962C8B-B14F-4D97-AF65-F5344CB8AC3E}">
        <p14:creationId xmlns:p14="http://schemas.microsoft.com/office/powerpoint/2010/main" val="2942730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p:cNvPicPr>
          <p:nvPr/>
        </p:nvPicPr>
        <p:blipFill>
          <a:blip r:embed="rId2"/>
          <a:stretch>
            <a:fillRect/>
          </a:stretch>
        </p:blipFill>
        <p:spPr>
          <a:xfrm>
            <a:off x="850901" y="550333"/>
            <a:ext cx="7248525" cy="1619251"/>
          </a:xfrm>
          <a:prstGeom prst="rect">
            <a:avLst/>
          </a:prstGeom>
          <a:noFill/>
          <a:ln w="9525">
            <a:noFill/>
          </a:ln>
        </p:spPr>
      </p:pic>
      <p:pic>
        <p:nvPicPr>
          <p:cNvPr id="19459" name="图片 2"/>
          <p:cNvPicPr>
            <a:picLocks noChangeAspect="1"/>
          </p:cNvPicPr>
          <p:nvPr/>
        </p:nvPicPr>
        <p:blipFill>
          <a:blip r:embed="rId3"/>
          <a:stretch>
            <a:fillRect/>
          </a:stretch>
        </p:blipFill>
        <p:spPr>
          <a:xfrm>
            <a:off x="1104900" y="2169584"/>
            <a:ext cx="6934200" cy="922867"/>
          </a:xfrm>
          <a:prstGeom prst="rect">
            <a:avLst/>
          </a:prstGeom>
          <a:noFill/>
          <a:ln w="9525">
            <a:noFill/>
          </a:ln>
        </p:spPr>
      </p:pic>
      <p:pic>
        <p:nvPicPr>
          <p:cNvPr id="19460" name="图片 3"/>
          <p:cNvPicPr>
            <a:picLocks noChangeAspect="1"/>
          </p:cNvPicPr>
          <p:nvPr/>
        </p:nvPicPr>
        <p:blipFill>
          <a:blip r:embed="rId4"/>
          <a:stretch>
            <a:fillRect/>
          </a:stretch>
        </p:blipFill>
        <p:spPr>
          <a:xfrm>
            <a:off x="850900" y="3092451"/>
            <a:ext cx="7334250" cy="3420533"/>
          </a:xfrm>
          <a:prstGeom prst="rect">
            <a:avLst/>
          </a:prstGeom>
          <a:noFill/>
          <a:ln w="9525">
            <a:noFill/>
          </a:ln>
        </p:spPr>
      </p:pic>
      <p:pic>
        <p:nvPicPr>
          <p:cNvPr id="5" name="图片 4"/>
          <p:cNvPicPr>
            <a:picLocks noChangeAspect="1"/>
          </p:cNvPicPr>
          <p:nvPr/>
        </p:nvPicPr>
        <p:blipFill>
          <a:blip r:embed="rId5"/>
          <a:stretch>
            <a:fillRect/>
          </a:stretch>
        </p:blipFill>
        <p:spPr>
          <a:xfrm>
            <a:off x="7037388" y="2169584"/>
            <a:ext cx="658812" cy="802216"/>
          </a:xfrm>
          <a:prstGeom prst="rect">
            <a:avLst/>
          </a:prstGeom>
          <a:noFill/>
          <a:ln w="9525">
            <a:noFill/>
          </a:ln>
        </p:spPr>
      </p:pic>
      <p:pic>
        <p:nvPicPr>
          <p:cNvPr id="6" name="图片 5"/>
          <p:cNvPicPr>
            <a:picLocks noChangeAspect="1"/>
          </p:cNvPicPr>
          <p:nvPr/>
        </p:nvPicPr>
        <p:blipFill>
          <a:blip r:embed="rId5"/>
          <a:stretch>
            <a:fillRect/>
          </a:stretch>
        </p:blipFill>
        <p:spPr>
          <a:xfrm>
            <a:off x="7099301" y="5710768"/>
            <a:ext cx="658813" cy="802217"/>
          </a:xfrm>
          <a:prstGeom prst="rect">
            <a:avLst/>
          </a:prstGeom>
          <a:noFill/>
          <a:ln w="9525">
            <a:noFill/>
          </a:ln>
        </p:spPr>
      </p:pic>
    </p:spTree>
    <p:extLst>
      <p:ext uri="{BB962C8B-B14F-4D97-AF65-F5344CB8AC3E}">
        <p14:creationId xmlns:p14="http://schemas.microsoft.com/office/powerpoint/2010/main" val="225637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p:cNvPicPr>
            <a:picLocks noChangeAspect="1"/>
          </p:cNvPicPr>
          <p:nvPr/>
        </p:nvPicPr>
        <p:blipFill>
          <a:blip r:embed="rId2"/>
          <a:stretch>
            <a:fillRect/>
          </a:stretch>
        </p:blipFill>
        <p:spPr>
          <a:xfrm>
            <a:off x="631826" y="1801285"/>
            <a:ext cx="7866063" cy="3532716"/>
          </a:xfrm>
          <a:prstGeom prst="rect">
            <a:avLst/>
          </a:prstGeom>
          <a:noFill/>
          <a:ln w="9525">
            <a:noFill/>
          </a:ln>
        </p:spPr>
      </p:pic>
      <p:pic>
        <p:nvPicPr>
          <p:cNvPr id="3" name="图片 2"/>
          <p:cNvPicPr>
            <a:picLocks noChangeAspect="1"/>
          </p:cNvPicPr>
          <p:nvPr/>
        </p:nvPicPr>
        <p:blipFill>
          <a:blip r:embed="rId3"/>
          <a:stretch>
            <a:fillRect/>
          </a:stretch>
        </p:blipFill>
        <p:spPr>
          <a:xfrm>
            <a:off x="1266825" y="4557184"/>
            <a:ext cx="6927850" cy="776816"/>
          </a:xfrm>
          <a:prstGeom prst="rect">
            <a:avLst/>
          </a:prstGeom>
          <a:noFill/>
          <a:ln w="9525">
            <a:noFill/>
          </a:ln>
        </p:spPr>
      </p:pic>
    </p:spTree>
    <p:extLst>
      <p:ext uri="{BB962C8B-B14F-4D97-AF65-F5344CB8AC3E}">
        <p14:creationId xmlns:p14="http://schemas.microsoft.com/office/powerpoint/2010/main" val="2965930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p:cNvPicPr>
          <p:nvPr/>
        </p:nvPicPr>
        <p:blipFill>
          <a:blip r:embed="rId2"/>
          <a:stretch>
            <a:fillRect/>
          </a:stretch>
        </p:blipFill>
        <p:spPr>
          <a:xfrm>
            <a:off x="746125" y="1631951"/>
            <a:ext cx="7443788" cy="4000500"/>
          </a:xfrm>
          <a:prstGeom prst="rect">
            <a:avLst/>
          </a:prstGeom>
          <a:noFill/>
          <a:ln w="9525">
            <a:noFill/>
          </a:ln>
        </p:spPr>
      </p:pic>
      <p:pic>
        <p:nvPicPr>
          <p:cNvPr id="3" name="图片 2"/>
          <p:cNvPicPr>
            <a:picLocks noChangeAspect="1"/>
          </p:cNvPicPr>
          <p:nvPr/>
        </p:nvPicPr>
        <p:blipFill>
          <a:blip r:embed="rId3"/>
          <a:stretch>
            <a:fillRect/>
          </a:stretch>
        </p:blipFill>
        <p:spPr>
          <a:xfrm>
            <a:off x="1204913" y="3632201"/>
            <a:ext cx="6985000" cy="2131484"/>
          </a:xfrm>
          <a:prstGeom prst="rect">
            <a:avLst/>
          </a:prstGeom>
          <a:noFill/>
          <a:ln w="9525">
            <a:noFill/>
          </a:ln>
        </p:spPr>
      </p:pic>
    </p:spTree>
    <p:extLst>
      <p:ext uri="{BB962C8B-B14F-4D97-AF65-F5344CB8AC3E}">
        <p14:creationId xmlns:p14="http://schemas.microsoft.com/office/powerpoint/2010/main" val="29940019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p:cNvPicPr>
            <a:picLocks noChangeAspect="1"/>
          </p:cNvPicPr>
          <p:nvPr/>
        </p:nvPicPr>
        <p:blipFill>
          <a:blip r:embed="rId2"/>
          <a:stretch>
            <a:fillRect/>
          </a:stretch>
        </p:blipFill>
        <p:spPr>
          <a:xfrm>
            <a:off x="527050" y="990601"/>
            <a:ext cx="7854950" cy="5374217"/>
          </a:xfrm>
          <a:prstGeom prst="rect">
            <a:avLst/>
          </a:prstGeom>
          <a:noFill/>
          <a:ln w="9525">
            <a:noFill/>
          </a:ln>
        </p:spPr>
      </p:pic>
    </p:spTree>
    <p:extLst>
      <p:ext uri="{BB962C8B-B14F-4D97-AF65-F5344CB8AC3E}">
        <p14:creationId xmlns:p14="http://schemas.microsoft.com/office/powerpoint/2010/main" val="32956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p:cNvPicPr>
          <p:nvPr/>
        </p:nvPicPr>
        <p:blipFill>
          <a:blip r:embed="rId2"/>
          <a:stretch>
            <a:fillRect/>
          </a:stretch>
        </p:blipFill>
        <p:spPr>
          <a:xfrm>
            <a:off x="779464" y="838201"/>
            <a:ext cx="7419975" cy="1672167"/>
          </a:xfrm>
          <a:prstGeom prst="rect">
            <a:avLst/>
          </a:prstGeom>
          <a:noFill/>
          <a:ln w="9525">
            <a:noFill/>
          </a:ln>
        </p:spPr>
      </p:pic>
      <p:pic>
        <p:nvPicPr>
          <p:cNvPr id="24579" name="图片 2"/>
          <p:cNvPicPr>
            <a:picLocks noChangeAspect="1"/>
          </p:cNvPicPr>
          <p:nvPr/>
        </p:nvPicPr>
        <p:blipFill>
          <a:blip r:embed="rId3"/>
          <a:stretch>
            <a:fillRect/>
          </a:stretch>
        </p:blipFill>
        <p:spPr>
          <a:xfrm>
            <a:off x="779463" y="2785534"/>
            <a:ext cx="7270750" cy="3763433"/>
          </a:xfrm>
          <a:prstGeom prst="rect">
            <a:avLst/>
          </a:prstGeom>
          <a:noFill/>
          <a:ln w="9525">
            <a:noFill/>
          </a:ln>
        </p:spPr>
      </p:pic>
      <p:pic>
        <p:nvPicPr>
          <p:cNvPr id="4" name="图片 3"/>
          <p:cNvPicPr>
            <a:picLocks noChangeAspect="1"/>
          </p:cNvPicPr>
          <p:nvPr/>
        </p:nvPicPr>
        <p:blipFill>
          <a:blip r:embed="rId4"/>
          <a:stretch>
            <a:fillRect/>
          </a:stretch>
        </p:blipFill>
        <p:spPr>
          <a:xfrm>
            <a:off x="1184276" y="4491567"/>
            <a:ext cx="7072313" cy="2159000"/>
          </a:xfrm>
          <a:prstGeom prst="rect">
            <a:avLst/>
          </a:prstGeom>
          <a:noFill/>
          <a:ln w="9525">
            <a:noFill/>
          </a:ln>
        </p:spPr>
      </p:pic>
    </p:spTree>
    <p:extLst>
      <p:ext uri="{BB962C8B-B14F-4D97-AF65-F5344CB8AC3E}">
        <p14:creationId xmlns:p14="http://schemas.microsoft.com/office/powerpoint/2010/main" val="2938797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p:cNvPicPr>
          <p:nvPr/>
        </p:nvPicPr>
        <p:blipFill>
          <a:blip r:embed="rId2"/>
          <a:stretch>
            <a:fillRect/>
          </a:stretch>
        </p:blipFill>
        <p:spPr>
          <a:xfrm>
            <a:off x="885826" y="1208618"/>
            <a:ext cx="7288213" cy="5289549"/>
          </a:xfrm>
          <a:prstGeom prst="rect">
            <a:avLst/>
          </a:prstGeom>
          <a:noFill/>
          <a:ln w="9525">
            <a:noFill/>
          </a:ln>
        </p:spPr>
      </p:pic>
      <p:pic>
        <p:nvPicPr>
          <p:cNvPr id="3" name="图片 2"/>
          <p:cNvPicPr>
            <a:picLocks noChangeAspect="1"/>
          </p:cNvPicPr>
          <p:nvPr/>
        </p:nvPicPr>
        <p:blipFill>
          <a:blip r:embed="rId3"/>
          <a:stretch>
            <a:fillRect/>
          </a:stretch>
        </p:blipFill>
        <p:spPr>
          <a:xfrm>
            <a:off x="4127501" y="2165352"/>
            <a:ext cx="555625" cy="679449"/>
          </a:xfrm>
          <a:prstGeom prst="rect">
            <a:avLst/>
          </a:prstGeom>
          <a:noFill/>
          <a:ln w="9525">
            <a:noFill/>
          </a:ln>
        </p:spPr>
      </p:pic>
    </p:spTree>
    <p:extLst>
      <p:ext uri="{BB962C8B-B14F-4D97-AF65-F5344CB8AC3E}">
        <p14:creationId xmlns:p14="http://schemas.microsoft.com/office/powerpoint/2010/main" val="1329321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p:cNvPicPr>
          <p:nvPr/>
        </p:nvPicPr>
        <p:blipFill>
          <a:blip r:embed="rId2"/>
          <a:stretch>
            <a:fillRect/>
          </a:stretch>
        </p:blipFill>
        <p:spPr>
          <a:xfrm>
            <a:off x="2771776" y="201084"/>
            <a:ext cx="4371975" cy="1885949"/>
          </a:xfrm>
          <a:prstGeom prst="rect">
            <a:avLst/>
          </a:prstGeom>
          <a:noFill/>
          <a:ln w="9525">
            <a:noFill/>
          </a:ln>
        </p:spPr>
      </p:pic>
      <p:grpSp>
        <p:nvGrpSpPr>
          <p:cNvPr id="8195" name="组合 11"/>
          <p:cNvGrpSpPr/>
          <p:nvPr/>
        </p:nvGrpSpPr>
        <p:grpSpPr>
          <a:xfrm>
            <a:off x="276226" y="2404533"/>
            <a:ext cx="8589963" cy="543984"/>
            <a:chOff x="489" y="2830"/>
            <a:chExt cx="13528" cy="643"/>
          </a:xfrm>
        </p:grpSpPr>
        <p:pic>
          <p:nvPicPr>
            <p:cNvPr id="8209" name="图片 1"/>
            <p:cNvPicPr>
              <a:picLocks noChangeAspect="1"/>
            </p:cNvPicPr>
            <p:nvPr/>
          </p:nvPicPr>
          <p:blipFill>
            <a:blip r:embed="rId3"/>
            <a:stretch>
              <a:fillRect/>
            </a:stretch>
          </p:blipFill>
          <p:spPr>
            <a:xfrm>
              <a:off x="489" y="2929"/>
              <a:ext cx="7390" cy="545"/>
            </a:xfrm>
            <a:prstGeom prst="rect">
              <a:avLst/>
            </a:prstGeom>
            <a:noFill/>
            <a:ln w="9525">
              <a:noFill/>
            </a:ln>
          </p:spPr>
        </p:pic>
        <p:pic>
          <p:nvPicPr>
            <p:cNvPr id="8210" name="图片 2"/>
            <p:cNvPicPr>
              <a:picLocks noChangeAspect="1"/>
            </p:cNvPicPr>
            <p:nvPr/>
          </p:nvPicPr>
          <p:blipFill>
            <a:blip r:embed="rId4"/>
            <a:stretch>
              <a:fillRect/>
            </a:stretch>
          </p:blipFill>
          <p:spPr>
            <a:xfrm>
              <a:off x="7879" y="2830"/>
              <a:ext cx="6139" cy="625"/>
            </a:xfrm>
            <a:prstGeom prst="rect">
              <a:avLst/>
            </a:prstGeom>
            <a:noFill/>
            <a:ln w="9525">
              <a:noFill/>
            </a:ln>
          </p:spPr>
        </p:pic>
      </p:grpSp>
      <p:grpSp>
        <p:nvGrpSpPr>
          <p:cNvPr id="8196" name="组合 10"/>
          <p:cNvGrpSpPr/>
          <p:nvPr/>
        </p:nvGrpSpPr>
        <p:grpSpPr>
          <a:xfrm>
            <a:off x="677864" y="3164418"/>
            <a:ext cx="8188325" cy="2948516"/>
            <a:chOff x="1123" y="3728"/>
            <a:chExt cx="12894" cy="3482"/>
          </a:xfrm>
        </p:grpSpPr>
        <p:pic>
          <p:nvPicPr>
            <p:cNvPr id="8203" name="图片 3"/>
            <p:cNvPicPr>
              <a:picLocks noChangeAspect="1"/>
            </p:cNvPicPr>
            <p:nvPr/>
          </p:nvPicPr>
          <p:blipFill>
            <a:blip r:embed="rId5"/>
            <a:srcRect b="66722"/>
            <a:stretch>
              <a:fillRect/>
            </a:stretch>
          </p:blipFill>
          <p:spPr>
            <a:xfrm>
              <a:off x="1221" y="3775"/>
              <a:ext cx="12158" cy="760"/>
            </a:xfrm>
            <a:prstGeom prst="rect">
              <a:avLst/>
            </a:prstGeom>
            <a:noFill/>
            <a:ln w="9525">
              <a:noFill/>
            </a:ln>
          </p:spPr>
        </p:pic>
        <p:pic>
          <p:nvPicPr>
            <p:cNvPr id="8204" name="图片 4"/>
            <p:cNvPicPr>
              <a:picLocks noChangeAspect="1"/>
            </p:cNvPicPr>
            <p:nvPr/>
          </p:nvPicPr>
          <p:blipFill>
            <a:blip r:embed="rId6"/>
            <a:srcRect t="-20107" r="90225"/>
            <a:stretch>
              <a:fillRect/>
            </a:stretch>
          </p:blipFill>
          <p:spPr>
            <a:xfrm>
              <a:off x="13379" y="3728"/>
              <a:ext cx="525" cy="644"/>
            </a:xfrm>
            <a:prstGeom prst="rect">
              <a:avLst/>
            </a:prstGeom>
            <a:noFill/>
            <a:ln w="9525">
              <a:noFill/>
            </a:ln>
          </p:spPr>
        </p:pic>
        <p:pic>
          <p:nvPicPr>
            <p:cNvPr id="8205" name="图片 5"/>
            <p:cNvPicPr>
              <a:picLocks noChangeAspect="1"/>
            </p:cNvPicPr>
            <p:nvPr/>
          </p:nvPicPr>
          <p:blipFill>
            <a:blip r:embed="rId7"/>
            <a:stretch>
              <a:fillRect/>
            </a:stretch>
          </p:blipFill>
          <p:spPr>
            <a:xfrm>
              <a:off x="6448" y="4542"/>
              <a:ext cx="7048" cy="781"/>
            </a:xfrm>
            <a:prstGeom prst="rect">
              <a:avLst/>
            </a:prstGeom>
            <a:noFill/>
            <a:ln w="9525">
              <a:noFill/>
            </a:ln>
          </p:spPr>
        </p:pic>
        <p:pic>
          <p:nvPicPr>
            <p:cNvPr id="8206" name="图片 6"/>
            <p:cNvPicPr>
              <a:picLocks noChangeAspect="1"/>
            </p:cNvPicPr>
            <p:nvPr/>
          </p:nvPicPr>
          <p:blipFill>
            <a:blip r:embed="rId6"/>
            <a:srcRect l="9700" t="-27940" r="319"/>
            <a:stretch>
              <a:fillRect/>
            </a:stretch>
          </p:blipFill>
          <p:spPr>
            <a:xfrm>
              <a:off x="1700" y="4514"/>
              <a:ext cx="4833" cy="686"/>
            </a:xfrm>
            <a:prstGeom prst="rect">
              <a:avLst/>
            </a:prstGeom>
            <a:noFill/>
            <a:ln w="9525">
              <a:noFill/>
            </a:ln>
          </p:spPr>
        </p:pic>
        <p:pic>
          <p:nvPicPr>
            <p:cNvPr id="8207" name="图片 7"/>
            <p:cNvPicPr>
              <a:picLocks noChangeAspect="1"/>
            </p:cNvPicPr>
            <p:nvPr/>
          </p:nvPicPr>
          <p:blipFill>
            <a:blip r:embed="rId8"/>
            <a:srcRect t="4953"/>
            <a:stretch>
              <a:fillRect/>
            </a:stretch>
          </p:blipFill>
          <p:spPr>
            <a:xfrm>
              <a:off x="1123" y="5526"/>
              <a:ext cx="12894" cy="837"/>
            </a:xfrm>
            <a:prstGeom prst="rect">
              <a:avLst/>
            </a:prstGeom>
            <a:noFill/>
            <a:ln w="9525">
              <a:noFill/>
            </a:ln>
          </p:spPr>
        </p:pic>
        <p:pic>
          <p:nvPicPr>
            <p:cNvPr id="8208" name="图片 8"/>
            <p:cNvPicPr>
              <a:picLocks noChangeAspect="1"/>
            </p:cNvPicPr>
            <p:nvPr/>
          </p:nvPicPr>
          <p:blipFill>
            <a:blip r:embed="rId9"/>
            <a:stretch>
              <a:fillRect/>
            </a:stretch>
          </p:blipFill>
          <p:spPr>
            <a:xfrm>
              <a:off x="1599" y="6332"/>
              <a:ext cx="3720" cy="878"/>
            </a:xfrm>
            <a:prstGeom prst="rect">
              <a:avLst/>
            </a:prstGeom>
            <a:noFill/>
            <a:ln w="9525">
              <a:noFill/>
            </a:ln>
          </p:spPr>
        </p:pic>
      </p:grpSp>
      <p:grpSp>
        <p:nvGrpSpPr>
          <p:cNvPr id="4" name="组合 3"/>
          <p:cNvGrpSpPr/>
          <p:nvPr/>
        </p:nvGrpSpPr>
        <p:grpSpPr>
          <a:xfrm>
            <a:off x="1044575" y="3238500"/>
            <a:ext cx="7715250" cy="2709333"/>
            <a:chOff x="1044286" y="2428214"/>
            <a:chExt cx="7715614" cy="2033416"/>
          </a:xfrm>
        </p:grpSpPr>
        <p:pic>
          <p:nvPicPr>
            <p:cNvPr id="8198" name="图片 1"/>
            <p:cNvPicPr>
              <a:picLocks noChangeAspect="1"/>
            </p:cNvPicPr>
            <p:nvPr/>
          </p:nvPicPr>
          <p:blipFill>
            <a:blip r:embed="rId10"/>
            <a:stretch>
              <a:fillRect/>
            </a:stretch>
          </p:blipFill>
          <p:spPr>
            <a:xfrm>
              <a:off x="3338036" y="2428214"/>
              <a:ext cx="1322035" cy="368354"/>
            </a:xfrm>
            <a:prstGeom prst="rect">
              <a:avLst/>
            </a:prstGeom>
            <a:noFill/>
            <a:ln w="9525">
              <a:noFill/>
            </a:ln>
          </p:spPr>
        </p:pic>
        <p:pic>
          <p:nvPicPr>
            <p:cNvPr id="8199" name="图片 13"/>
            <p:cNvPicPr>
              <a:picLocks noChangeAspect="1"/>
            </p:cNvPicPr>
            <p:nvPr/>
          </p:nvPicPr>
          <p:blipFill>
            <a:blip r:embed="rId10"/>
            <a:stretch>
              <a:fillRect/>
            </a:stretch>
          </p:blipFill>
          <p:spPr>
            <a:xfrm>
              <a:off x="6628657" y="2918232"/>
              <a:ext cx="1352226" cy="376766"/>
            </a:xfrm>
            <a:prstGeom prst="rect">
              <a:avLst/>
            </a:prstGeom>
            <a:noFill/>
            <a:ln w="9525">
              <a:noFill/>
            </a:ln>
          </p:spPr>
        </p:pic>
        <p:pic>
          <p:nvPicPr>
            <p:cNvPr id="8200" name="图片 2"/>
            <p:cNvPicPr>
              <a:picLocks noChangeAspect="1"/>
            </p:cNvPicPr>
            <p:nvPr/>
          </p:nvPicPr>
          <p:blipFill>
            <a:blip r:embed="rId11"/>
            <a:stretch>
              <a:fillRect/>
            </a:stretch>
          </p:blipFill>
          <p:spPr>
            <a:xfrm>
              <a:off x="6165697" y="3545364"/>
              <a:ext cx="1273860" cy="415624"/>
            </a:xfrm>
            <a:prstGeom prst="rect">
              <a:avLst/>
            </a:prstGeom>
            <a:noFill/>
            <a:ln w="9525">
              <a:noFill/>
            </a:ln>
          </p:spPr>
        </p:pic>
        <p:pic>
          <p:nvPicPr>
            <p:cNvPr id="8201" name="图片 15"/>
            <p:cNvPicPr>
              <a:picLocks noChangeAspect="1"/>
            </p:cNvPicPr>
            <p:nvPr/>
          </p:nvPicPr>
          <p:blipFill>
            <a:blip r:embed="rId11"/>
            <a:srcRect r="53076"/>
            <a:stretch>
              <a:fillRect/>
            </a:stretch>
          </p:blipFill>
          <p:spPr>
            <a:xfrm>
              <a:off x="8162153" y="3545364"/>
              <a:ext cx="597747" cy="415624"/>
            </a:xfrm>
            <a:prstGeom prst="rect">
              <a:avLst/>
            </a:prstGeom>
            <a:noFill/>
            <a:ln w="9525">
              <a:noFill/>
            </a:ln>
          </p:spPr>
        </p:pic>
        <p:pic>
          <p:nvPicPr>
            <p:cNvPr id="8202" name="图片 16"/>
            <p:cNvPicPr>
              <a:picLocks noChangeAspect="1"/>
            </p:cNvPicPr>
            <p:nvPr/>
          </p:nvPicPr>
          <p:blipFill>
            <a:blip r:embed="rId11"/>
            <a:srcRect l="64815"/>
            <a:stretch>
              <a:fillRect/>
            </a:stretch>
          </p:blipFill>
          <p:spPr>
            <a:xfrm>
              <a:off x="1044286" y="4046006"/>
              <a:ext cx="448207" cy="415624"/>
            </a:xfrm>
            <a:prstGeom prst="rect">
              <a:avLst/>
            </a:prstGeom>
            <a:noFill/>
            <a:ln w="9525">
              <a:noFill/>
            </a:ln>
          </p:spPr>
        </p:pic>
      </p:grpSp>
    </p:spTree>
    <p:extLst>
      <p:ext uri="{BB962C8B-B14F-4D97-AF65-F5344CB8AC3E}">
        <p14:creationId xmlns:p14="http://schemas.microsoft.com/office/powerpoint/2010/main" val="34598958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7"/>
          <p:cNvGrpSpPr/>
          <p:nvPr/>
        </p:nvGrpSpPr>
        <p:grpSpPr>
          <a:xfrm>
            <a:off x="387351" y="1363133"/>
            <a:ext cx="8486775" cy="4250267"/>
            <a:chOff x="609" y="1343"/>
            <a:chExt cx="13367" cy="5022"/>
          </a:xfrm>
        </p:grpSpPr>
        <p:pic>
          <p:nvPicPr>
            <p:cNvPr id="9225" name="图片 4"/>
            <p:cNvPicPr>
              <a:picLocks noChangeAspect="1"/>
            </p:cNvPicPr>
            <p:nvPr/>
          </p:nvPicPr>
          <p:blipFill>
            <a:blip r:embed="rId2"/>
            <a:stretch>
              <a:fillRect/>
            </a:stretch>
          </p:blipFill>
          <p:spPr>
            <a:xfrm>
              <a:off x="609" y="1343"/>
              <a:ext cx="8286" cy="2718"/>
            </a:xfrm>
            <a:prstGeom prst="rect">
              <a:avLst/>
            </a:prstGeom>
            <a:noFill/>
            <a:ln w="9525">
              <a:noFill/>
            </a:ln>
          </p:spPr>
        </p:pic>
        <p:pic>
          <p:nvPicPr>
            <p:cNvPr id="9226" name="图片 5"/>
            <p:cNvPicPr>
              <a:picLocks noChangeAspect="1"/>
            </p:cNvPicPr>
            <p:nvPr/>
          </p:nvPicPr>
          <p:blipFill>
            <a:blip r:embed="rId3"/>
            <a:stretch>
              <a:fillRect/>
            </a:stretch>
          </p:blipFill>
          <p:spPr>
            <a:xfrm>
              <a:off x="8359" y="2181"/>
              <a:ext cx="5617" cy="1880"/>
            </a:xfrm>
            <a:prstGeom prst="rect">
              <a:avLst/>
            </a:prstGeom>
            <a:noFill/>
            <a:ln w="9525">
              <a:noFill/>
            </a:ln>
          </p:spPr>
        </p:pic>
        <p:pic>
          <p:nvPicPr>
            <p:cNvPr id="9227" name="图片 6"/>
            <p:cNvPicPr>
              <a:picLocks noChangeAspect="1"/>
            </p:cNvPicPr>
            <p:nvPr/>
          </p:nvPicPr>
          <p:blipFill>
            <a:blip r:embed="rId4"/>
            <a:stretch>
              <a:fillRect/>
            </a:stretch>
          </p:blipFill>
          <p:spPr>
            <a:xfrm>
              <a:off x="4856" y="4419"/>
              <a:ext cx="6077" cy="1946"/>
            </a:xfrm>
            <a:prstGeom prst="rect">
              <a:avLst/>
            </a:prstGeom>
            <a:noFill/>
            <a:ln w="9525">
              <a:noFill/>
            </a:ln>
          </p:spPr>
        </p:pic>
      </p:grpSp>
      <p:sp>
        <p:nvSpPr>
          <p:cNvPr id="9" name="矩形 8"/>
          <p:cNvSpPr/>
          <p:nvPr/>
        </p:nvSpPr>
        <p:spPr>
          <a:xfrm>
            <a:off x="2524125" y="2059517"/>
            <a:ext cx="1479550"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6870700" y="2032000"/>
            <a:ext cx="1746250"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1338264" y="2855384"/>
            <a:ext cx="1744663"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5648325" y="2827867"/>
            <a:ext cx="1576388"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4741863" y="3966633"/>
            <a:ext cx="1746250"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矩形 13"/>
          <p:cNvSpPr/>
          <p:nvPr/>
        </p:nvSpPr>
        <p:spPr>
          <a:xfrm>
            <a:off x="3430589" y="4817533"/>
            <a:ext cx="1744663"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2455395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p:cNvPicPr>
            <a:picLocks noChangeAspect="1"/>
          </p:cNvPicPr>
          <p:nvPr/>
        </p:nvPicPr>
        <p:blipFill>
          <a:blip r:embed="rId2"/>
          <a:srcRect l="85033" t="-3947"/>
          <a:stretch>
            <a:fillRect/>
          </a:stretch>
        </p:blipFill>
        <p:spPr>
          <a:xfrm>
            <a:off x="981075" y="3983568"/>
            <a:ext cx="1368425" cy="461433"/>
          </a:xfrm>
          <a:prstGeom prst="rect">
            <a:avLst/>
          </a:prstGeom>
          <a:noFill/>
          <a:ln w="9525">
            <a:noFill/>
          </a:ln>
        </p:spPr>
      </p:pic>
      <p:pic>
        <p:nvPicPr>
          <p:cNvPr id="10243" name="图片 1"/>
          <p:cNvPicPr>
            <a:picLocks noChangeAspect="1"/>
          </p:cNvPicPr>
          <p:nvPr/>
        </p:nvPicPr>
        <p:blipFill>
          <a:blip r:embed="rId3"/>
          <a:stretch>
            <a:fillRect/>
          </a:stretch>
        </p:blipFill>
        <p:spPr>
          <a:xfrm>
            <a:off x="7661275" y="1568451"/>
            <a:ext cx="1246188" cy="641349"/>
          </a:xfrm>
          <a:prstGeom prst="rect">
            <a:avLst/>
          </a:prstGeom>
          <a:noFill/>
          <a:ln w="9525">
            <a:noFill/>
          </a:ln>
        </p:spPr>
      </p:pic>
      <p:grpSp>
        <p:nvGrpSpPr>
          <p:cNvPr id="10244" name="组合 17"/>
          <p:cNvGrpSpPr/>
          <p:nvPr/>
        </p:nvGrpSpPr>
        <p:grpSpPr>
          <a:xfrm>
            <a:off x="482600" y="1098551"/>
            <a:ext cx="8178800" cy="4969933"/>
            <a:chOff x="645" y="1136"/>
            <a:chExt cx="12880" cy="5870"/>
          </a:xfrm>
        </p:grpSpPr>
        <p:pic>
          <p:nvPicPr>
            <p:cNvPr id="10247" name="图片 1"/>
            <p:cNvPicPr>
              <a:picLocks noChangeAspect="1"/>
            </p:cNvPicPr>
            <p:nvPr/>
          </p:nvPicPr>
          <p:blipFill>
            <a:blip r:embed="rId4"/>
            <a:stretch>
              <a:fillRect/>
            </a:stretch>
          </p:blipFill>
          <p:spPr>
            <a:xfrm>
              <a:off x="829" y="1136"/>
              <a:ext cx="5691" cy="622"/>
            </a:xfrm>
            <a:prstGeom prst="rect">
              <a:avLst/>
            </a:prstGeom>
            <a:noFill/>
            <a:ln w="9525">
              <a:noFill/>
            </a:ln>
          </p:spPr>
        </p:pic>
        <p:grpSp>
          <p:nvGrpSpPr>
            <p:cNvPr id="10248" name="组合 16"/>
            <p:cNvGrpSpPr/>
            <p:nvPr/>
          </p:nvGrpSpPr>
          <p:grpSpPr>
            <a:xfrm>
              <a:off x="645" y="1766"/>
              <a:ext cx="11271" cy="1582"/>
              <a:chOff x="645" y="1766"/>
              <a:chExt cx="11271" cy="1582"/>
            </a:xfrm>
          </p:grpSpPr>
          <p:pic>
            <p:nvPicPr>
              <p:cNvPr id="10253" name="图片 2"/>
              <p:cNvPicPr>
                <a:picLocks noChangeAspect="1"/>
              </p:cNvPicPr>
              <p:nvPr/>
            </p:nvPicPr>
            <p:blipFill>
              <a:blip r:embed="rId5"/>
              <a:srcRect t="51886"/>
              <a:stretch>
                <a:fillRect/>
              </a:stretch>
            </p:blipFill>
            <p:spPr>
              <a:xfrm>
                <a:off x="645" y="1804"/>
                <a:ext cx="10027" cy="671"/>
              </a:xfrm>
              <a:prstGeom prst="rect">
                <a:avLst/>
              </a:prstGeom>
              <a:noFill/>
              <a:ln w="9525">
                <a:noFill/>
              </a:ln>
            </p:spPr>
          </p:pic>
          <p:pic>
            <p:nvPicPr>
              <p:cNvPr id="10254" name="图片 5"/>
              <p:cNvPicPr>
                <a:picLocks noChangeAspect="1"/>
              </p:cNvPicPr>
              <p:nvPr/>
            </p:nvPicPr>
            <p:blipFill>
              <a:blip r:embed="rId6"/>
              <a:stretch>
                <a:fillRect/>
              </a:stretch>
            </p:blipFill>
            <p:spPr>
              <a:xfrm>
                <a:off x="2550" y="2768"/>
                <a:ext cx="9236" cy="580"/>
              </a:xfrm>
              <a:prstGeom prst="rect">
                <a:avLst/>
              </a:prstGeom>
              <a:noFill/>
              <a:ln w="9525">
                <a:noFill/>
              </a:ln>
            </p:spPr>
          </p:pic>
          <p:pic>
            <p:nvPicPr>
              <p:cNvPr id="10255" name="图片 4"/>
              <p:cNvPicPr>
                <a:picLocks noChangeAspect="1"/>
              </p:cNvPicPr>
              <p:nvPr/>
            </p:nvPicPr>
            <p:blipFill>
              <a:blip r:embed="rId7"/>
              <a:stretch>
                <a:fillRect/>
              </a:stretch>
            </p:blipFill>
            <p:spPr>
              <a:xfrm>
                <a:off x="10707" y="1766"/>
                <a:ext cx="1209" cy="620"/>
              </a:xfrm>
              <a:prstGeom prst="rect">
                <a:avLst/>
              </a:prstGeom>
              <a:noFill/>
              <a:ln w="9525">
                <a:noFill/>
              </a:ln>
            </p:spPr>
          </p:pic>
        </p:grpSp>
        <p:grpSp>
          <p:nvGrpSpPr>
            <p:cNvPr id="10249" name="组合 15"/>
            <p:cNvGrpSpPr/>
            <p:nvPr/>
          </p:nvGrpSpPr>
          <p:grpSpPr>
            <a:xfrm>
              <a:off x="1125" y="3784"/>
              <a:ext cx="12400" cy="3222"/>
              <a:chOff x="1125" y="3784"/>
              <a:chExt cx="12400" cy="3222"/>
            </a:xfrm>
          </p:grpSpPr>
          <p:pic>
            <p:nvPicPr>
              <p:cNvPr id="10250" name="图片 6"/>
              <p:cNvPicPr>
                <a:picLocks noChangeAspect="1"/>
              </p:cNvPicPr>
              <p:nvPr/>
            </p:nvPicPr>
            <p:blipFill>
              <a:blip r:embed="rId8"/>
              <a:srcRect r="15465" b="-2057"/>
              <a:stretch>
                <a:fillRect/>
              </a:stretch>
            </p:blipFill>
            <p:spPr>
              <a:xfrm>
                <a:off x="1125" y="3784"/>
                <a:ext cx="12400" cy="544"/>
              </a:xfrm>
              <a:prstGeom prst="rect">
                <a:avLst/>
              </a:prstGeom>
              <a:noFill/>
              <a:ln w="9525">
                <a:noFill/>
              </a:ln>
            </p:spPr>
          </p:pic>
          <p:pic>
            <p:nvPicPr>
              <p:cNvPr id="10251" name="图片 9"/>
              <p:cNvPicPr>
                <a:picLocks noChangeAspect="1"/>
              </p:cNvPicPr>
              <p:nvPr/>
            </p:nvPicPr>
            <p:blipFill>
              <a:blip r:embed="rId9"/>
              <a:srcRect r="36917"/>
              <a:stretch>
                <a:fillRect/>
              </a:stretch>
            </p:blipFill>
            <p:spPr>
              <a:xfrm>
                <a:off x="2508" y="5419"/>
                <a:ext cx="6720" cy="713"/>
              </a:xfrm>
              <a:prstGeom prst="rect">
                <a:avLst/>
              </a:prstGeom>
              <a:noFill/>
              <a:ln w="9525">
                <a:noFill/>
              </a:ln>
            </p:spPr>
          </p:pic>
          <p:pic>
            <p:nvPicPr>
              <p:cNvPr id="10252" name="图片 10"/>
              <p:cNvPicPr>
                <a:picLocks noChangeAspect="1"/>
              </p:cNvPicPr>
              <p:nvPr/>
            </p:nvPicPr>
            <p:blipFill>
              <a:blip r:embed="rId10"/>
              <a:stretch>
                <a:fillRect/>
              </a:stretch>
            </p:blipFill>
            <p:spPr>
              <a:xfrm>
                <a:off x="2424" y="6383"/>
                <a:ext cx="6392" cy="623"/>
              </a:xfrm>
              <a:prstGeom prst="rect">
                <a:avLst/>
              </a:prstGeom>
              <a:noFill/>
              <a:ln w="9525">
                <a:noFill/>
              </a:ln>
            </p:spPr>
          </p:pic>
        </p:grpSp>
      </p:grpSp>
      <p:sp>
        <p:nvSpPr>
          <p:cNvPr id="13" name="矩形 12"/>
          <p:cNvSpPr/>
          <p:nvPr/>
        </p:nvSpPr>
        <p:spPr>
          <a:xfrm>
            <a:off x="7897814" y="1555750"/>
            <a:ext cx="646113"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矩形 14"/>
          <p:cNvSpPr/>
          <p:nvPr/>
        </p:nvSpPr>
        <p:spPr>
          <a:xfrm>
            <a:off x="1368425" y="3763433"/>
            <a:ext cx="647700" cy="7958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3662977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5"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4"/>
          <p:cNvGrpSpPr/>
          <p:nvPr/>
        </p:nvGrpSpPr>
        <p:grpSpPr>
          <a:xfrm>
            <a:off x="757239" y="681567"/>
            <a:ext cx="7945437" cy="5509684"/>
            <a:chOff x="549" y="847"/>
            <a:chExt cx="12512" cy="6508"/>
          </a:xfrm>
        </p:grpSpPr>
        <p:pic>
          <p:nvPicPr>
            <p:cNvPr id="11271" name="图片 18"/>
            <p:cNvPicPr>
              <a:picLocks noChangeAspect="1"/>
            </p:cNvPicPr>
            <p:nvPr/>
          </p:nvPicPr>
          <p:blipFill>
            <a:blip r:embed="rId2">
              <a:clrChange>
                <a:clrFrom>
                  <a:srgbClr val="FFFFFF"/>
                </a:clrFrom>
                <a:clrTo>
                  <a:srgbClr val="FFFFFF">
                    <a:alpha val="0"/>
                  </a:srgbClr>
                </a:clrTo>
              </a:clrChange>
            </a:blip>
            <a:stretch>
              <a:fillRect/>
            </a:stretch>
          </p:blipFill>
          <p:spPr>
            <a:xfrm>
              <a:off x="549" y="847"/>
              <a:ext cx="5037" cy="836"/>
            </a:xfrm>
            <a:prstGeom prst="rect">
              <a:avLst/>
            </a:prstGeom>
            <a:noFill/>
            <a:ln w="9525">
              <a:noFill/>
            </a:ln>
          </p:spPr>
        </p:pic>
        <p:pic>
          <p:nvPicPr>
            <p:cNvPr id="11272" name="图片 1"/>
            <p:cNvPicPr>
              <a:picLocks noChangeAspect="1"/>
            </p:cNvPicPr>
            <p:nvPr/>
          </p:nvPicPr>
          <p:blipFill>
            <a:blip r:embed="rId3"/>
            <a:stretch>
              <a:fillRect/>
            </a:stretch>
          </p:blipFill>
          <p:spPr>
            <a:xfrm>
              <a:off x="1172" y="1753"/>
              <a:ext cx="11889" cy="4716"/>
            </a:xfrm>
            <a:prstGeom prst="rect">
              <a:avLst/>
            </a:prstGeom>
            <a:noFill/>
            <a:ln w="9525">
              <a:noFill/>
            </a:ln>
          </p:spPr>
        </p:pic>
        <p:pic>
          <p:nvPicPr>
            <p:cNvPr id="11273" name="图片 2"/>
            <p:cNvPicPr>
              <a:picLocks noChangeAspect="1"/>
            </p:cNvPicPr>
            <p:nvPr/>
          </p:nvPicPr>
          <p:blipFill>
            <a:blip r:embed="rId4"/>
            <a:stretch>
              <a:fillRect/>
            </a:stretch>
          </p:blipFill>
          <p:spPr>
            <a:xfrm>
              <a:off x="1736" y="6647"/>
              <a:ext cx="6864" cy="708"/>
            </a:xfrm>
            <a:prstGeom prst="rect">
              <a:avLst/>
            </a:prstGeom>
            <a:noFill/>
            <a:ln w="9525">
              <a:noFill/>
            </a:ln>
          </p:spPr>
        </p:pic>
        <p:pic>
          <p:nvPicPr>
            <p:cNvPr id="11274" name="图片 3"/>
            <p:cNvPicPr>
              <a:picLocks noChangeAspect="1"/>
            </p:cNvPicPr>
            <p:nvPr/>
          </p:nvPicPr>
          <p:blipFill>
            <a:blip r:embed="rId5">
              <a:clrChange>
                <a:clrFrom>
                  <a:srgbClr val="FFFFFF"/>
                </a:clrFrom>
                <a:clrTo>
                  <a:srgbClr val="FFFFFF">
                    <a:alpha val="0"/>
                  </a:srgbClr>
                </a:clrTo>
              </a:clrChange>
            </a:blip>
            <a:stretch>
              <a:fillRect/>
            </a:stretch>
          </p:blipFill>
          <p:spPr>
            <a:xfrm>
              <a:off x="8581" y="6832"/>
              <a:ext cx="4458" cy="507"/>
            </a:xfrm>
            <a:prstGeom prst="rect">
              <a:avLst/>
            </a:prstGeom>
            <a:noFill/>
            <a:ln w="9525">
              <a:noFill/>
            </a:ln>
          </p:spPr>
        </p:pic>
      </p:grpSp>
      <p:sp>
        <p:nvSpPr>
          <p:cNvPr id="9" name="矩形 8"/>
          <p:cNvSpPr/>
          <p:nvPr/>
        </p:nvSpPr>
        <p:spPr>
          <a:xfrm>
            <a:off x="1443038" y="2010834"/>
            <a:ext cx="3775075" cy="571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1511301" y="3384551"/>
            <a:ext cx="4416425" cy="5693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1443038" y="4792134"/>
            <a:ext cx="7259638" cy="571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1443039" y="5541433"/>
            <a:ext cx="3979863" cy="5693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2229592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6" grpId="0" bldLvl="0" animBg="1"/>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Text Box 6"/>
          <p:cNvSpPr txBox="1"/>
          <p:nvPr/>
        </p:nvSpPr>
        <p:spPr>
          <a:xfrm>
            <a:off x="485775" y="1243905"/>
            <a:ext cx="8172450" cy="3323987"/>
          </a:xfrm>
          <a:prstGeom prst="rect">
            <a:avLst/>
          </a:prstGeom>
          <a:noFill/>
          <a:ln w="9525">
            <a:noFill/>
          </a:ln>
        </p:spPr>
        <p:txBody>
          <a:bodyPr wrap="square">
            <a:spAutoFit/>
          </a:bodyPr>
          <a:lstStyle/>
          <a:p>
            <a:pPr>
              <a:lnSpc>
                <a:spcPct val="150000"/>
              </a:lnSpc>
              <a:spcBef>
                <a:spcPct val="50000"/>
              </a:spcBef>
            </a:pP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课文主要写了贝多芬在散步时听到</a:t>
            </a:r>
            <a:r>
              <a:rPr lang="zh-CN" altLang="en-US" sz="2800" b="1" u="sng" dirty="0">
                <a:latin typeface="楷体" panose="02010609060101010101" pitchFamily="49" charset="-122"/>
                <a:ea typeface="楷体" panose="02010609060101010101" pitchFamily="49" charset="-122"/>
                <a:sym typeface="+mn-ea"/>
              </a:rPr>
              <a:t>          </a:t>
            </a:r>
            <a:r>
              <a:rPr lang="en-US" altLang="zh-CN" sz="2800" b="1" u="sng" dirty="0">
                <a:solidFill>
                  <a:schemeClr val="bg1"/>
                </a:solidFill>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的谈话，就给盲姑娘弹了一首钢琴曲，盲姑娘猜出他就是</a:t>
            </a:r>
            <a:r>
              <a:rPr lang="zh-CN" altLang="en-US" sz="2800" b="1" u="sng"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，他又即兴为盲姑娘弹了一曲，并飞奔回客店连夜记录了下来，谱写了</a:t>
            </a:r>
            <a:r>
              <a:rPr lang="en-US" altLang="zh-CN" sz="2800" b="1" dirty="0">
                <a:latin typeface="楷体" panose="02010609060101010101" pitchFamily="49" charset="-122"/>
                <a:ea typeface="楷体" panose="02010609060101010101" pitchFamily="49" charset="-122"/>
                <a:sym typeface="+mn-ea"/>
              </a:rPr>
              <a:t>《</a:t>
            </a:r>
            <a:r>
              <a:rPr lang="en-US" altLang="zh-CN" sz="2800" b="1" u="sng" dirty="0">
                <a:latin typeface="楷体" panose="02010609060101010101" pitchFamily="49" charset="-122"/>
                <a:ea typeface="楷体" panose="02010609060101010101" pitchFamily="49" charset="-122"/>
                <a:sym typeface="+mn-ea"/>
              </a:rPr>
              <a:t>        </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的传说。</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6772276" y="3935459"/>
            <a:ext cx="1266693" cy="52322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月光曲</a:t>
            </a:r>
          </a:p>
        </p:txBody>
      </p:sp>
      <p:sp>
        <p:nvSpPr>
          <p:cNvPr id="3" name="文本框 2"/>
          <p:cNvSpPr txBox="1"/>
          <p:nvPr/>
        </p:nvSpPr>
        <p:spPr>
          <a:xfrm>
            <a:off x="6588225" y="1316765"/>
            <a:ext cx="1988045" cy="52322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盲姑娘兄妹</a:t>
            </a:r>
          </a:p>
        </p:txBody>
      </p:sp>
      <p:sp>
        <p:nvSpPr>
          <p:cNvPr id="5" name="文本框 4"/>
          <p:cNvSpPr txBox="1"/>
          <p:nvPr/>
        </p:nvSpPr>
        <p:spPr>
          <a:xfrm>
            <a:off x="1756813" y="3059172"/>
            <a:ext cx="1266693" cy="523220"/>
          </a:xfrm>
          <a:prstGeom prst="rect">
            <a:avLst/>
          </a:prstGeom>
          <a:noFill/>
        </p:spPr>
        <p:txBody>
          <a:bodyPr wrap="none" rtlCol="0">
            <a:spAutoFit/>
          </a:bodyPr>
          <a:lstStyle/>
          <a:p>
            <a:pPr algn="l"/>
            <a:r>
              <a:rPr lang="zh-CN" altLang="en-US" sz="2800" b="1" dirty="0">
                <a:solidFill>
                  <a:srgbClr val="FF0000"/>
                </a:solidFill>
                <a:latin typeface="楷体" panose="02010609060101010101" pitchFamily="49" charset="-122"/>
                <a:ea typeface="楷体" panose="02010609060101010101" pitchFamily="49" charset="-122"/>
                <a:sym typeface="+mn-ea"/>
              </a:rPr>
              <a:t>贝多芬</a:t>
            </a:r>
          </a:p>
        </p:txBody>
      </p:sp>
    </p:spTree>
    <p:extLst>
      <p:ext uri="{BB962C8B-B14F-4D97-AF65-F5344CB8AC3E}">
        <p14:creationId xmlns:p14="http://schemas.microsoft.com/office/powerpoint/2010/main" val="243298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p:cNvPicPr>
          <p:nvPr/>
        </p:nvPicPr>
        <p:blipFill>
          <a:blip r:embed="rId2"/>
          <a:stretch>
            <a:fillRect/>
          </a:stretch>
        </p:blipFill>
        <p:spPr>
          <a:xfrm>
            <a:off x="53975" y="1869017"/>
            <a:ext cx="9031288" cy="3443816"/>
          </a:xfrm>
          <a:prstGeom prst="rect">
            <a:avLst/>
          </a:prstGeom>
          <a:noFill/>
          <a:ln w="9525">
            <a:noFill/>
          </a:ln>
        </p:spPr>
      </p:pic>
      <p:sp>
        <p:nvSpPr>
          <p:cNvPr id="9" name="矩形 8"/>
          <p:cNvSpPr/>
          <p:nvPr/>
        </p:nvSpPr>
        <p:spPr>
          <a:xfrm>
            <a:off x="8423276" y="3325284"/>
            <a:ext cx="460375" cy="4275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矩形 2"/>
          <p:cNvSpPr/>
          <p:nvPr/>
        </p:nvSpPr>
        <p:spPr>
          <a:xfrm>
            <a:off x="8416926" y="3839634"/>
            <a:ext cx="460375" cy="4275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8434389" y="4290485"/>
            <a:ext cx="461963" cy="4275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8434389" y="4874685"/>
            <a:ext cx="461963" cy="4275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2295" name="图片 5"/>
          <p:cNvPicPr>
            <a:picLocks noChangeAspect="1"/>
          </p:cNvPicPr>
          <p:nvPr/>
        </p:nvPicPr>
        <p:blipFill>
          <a:blip r:embed="rId3"/>
          <a:stretch>
            <a:fillRect/>
          </a:stretch>
        </p:blipFill>
        <p:spPr>
          <a:xfrm>
            <a:off x="2559051" y="474134"/>
            <a:ext cx="4024313" cy="850900"/>
          </a:xfrm>
          <a:prstGeom prst="rect">
            <a:avLst/>
          </a:prstGeom>
          <a:noFill/>
          <a:ln w="9525">
            <a:noFill/>
          </a:ln>
        </p:spPr>
      </p:pic>
    </p:spTree>
    <p:extLst>
      <p:ext uri="{BB962C8B-B14F-4D97-AF65-F5344CB8AC3E}">
        <p14:creationId xmlns:p14="http://schemas.microsoft.com/office/powerpoint/2010/main" val="3852631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 grpId="0" bldLvl="0" animBg="1"/>
      <p:bldP spid="4" grpId="0" bldLvl="0" animBg="1"/>
      <p:bldP spid="5"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p:cNvPicPr>
          <p:nvPr/>
        </p:nvPicPr>
        <p:blipFill>
          <a:blip r:embed="rId2"/>
          <a:stretch>
            <a:fillRect/>
          </a:stretch>
        </p:blipFill>
        <p:spPr>
          <a:xfrm>
            <a:off x="90489" y="1515534"/>
            <a:ext cx="8891587" cy="3678767"/>
          </a:xfrm>
          <a:prstGeom prst="rect">
            <a:avLst/>
          </a:prstGeom>
          <a:noFill/>
          <a:ln w="9525">
            <a:noFill/>
          </a:ln>
        </p:spPr>
      </p:pic>
      <p:sp>
        <p:nvSpPr>
          <p:cNvPr id="7" name="矩形 6"/>
          <p:cNvSpPr/>
          <p:nvPr/>
        </p:nvSpPr>
        <p:spPr>
          <a:xfrm>
            <a:off x="2801939" y="2383367"/>
            <a:ext cx="277813" cy="452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矩形 2"/>
          <p:cNvSpPr/>
          <p:nvPr/>
        </p:nvSpPr>
        <p:spPr>
          <a:xfrm>
            <a:off x="6629401" y="2383367"/>
            <a:ext cx="277813" cy="452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2936876" y="2870201"/>
            <a:ext cx="341313" cy="452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5056188" y="2882900"/>
            <a:ext cx="376238"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8086726" y="2846917"/>
            <a:ext cx="277813"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矩形 7"/>
          <p:cNvSpPr/>
          <p:nvPr/>
        </p:nvSpPr>
        <p:spPr>
          <a:xfrm>
            <a:off x="4010026" y="3323166"/>
            <a:ext cx="277813"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矩形 8"/>
          <p:cNvSpPr/>
          <p:nvPr/>
        </p:nvSpPr>
        <p:spPr>
          <a:xfrm>
            <a:off x="2768601" y="2349501"/>
            <a:ext cx="6213475" cy="1587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矩形 9"/>
          <p:cNvSpPr/>
          <p:nvPr/>
        </p:nvSpPr>
        <p:spPr>
          <a:xfrm>
            <a:off x="107951" y="2827867"/>
            <a:ext cx="8874125"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 name="矩形 10"/>
          <p:cNvSpPr/>
          <p:nvPr/>
        </p:nvSpPr>
        <p:spPr>
          <a:xfrm>
            <a:off x="111126" y="3295651"/>
            <a:ext cx="8874125"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矩形 11"/>
          <p:cNvSpPr/>
          <p:nvPr/>
        </p:nvSpPr>
        <p:spPr>
          <a:xfrm>
            <a:off x="90489" y="3761317"/>
            <a:ext cx="5567363"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矩形 12"/>
          <p:cNvSpPr/>
          <p:nvPr/>
        </p:nvSpPr>
        <p:spPr>
          <a:xfrm>
            <a:off x="4344989" y="4239684"/>
            <a:ext cx="4640263"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矩形 13"/>
          <p:cNvSpPr/>
          <p:nvPr/>
        </p:nvSpPr>
        <p:spPr>
          <a:xfrm>
            <a:off x="531813" y="2349500"/>
            <a:ext cx="2236788"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矩形 14"/>
          <p:cNvSpPr/>
          <p:nvPr/>
        </p:nvSpPr>
        <p:spPr>
          <a:xfrm>
            <a:off x="5546725" y="3774017"/>
            <a:ext cx="3435350"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6" name="矩形 15"/>
          <p:cNvSpPr/>
          <p:nvPr/>
        </p:nvSpPr>
        <p:spPr>
          <a:xfrm>
            <a:off x="114301" y="4233333"/>
            <a:ext cx="4175125" cy="101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7" name="矩形 16"/>
          <p:cNvSpPr/>
          <p:nvPr/>
        </p:nvSpPr>
        <p:spPr>
          <a:xfrm>
            <a:off x="123826" y="4692651"/>
            <a:ext cx="4164013" cy="1143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3330" name="图片 1"/>
          <p:cNvPicPr>
            <a:picLocks noChangeAspect="1"/>
          </p:cNvPicPr>
          <p:nvPr/>
        </p:nvPicPr>
        <p:blipFill>
          <a:blip r:embed="rId3"/>
          <a:stretch>
            <a:fillRect/>
          </a:stretch>
        </p:blipFill>
        <p:spPr>
          <a:xfrm>
            <a:off x="490539" y="5276851"/>
            <a:ext cx="7845425" cy="474133"/>
          </a:xfrm>
          <a:prstGeom prst="rect">
            <a:avLst/>
          </a:prstGeom>
          <a:noFill/>
          <a:ln w="9525">
            <a:noFill/>
          </a:ln>
        </p:spPr>
      </p:pic>
    </p:spTree>
    <p:extLst>
      <p:ext uri="{BB962C8B-B14F-4D97-AF65-F5344CB8AC3E}">
        <p14:creationId xmlns:p14="http://schemas.microsoft.com/office/powerpoint/2010/main" val="14861878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bldLvl="0" animBg="1"/>
      <p:bldP spid="4" grpId="0" bldLvl="0" animBg="1"/>
      <p:bldP spid="5" grpId="0" bldLvl="0" animBg="1"/>
      <p:bldP spid="6"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p:cNvPicPr>
          <p:nvPr/>
        </p:nvPicPr>
        <p:blipFill>
          <a:blip r:embed="rId2"/>
          <a:srcRect l="307"/>
          <a:stretch>
            <a:fillRect/>
          </a:stretch>
        </p:blipFill>
        <p:spPr>
          <a:xfrm>
            <a:off x="127000" y="2548467"/>
            <a:ext cx="8891588" cy="1536700"/>
          </a:xfrm>
          <a:prstGeom prst="rect">
            <a:avLst/>
          </a:prstGeom>
          <a:noFill/>
          <a:ln w="9525">
            <a:noFill/>
          </a:ln>
        </p:spPr>
      </p:pic>
      <p:sp>
        <p:nvSpPr>
          <p:cNvPr id="4" name="矩形 3"/>
          <p:cNvSpPr/>
          <p:nvPr/>
        </p:nvSpPr>
        <p:spPr>
          <a:xfrm>
            <a:off x="4384675" y="2514600"/>
            <a:ext cx="476250"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矩形 2"/>
          <p:cNvSpPr/>
          <p:nvPr/>
        </p:nvSpPr>
        <p:spPr>
          <a:xfrm>
            <a:off x="8283575" y="2527300"/>
            <a:ext cx="476250"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3851276" y="3103033"/>
            <a:ext cx="474663" cy="4508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5"/>
          <p:cNvSpPr/>
          <p:nvPr/>
        </p:nvSpPr>
        <p:spPr>
          <a:xfrm>
            <a:off x="3306763" y="3564467"/>
            <a:ext cx="893763" cy="452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extLst>
      <p:ext uri="{BB962C8B-B14F-4D97-AF65-F5344CB8AC3E}">
        <p14:creationId xmlns:p14="http://schemas.microsoft.com/office/powerpoint/2010/main" val="14560803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WordArt 5"/>
          <p:cNvSpPr>
            <a:spLocks noTextEdit="1"/>
          </p:cNvSpPr>
          <p:nvPr/>
        </p:nvSpPr>
        <p:spPr>
          <a:xfrm>
            <a:off x="2951561" y="320147"/>
            <a:ext cx="3240881" cy="792163"/>
          </a:xfrm>
          <a:prstGeom prst="rect">
            <a:avLst/>
          </a:prstGeom>
        </p:spPr>
        <p:txBody>
          <a:bodyPr wrap="none" fromWordArt="1">
            <a:prstTxWarp prst="textPlain">
              <a:avLst>
                <a:gd name="adj" fmla="val 50000"/>
              </a:avLst>
            </a:prstTxWarp>
            <a:normAutofit/>
          </a:bodyPr>
          <a:lstStyle/>
          <a:p>
            <a:pPr algn="ctr" eaLnBrk="0" hangingPunct="0"/>
            <a:endParaRPr lang="zh-CN" altLang="en-US" sz="27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73736" name="Text Box 8"/>
          <p:cNvSpPr txBox="1"/>
          <p:nvPr/>
        </p:nvSpPr>
        <p:spPr>
          <a:xfrm>
            <a:off x="841698" y="1796819"/>
            <a:ext cx="7978775" cy="507831"/>
          </a:xfrm>
          <a:prstGeom prst="rect">
            <a:avLst/>
          </a:prstGeom>
          <a:noFill/>
          <a:ln w="9525">
            <a:noFill/>
          </a:ln>
        </p:spPr>
        <p:txBody>
          <a:bodyPr wrap="square">
            <a:spAutoFit/>
          </a:bodyPr>
          <a:lstStyle/>
          <a:p>
            <a:r>
              <a:rPr lang="zh-CN" altLang="en-US" sz="2700" b="1" dirty="0">
                <a:solidFill>
                  <a:srgbClr val="CC0099"/>
                </a:solidFill>
                <a:latin typeface="Arial" panose="020B0604020202020204" pitchFamily="34" charset="0"/>
              </a:rPr>
              <a:t> </a:t>
            </a:r>
            <a:r>
              <a:rPr lang="zh-CN" altLang="en-US" sz="2400" b="1" dirty="0">
                <a:solidFill>
                  <a:srgbClr val="FF0000"/>
                </a:solidFill>
                <a:latin typeface="楷体" panose="02010609060101010101" pitchFamily="49" charset="-122"/>
                <a:ea typeface="楷体" panose="02010609060101010101" pitchFamily="49" charset="-122"/>
              </a:rPr>
              <a:t>起因：</a:t>
            </a:r>
            <a:r>
              <a:rPr lang="zh-CN" altLang="en-US" sz="2400" b="1" dirty="0">
                <a:solidFill>
                  <a:schemeClr val="tx1"/>
                </a:solidFill>
                <a:latin typeface="楷体" panose="02010609060101010101" pitchFamily="49" charset="-122"/>
                <a:ea typeface="楷体" panose="02010609060101010101" pitchFamily="49" charset="-122"/>
              </a:rPr>
              <a:t>贝多芬在散步时听到盲姑娘兄妹的话，产生同情。</a:t>
            </a:r>
          </a:p>
        </p:txBody>
      </p:sp>
      <p:sp>
        <p:nvSpPr>
          <p:cNvPr id="73737" name="Text Box 9"/>
          <p:cNvSpPr txBox="1"/>
          <p:nvPr/>
        </p:nvSpPr>
        <p:spPr>
          <a:xfrm>
            <a:off x="841698" y="2872096"/>
            <a:ext cx="7525385" cy="830997"/>
          </a:xfrm>
          <a:prstGeom prst="rect">
            <a:avLst/>
          </a:prstGeom>
          <a:noFill/>
          <a:ln w="9525">
            <a:noFill/>
          </a:ln>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经过：</a:t>
            </a:r>
            <a:r>
              <a:rPr lang="zh-CN" altLang="en-US" sz="2400" b="1" dirty="0">
                <a:solidFill>
                  <a:schemeClr val="tx1"/>
                </a:solidFill>
                <a:latin typeface="楷体" panose="02010609060101010101" pitchFamily="49" charset="-122"/>
                <a:ea typeface="楷体" panose="02010609060101010101" pitchFamily="49" charset="-122"/>
              </a:rPr>
              <a:t>贝多芬给盲姑娘弹了一首钢琴曲，盲姑娘猜出他就是贝多芬，他又即兴为盲姑娘弹了一曲。</a:t>
            </a:r>
          </a:p>
        </p:txBody>
      </p:sp>
      <p:sp>
        <p:nvSpPr>
          <p:cNvPr id="73738" name="Text Box 10"/>
          <p:cNvSpPr txBox="1"/>
          <p:nvPr/>
        </p:nvSpPr>
        <p:spPr>
          <a:xfrm>
            <a:off x="841698" y="4378326"/>
            <a:ext cx="6723459" cy="830997"/>
          </a:xfrm>
          <a:prstGeom prst="rect">
            <a:avLst/>
          </a:prstGeom>
          <a:noFill/>
          <a:ln w="9525">
            <a:noFill/>
          </a:ln>
        </p:spPr>
        <p:txBody>
          <a:bodyPr>
            <a:spAutoFit/>
          </a:bodyPr>
          <a:lstStyle/>
          <a:p>
            <a:r>
              <a:rPr lang="zh-CN" altLang="en-US" sz="2400" b="1" dirty="0">
                <a:solidFill>
                  <a:srgbClr val="FF0000"/>
                </a:solidFill>
                <a:latin typeface="楷体" panose="02010609060101010101" pitchFamily="49" charset="-122"/>
                <a:ea typeface="楷体" panose="02010609060101010101" pitchFamily="49" charset="-122"/>
              </a:rPr>
              <a:t>结果：</a:t>
            </a:r>
            <a:r>
              <a:rPr lang="zh-CN" altLang="en-US" sz="2400" b="1" dirty="0">
                <a:solidFill>
                  <a:schemeClr val="tx1"/>
                </a:solidFill>
                <a:latin typeface="楷体" panose="02010609060101010101" pitchFamily="49" charset="-122"/>
                <a:ea typeface="楷体" panose="02010609060101010101" pitchFamily="49" charset="-122"/>
              </a:rPr>
              <a:t>贝多芬即兴弹完曲子后，飞奔回客店连夜记录了下来，这就是</a:t>
            </a:r>
            <a:r>
              <a:rPr lang="en-US" altLang="zh-CN" sz="2400" b="1" dirty="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月光曲</a:t>
            </a:r>
            <a:r>
              <a:rPr lang="en-US" altLang="zh-CN" sz="2400" b="1" dirty="0">
                <a:solidFill>
                  <a:schemeClr val="tx1"/>
                </a:solidFill>
                <a:latin typeface="楷体" panose="02010609060101010101" pitchFamily="49" charset="-122"/>
                <a:ea typeface="楷体" panose="02010609060101010101" pitchFamily="49" charset="-122"/>
              </a:rPr>
              <a:t>》</a:t>
            </a:r>
            <a:r>
              <a:rPr lang="zh-CN" altLang="en-US" sz="2400" b="1" dirty="0">
                <a:solidFill>
                  <a:schemeClr val="tx1"/>
                </a:solidFill>
                <a:latin typeface="楷体" panose="02010609060101010101" pitchFamily="49" charset="-122"/>
                <a:ea typeface="楷体" panose="02010609060101010101" pitchFamily="49" charset="-122"/>
              </a:rPr>
              <a:t>。</a:t>
            </a:r>
          </a:p>
        </p:txBody>
      </p:sp>
      <p:pic>
        <p:nvPicPr>
          <p:cNvPr id="4" name="图片 3"/>
          <p:cNvPicPr>
            <a:picLocks noChangeAspect="1"/>
          </p:cNvPicPr>
          <p:nvPr/>
        </p:nvPicPr>
        <p:blipFill>
          <a:blip r:embed="rId2" cstate="print"/>
          <a:stretch>
            <a:fillRect/>
          </a:stretch>
        </p:blipFill>
        <p:spPr>
          <a:xfrm>
            <a:off x="8006081" y="4335781"/>
            <a:ext cx="876935" cy="1147233"/>
          </a:xfrm>
          <a:prstGeom prst="ellipse">
            <a:avLst/>
          </a:prstGeom>
        </p:spPr>
      </p:pic>
      <p:sp>
        <p:nvSpPr>
          <p:cNvPr id="2" name="文本框 1"/>
          <p:cNvSpPr txBox="1"/>
          <p:nvPr/>
        </p:nvSpPr>
        <p:spPr>
          <a:xfrm>
            <a:off x="567373" y="740702"/>
            <a:ext cx="8009255" cy="584775"/>
          </a:xfrm>
          <a:prstGeom prst="rect">
            <a:avLst/>
          </a:prstGeom>
          <a:noFill/>
        </p:spPr>
        <p:txBody>
          <a:bodyPr wrap="square" rtlCol="0" anchor="t">
            <a:spAutoFit/>
          </a:bodyPr>
          <a:lstStyle/>
          <a:p>
            <a:r>
              <a:rPr lang="zh-CN" altLang="en-US" sz="3200" dirty="0">
                <a:solidFill>
                  <a:schemeClr val="tx1"/>
                </a:solidFill>
                <a:latin typeface="黑体" panose="02010609060101010101" pitchFamily="49" charset="-122"/>
                <a:ea typeface="黑体" panose="02010609060101010101" pitchFamily="49" charset="-122"/>
                <a:cs typeface="楷体" panose="02010609060101010101" pitchFamily="49" charset="-122"/>
              </a:rPr>
              <a:t>再读课文，弄清楚事情的起因、经过、结果。</a:t>
            </a:r>
          </a:p>
        </p:txBody>
      </p:sp>
    </p:spTree>
    <p:extLst>
      <p:ext uri="{BB962C8B-B14F-4D97-AF65-F5344CB8AC3E}">
        <p14:creationId xmlns:p14="http://schemas.microsoft.com/office/powerpoint/2010/main" val="2290106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3736">
                                            <p:txEl>
                                              <p:pRg st="0" end="0"/>
                                            </p:txEl>
                                          </p:spTgt>
                                        </p:tgtEl>
                                        <p:attrNameLst>
                                          <p:attrName>style.visibility</p:attrName>
                                        </p:attrNameLst>
                                      </p:cBhvr>
                                      <p:to>
                                        <p:strVal val="visible"/>
                                      </p:to>
                                    </p:set>
                                    <p:anim calcmode="lin" valueType="num">
                                      <p:cBhvr>
                                        <p:cTn id="7" dur="500" fill="hold"/>
                                        <p:tgtEl>
                                          <p:spTgt spid="7373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373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373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3737">
                                            <p:txEl>
                                              <p:pRg st="0" end="0"/>
                                            </p:txEl>
                                          </p:spTgt>
                                        </p:tgtEl>
                                        <p:attrNameLst>
                                          <p:attrName>style.visibility</p:attrName>
                                        </p:attrNameLst>
                                      </p:cBhvr>
                                      <p:to>
                                        <p:strVal val="visible"/>
                                      </p:to>
                                    </p:set>
                                    <p:anim calcmode="lin" valueType="num">
                                      <p:cBhvr>
                                        <p:cTn id="14" dur="500" fill="hold"/>
                                        <p:tgtEl>
                                          <p:spTgt spid="7373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7373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7373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3738">
                                            <p:txEl>
                                              <p:pRg st="0" end="0"/>
                                            </p:txEl>
                                          </p:spTgt>
                                        </p:tgtEl>
                                        <p:attrNameLst>
                                          <p:attrName>style.visibility</p:attrName>
                                        </p:attrNameLst>
                                      </p:cBhvr>
                                      <p:to>
                                        <p:strVal val="visible"/>
                                      </p:to>
                                    </p:set>
                                    <p:anim calcmode="lin" valueType="num">
                                      <p:cBhvr>
                                        <p:cTn id="21" dur="500" fill="hold"/>
                                        <p:tgtEl>
                                          <p:spTgt spid="73738">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73738">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737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075055" y="1893147"/>
            <a:ext cx="6658610" cy="1532727"/>
          </a:xfrm>
          <a:prstGeom prst="rect">
            <a:avLst/>
          </a:prstGeom>
          <a:noFill/>
        </p:spPr>
        <p:txBody>
          <a:bodyPr wrap="square" rtlCol="0" anchor="t">
            <a:spAutoFit/>
          </a:bodyPr>
          <a:lstStyle/>
          <a:p>
            <a:pPr algn="just">
              <a:lnSpc>
                <a:spcPct val="130000"/>
              </a:lnSpc>
            </a:pPr>
            <a:r>
              <a:rPr lang="zh-CN" altLang="en-US" sz="3600" dirty="0" smtClean="0">
                <a:latin typeface="黑体" panose="02010609060101010101" pitchFamily="49" charset="-122"/>
                <a:ea typeface="黑体" panose="02010609060101010101" pitchFamily="49" charset="-122"/>
                <a:cs typeface="黑体" panose="02010609060101010101" pitchFamily="49" charset="-122"/>
              </a:rPr>
              <a:t>    齐读第</a:t>
            </a:r>
            <a:r>
              <a:rPr lang="en-US" altLang="zh-CN" sz="3600" dirty="0" smtClean="0">
                <a:latin typeface="黑体" panose="02010609060101010101" pitchFamily="49" charset="-122"/>
                <a:ea typeface="黑体" panose="02010609060101010101" pitchFamily="49" charset="-122"/>
                <a:cs typeface="黑体" panose="02010609060101010101" pitchFamily="49" charset="-122"/>
              </a:rPr>
              <a:t>1</a:t>
            </a:r>
            <a:r>
              <a:rPr lang="zh-CN" altLang="en-US" sz="3600" dirty="0" smtClean="0">
                <a:latin typeface="黑体" panose="02010609060101010101" pitchFamily="49" charset="-122"/>
                <a:ea typeface="黑体" panose="02010609060101010101" pitchFamily="49" charset="-122"/>
                <a:cs typeface="黑体" panose="02010609060101010101" pitchFamily="49" charset="-122"/>
              </a:rPr>
              <a:t>自然段，说说你对“传说”的理解。</a:t>
            </a:r>
            <a:endParaRPr lang="zh-CN" altLang="en-US" sz="3600" dirty="0">
              <a:latin typeface="黑体" panose="02010609060101010101" pitchFamily="49" charset="-122"/>
              <a:ea typeface="黑体" panose="02010609060101010101" pitchFamily="49" charset="-122"/>
              <a:cs typeface="黑体" panose="02010609060101010101" pitchFamily="49" charset="-122"/>
            </a:endParaRPr>
          </a:p>
        </p:txBody>
      </p:sp>
      <p:sp>
        <p:nvSpPr>
          <p:cNvPr id="7" name="文本框 14"/>
          <p:cNvSpPr txBox="1"/>
          <p:nvPr/>
        </p:nvSpPr>
        <p:spPr>
          <a:xfrm>
            <a:off x="472440" y="555414"/>
            <a:ext cx="1931035"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0695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2677</Words>
  <Application>Microsoft Office PowerPoint</Application>
  <PresentationFormat>全屏显示(4:3)</PresentationFormat>
  <Paragraphs>203</Paragraphs>
  <Slides>72</Slides>
  <Notes>2</Notes>
  <HiddenSlides>0</HiddenSlides>
  <MMClips>2</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hj</dc:creator>
  <cp:lastModifiedBy>hj</cp:lastModifiedBy>
  <cp:revision>1</cp:revision>
  <dcterms:created xsi:type="dcterms:W3CDTF">2020-11-05T07:19:50Z</dcterms:created>
  <dcterms:modified xsi:type="dcterms:W3CDTF">2020-11-05T07:20:27Z</dcterms:modified>
</cp:coreProperties>
</file>