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8" r:id="rId8"/>
    <p:sldId id="269" r:id="rId9"/>
    <p:sldId id="270" r:id="rId10"/>
    <p:sldId id="271" r:id="rId11"/>
    <p:sldId id="265" r:id="rId12"/>
    <p:sldId id="263" r:id="rId13"/>
    <p:sldId id="26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file:///E:\&#35821;&#25991;&#22253;&#22320;&#20843;\&#34583;&#29275;&#19982;&#40644;&#40514;&#40479;.mp3" TargetMode="External"/><Relationship Id="rId2" Type="http://schemas.openxmlformats.org/officeDocument/2006/relationships/audio" Target="file:///E:\&#35821;&#25991;&#22253;&#22320;&#20843;\&#34583;&#29275;&#19982;&#40644;&#40514;&#40479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-18415"/>
            <a:ext cx="12204065" cy="68954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1656" y="986790"/>
            <a:ext cx="631444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9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小  蜗  牛</a:t>
            </a:r>
            <a:endParaRPr lang="zh-CN" altLang="zh-CN" sz="96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6" name="蜗牛与黄鹂鸟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68710" y="6097905"/>
            <a:ext cx="619125" cy="6191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70635" y="3190240"/>
            <a:ext cx="9446260" cy="27736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zh-CN" altLang="zh-CN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教学目标：</a:t>
            </a:r>
            <a:endParaRPr lang="zh-CN" altLang="zh-CN" sz="4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en-US" altLang="zh-CN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、借助拼音有感情的朗读课文。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en-US" altLang="zh-CN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2</a:t>
            </a:r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、理解课文内容，了解四季的特点。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en-US" altLang="zh-CN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3</a:t>
            </a:r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、认识注拼音的生字。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60378" y="104775"/>
            <a:ext cx="1355725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wō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11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-21590"/>
            <a:ext cx="12210415" cy="68751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4925" y="2693035"/>
            <a:ext cx="9144000" cy="1920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zh-CN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同学们，你喜欢哪个季节？为什么？</a:t>
            </a:r>
            <a:endParaRPr lang="zh-CN" altLang="zh-CN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zh-CN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我喜欢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______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，因为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_______________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-8890"/>
            <a:ext cx="12210415" cy="6875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1745" y="71374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住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1120" y="387350"/>
            <a:ext cx="48196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zhù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6350" y="172783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孩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6205" y="1454150"/>
            <a:ext cx="44259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hái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8345" y="68389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（住在）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1520" y="171386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（孩子）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3335" y="2748915"/>
            <a:ext cx="99949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玩吧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4613" y="2395220"/>
            <a:ext cx="79883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wán ba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3335" y="371475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发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24623" y="3400425"/>
            <a:ext cx="34734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fā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98345" y="371475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（发芽）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3180" y="473964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爬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3830" y="4394200"/>
            <a:ext cx="39243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pá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01520" y="473964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（爬呀）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97305" y="562356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久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21765" y="5315585"/>
            <a:ext cx="40894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jiǔ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8345" y="562356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（好久）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38650" y="75120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回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61610" y="71374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（回来）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08500" y="499110"/>
            <a:ext cx="45148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huí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38650" y="172783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满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88180" y="1454150"/>
            <a:ext cx="57023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mǎn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76215" y="167386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（长满）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94530" y="274891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碧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39310" y="2394585"/>
            <a:ext cx="342265" cy="337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bì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29555" y="269303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（碧绿）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69130" y="3722370"/>
            <a:ext cx="99949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已经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35500" y="3344545"/>
            <a:ext cx="68961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yǐ jīng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45025" y="4387850"/>
            <a:ext cx="52324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zhāi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84065" y="466788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摘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4478" y="4538345"/>
            <a:ext cx="222440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（摘草莓）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84065" y="562356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颗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00588" y="5315585"/>
            <a:ext cx="38290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kē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32755" y="551688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（一颗）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14310" y="75120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全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06055" y="164592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变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806055" y="513080"/>
            <a:ext cx="610870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quán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14310" y="1339850"/>
            <a:ext cx="55181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biàn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573135" y="75120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（全部）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87740" y="157035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（变化）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843520" y="262318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盖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41310" y="2217420"/>
            <a:ext cx="43624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ɡài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573135" y="250507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（盖住）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77810" y="3610610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掉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25435" y="3246755"/>
            <a:ext cx="55181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diào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877810" y="4538345"/>
            <a:ext cx="59118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待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978775" y="4192270"/>
            <a:ext cx="442595" cy="337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dāi</a:t>
            </a:r>
            <a:endParaRPr lang="en-US" altLang="zh-CN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587740" y="359600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（掉了）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573135" y="4499610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（待在）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8" grpId="0"/>
      <p:bldP spid="21" grpId="0"/>
      <p:bldP spid="23" grpId="0"/>
      <p:bldP spid="27" grpId="0"/>
      <p:bldP spid="30" grpId="0"/>
      <p:bldP spid="35" grpId="0"/>
      <p:bldP spid="38" grpId="0"/>
      <p:bldP spid="43" grpId="0"/>
      <p:bldP spid="44" grpId="0"/>
      <p:bldP spid="48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-8890"/>
            <a:ext cx="12210415" cy="6875145"/>
          </a:xfrm>
          <a:prstGeom prst="rect">
            <a:avLst/>
          </a:prstGeom>
        </p:spPr>
      </p:pic>
      <p:pic>
        <p:nvPicPr>
          <p:cNvPr id="5" name="图片 4" descr="IMG20161211112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0" y="1384935"/>
            <a:ext cx="9532620" cy="3716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20161211094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-31115"/>
            <a:ext cx="12249150" cy="6904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7778" y="3488055"/>
            <a:ext cx="549084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蜗牛一家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住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在小树林的旁边。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" y="4893310"/>
            <a:ext cx="9169400" cy="14935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春天来了，蜗牛妈妈对小蜗牛说：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孩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子，到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小树林里去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玩吧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，小树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发</a:t>
            </a:r>
            <a:r>
              <a:rPr lang="zh-CN" altLang="en-US" sz="32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芽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了。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69770" y="3122930"/>
            <a:ext cx="6014085" cy="2853690"/>
            <a:chOff x="3102" y="4918"/>
            <a:chExt cx="9471" cy="4494"/>
          </a:xfrm>
        </p:grpSpPr>
        <p:sp>
          <p:nvSpPr>
            <p:cNvPr id="7" name="矩形 6"/>
            <p:cNvSpPr/>
            <p:nvPr/>
          </p:nvSpPr>
          <p:spPr>
            <a:xfrm>
              <a:off x="4541" y="4918"/>
              <a:ext cx="1004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zhù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569" y="7208"/>
              <a:ext cx="1004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hái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02" y="8612"/>
              <a:ext cx="1745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wán ba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387" y="8687"/>
              <a:ext cx="1004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fā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201612110944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15240"/>
            <a:ext cx="12217400" cy="68884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2575" y="263525"/>
            <a:ext cx="9478010" cy="13716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小蜗牛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爬呀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，爬呀，好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久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才爬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回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来。它说：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妈妈，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小树长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满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了叶子，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碧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绿碧绿的，地上还长着许多草莓呢。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8390" y="4977130"/>
            <a:ext cx="10015220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蜗牛妈妈说：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哦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已经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是夏天了！快去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摘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几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颗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草莓回来。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49363" y="-31750"/>
            <a:ext cx="7679373" cy="5149850"/>
            <a:chOff x="1968" y="-50"/>
            <a:chExt cx="12094" cy="8110"/>
          </a:xfrm>
        </p:grpSpPr>
        <p:sp>
          <p:nvSpPr>
            <p:cNvPr id="11" name="矩形 10"/>
            <p:cNvSpPr/>
            <p:nvPr/>
          </p:nvSpPr>
          <p:spPr>
            <a:xfrm>
              <a:off x="3312" y="-50"/>
              <a:ext cx="1348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pá ya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44" y="-50"/>
              <a:ext cx="822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jiǔ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782" y="-50"/>
              <a:ext cx="922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huí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68" y="1208"/>
              <a:ext cx="1203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mǎn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63" y="1208"/>
              <a:ext cx="664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bì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301" y="7188"/>
              <a:ext cx="760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kē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998" y="7213"/>
              <a:ext cx="1092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zhāi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139" y="7335"/>
              <a:ext cx="1484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yǐ jīng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77" y="7335"/>
              <a:ext cx="546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ò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201612110944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13335"/>
            <a:ext cx="4873625" cy="68560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85740" y="1113790"/>
            <a:ext cx="6621780" cy="3688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小蜗牛爬呀，爬呀，好久才爬回来。</a:t>
            </a:r>
            <a:endParaRPr lang="zh-CN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它说：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妈妈，草莓没有了，地上长着蘑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菇，树叶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全变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黄了。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蜗牛妈妈说：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哦，已经是秋天了！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快去采几个蘑菇回来。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0489" y="2368550"/>
            <a:ext cx="1447165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quán biàn</a:t>
            </a:r>
            <a:endParaRPr lang="en-US" altLang="zh-CN"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201612110944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15240"/>
            <a:ext cx="12167870" cy="68713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643" y="346710"/>
            <a:ext cx="10753725" cy="2103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小蜗牛爬呀，爬呀，好久才爬回来。它说：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妈妈，蘑菇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ctr"/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没有了，地上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盖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满了雪，树叶全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掉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了。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、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蜗牛妈妈说：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哦，已经是冬天了！你就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待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在家里过冬吧。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43530" y="751205"/>
            <a:ext cx="5581650" cy="1259205"/>
            <a:chOff x="4478" y="1183"/>
            <a:chExt cx="8790" cy="1983"/>
          </a:xfrm>
        </p:grpSpPr>
        <p:sp>
          <p:nvSpPr>
            <p:cNvPr id="10" name="矩形 9"/>
            <p:cNvSpPr/>
            <p:nvPr/>
          </p:nvSpPr>
          <p:spPr>
            <a:xfrm>
              <a:off x="4478" y="1183"/>
              <a:ext cx="885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ɡài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810" y="1208"/>
              <a:ext cx="1159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diào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368" y="2442"/>
              <a:ext cx="901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dāi</a:t>
              </a:r>
              <a:endPara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3270" y="2646680"/>
            <a:ext cx="6363970" cy="4218940"/>
          </a:xfrm>
          <a:prstGeom prst="rect">
            <a:avLst/>
          </a:prstGeom>
        </p:spPr>
      </p:pic>
      <p:pic>
        <p:nvPicPr>
          <p:cNvPr id="5" name="图片 4" descr="春天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1250950"/>
            <a:ext cx="5847715" cy="4386580"/>
          </a:xfrm>
          <a:prstGeom prst="rect">
            <a:avLst/>
          </a:prstGeom>
        </p:spPr>
      </p:pic>
      <p:pic>
        <p:nvPicPr>
          <p:cNvPr id="6" name="图片 5" descr="春天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905" y="-18415"/>
            <a:ext cx="6363335" cy="3379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夏天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49530"/>
            <a:ext cx="7993380" cy="4978400"/>
          </a:xfrm>
          <a:prstGeom prst="rect">
            <a:avLst/>
          </a:prstGeom>
        </p:spPr>
      </p:pic>
      <p:pic>
        <p:nvPicPr>
          <p:cNvPr id="4" name="内容占位符 3" descr="夏天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6085" y="2403475"/>
            <a:ext cx="6713855" cy="44634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秋天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090" y="2399665"/>
            <a:ext cx="5920740" cy="4584065"/>
          </a:xfrm>
          <a:prstGeom prst="rect">
            <a:avLst/>
          </a:prstGeom>
        </p:spPr>
      </p:pic>
      <p:pic>
        <p:nvPicPr>
          <p:cNvPr id="6" name="图片 5" descr="秋天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45" y="3039745"/>
            <a:ext cx="5771515" cy="3825875"/>
          </a:xfrm>
          <a:prstGeom prst="rect">
            <a:avLst/>
          </a:prstGeom>
        </p:spPr>
      </p:pic>
      <p:pic>
        <p:nvPicPr>
          <p:cNvPr id="4" name="图片 3" descr="秋天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635" y="-27940"/>
            <a:ext cx="7376160" cy="45745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冬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0" y="988695"/>
            <a:ext cx="4776470" cy="6368415"/>
          </a:xfrm>
          <a:prstGeom prst="rect">
            <a:avLst/>
          </a:prstGeom>
        </p:spPr>
      </p:pic>
      <p:pic>
        <p:nvPicPr>
          <p:cNvPr id="5" name="图片 4" descr="冬天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988695"/>
            <a:ext cx="7491095" cy="60134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WPS 演示</Application>
  <PresentationFormat>宽屏</PresentationFormat>
  <Paragraphs>173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黑体</vt:lpstr>
      <vt:lpstr>楷体_GB2312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33</cp:revision>
  <dcterms:created xsi:type="dcterms:W3CDTF">2015-05-05T08:02:00Z</dcterms:created>
  <dcterms:modified xsi:type="dcterms:W3CDTF">2016-12-14T22:31:42Z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