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9" r:id="rId4"/>
    <p:sldId id="260" r:id="rId5"/>
    <p:sldId id="262" r:id="rId6"/>
    <p:sldId id="261" r:id="rId7"/>
    <p:sldId id="264" r:id="rId8"/>
    <p:sldId id="284" r:id="rId9"/>
    <p:sldId id="282" r:id="rId10"/>
    <p:sldId id="272" r:id="rId11"/>
    <p:sldId id="274" r:id="rId12"/>
    <p:sldId id="265" r:id="rId13"/>
    <p:sldId id="278" r:id="rId14"/>
    <p:sldId id="266" r:id="rId15"/>
    <p:sldId id="275" r:id="rId16"/>
    <p:sldId id="263" r:id="rId17"/>
    <p:sldId id="269" r:id="rId18"/>
    <p:sldId id="283" r:id="rId19"/>
    <p:sldId id="276" r:id="rId20"/>
    <p:sldId id="281" r:id="rId21"/>
    <p:sldId id="279" r:id="rId22"/>
    <p:sldId id="280" r:id="rId23"/>
    <p:sldId id="268" r:id="rId24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99d8be7d-9d97-491f-b2e3-985a12e82411}">
          <p14:sldIdLst>
            <p14:sldId id="256"/>
            <p14:sldId id="259"/>
            <p14:sldId id="260"/>
            <p14:sldId id="261"/>
            <p14:sldId id="262"/>
            <p14:sldId id="264"/>
            <p14:sldId id="284"/>
            <p14:sldId id="282"/>
            <p14:sldId id="272"/>
          </p14:sldIdLst>
        </p14:section>
        <p14:section name="无标题节" id="{7a37083f-f416-4232-8416-2a5921ed492f}">
          <p14:sldIdLst>
            <p14:sldId id="274"/>
            <p14:sldId id="265"/>
            <p14:sldId id="278"/>
            <p14:sldId id="266"/>
            <p14:sldId id="275"/>
            <p14:sldId id="263"/>
            <p14:sldId id="269"/>
            <p14:sldId id="283"/>
            <p14:sldId id="276"/>
            <p14:sldId id="281"/>
            <p14:sldId id="279"/>
            <p14:sldId id="280"/>
            <p14:sldId id="268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jpe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en-US" altLang="zh-CN" sz="8800"/>
              <a:t>15.</a:t>
            </a:r>
            <a:r>
              <a:rPr lang="zh-CN" altLang="zh-CN" sz="8800"/>
              <a:t>争吵</a:t>
            </a:r>
            <a:endParaRPr lang="zh-CN" altLang="zh-CN" sz="8800"/>
          </a:p>
        </p:txBody>
      </p:sp>
      <p:pic>
        <p:nvPicPr>
          <p:cNvPr id="19459" name="Picture 5" descr="20050615145048329"/>
          <p:cNvPicPr>
            <a:picLocks noChangeAspect="1"/>
          </p:cNvPicPr>
          <p:nvPr/>
        </p:nvPicPr>
        <p:blipFill>
          <a:blip r:embed="rId2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161905" y="3863975"/>
            <a:ext cx="1704340" cy="234061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8373" name="Text Box 5"/>
          <p:cNvSpPr txBox="1"/>
          <p:nvPr/>
        </p:nvSpPr>
        <p:spPr>
          <a:xfrm>
            <a:off x="647065" y="996950"/>
            <a:ext cx="9335770" cy="1310640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0099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4000" b="1" dirty="0">
                <a:solidFill>
                  <a:srgbClr val="0099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4000" b="1" dirty="0">
                <a:solidFill>
                  <a:srgbClr val="0099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）在我实行报复行为之后，我又是怎样想的呢？请找出有关的句子读一读。</a:t>
            </a:r>
            <a:endParaRPr lang="zh-CN" altLang="en-US" sz="4000" b="1" dirty="0">
              <a:solidFill>
                <a:srgbClr val="0099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8370" name="Rectangle 2"/>
          <p:cNvSpPr/>
          <p:nvPr>
            <p:ph idx="1"/>
          </p:nvPr>
        </p:nvSpPr>
        <p:spPr>
          <a:xfrm>
            <a:off x="920750" y="2566670"/>
            <a:ext cx="10020935" cy="3781425"/>
          </a:xfrm>
          <a:noFill/>
          <a:ln>
            <a:noFill/>
          </a:ln>
        </p:spPr>
        <p:txBody>
          <a:bodyPr/>
          <a:p>
            <a:pPr eaLnBrk="1" hangingPunct="1">
              <a:lnSpc>
                <a:spcPct val="90000"/>
              </a:lnSpc>
              <a:buNone/>
            </a:pPr>
            <a:r>
              <a:rPr lang="en-US" altLang="zh-CN" dirty="0">
                <a:solidFill>
                  <a:srgbClr val="FF6600"/>
                </a:solidFill>
                <a:latin typeface="楷体_GB2312" pitchFamily="49" charset="-122"/>
                <a:ea typeface="楷体_GB2312" pitchFamily="49" charset="-122"/>
              </a:rPr>
              <a:t>     </a:t>
            </a:r>
            <a:r>
              <a:rPr lang="en-US" altLang="zh-CN" sz="4800" b="1" dirty="0">
                <a:solidFill>
                  <a:srgbClr val="FF6600"/>
                </a:solidFill>
                <a:latin typeface="华文中宋" panose="02010600040101010101" pitchFamily="2" charset="-122"/>
                <a:ea typeface="楷体_GB2312" pitchFamily="49" charset="-122"/>
              </a:rPr>
              <a:t>“</a:t>
            </a:r>
            <a:r>
              <a:rPr lang="zh-CN" altLang="en-US" sz="4800" b="1" dirty="0">
                <a:solidFill>
                  <a:srgbClr val="FF6600"/>
                </a:solidFill>
                <a:latin typeface="楷体_GB2312" pitchFamily="49" charset="-122"/>
                <a:ea typeface="楷体_GB2312" pitchFamily="49" charset="-122"/>
              </a:rPr>
              <a:t>我觉得很不安，气也全消了。我很后悔，不该那样做。</a:t>
            </a:r>
            <a:r>
              <a:rPr lang="en-US" altLang="zh-CN" sz="4800" b="1" dirty="0">
                <a:solidFill>
                  <a:srgbClr val="FF6600"/>
                </a:solidFill>
                <a:latin typeface="华文中宋" panose="02010600040101010101" pitchFamily="2" charset="-122"/>
                <a:ea typeface="楷体_GB2312" pitchFamily="49" charset="-122"/>
              </a:rPr>
              <a:t>……</a:t>
            </a:r>
            <a:r>
              <a:rPr lang="zh-CN" altLang="en-US" sz="4800" b="1" dirty="0">
                <a:solidFill>
                  <a:srgbClr val="FF6600"/>
                </a:solidFill>
                <a:latin typeface="楷体_GB2312" pitchFamily="49" charset="-122"/>
                <a:ea typeface="楷体_GB2312" pitchFamily="49" charset="-122"/>
              </a:rPr>
              <a:t>该有多好！</a:t>
            </a:r>
            <a:r>
              <a:rPr lang="zh-CN" altLang="en-US" sz="4800" b="1" dirty="0">
                <a:solidFill>
                  <a:srgbClr val="FF6600"/>
                </a:solidFill>
                <a:latin typeface="华文中宋" panose="02010600040101010101" pitchFamily="2" charset="-122"/>
                <a:ea typeface="楷体_GB2312" pitchFamily="49" charset="-122"/>
              </a:rPr>
              <a:t>”</a:t>
            </a:r>
            <a:endParaRPr lang="zh-CN" altLang="en-US" sz="4800" b="1" dirty="0">
              <a:solidFill>
                <a:srgbClr val="FF6600"/>
              </a:solidFill>
              <a:latin typeface="华文中宋" panose="02010600040101010101" pitchFamily="2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3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>
                                            <p:txEl>
                                              <p:charRg st="0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1988" name="文本占位符 41987"/>
          <p:cNvSpPr/>
          <p:nvPr/>
        </p:nvSpPr>
        <p:spPr>
          <a:xfrm>
            <a:off x="684530" y="1915795"/>
            <a:ext cx="10326370" cy="41148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40000"/>
              </a:lnSpc>
              <a:spcBef>
                <a:spcPct val="0"/>
              </a:spcBef>
              <a:buNone/>
            </a:pPr>
            <a:r>
              <a:rPr lang="zh-CN" altLang="en-US" b="1" dirty="0"/>
              <a:t>　　</a:t>
            </a:r>
            <a:r>
              <a:rPr lang="zh-CN" altLang="en-US" sz="4800" b="1" dirty="0"/>
              <a:t>☆ “克莱蒂不时用眼睛瞟我</a:t>
            </a:r>
            <a:r>
              <a:rPr lang="en-US" altLang="zh-CN" sz="4800" b="1" dirty="0"/>
              <a:t>……”</a:t>
            </a:r>
            <a:r>
              <a:rPr lang="zh-CN" altLang="en-US" sz="4800" b="1" dirty="0"/>
              <a:t>，结合对“瞟”的理解，想想克莱蒂这时在想些什么呢？</a:t>
            </a:r>
            <a:endParaRPr lang="zh-CN" altLang="en-US" sz="4800" b="1" dirty="0"/>
          </a:p>
        </p:txBody>
      </p:sp>
      <p:pic>
        <p:nvPicPr>
          <p:cNvPr id="41989" name="图片 41988" descr="小学语文(记叙文）0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5355" y="563880"/>
            <a:ext cx="3759835" cy="10128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81252" name="Text Box 4"/>
          <p:cNvSpPr txBox="1"/>
          <p:nvPr/>
        </p:nvSpPr>
        <p:spPr>
          <a:xfrm>
            <a:off x="536575" y="1200785"/>
            <a:ext cx="11052810" cy="54559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4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句话说明了克莱谛对“我”故意报复的行为既不生气，也不愤怒，而是感到可悲。同学之间为一件小事而报复别人，这值得吗？他满以为“我”会认识到自己的错误，甚至公开认错，但“我”却没有这样做，这使他为“我”感到可悲。可见克莱谛为人正派，人格高尚。</a:t>
            </a:r>
            <a:endParaRPr lang="zh-CN" altLang="en-US" sz="44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/>
            <a:endParaRPr lang="zh-CN" altLang="en-US" sz="44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125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41989" name="图片 41988" descr="小学语文(记叙文）0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625" y="419735"/>
            <a:ext cx="3557905" cy="9582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5" name="矩形 28674"/>
          <p:cNvSpPr/>
          <p:nvPr/>
        </p:nvSpPr>
        <p:spPr>
          <a:xfrm>
            <a:off x="593090" y="1841500"/>
            <a:ext cx="8506460" cy="36017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lnSpc>
                <a:spcPct val="12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</a:rPr>
              <a:t>　　</a:t>
            </a:r>
            <a:r>
              <a:rPr lang="zh-CN" altLang="en-US" sz="4800" b="1" dirty="0">
                <a:latin typeface="Times New Roman" panose="02020603050405020304" pitchFamily="18" charset="0"/>
                <a:ea typeface="楷体_GB2312" pitchFamily="49" charset="-122"/>
              </a:rPr>
              <a:t>☆ 他说“我在外面等你”时，心里会想些什么呢？而“我”说“我也在外面等你” 又是想的什么？两人想的一样吗？</a:t>
            </a:r>
            <a:endParaRPr lang="zh-CN" altLang="en-US" sz="48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pic>
        <p:nvPicPr>
          <p:cNvPr id="17412" name="Picture 6" descr="2005060520013866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6490" t="2963" r="19691" b="1852"/>
          <a:stretch>
            <a:fillRect/>
          </a:stretch>
        </p:blipFill>
        <p:spPr>
          <a:xfrm>
            <a:off x="9857740" y="1377950"/>
            <a:ext cx="1999615" cy="46132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9394" name="Rectangle 2"/>
          <p:cNvSpPr/>
          <p:nvPr>
            <p:ph idx="1"/>
          </p:nvPr>
        </p:nvSpPr>
        <p:spPr>
          <a:xfrm>
            <a:off x="1177925" y="1069975"/>
            <a:ext cx="10309225" cy="5793740"/>
          </a:xfrm>
          <a:noFill/>
          <a:ln>
            <a:noFill/>
          </a:ln>
        </p:spPr>
        <p:txBody>
          <a:bodyPr>
            <a:normAutofit fontScale="60000"/>
          </a:bodyPr>
          <a:p>
            <a:pPr eaLnBrk="1" hangingPunct="1">
              <a:lnSpc>
                <a:spcPct val="90000"/>
              </a:lnSpc>
              <a:buNone/>
            </a:pPr>
            <a:r>
              <a:rPr lang="en-US" altLang="zh-CN" dirty="0">
                <a:solidFill>
                  <a:srgbClr val="FF6600"/>
                </a:solidFill>
                <a:latin typeface="楷体_GB2312" pitchFamily="49" charset="-122"/>
                <a:ea typeface="楷体_GB2312" pitchFamily="49" charset="-122"/>
              </a:rPr>
              <a:t>     </a:t>
            </a:r>
            <a:r>
              <a:rPr lang="zh-CN" altLang="en-US" sz="72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克莱谛</a:t>
            </a:r>
            <a:r>
              <a:rPr lang="zh-CN" altLang="en-US" sz="7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两次</a:t>
            </a:r>
            <a:r>
              <a:rPr lang="zh-CN" altLang="en-US" sz="72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说这句话，是想让</a:t>
            </a:r>
            <a:r>
              <a:rPr lang="zh-CN" altLang="en-US" sz="7200" b="1" dirty="0">
                <a:solidFill>
                  <a:schemeClr val="tx1"/>
                </a:solidFill>
                <a:latin typeface="华文中宋" panose="02010600040101010101" pitchFamily="2" charset="-122"/>
                <a:ea typeface="楷体_GB2312" pitchFamily="49" charset="-122"/>
              </a:rPr>
              <a:t>“</a:t>
            </a:r>
            <a:r>
              <a:rPr lang="zh-CN" altLang="en-US" sz="72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我</a:t>
            </a:r>
            <a:r>
              <a:rPr lang="zh-CN" altLang="en-US" sz="7200" b="1" dirty="0">
                <a:solidFill>
                  <a:schemeClr val="tx1"/>
                </a:solidFill>
                <a:latin typeface="华文中宋" panose="02010600040101010101" pitchFamily="2" charset="-122"/>
                <a:ea typeface="楷体_GB2312" pitchFamily="49" charset="-122"/>
              </a:rPr>
              <a:t>”</a:t>
            </a:r>
            <a:r>
              <a:rPr lang="zh-CN" altLang="en-US" sz="72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上课的时候不要想这件事了，放学后再向</a:t>
            </a:r>
            <a:r>
              <a:rPr lang="zh-CN" altLang="en-US" sz="7200" b="1" dirty="0">
                <a:solidFill>
                  <a:schemeClr val="tx1"/>
                </a:solidFill>
                <a:latin typeface="华文中宋" panose="02010600040101010101" pitchFamily="2" charset="-122"/>
                <a:ea typeface="楷体_GB2312" pitchFamily="49" charset="-122"/>
              </a:rPr>
              <a:t>“</a:t>
            </a:r>
            <a:r>
              <a:rPr lang="zh-CN" altLang="en-US" sz="72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我</a:t>
            </a:r>
            <a:r>
              <a:rPr lang="zh-CN" altLang="en-US" sz="7200" b="1" dirty="0">
                <a:solidFill>
                  <a:schemeClr val="tx1"/>
                </a:solidFill>
                <a:latin typeface="华文中宋" panose="02010600040101010101" pitchFamily="2" charset="-122"/>
                <a:ea typeface="楷体_GB2312" pitchFamily="49" charset="-122"/>
              </a:rPr>
              <a:t>”</a:t>
            </a:r>
            <a:r>
              <a:rPr lang="zh-CN" altLang="en-US" sz="72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解释清楚。</a:t>
            </a:r>
            <a:endParaRPr lang="zh-CN" altLang="en-US" sz="7200" b="1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72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     </a:t>
            </a:r>
            <a:r>
              <a:rPr lang="zh-CN" altLang="en-US" sz="7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第一次</a:t>
            </a:r>
            <a:r>
              <a:rPr lang="zh-CN" altLang="en-US" sz="72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听到他说这句话时，</a:t>
            </a:r>
            <a:r>
              <a:rPr lang="zh-CN" altLang="en-US" sz="7200" b="1" dirty="0">
                <a:solidFill>
                  <a:schemeClr val="tx1"/>
                </a:solidFill>
                <a:latin typeface="华文中宋" panose="02010600040101010101" pitchFamily="2" charset="-122"/>
                <a:ea typeface="楷体_GB2312" pitchFamily="49" charset="-122"/>
              </a:rPr>
              <a:t>“</a:t>
            </a:r>
            <a:r>
              <a:rPr lang="zh-CN" altLang="en-US" sz="72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我</a:t>
            </a:r>
            <a:r>
              <a:rPr lang="zh-CN" altLang="en-US" sz="7200" b="1" dirty="0">
                <a:solidFill>
                  <a:schemeClr val="tx1"/>
                </a:solidFill>
                <a:latin typeface="华文中宋" panose="02010600040101010101" pitchFamily="2" charset="-122"/>
                <a:ea typeface="楷体_GB2312" pitchFamily="49" charset="-122"/>
              </a:rPr>
              <a:t>”</a:t>
            </a:r>
            <a:r>
              <a:rPr lang="zh-CN" altLang="en-US" sz="72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感到不安、觉得后悔；</a:t>
            </a:r>
            <a:r>
              <a:rPr lang="zh-CN" altLang="en-US" sz="7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第二次</a:t>
            </a:r>
            <a:r>
              <a:rPr lang="zh-CN" altLang="en-US" sz="7200" b="1" dirty="0">
                <a:solidFill>
                  <a:schemeClr val="tx1"/>
                </a:solidFill>
                <a:latin typeface="华文中宋" panose="02010600040101010101" pitchFamily="2" charset="-122"/>
                <a:ea typeface="楷体_GB2312" pitchFamily="49" charset="-122"/>
              </a:rPr>
              <a:t>“</a:t>
            </a:r>
            <a:r>
              <a:rPr lang="zh-CN" altLang="en-US" sz="72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我</a:t>
            </a:r>
            <a:r>
              <a:rPr lang="zh-CN" altLang="en-US" sz="7200" b="1" dirty="0">
                <a:solidFill>
                  <a:schemeClr val="tx1"/>
                </a:solidFill>
                <a:latin typeface="华文中宋" panose="02010600040101010101" pitchFamily="2" charset="-122"/>
                <a:ea typeface="楷体_GB2312" pitchFamily="49" charset="-122"/>
              </a:rPr>
              <a:t>”</a:t>
            </a:r>
            <a:r>
              <a:rPr lang="zh-CN" altLang="en-US" sz="72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虽然认识到自己错了，心里想的仍是防御，并没有想到放学后主动向他认错。</a:t>
            </a:r>
            <a:endParaRPr lang="zh-CN" altLang="en-US" sz="7200" b="1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>
                                            <p:txEl>
                                              <p:charRg st="0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>
                                            <p:txEl>
                                              <p:charRg st="48" end="1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41989" name="内容占位符 41988" descr="小学语文(记叙文）03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46405" y="470535"/>
            <a:ext cx="3143885" cy="8464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012" name="文本占位符 43011"/>
          <p:cNvSpPr/>
          <p:nvPr/>
        </p:nvSpPr>
        <p:spPr>
          <a:xfrm>
            <a:off x="649605" y="1590040"/>
            <a:ext cx="10290175" cy="406146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b="1" dirty="0"/>
              <a:t>　　</a:t>
            </a:r>
            <a:r>
              <a:rPr lang="zh-CN" altLang="en-US" sz="4800" b="1" dirty="0"/>
              <a:t>☆ “终于挨到了放学”，为什么不说是“</a:t>
            </a:r>
            <a:r>
              <a:rPr lang="zh-CN" altLang="en-US" sz="4800" b="1" dirty="0">
                <a:solidFill>
                  <a:schemeClr val="hlink"/>
                </a:solidFill>
              </a:rPr>
              <a:t>等</a:t>
            </a:r>
            <a:r>
              <a:rPr lang="zh-CN" altLang="en-US" sz="4800" b="1" dirty="0"/>
              <a:t>”而说是“</a:t>
            </a:r>
            <a:r>
              <a:rPr lang="zh-CN" altLang="en-US" sz="4800" b="1" dirty="0">
                <a:solidFill>
                  <a:schemeClr val="accent2"/>
                </a:solidFill>
              </a:rPr>
              <a:t>挨</a:t>
            </a:r>
            <a:r>
              <a:rPr lang="zh-CN" altLang="en-US" sz="4800" b="1" dirty="0"/>
              <a:t>”？</a:t>
            </a:r>
            <a:endParaRPr lang="zh-CN" altLang="en-US" sz="4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0422" name="Text Box 6"/>
          <p:cNvSpPr txBox="1"/>
          <p:nvPr/>
        </p:nvSpPr>
        <p:spPr>
          <a:xfrm>
            <a:off x="431165" y="363220"/>
            <a:ext cx="10494645" cy="21031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400" b="1" dirty="0">
                <a:solidFill>
                  <a:srgbClr val="0099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4400" b="1" dirty="0">
                <a:solidFill>
                  <a:srgbClr val="0099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6</a:t>
            </a:r>
            <a:r>
              <a:rPr lang="zh-CN" altLang="en-US" sz="4400" b="1" dirty="0">
                <a:solidFill>
                  <a:srgbClr val="0099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）从这件事情可以看得出来，克莱谛是个怎样的孩子。“我”呢？又是个怎样的孩子？</a:t>
            </a:r>
            <a:endParaRPr lang="zh-CN" altLang="en-US" sz="4400" b="1" dirty="0">
              <a:solidFill>
                <a:srgbClr val="0099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0421" name="Text Box 5"/>
          <p:cNvSpPr txBox="1"/>
          <p:nvPr/>
        </p:nvSpPr>
        <p:spPr>
          <a:xfrm>
            <a:off x="467995" y="2466340"/>
            <a:ext cx="11256645" cy="37795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600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4400" b="1" dirty="0">
                <a:solidFill>
                  <a:srgbClr val="FF6600"/>
                </a:solidFill>
                <a:latin typeface="楷体_GB2312" pitchFamily="49" charset="-122"/>
                <a:ea typeface="楷体_GB2312" pitchFamily="49" charset="-122"/>
              </a:rPr>
              <a:t>从这件事可以看出克莱谛是一个宽容、友爱待人的好孩子。    </a:t>
            </a:r>
            <a:endParaRPr lang="zh-CN" altLang="en-US" sz="4400" b="1" dirty="0">
              <a:solidFill>
                <a:srgbClr val="FF6600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4400" b="1" dirty="0">
                <a:solidFill>
                  <a:srgbClr val="FF6600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4400" b="1" dirty="0">
                <a:solidFill>
                  <a:srgbClr val="FF6600"/>
                </a:solidFill>
                <a:latin typeface="华文中宋" panose="02010600040101010101" pitchFamily="2" charset="-122"/>
                <a:ea typeface="楷体_GB2312" pitchFamily="49" charset="-122"/>
              </a:rPr>
              <a:t>“</a:t>
            </a:r>
            <a:r>
              <a:rPr lang="zh-CN" altLang="en-US" sz="4400" b="1" dirty="0">
                <a:solidFill>
                  <a:srgbClr val="FF6600"/>
                </a:solidFill>
                <a:latin typeface="楷体_GB2312" pitchFamily="49" charset="-122"/>
                <a:ea typeface="楷体_GB2312" pitchFamily="49" charset="-122"/>
              </a:rPr>
              <a:t>我</a:t>
            </a:r>
            <a:r>
              <a:rPr lang="zh-CN" altLang="en-US" sz="4400" b="1" dirty="0">
                <a:solidFill>
                  <a:srgbClr val="FF6600"/>
                </a:solidFill>
                <a:latin typeface="华文中宋" panose="02010600040101010101" pitchFamily="2" charset="-122"/>
                <a:ea typeface="楷体_GB2312" pitchFamily="49" charset="-122"/>
              </a:rPr>
              <a:t>”</a:t>
            </a:r>
            <a:r>
              <a:rPr lang="zh-CN" altLang="en-US" sz="4400" b="1" dirty="0">
                <a:solidFill>
                  <a:srgbClr val="FF6600"/>
                </a:solidFill>
                <a:latin typeface="楷体_GB2312" pitchFamily="49" charset="-122"/>
                <a:ea typeface="楷体_GB2312" pitchFamily="49" charset="-122"/>
              </a:rPr>
              <a:t>则是一个爱面子的孩子，最后被克莱谛的宽容、友爱精神所感动，承认了自己的错误。</a:t>
            </a:r>
            <a:r>
              <a:rPr lang="zh-CN" altLang="en-US" sz="4400" b="1" dirty="0">
                <a:latin typeface="楷体_GB2312" pitchFamily="49" charset="-122"/>
                <a:ea typeface="楷体_GB2312" pitchFamily="49" charset="-122"/>
              </a:rPr>
              <a:t>  </a:t>
            </a:r>
            <a:endParaRPr lang="zh-CN" altLang="en-US" sz="44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22" grpId="0"/>
      <p:bldP spid="6042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Text Box 8"/>
          <p:cNvSpPr txBox="1">
            <a:spLocks noChangeArrowheads="1"/>
          </p:cNvSpPr>
          <p:nvPr/>
        </p:nvSpPr>
        <p:spPr bwMode="auto">
          <a:xfrm>
            <a:off x="2133600" y="1901825"/>
            <a:ext cx="8077200" cy="466344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ts val="45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1.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参考答案：略。</a:t>
            </a:r>
            <a:endParaRPr kumimoji="0" lang="en-US" altLang="zh-CN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ts val="45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2.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参考答案：</a:t>
            </a:r>
            <a:endParaRPr kumimoji="0" lang="en-US" altLang="zh-CN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808355" algn="l" defTabSz="914400" rtl="0" eaLnBrk="1" fontAlgn="base" latinLnBrk="0" hangingPunct="1">
              <a:lnSpc>
                <a:spcPts val="45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争吵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前“我”的表现是嫉妒，克莱谛是无意；争吵后“我”的表现是后悔、矛盾、不安，克莱谛是伤心、宽容。从而可以看出“我”好猜疑、爱面子，但能认识到自己的错误，善于反思，是非观念清楚。克莱谛能谅解同学的过错，宽容同学，珍视同学间的友谊。</a:t>
            </a:r>
            <a:endParaRPr kumimoji="0" lang="en-US" altLang="zh-CN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651" name="Text Box 8"/>
          <p:cNvSpPr txBox="1"/>
          <p:nvPr/>
        </p:nvSpPr>
        <p:spPr>
          <a:xfrm>
            <a:off x="4038600" y="762000"/>
            <a:ext cx="3954463" cy="640080"/>
          </a:xfrm>
          <a:prstGeom prst="rect">
            <a:avLst/>
          </a:prstGeom>
          <a:noFill/>
          <a:ln w="38100" cap="flat" cmpd="sng">
            <a:solidFill>
              <a:srgbClr val="92D050"/>
            </a:solidFill>
            <a:prstDash val="sysDot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algn="ctr" eaLnBrk="1" hangingPunct="1"/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课后题参考答案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Text Box 8"/>
          <p:cNvSpPr txBox="1">
            <a:spLocks noChangeArrowheads="1"/>
          </p:cNvSpPr>
          <p:nvPr/>
        </p:nvSpPr>
        <p:spPr bwMode="auto">
          <a:xfrm>
            <a:off x="1847850" y="762000"/>
            <a:ext cx="8534400" cy="567944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ts val="44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3.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参考答案：</a:t>
            </a:r>
            <a:endParaRPr kumimoji="0" lang="en-US" altLang="zh-CN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716280" algn="l" defTabSz="914400" rtl="0" eaLnBrk="1" fontAlgn="base" latinLnBrk="0" hangingPunct="1">
              <a:lnSpc>
                <a:spcPts val="44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“应该知错认错”的意思：要懂得什么是正确的，什么是错误的，做到是非分明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并勇于承认错误。“要是你错了，别人打你，你千万不要还手，只要防御就是了”的意思：因为自己犯错而遭到伤害时不要还手让矛盾升级，而应摆出认错的态度并保护自己。“既然你错了，就应该第一个伸过手去请他原谅，而不应该向一个比你高尚的朋友举起戒尺”的意思：既然认识到错误，就应及时改正，请求对方谅解，不能知错再错。</a:t>
            </a:r>
            <a:endParaRPr kumimoji="0" lang="en-US" altLang="zh-CN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7800" y="1720850"/>
            <a:ext cx="11651615" cy="4229735"/>
          </a:xfrm>
        </p:spPr>
        <p:txBody>
          <a:bodyPr/>
          <a:p>
            <a:pPr marL="0" indent="0">
              <a:buNone/>
            </a:pPr>
            <a:r>
              <a:rPr lang="en-US" altLang="zh-CN" sz="4000">
                <a:sym typeface="+mn-ea"/>
              </a:rPr>
              <a:t> jí  dù              zhǒu     mà         heng           shì      chéng</a:t>
            </a:r>
            <a:endParaRPr lang="en-US" altLang="zh-CN" sz="4000">
              <a:sym typeface="+mn-ea"/>
            </a:endParaRPr>
          </a:p>
          <a:p>
            <a:pPr marL="0" indent="0">
              <a:buNone/>
            </a:pPr>
            <a:r>
              <a:rPr lang="zh-CN" altLang="en-US" sz="400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嫉</a:t>
            </a:r>
            <a:r>
              <a:rPr lang="zh-CN" altLang="en-US" sz="4000"/>
              <a:t> </a:t>
            </a:r>
            <a:r>
              <a:rPr lang="zh-CN" altLang="en-US" sz="4000">
                <a:solidFill>
                  <a:srgbClr val="FF0000"/>
                </a:solidFill>
              </a:rPr>
              <a:t>妒</a:t>
            </a:r>
            <a:r>
              <a:rPr lang="zh-CN" altLang="en-US" sz="4000"/>
              <a:t>       </a:t>
            </a:r>
            <a:r>
              <a:rPr lang="zh-CN" altLang="zh-CN" sz="4000">
                <a:sym typeface="+mn-ea"/>
              </a:rPr>
              <a:t>胳膊</a:t>
            </a:r>
            <a:r>
              <a:rPr lang="zh-CN" altLang="zh-CN" sz="4000">
                <a:solidFill>
                  <a:srgbClr val="FF0000"/>
                </a:solidFill>
                <a:sym typeface="+mn-ea"/>
              </a:rPr>
              <a:t>肘</a:t>
            </a:r>
            <a:r>
              <a:rPr lang="zh-CN" altLang="zh-CN" sz="4000">
                <a:sym typeface="+mn-ea"/>
              </a:rPr>
              <a:t>        </a:t>
            </a:r>
            <a:r>
              <a:rPr lang="zh-CN" altLang="zh-CN" sz="4000">
                <a:solidFill>
                  <a:srgbClr val="FF0000"/>
                </a:solidFill>
                <a:sym typeface="+mn-ea"/>
              </a:rPr>
              <a:t>骂</a:t>
            </a:r>
            <a:r>
              <a:rPr lang="zh-CN" altLang="zh-CN" sz="4000">
                <a:sym typeface="+mn-ea"/>
              </a:rPr>
              <a:t>人       </a:t>
            </a:r>
            <a:r>
              <a:rPr lang="zh-CN" altLang="zh-CN" sz="4000">
                <a:solidFill>
                  <a:srgbClr val="FF0000"/>
                </a:solidFill>
                <a:sym typeface="+mn-ea"/>
              </a:rPr>
              <a:t>哼</a:t>
            </a:r>
            <a:r>
              <a:rPr lang="zh-CN" altLang="zh-CN" sz="4000">
                <a:sym typeface="+mn-ea"/>
              </a:rPr>
              <a:t>声     服</a:t>
            </a:r>
            <a:r>
              <a:rPr lang="zh-CN" altLang="zh-CN" sz="4000">
                <a:solidFill>
                  <a:srgbClr val="FF0000"/>
                </a:solidFill>
                <a:sym typeface="+mn-ea"/>
              </a:rPr>
              <a:t>侍</a:t>
            </a:r>
            <a:r>
              <a:rPr lang="zh-CN" altLang="zh-CN" sz="4000">
                <a:sym typeface="+mn-ea"/>
              </a:rPr>
              <a:t>         </a:t>
            </a:r>
            <a:r>
              <a:rPr lang="zh-CN" altLang="zh-CN" sz="4000">
                <a:solidFill>
                  <a:srgbClr val="FF0000"/>
                </a:solidFill>
                <a:sym typeface="+mn-ea"/>
              </a:rPr>
              <a:t>承</a:t>
            </a:r>
            <a:r>
              <a:rPr lang="zh-CN" altLang="zh-CN" sz="4000">
                <a:sym typeface="+mn-ea"/>
              </a:rPr>
              <a:t>认</a:t>
            </a:r>
            <a:endParaRPr lang="zh-CN" altLang="zh-CN" sz="4000">
              <a:sym typeface="+mn-ea"/>
            </a:endParaRPr>
          </a:p>
          <a:p>
            <a:pPr marL="0" indent="0">
              <a:buNone/>
            </a:pPr>
            <a:endParaRPr lang="en-US" altLang="zh-CN" sz="4000">
              <a:sym typeface="+mn-ea"/>
            </a:endParaRPr>
          </a:p>
          <a:p>
            <a:pPr marL="0" indent="0">
              <a:buNone/>
            </a:pPr>
            <a:r>
              <a:rPr lang="en-US" altLang="zh-CN" sz="4000">
                <a:sym typeface="+mn-ea"/>
              </a:rPr>
              <a:t>yuán            liàng       piǎo              yù          jiè            shàng</a:t>
            </a:r>
            <a:endParaRPr lang="en-US" altLang="zh-CN" sz="4000">
              <a:sym typeface="+mn-ea"/>
            </a:endParaRPr>
          </a:p>
          <a:p>
            <a:pPr marL="0" indent="0">
              <a:buNone/>
            </a:pPr>
            <a:r>
              <a:rPr lang="zh-CN" altLang="zh-CN" sz="4000">
                <a:sym typeface="+mn-ea"/>
              </a:rPr>
              <a:t> </a:t>
            </a:r>
            <a:r>
              <a:rPr lang="zh-CN" altLang="zh-CN" sz="4000">
                <a:solidFill>
                  <a:srgbClr val="FF0000"/>
                </a:solidFill>
                <a:sym typeface="+mn-ea"/>
              </a:rPr>
              <a:t>缘</a:t>
            </a:r>
            <a:r>
              <a:rPr lang="zh-CN" altLang="zh-CN" sz="4000">
                <a:sym typeface="+mn-ea"/>
              </a:rPr>
              <a:t>故        原</a:t>
            </a:r>
            <a:r>
              <a:rPr lang="zh-CN" altLang="zh-CN" sz="4000">
                <a:solidFill>
                  <a:srgbClr val="FF0000"/>
                </a:solidFill>
                <a:sym typeface="+mn-ea"/>
              </a:rPr>
              <a:t>谅</a:t>
            </a:r>
            <a:r>
              <a:rPr lang="zh-CN" altLang="zh-CN" sz="4000">
                <a:sym typeface="+mn-ea"/>
              </a:rPr>
              <a:t>          </a:t>
            </a:r>
            <a:r>
              <a:rPr lang="zh-CN" altLang="zh-CN" sz="4000">
                <a:solidFill>
                  <a:srgbClr val="FF0000"/>
                </a:solidFill>
                <a:sym typeface="+mn-ea"/>
              </a:rPr>
              <a:t>瞟</a:t>
            </a:r>
            <a:r>
              <a:rPr lang="zh-CN" altLang="zh-CN" sz="4000">
                <a:sym typeface="+mn-ea"/>
              </a:rPr>
              <a:t>一眼     防</a:t>
            </a:r>
            <a:r>
              <a:rPr lang="zh-CN" altLang="zh-CN" sz="4000">
                <a:solidFill>
                  <a:srgbClr val="FF0000"/>
                </a:solidFill>
                <a:sym typeface="+mn-ea"/>
              </a:rPr>
              <a:t>御</a:t>
            </a:r>
            <a:r>
              <a:rPr lang="zh-CN" altLang="zh-CN" sz="4000">
                <a:sym typeface="+mn-ea"/>
              </a:rPr>
              <a:t>         </a:t>
            </a:r>
            <a:r>
              <a:rPr lang="zh-CN" altLang="zh-CN" sz="4000">
                <a:solidFill>
                  <a:srgbClr val="FF0000"/>
                </a:solidFill>
                <a:sym typeface="+mn-ea"/>
              </a:rPr>
              <a:t>戒</a:t>
            </a:r>
            <a:r>
              <a:rPr lang="zh-CN" altLang="zh-CN" sz="4000">
                <a:sym typeface="+mn-ea"/>
              </a:rPr>
              <a:t>尺     高</a:t>
            </a:r>
            <a:r>
              <a:rPr lang="zh-CN" altLang="zh-CN" sz="4000">
                <a:solidFill>
                  <a:srgbClr val="FF0000"/>
                </a:solidFill>
                <a:sym typeface="+mn-ea"/>
              </a:rPr>
              <a:t>尚</a:t>
            </a:r>
            <a:endParaRPr lang="zh-CN" altLang="zh-CN" sz="4000">
              <a:solidFill>
                <a:srgbClr val="FF0000"/>
              </a:solidFill>
              <a:sym typeface="+mn-ea"/>
            </a:endParaRPr>
          </a:p>
          <a:p>
            <a:pPr marL="0" indent="0">
              <a:buNone/>
            </a:pPr>
            <a:endParaRPr lang="zh-CN" altLang="en-US" sz="4000"/>
          </a:p>
        </p:txBody>
      </p:sp>
      <p:sp>
        <p:nvSpPr>
          <p:cNvPr id="5" name="文本框 4"/>
          <p:cNvSpPr txBox="1"/>
          <p:nvPr/>
        </p:nvSpPr>
        <p:spPr>
          <a:xfrm>
            <a:off x="422910" y="292735"/>
            <a:ext cx="3129280" cy="945268"/>
          </a:xfrm>
          <a:prstGeom prst="cloud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/>
              <a:t>我会认</a:t>
            </a:r>
            <a:endParaRPr lang="zh-CN" altLang="en-US" sz="4000"/>
          </a:p>
        </p:txBody>
      </p:sp>
      <p:sp>
        <p:nvSpPr>
          <p:cNvPr id="2" name="云形 1"/>
          <p:cNvSpPr/>
          <p:nvPr/>
        </p:nvSpPr>
        <p:spPr>
          <a:xfrm>
            <a:off x="177800" y="124460"/>
            <a:ext cx="3097530" cy="1282065"/>
          </a:xfrm>
          <a:prstGeom prst="cloud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9" name="Text Box 5"/>
          <p:cNvSpPr txBox="1"/>
          <p:nvPr/>
        </p:nvSpPr>
        <p:spPr>
          <a:xfrm>
            <a:off x="1847850" y="966788"/>
            <a:ext cx="7848600" cy="579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2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课文围绕争吵写了哪四部分内容？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750" name="Text Box 6"/>
          <p:cNvSpPr txBox="1"/>
          <p:nvPr/>
        </p:nvSpPr>
        <p:spPr>
          <a:xfrm>
            <a:off x="1774825" y="2190750"/>
            <a:ext cx="8569325" cy="17983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第一部分</a:t>
            </a:r>
            <a:r>
              <a:rPr lang="zh-CN" altLang="en-US" sz="3200" b="1" dirty="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  <a:sym typeface="Wingdings" panose="05000000000000000000" pitchFamily="2" charset="2"/>
              </a:rPr>
              <a:t>（</a:t>
            </a:r>
            <a:r>
              <a:rPr lang="en-US" altLang="zh-CN" sz="3200" b="1" dirty="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  <a:sym typeface="Wingdings" panose="05000000000000000000" pitchFamily="2" charset="2"/>
              </a:rPr>
              <a:t>1</a:t>
            </a:r>
            <a:r>
              <a:rPr lang="en-US" altLang="zh-CN" sz="3200" b="1" dirty="0">
                <a:solidFill>
                  <a:srgbClr val="000099"/>
                </a:solidFill>
                <a:latin typeface="Arial" panose="020B0604020202020204" pitchFamily="34" charset="0"/>
                <a:ea typeface="黑体" panose="02010609060101010101" pitchFamily="2" charset="-122"/>
                <a:sym typeface="Wingdings" panose="05000000000000000000" pitchFamily="2" charset="2"/>
              </a:rPr>
              <a:t>—</a:t>
            </a:r>
            <a:r>
              <a:rPr lang="en-US" altLang="zh-CN" sz="3200" b="1" dirty="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  <a:sym typeface="Wingdings" panose="05000000000000000000" pitchFamily="2" charset="2"/>
              </a:rPr>
              <a:t>4</a:t>
            </a:r>
            <a:r>
              <a:rPr lang="zh-CN" altLang="en-US" sz="3200" b="1" dirty="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  <a:sym typeface="Wingdings" panose="05000000000000000000" pitchFamily="2" charset="2"/>
              </a:rPr>
              <a:t>）：</a:t>
            </a:r>
            <a:endParaRPr lang="zh-CN" altLang="en-US" sz="3200" b="1" dirty="0">
              <a:solidFill>
                <a:srgbClr val="000099"/>
              </a:solidFill>
              <a:latin typeface="黑体" panose="02010609060101010101" pitchFamily="2" charset="-122"/>
              <a:ea typeface="黑体" panose="02010609060101010101" pitchFamily="2" charset="-122"/>
              <a:sym typeface="Wingdings" panose="05000000000000000000" pitchFamily="2" charset="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  <a:sym typeface="Wingdings" panose="05000000000000000000" pitchFamily="2" charset="2"/>
              </a:rPr>
              <a:t>写“我”的笔记本被克莱谛弄脏了，为了报复，“我”把他的本子也弄脏了。</a:t>
            </a:r>
            <a:endParaRPr lang="zh-CN" altLang="en-US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1751" name="Text Box 7"/>
          <p:cNvSpPr txBox="1"/>
          <p:nvPr/>
        </p:nvSpPr>
        <p:spPr>
          <a:xfrm>
            <a:off x="1703388" y="4494213"/>
            <a:ext cx="8713787" cy="13106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第二部分（</a:t>
            </a:r>
            <a:r>
              <a:rPr lang="en-US" altLang="zh-CN" sz="3200" b="1" dirty="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r>
              <a:rPr lang="en-US" altLang="zh-CN" sz="3200" b="1" dirty="0">
                <a:solidFill>
                  <a:srgbClr val="000099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—</a:t>
            </a:r>
            <a:r>
              <a:rPr lang="en-US" altLang="zh-CN" sz="3200" b="1" dirty="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8</a:t>
            </a:r>
            <a:r>
              <a:rPr lang="zh-CN" altLang="en-US" sz="3200" b="1" dirty="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）：</a:t>
            </a:r>
            <a:endParaRPr lang="zh-CN" altLang="en-US" sz="3200" b="1" dirty="0">
              <a:solidFill>
                <a:srgbClr val="00009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“我”很后悔，但没有勇气向克莱谛承认错误。</a:t>
            </a:r>
            <a:endParaRPr lang="zh-CN" altLang="en-US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1749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0" grpId="0"/>
      <p:bldP spid="3175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52" name="Text Box 8"/>
          <p:cNvSpPr txBox="1"/>
          <p:nvPr/>
        </p:nvSpPr>
        <p:spPr>
          <a:xfrm>
            <a:off x="2063750" y="1582738"/>
            <a:ext cx="8064500" cy="17983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第三部分（</a:t>
            </a:r>
            <a:r>
              <a:rPr lang="en-US" altLang="zh-CN" sz="3200" b="1" dirty="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9</a:t>
            </a:r>
            <a:r>
              <a:rPr lang="en-US" altLang="zh-CN" sz="3200" b="1" dirty="0">
                <a:solidFill>
                  <a:srgbClr val="000099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—</a:t>
            </a:r>
            <a:r>
              <a:rPr lang="en-US" altLang="zh-CN" sz="3200" b="1" dirty="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13</a:t>
            </a:r>
            <a:r>
              <a:rPr lang="zh-CN" altLang="en-US" sz="3200" b="1" dirty="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）：</a:t>
            </a:r>
            <a:endParaRPr lang="zh-CN" altLang="en-US" sz="3200" b="1" dirty="0">
              <a:solidFill>
                <a:srgbClr val="00009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放学后，克莱谛主动要求跟“我”重归于好，“我”受到了教育。</a:t>
            </a:r>
            <a:endParaRPr lang="zh-CN" altLang="en-US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1754" name="Text Box 10"/>
          <p:cNvSpPr txBox="1"/>
          <p:nvPr/>
        </p:nvSpPr>
        <p:spPr>
          <a:xfrm>
            <a:off x="2063750" y="3870325"/>
            <a:ext cx="7056438" cy="13106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第四部分（</a:t>
            </a:r>
            <a:r>
              <a:rPr lang="en-US" altLang="zh-CN" sz="3200" b="1" dirty="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14</a:t>
            </a:r>
            <a:r>
              <a:rPr lang="zh-CN" altLang="en-US" sz="3200" b="1" dirty="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）：</a:t>
            </a:r>
            <a:endParaRPr lang="zh-CN" altLang="en-US" sz="3200" b="1" dirty="0">
              <a:solidFill>
                <a:srgbClr val="00009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讲父亲对“我”的教育。</a:t>
            </a:r>
            <a:endParaRPr lang="zh-CN" altLang="en-US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1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2" grpId="0"/>
      <p:bldP spid="3175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24578" name="Picture 2" descr="D:\张青女\方正文件\人三语状元大课堂下\jg15.tif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708660" y="3147695"/>
            <a:ext cx="11297285" cy="264668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0820" y="1871345"/>
            <a:ext cx="11770995" cy="4815840"/>
          </a:xfrm>
        </p:spPr>
        <p:txBody>
          <a:bodyPr/>
          <a:p>
            <a:pPr marL="0" indent="0">
              <a:buNone/>
            </a:pPr>
            <a:r>
              <a:rPr lang="en-US" altLang="zh-CN">
                <a:sym typeface="+mn-ea"/>
              </a:rPr>
              <a:t>  </a:t>
            </a:r>
            <a:r>
              <a:rPr lang="en-US" altLang="zh-CN" sz="4000">
                <a:sym typeface="+mn-ea"/>
              </a:rPr>
              <a:t>  jiàng           tì           chāo          mò           suō            jiān</a:t>
            </a:r>
            <a:endParaRPr lang="en-US" altLang="zh-CN" sz="4000">
              <a:sym typeface="+mn-ea"/>
            </a:endParaRPr>
          </a:p>
          <a:p>
            <a:pPr marL="0" indent="0">
              <a:buNone/>
            </a:pPr>
            <a:r>
              <a:rPr lang="zh-CN" altLang="en-US" sz="4000">
                <a:sym typeface="+mn-ea"/>
              </a:rPr>
              <a:t>石</a:t>
            </a:r>
            <a:r>
              <a:rPr lang="zh-CN" altLang="en-US" sz="4000">
                <a:solidFill>
                  <a:srgbClr val="FF0000"/>
                </a:solidFill>
                <a:sym typeface="+mn-ea"/>
              </a:rPr>
              <a:t>匠</a:t>
            </a:r>
            <a:r>
              <a:rPr lang="zh-CN" altLang="en-US" sz="4000">
                <a:sym typeface="+mn-ea"/>
              </a:rPr>
              <a:t>         代</a:t>
            </a:r>
            <a:r>
              <a:rPr lang="zh-CN" altLang="en-US" sz="4000">
                <a:solidFill>
                  <a:srgbClr val="FF0000"/>
                </a:solidFill>
                <a:sym typeface="+mn-ea"/>
              </a:rPr>
              <a:t>替</a:t>
            </a:r>
            <a:r>
              <a:rPr lang="zh-CN" altLang="en-US" sz="4000">
                <a:sym typeface="+mn-ea"/>
              </a:rPr>
              <a:t>           </a:t>
            </a:r>
            <a:r>
              <a:rPr lang="zh-CN" altLang="en-US" sz="4000">
                <a:solidFill>
                  <a:srgbClr val="FF0000"/>
                </a:solidFill>
                <a:sym typeface="+mn-ea"/>
              </a:rPr>
              <a:t>抄</a:t>
            </a:r>
            <a:r>
              <a:rPr lang="zh-CN" altLang="en-US" sz="4000">
                <a:sym typeface="+mn-ea"/>
              </a:rPr>
              <a:t>写         </a:t>
            </a:r>
            <a:r>
              <a:rPr lang="zh-CN" altLang="en-US" sz="4000">
                <a:solidFill>
                  <a:srgbClr val="FF0000"/>
                </a:solidFill>
                <a:sym typeface="+mn-ea"/>
              </a:rPr>
              <a:t>墨</a:t>
            </a:r>
            <a:r>
              <a:rPr lang="zh-CN" altLang="en-US" sz="4000">
                <a:sym typeface="+mn-ea"/>
              </a:rPr>
              <a:t>水         </a:t>
            </a:r>
            <a:r>
              <a:rPr lang="zh-CN" altLang="en-US" sz="4000">
                <a:solidFill>
                  <a:srgbClr val="FF0000"/>
                </a:solidFill>
                <a:sym typeface="+mn-ea"/>
              </a:rPr>
              <a:t>缩</a:t>
            </a:r>
            <a:r>
              <a:rPr lang="zh-CN" altLang="en-US" sz="4000">
                <a:sym typeface="+mn-ea"/>
              </a:rPr>
              <a:t>回         </a:t>
            </a:r>
            <a:r>
              <a:rPr lang="zh-CN" altLang="en-US" sz="4000">
                <a:solidFill>
                  <a:srgbClr val="FF0000"/>
                </a:solidFill>
                <a:sym typeface="+mn-ea"/>
              </a:rPr>
              <a:t>肩</a:t>
            </a:r>
            <a:r>
              <a:rPr lang="zh-CN" altLang="en-US" sz="4000">
                <a:sym typeface="+mn-ea"/>
              </a:rPr>
              <a:t>上                 </a:t>
            </a:r>
            <a:r>
              <a:rPr lang="en-US" altLang="zh-CN" sz="4000">
                <a:sym typeface="+mn-ea"/>
              </a:rPr>
              <a:t>   </a:t>
            </a:r>
            <a:endParaRPr lang="en-US" altLang="zh-CN" sz="4000">
              <a:sym typeface="+mn-ea"/>
            </a:endParaRPr>
          </a:p>
          <a:p>
            <a:pPr marL="0" indent="0">
              <a:buNone/>
            </a:pPr>
            <a:endParaRPr lang="en-US" altLang="zh-CN" sz="4000">
              <a:sym typeface="+mn-ea"/>
            </a:endParaRPr>
          </a:p>
          <a:p>
            <a:pPr marL="0" indent="0">
              <a:buNone/>
            </a:pPr>
            <a:r>
              <a:rPr lang="en-US" altLang="zh-CN" sz="4000">
                <a:sym typeface="+mn-ea"/>
              </a:rPr>
              <a:t>káng          fèn             bì               jiè              jì</a:t>
            </a:r>
            <a:endParaRPr lang="en-US" altLang="zh-CN" sz="4000">
              <a:sym typeface="+mn-ea"/>
            </a:endParaRPr>
          </a:p>
          <a:p>
            <a:pPr marL="0" indent="0">
              <a:buNone/>
            </a:pPr>
            <a:r>
              <a:rPr lang="en-US" altLang="zh-CN" sz="4000">
                <a:sym typeface="+mn-ea"/>
              </a:rPr>
              <a:t> </a:t>
            </a:r>
            <a:r>
              <a:rPr lang="zh-CN" altLang="en-US" sz="4000">
                <a:solidFill>
                  <a:srgbClr val="FF0000"/>
                </a:solidFill>
                <a:sym typeface="+mn-ea"/>
              </a:rPr>
              <a:t>扛</a:t>
            </a:r>
            <a:r>
              <a:rPr lang="zh-CN" altLang="en-US" sz="4000">
                <a:sym typeface="+mn-ea"/>
              </a:rPr>
              <a:t>着        </a:t>
            </a:r>
            <a:r>
              <a:rPr lang="zh-CN" altLang="en-US" sz="4000">
                <a:solidFill>
                  <a:srgbClr val="FF0000"/>
                </a:solidFill>
                <a:sym typeface="+mn-ea"/>
              </a:rPr>
              <a:t>愤</a:t>
            </a:r>
            <a:r>
              <a:rPr lang="zh-CN" altLang="en-US" sz="4000">
                <a:sym typeface="+mn-ea"/>
              </a:rPr>
              <a:t>怒          </a:t>
            </a:r>
            <a:r>
              <a:rPr lang="zh-CN" altLang="en-US" sz="4000">
                <a:solidFill>
                  <a:srgbClr val="FF0000"/>
                </a:solidFill>
                <a:sym typeface="+mn-ea"/>
              </a:rPr>
              <a:t>毕</a:t>
            </a:r>
            <a:r>
              <a:rPr lang="zh-CN" altLang="en-US" sz="4000">
                <a:sym typeface="+mn-ea"/>
              </a:rPr>
              <a:t>竟          </a:t>
            </a:r>
            <a:r>
              <a:rPr lang="zh-CN" altLang="en-US" sz="4000">
                <a:solidFill>
                  <a:srgbClr val="FF0000"/>
                </a:solidFill>
                <a:sym typeface="+mn-ea"/>
              </a:rPr>
              <a:t>戒</a:t>
            </a:r>
            <a:r>
              <a:rPr lang="zh-CN" altLang="en-US" sz="4000">
                <a:sym typeface="+mn-ea"/>
              </a:rPr>
              <a:t>尺         </a:t>
            </a:r>
            <a:r>
              <a:rPr lang="zh-CN" altLang="en-US" sz="4000">
                <a:solidFill>
                  <a:srgbClr val="FF0000"/>
                </a:solidFill>
                <a:sym typeface="+mn-ea"/>
              </a:rPr>
              <a:t>既</a:t>
            </a:r>
            <a:r>
              <a:rPr lang="zh-CN" altLang="en-US" sz="4000">
                <a:sym typeface="+mn-ea"/>
              </a:rPr>
              <a:t>然</a:t>
            </a:r>
            <a:endParaRPr lang="zh-CN" altLang="en-US" sz="4000"/>
          </a:p>
          <a:p>
            <a:pPr marL="0" indent="0">
              <a:buNone/>
            </a:pPr>
            <a:endParaRPr lang="zh-CN" altLang="en-US" sz="4000"/>
          </a:p>
          <a:p>
            <a:endParaRPr lang="zh-CN" altLang="en-US" sz="4000"/>
          </a:p>
        </p:txBody>
      </p:sp>
      <p:sp>
        <p:nvSpPr>
          <p:cNvPr id="4" name="文本框 3"/>
          <p:cNvSpPr txBox="1"/>
          <p:nvPr/>
        </p:nvSpPr>
        <p:spPr>
          <a:xfrm>
            <a:off x="631190" y="292100"/>
            <a:ext cx="3446780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/>
              <a:t>我会写</a:t>
            </a:r>
            <a:endParaRPr lang="zh-CN" altLang="en-US" sz="4000"/>
          </a:p>
        </p:txBody>
      </p:sp>
      <p:sp>
        <p:nvSpPr>
          <p:cNvPr id="2" name="云形 1"/>
          <p:cNvSpPr/>
          <p:nvPr/>
        </p:nvSpPr>
        <p:spPr>
          <a:xfrm>
            <a:off x="117475" y="-20320"/>
            <a:ext cx="3051810" cy="1480185"/>
          </a:xfrm>
          <a:prstGeom prst="cloud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2800985" cy="1106805"/>
          </a:xfrm>
        </p:spPr>
        <p:txBody>
          <a:bodyPr/>
          <a:p>
            <a:r>
              <a:rPr lang="zh-CN" altLang="zh-CN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想一想</a:t>
            </a:r>
            <a:endParaRPr lang="zh-CN" altLang="zh-CN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grpSp>
        <p:nvGrpSpPr>
          <p:cNvPr id="4" name="Group 21"/>
          <p:cNvGrpSpPr/>
          <p:nvPr/>
        </p:nvGrpSpPr>
        <p:grpSpPr>
          <a:xfrm>
            <a:off x="3639185" y="1962785"/>
            <a:ext cx="6809105" cy="4324685"/>
            <a:chOff x="528" y="1872"/>
            <a:chExt cx="3074" cy="1824"/>
          </a:xfrm>
        </p:grpSpPr>
        <p:sp>
          <p:nvSpPr>
            <p:cNvPr id="8203" name="Text Box 12"/>
            <p:cNvSpPr txBox="1"/>
            <p:nvPr/>
          </p:nvSpPr>
          <p:spPr>
            <a:xfrm>
              <a:off x="912" y="1872"/>
              <a:ext cx="2244" cy="29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 eaLnBrk="1" hangingPunct="1">
                <a:spcBef>
                  <a:spcPct val="50000"/>
                </a:spcBef>
              </a:pPr>
              <a:r>
                <a:rPr lang="en-US" altLang="zh-CN" sz="4000" b="1">
                  <a:solidFill>
                    <a:srgbClr val="00CC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1</a:t>
              </a:r>
              <a:r>
                <a:rPr lang="zh-CN" altLang="en-US" sz="4000" b="1" dirty="0">
                  <a:solidFill>
                    <a:srgbClr val="00CC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、谁与谁争吵？</a:t>
              </a:r>
              <a:endParaRPr lang="zh-CN" altLang="en-US" sz="4000" b="1" dirty="0">
                <a:solidFill>
                  <a:srgbClr val="00CC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04" name="AutoShape 13"/>
            <p:cNvSpPr/>
            <p:nvPr/>
          </p:nvSpPr>
          <p:spPr>
            <a:xfrm>
              <a:off x="528" y="1968"/>
              <a:ext cx="240" cy="1728"/>
            </a:xfrm>
            <a:prstGeom prst="leftBrace">
              <a:avLst>
                <a:gd name="adj1" fmla="val 24133"/>
                <a:gd name="adj2" fmla="val 50000"/>
              </a:avLst>
            </a:prstGeom>
            <a:noFill/>
            <a:ln w="34925" cap="flat" cmpd="sng">
              <a:solidFill>
                <a:srgbClr val="339966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05" name="Text Box 14"/>
            <p:cNvSpPr txBox="1"/>
            <p:nvPr/>
          </p:nvSpPr>
          <p:spPr>
            <a:xfrm>
              <a:off x="912" y="2342"/>
              <a:ext cx="2432" cy="29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 eaLnBrk="1" hangingPunct="1">
                <a:spcBef>
                  <a:spcPct val="50000"/>
                </a:spcBef>
              </a:pPr>
              <a:r>
                <a:rPr lang="en-US" altLang="zh-CN" sz="4000" b="1">
                  <a:solidFill>
                    <a:srgbClr val="00CC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2</a:t>
              </a:r>
              <a:r>
                <a:rPr lang="zh-CN" altLang="en-US" sz="4000" b="1" dirty="0">
                  <a:solidFill>
                    <a:srgbClr val="00CC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、他们为何争吵？</a:t>
              </a:r>
              <a:endParaRPr lang="zh-CN" altLang="en-US" sz="4000" b="1" dirty="0">
                <a:solidFill>
                  <a:srgbClr val="00CC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06" name="Text Box 15"/>
            <p:cNvSpPr txBox="1"/>
            <p:nvPr/>
          </p:nvSpPr>
          <p:spPr>
            <a:xfrm>
              <a:off x="866" y="2770"/>
              <a:ext cx="2736" cy="81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r>
                <a:rPr lang="en-US" altLang="zh-CN" sz="4000" b="1">
                  <a:solidFill>
                    <a:srgbClr val="00CC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3</a:t>
              </a:r>
              <a:r>
                <a:rPr lang="zh-CN" altLang="en-US" sz="4000" b="1" dirty="0">
                  <a:solidFill>
                    <a:srgbClr val="00CC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、我与</a:t>
              </a:r>
              <a:r>
                <a:rPr lang="zh-CN" altLang="en-US" sz="4000" b="1" dirty="0">
                  <a:solidFill>
                    <a:srgbClr val="00CC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“</a:t>
              </a:r>
              <a:r>
                <a:rPr lang="zh-CN" altLang="en-US" sz="4000" b="1" dirty="0">
                  <a:solidFill>
                    <a:srgbClr val="00CC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克莱谛</a:t>
              </a:r>
              <a:r>
                <a:rPr lang="zh-CN" altLang="en-US" sz="4000" b="1" dirty="0">
                  <a:solidFill>
                    <a:srgbClr val="00CC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”</a:t>
              </a:r>
              <a:r>
                <a:rPr lang="zh-CN" altLang="en-US" sz="4000" b="1" dirty="0">
                  <a:solidFill>
                    <a:srgbClr val="00CC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争吵前、后的表现时怎样的，又是如何和好的呢？ </a:t>
              </a:r>
              <a:endParaRPr lang="zh-CN" altLang="en-US" sz="4000" b="1" dirty="0">
                <a:solidFill>
                  <a:srgbClr val="00CC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3081" name="图片 3080" descr="r0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3240" y="2160270"/>
            <a:ext cx="2754630" cy="42786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云形 6"/>
          <p:cNvSpPr/>
          <p:nvPr/>
        </p:nvSpPr>
        <p:spPr>
          <a:xfrm>
            <a:off x="417195" y="69215"/>
            <a:ext cx="2713990" cy="1699260"/>
          </a:xfrm>
          <a:prstGeom prst="cloud">
            <a:avLst/>
          </a:prstGeom>
          <a:noFill/>
          <a:ln w="762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70230" y="532130"/>
            <a:ext cx="10992485" cy="5487035"/>
          </a:xfrm>
        </p:spPr>
        <p:txBody>
          <a:bodyPr>
            <a:normAutofit/>
          </a:bodyPr>
          <a:p>
            <a:pPr marL="0" indent="0">
              <a:buFont typeface="Wingdings" panose="05000000000000000000" charset="0"/>
              <a:buNone/>
            </a:pPr>
            <a:r>
              <a:rPr lang="zh-CN" altLang="en-US" sz="4000"/>
              <a:t>填一填</a:t>
            </a:r>
            <a:endParaRPr lang="zh-CN" altLang="en-US" sz="4000"/>
          </a:p>
          <a:p>
            <a:pPr marL="0" indent="0">
              <a:buFont typeface="Wingdings" panose="05000000000000000000" charset="0"/>
              <a:buNone/>
            </a:pPr>
            <a:endParaRPr lang="en-US" altLang="zh-CN" sz="4000"/>
          </a:p>
          <a:p>
            <a:pPr marL="0" indent="0">
              <a:buNone/>
            </a:pPr>
            <a:r>
              <a:rPr lang="zh-CN" altLang="en-US" sz="4000" b="1" dirty="0">
                <a:solidFill>
                  <a:srgbClr val="000000"/>
                </a:solidFill>
                <a:sym typeface="+mn-ea"/>
              </a:rPr>
              <a:t>  “我”和克莱谛因为</a:t>
            </a:r>
            <a:r>
              <a:rPr lang="en-US" altLang="zh-CN" sz="4000" b="1">
                <a:solidFill>
                  <a:srgbClr val="000000"/>
                </a:solidFill>
                <a:sym typeface="+mn-ea"/>
              </a:rPr>
              <a:t>______________</a:t>
            </a:r>
            <a:r>
              <a:rPr lang="zh-CN" altLang="en-US" sz="4000" b="1" dirty="0">
                <a:solidFill>
                  <a:srgbClr val="000000"/>
                </a:solidFill>
                <a:sym typeface="+mn-ea"/>
              </a:rPr>
              <a:t>“我”报复了他而发生争吵。“我”很</a:t>
            </a:r>
            <a:r>
              <a:rPr lang="en-US" altLang="zh-CN" sz="4000" b="1">
                <a:solidFill>
                  <a:srgbClr val="000000"/>
                </a:solidFill>
                <a:sym typeface="+mn-ea"/>
              </a:rPr>
              <a:t>_____</a:t>
            </a:r>
            <a:r>
              <a:rPr lang="zh-CN" altLang="en-US" sz="4000" b="1" dirty="0">
                <a:solidFill>
                  <a:srgbClr val="000000"/>
                </a:solidFill>
                <a:sym typeface="+mn-ea"/>
              </a:rPr>
              <a:t>，但没有勇气</a:t>
            </a:r>
            <a:r>
              <a:rPr lang="en-US" altLang="zh-CN" sz="4000" b="1">
                <a:solidFill>
                  <a:srgbClr val="000000"/>
                </a:solidFill>
                <a:sym typeface="+mn-ea"/>
              </a:rPr>
              <a:t>_____________</a:t>
            </a:r>
            <a:r>
              <a:rPr lang="zh-CN" altLang="en-US" sz="4000" b="1" dirty="0">
                <a:solidFill>
                  <a:srgbClr val="000000"/>
                </a:solidFill>
                <a:sym typeface="+mn-ea"/>
              </a:rPr>
              <a:t>。最后，克莱谛</a:t>
            </a:r>
            <a:r>
              <a:rPr lang="en-US" altLang="zh-CN" sz="4000" b="1">
                <a:solidFill>
                  <a:srgbClr val="000000"/>
                </a:solidFill>
                <a:sym typeface="+mn-ea"/>
              </a:rPr>
              <a:t>_____________</a:t>
            </a:r>
            <a:r>
              <a:rPr lang="zh-CN" altLang="en-US" sz="4000" b="1" dirty="0">
                <a:solidFill>
                  <a:srgbClr val="000000"/>
                </a:solidFill>
                <a:sym typeface="+mn-ea"/>
              </a:rPr>
              <a:t>，两人又</a:t>
            </a:r>
            <a:r>
              <a:rPr lang="en-US" altLang="zh-CN" sz="4000" b="1">
                <a:solidFill>
                  <a:srgbClr val="000000"/>
                </a:solidFill>
                <a:sym typeface="+mn-ea"/>
              </a:rPr>
              <a:t>________________</a:t>
            </a:r>
            <a:r>
              <a:rPr lang="zh-CN" altLang="en-US" sz="4000" b="1" dirty="0">
                <a:solidFill>
                  <a:srgbClr val="000000"/>
                </a:solidFill>
                <a:sym typeface="+mn-ea"/>
              </a:rPr>
              <a:t>。</a:t>
            </a:r>
            <a:endParaRPr lang="zh-CN" altLang="en-US" sz="4000" b="1" dirty="0">
              <a:solidFill>
                <a:srgbClr val="000000"/>
              </a:solidFill>
              <a:sym typeface="+mn-e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5" name="内容占位符 4" descr="小学语文(记叙文）03"/>
          <p:cNvPicPr preferRelativeResize="0"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2285" y="450215"/>
            <a:ext cx="4150360" cy="1117600"/>
          </a:xfrm>
          <a:prstGeom prst="rect">
            <a:avLst/>
          </a:prstGeom>
          <a:blipFill rotWithShape="1">
            <a:blip r:embed="rId1"/>
            <a:stretch>
              <a:fillRect/>
            </a:stretch>
          </a:blipFill>
          <a:ln w="9525">
            <a:noFill/>
          </a:ln>
        </p:spPr>
      </p:pic>
      <p:sp>
        <p:nvSpPr>
          <p:cNvPr id="29701" name="矩形 29700"/>
          <p:cNvSpPr/>
          <p:nvPr/>
        </p:nvSpPr>
        <p:spPr>
          <a:xfrm>
            <a:off x="827405" y="2182495"/>
            <a:ext cx="10833100" cy="3162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lnSpc>
                <a:spcPct val="14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</a:rPr>
              <a:t>　　</a:t>
            </a:r>
            <a:r>
              <a:rPr lang="zh-CN" altLang="en-US" sz="4800" b="1" dirty="0">
                <a:latin typeface="Times New Roman" panose="02020603050405020304" pitchFamily="18" charset="0"/>
                <a:ea typeface="楷体_GB2312" pitchFamily="49" charset="-122"/>
              </a:rPr>
              <a:t>☆ “我”为什么和克莱蒂争吵起来了？争吵前后两人的表现各是怎样的？在课文中用          标示出来。</a:t>
            </a:r>
            <a:endParaRPr lang="zh-CN" altLang="en-US" sz="48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 flipV="1">
            <a:off x="4257040" y="4923155"/>
            <a:ext cx="1068705" cy="635"/>
          </a:xfrm>
          <a:prstGeom prst="line">
            <a:avLst/>
          </a:prstGeom>
          <a:ln w="381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1" name="Picture 14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68659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2" name="文本框 7170"/>
          <p:cNvSpPr txBox="1"/>
          <p:nvPr/>
        </p:nvSpPr>
        <p:spPr>
          <a:xfrm>
            <a:off x="2057400" y="457200"/>
            <a:ext cx="7924800" cy="25298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/>
            <a:r>
              <a:rPr lang="zh-CN" altLang="en-US" sz="4000" dirty="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我正抄着，坐在旁边的克莱谛忽然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碰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了我的胳膊肘，墨水滴到笔记本上，本子被弄脏了，字迹也看不清了。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3" name="文本框 7171"/>
          <p:cNvSpPr txBox="1"/>
          <p:nvPr/>
        </p:nvSpPr>
        <p:spPr>
          <a:xfrm>
            <a:off x="2057400" y="3352800"/>
            <a:ext cx="7915275" cy="13106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/>
            <a:r>
              <a:rPr lang="zh-CN" altLang="en-US" sz="4000" dirty="0"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过了一会儿，我也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碰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了他一下，把他的本子也弄脏了。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b="1" noProof="0" dirty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争吵</a:t>
            </a:r>
            <a:r>
              <a:rPr lang="zh-CN" altLang="en-US" b="1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前“我”的表现是嫉妒，克莱谛是无意；争吵后“我”的表现是后悔、矛盾、不安，克莱谛是伤心、宽容。从而可以看出“我”好猜疑、爱面子，但能认识到自己的错误，善于反思，是非观念清楚。克莱谛能谅解同学的过错，宽容同学，珍视同学间的友谊。</a:t>
            </a:r>
            <a:endParaRPr kumimoji="0" lang="en-US" altLang="zh-CN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endParaRPr lang="zh-CN" alt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7349" name="Text Box 5"/>
          <p:cNvSpPr txBox="1"/>
          <p:nvPr/>
        </p:nvSpPr>
        <p:spPr>
          <a:xfrm>
            <a:off x="624205" y="951230"/>
            <a:ext cx="10094595" cy="14325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spcBef>
                <a:spcPct val="20000"/>
              </a:spcBef>
            </a:pPr>
            <a:r>
              <a:rPr lang="zh-CN" altLang="en-US" sz="4400" b="1" dirty="0">
                <a:solidFill>
                  <a:srgbClr val="0099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4400" b="1" dirty="0">
                <a:solidFill>
                  <a:srgbClr val="0099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4400" b="1" dirty="0">
                <a:solidFill>
                  <a:srgbClr val="0099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）当“我”故意把克莱谛的本子弄脏后，他是怎样表现的？为什么会这样？　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　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7346" name="Text Box 2"/>
          <p:cNvSpPr txBox="1"/>
          <p:nvPr/>
        </p:nvSpPr>
        <p:spPr>
          <a:xfrm>
            <a:off x="1428750" y="2564765"/>
            <a:ext cx="9606280" cy="34442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spcBef>
                <a:spcPct val="20000"/>
              </a:spcBef>
            </a:pPr>
            <a:r>
              <a:rPr lang="en-US" altLang="zh-CN" sz="3600" dirty="0">
                <a:solidFill>
                  <a:srgbClr val="FF6600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4400" b="1" dirty="0">
                <a:solidFill>
                  <a:srgbClr val="FF6600"/>
                </a:solidFill>
                <a:latin typeface="楷体_GB2312" pitchFamily="49" charset="-122"/>
                <a:ea typeface="楷体_GB2312" pitchFamily="49" charset="-122"/>
              </a:rPr>
              <a:t>他的表现是</a:t>
            </a:r>
            <a:r>
              <a:rPr lang="zh-CN" altLang="en-US" sz="4400" b="1" dirty="0">
                <a:solidFill>
                  <a:srgbClr val="FF6600"/>
                </a:solidFill>
                <a:latin typeface="华文中宋" panose="02010600040101010101" pitchFamily="2" charset="-122"/>
                <a:ea typeface="楷体_GB2312" pitchFamily="49" charset="-122"/>
              </a:rPr>
              <a:t>“</a:t>
            </a:r>
            <a:r>
              <a:rPr lang="zh-CN" altLang="en-US" sz="4400" b="1" dirty="0">
                <a:solidFill>
                  <a:srgbClr val="FF6600"/>
                </a:solidFill>
                <a:latin typeface="楷体_GB2312" pitchFamily="49" charset="-122"/>
                <a:ea typeface="楷体_GB2312" pitchFamily="49" charset="-122"/>
              </a:rPr>
              <a:t>脸都红了，举起手又缩回去</a:t>
            </a:r>
            <a:r>
              <a:rPr lang="zh-CN" altLang="en-US" sz="4400" b="1" dirty="0">
                <a:solidFill>
                  <a:srgbClr val="FF6600"/>
                </a:solidFill>
                <a:latin typeface="华文中宋" panose="02010600040101010101" pitchFamily="2" charset="-122"/>
                <a:ea typeface="楷体_GB2312" pitchFamily="49" charset="-122"/>
              </a:rPr>
              <a:t>”</a:t>
            </a:r>
            <a:r>
              <a:rPr lang="zh-CN" altLang="en-US" sz="4400" b="1" dirty="0">
                <a:solidFill>
                  <a:srgbClr val="FF6600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r>
              <a:rPr lang="zh-CN" altLang="en-US" sz="4400" b="1" dirty="0">
                <a:solidFill>
                  <a:srgbClr val="FF6600"/>
                </a:solidFill>
                <a:latin typeface="华文中宋" panose="02010600040101010101" pitchFamily="2" charset="-122"/>
                <a:ea typeface="楷体_GB2312" pitchFamily="49" charset="-122"/>
              </a:rPr>
              <a:t>“</a:t>
            </a:r>
            <a:r>
              <a:rPr lang="zh-CN" altLang="en-US" sz="4400" b="1" dirty="0">
                <a:solidFill>
                  <a:srgbClr val="FF6600"/>
                </a:solidFill>
                <a:latin typeface="楷体_GB2312" pitchFamily="49" charset="-122"/>
                <a:ea typeface="楷体_GB2312" pitchFamily="49" charset="-122"/>
              </a:rPr>
              <a:t>脸红</a:t>
            </a:r>
            <a:r>
              <a:rPr lang="zh-CN" altLang="en-US" sz="4400" b="1" dirty="0">
                <a:solidFill>
                  <a:srgbClr val="FF6600"/>
                </a:solidFill>
                <a:latin typeface="华文中宋" panose="02010600040101010101" pitchFamily="2" charset="-122"/>
                <a:ea typeface="楷体_GB2312" pitchFamily="49" charset="-122"/>
              </a:rPr>
              <a:t>”</a:t>
            </a:r>
            <a:r>
              <a:rPr lang="zh-CN" altLang="en-US" sz="4400" b="1" dirty="0">
                <a:solidFill>
                  <a:srgbClr val="FF6600"/>
                </a:solidFill>
                <a:latin typeface="楷体_GB2312" pitchFamily="49" charset="-122"/>
                <a:ea typeface="楷体_GB2312" pitchFamily="49" charset="-122"/>
              </a:rPr>
              <a:t>说明他生气。</a:t>
            </a:r>
            <a:r>
              <a:rPr lang="zh-CN" altLang="en-US" sz="4400" b="1" dirty="0">
                <a:solidFill>
                  <a:srgbClr val="FF6600"/>
                </a:solidFill>
                <a:latin typeface="华文中宋" panose="02010600040101010101" pitchFamily="2" charset="-122"/>
                <a:ea typeface="楷体_GB2312" pitchFamily="49" charset="-122"/>
              </a:rPr>
              <a:t>“</a:t>
            </a:r>
            <a:r>
              <a:rPr lang="zh-CN" altLang="en-US" sz="4400" b="1" dirty="0">
                <a:solidFill>
                  <a:srgbClr val="FF6600"/>
                </a:solidFill>
                <a:latin typeface="楷体_GB2312" pitchFamily="49" charset="-122"/>
                <a:ea typeface="楷体_GB2312" pitchFamily="49" charset="-122"/>
              </a:rPr>
              <a:t>举起手又缩回去</a:t>
            </a:r>
            <a:r>
              <a:rPr lang="zh-CN" altLang="en-US" sz="4400" b="1" dirty="0">
                <a:solidFill>
                  <a:srgbClr val="FF6600"/>
                </a:solidFill>
                <a:latin typeface="华文中宋" panose="02010600040101010101" pitchFamily="2" charset="-122"/>
                <a:ea typeface="楷体_GB2312" pitchFamily="49" charset="-122"/>
              </a:rPr>
              <a:t>”</a:t>
            </a:r>
            <a:r>
              <a:rPr lang="zh-CN" altLang="en-US" sz="4400" b="1" dirty="0">
                <a:solidFill>
                  <a:srgbClr val="FF6600"/>
                </a:solidFill>
                <a:latin typeface="楷体_GB2312" pitchFamily="49" charset="-122"/>
                <a:ea typeface="楷体_GB2312" pitchFamily="49" charset="-122"/>
              </a:rPr>
              <a:t>，说明克莱谛不想把事情闹大，老师知道后，</a:t>
            </a:r>
            <a:r>
              <a:rPr lang="zh-CN" altLang="en-US" sz="4400" b="1" dirty="0">
                <a:solidFill>
                  <a:srgbClr val="FF6600"/>
                </a:solidFill>
                <a:latin typeface="华文中宋" panose="02010600040101010101" pitchFamily="2" charset="-122"/>
                <a:ea typeface="楷体_GB2312" pitchFamily="49" charset="-122"/>
              </a:rPr>
              <a:t>“</a:t>
            </a:r>
            <a:r>
              <a:rPr lang="zh-CN" altLang="en-US" sz="4400" b="1" dirty="0">
                <a:solidFill>
                  <a:srgbClr val="FF6600"/>
                </a:solidFill>
                <a:latin typeface="楷体_GB2312" pitchFamily="49" charset="-122"/>
                <a:ea typeface="楷体_GB2312" pitchFamily="49" charset="-122"/>
              </a:rPr>
              <a:t>我</a:t>
            </a:r>
            <a:r>
              <a:rPr lang="zh-CN" altLang="en-US" sz="4400" b="1" dirty="0">
                <a:solidFill>
                  <a:srgbClr val="FF6600"/>
                </a:solidFill>
                <a:latin typeface="华文中宋" panose="02010600040101010101" pitchFamily="2" charset="-122"/>
                <a:ea typeface="楷体_GB2312" pitchFamily="49" charset="-122"/>
              </a:rPr>
              <a:t>”</a:t>
            </a:r>
            <a:r>
              <a:rPr lang="zh-CN" altLang="en-US" sz="4400" b="1" dirty="0">
                <a:solidFill>
                  <a:srgbClr val="FF6600"/>
                </a:solidFill>
                <a:latin typeface="楷体_GB2312" pitchFamily="49" charset="-122"/>
                <a:ea typeface="楷体_GB2312" pitchFamily="49" charset="-122"/>
              </a:rPr>
              <a:t>会受到批评。</a:t>
            </a:r>
            <a:endParaRPr lang="zh-CN" altLang="en-US" sz="4400" b="1" dirty="0">
              <a:solidFill>
                <a:srgbClr val="FF66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9" grpId="0"/>
      <p:bldP spid="57346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2096</Words>
  <Application>WPS 演示</Application>
  <PresentationFormat>宽屏</PresentationFormat>
  <Paragraphs>90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6" baseType="lpstr">
      <vt:lpstr>Arial</vt:lpstr>
      <vt:lpstr>宋体</vt:lpstr>
      <vt:lpstr>Wingdings</vt:lpstr>
      <vt:lpstr>Wingdings</vt:lpstr>
      <vt:lpstr>Calibri Light</vt:lpstr>
      <vt:lpstr>微软雅黑</vt:lpstr>
      <vt:lpstr>Calibri</vt:lpstr>
      <vt:lpstr>Times New Roman</vt:lpstr>
      <vt:lpstr>楷体_GB2312</vt:lpstr>
      <vt:lpstr>新宋体</vt:lpstr>
      <vt:lpstr>华文中宋</vt:lpstr>
      <vt:lpstr>黑体</vt:lpstr>
      <vt:lpstr>Arial Unicode MS</vt:lpstr>
      <vt:lpstr>Office 主题</vt:lpstr>
      <vt:lpstr>15.争吵</vt:lpstr>
      <vt:lpstr>PowerPoint 演示文稿</vt:lpstr>
      <vt:lpstr>PowerPoint 演示文稿</vt:lpstr>
      <vt:lpstr>想一想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10</cp:revision>
  <dcterms:created xsi:type="dcterms:W3CDTF">2017-03-18T13:10:00Z</dcterms:created>
  <dcterms:modified xsi:type="dcterms:W3CDTF">2017-03-19T14:33:24Z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2052-10.1.0.6146</vt:lpwstr>
  </property>
</Properties>
</file>