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69" r:id="rId1"/>
    <p:sldMasterId id="2147483781" r:id="rId2"/>
  </p:sldMasterIdLst>
  <p:notesMasterIdLst>
    <p:notesMasterId r:id="rId21"/>
  </p:notesMasterIdLst>
  <p:handoutMasterIdLst>
    <p:handoutMasterId r:id="rId22"/>
  </p:handoutMasterIdLst>
  <p:sldIdLst>
    <p:sldId id="302" r:id="rId3"/>
    <p:sldId id="517" r:id="rId4"/>
    <p:sldId id="457" r:id="rId5"/>
    <p:sldId id="522" r:id="rId6"/>
    <p:sldId id="521" r:id="rId7"/>
    <p:sldId id="523" r:id="rId8"/>
    <p:sldId id="518" r:id="rId9"/>
    <p:sldId id="460" r:id="rId10"/>
    <p:sldId id="461" r:id="rId11"/>
    <p:sldId id="472" r:id="rId12"/>
    <p:sldId id="477" r:id="rId13"/>
    <p:sldId id="483" r:id="rId14"/>
    <p:sldId id="484" r:id="rId15"/>
    <p:sldId id="524" r:id="rId16"/>
    <p:sldId id="485" r:id="rId17"/>
    <p:sldId id="519" r:id="rId18"/>
    <p:sldId id="454" r:id="rId19"/>
    <p:sldId id="45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00"/>
    <a:srgbClr val="BED63A"/>
    <a:srgbClr val="B5DFE6"/>
    <a:srgbClr val="33CC33"/>
    <a:srgbClr val="0408BC"/>
    <a:srgbClr val="F68920"/>
    <a:srgbClr val="5A8E2A"/>
    <a:srgbClr val="BF9000"/>
    <a:srgbClr val="730003"/>
    <a:srgbClr val="EA6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3" autoAdjust="0"/>
    <p:restoredTop sz="94279" autoAdjust="0"/>
  </p:normalViewPr>
  <p:slideViewPr>
    <p:cSldViewPr snapToGrid="0" showGuides="1">
      <p:cViewPr varScale="1">
        <p:scale>
          <a:sx n="74" d="100"/>
          <a:sy n="74" d="100"/>
        </p:scale>
        <p:origin x="339" y="36"/>
      </p:cViewPr>
      <p:guideLst>
        <p:guide orient="horz" pos="306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>
                <a:ea typeface="黑体" panose="02010609060101010101" pitchFamily="49" charset="-122"/>
              </a:rPr>
              <a:pPr/>
              <a:t>2020/9/13</a:t>
            </a:fld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>
                <a:ea typeface="黑体" panose="02010609060101010101" pitchFamily="49" charset="-122"/>
              </a:rPr>
              <a:pPr/>
              <a:t>‹#›</a:t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74754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B783068A-753F-47ED-95DE-D06E5578E574}" type="datetimeFigureOut">
              <a:rPr lang="zh-CN" altLang="en-US" smtClean="0"/>
              <a:pPr/>
              <a:t>2020/9/13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85DF164E-D685-493E-AF07-0CE742DE1FD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7076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88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02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09874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2637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2020/9/13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92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67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0038B-B487-470C-BCE9-0CEFCD6376C6}" type="datetimeFigureOut">
              <a:rPr lang="zh-CN" altLang="en-US" smtClean="0"/>
              <a:pPr/>
              <a:t>2020/9/13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30FEE-2703-4B86-B0C7-706349FEF0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65245" y="2376802"/>
            <a:ext cx="7315200" cy="1307275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第一单元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</a:rPr>
              <a:t>•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第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课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638397" y="3528628"/>
            <a:ext cx="7315200" cy="1403399"/>
          </a:xfrm>
        </p:spPr>
        <p:txBody>
          <a:bodyPr>
            <a:noAutofit/>
          </a:bodyPr>
          <a:lstStyle/>
          <a:p>
            <a:r>
              <a:rPr lang="zh-CN" altLang="en-US" sz="8000" dirty="0">
                <a:solidFill>
                  <a:schemeClr val="tx1"/>
                </a:solidFill>
              </a:rPr>
              <a:t>丁香结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348942"/>
            <a:ext cx="10260701" cy="46474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0" i="0" u="none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宗璞        笨拙         斗室         朦胧</a:t>
            </a: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搁置        缀满         窥着         参差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妩媚        纷嚣         单薄         芭蕉</a:t>
            </a: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衣襟        幽雅         模糊         恍然  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认识词语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词语解释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66864" y="1695837"/>
            <a:ext cx="9243383" cy="40318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0" i="0" u="none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纷嚣：纷乱喧嚣</a:t>
            </a: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参差：长短、大小、高低等不一致。</a:t>
            </a: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恍然：突然，忽然。</a:t>
            </a: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妩媚：形容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女子、花木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等姿态美好可爱。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整体感知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870857" y="1547642"/>
            <a:ext cx="10101943" cy="1448127"/>
          </a:xfrm>
          <a:prstGeom prst="roundRect">
            <a:avLst/>
          </a:prstGeom>
          <a:ln w="57150">
            <a:solidFill>
              <a:srgbClr val="A1C4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baseline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631825"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快速默读课文，思考：课文分为哪几部分，根据每一部分的意思，小组讨论全文的层次划分。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848255" y="3482967"/>
            <a:ext cx="8188373" cy="22646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804863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赏花</a:t>
            </a:r>
          </a:p>
          <a:p>
            <a:pPr indent="804863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332516" y="2503255"/>
            <a:ext cx="7598227" cy="8060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形状：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星星般的小花、许多小花形成一簇；</a:t>
            </a:r>
            <a:endParaRPr lang="zh-CN" altLang="en-US" sz="2800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962808" y="1153418"/>
            <a:ext cx="9554277" cy="906631"/>
          </a:xfrm>
          <a:prstGeom prst="roundRect">
            <a:avLst/>
          </a:prstGeom>
          <a:ln w="57150">
            <a:solidFill>
              <a:srgbClr val="A1C4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baseline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719138" algn="just">
              <a:lnSpc>
                <a:spcPct val="2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朗读课文，看看作者从哪几个方面描写丁香花的？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/>
              <a:t>整体</a:t>
            </a:r>
            <a:r>
              <a:rPr lang="zh-CN" altLang="en-US" dirty="0"/>
              <a:t>感知</a:t>
            </a:r>
          </a:p>
        </p:txBody>
      </p:sp>
      <p:pic>
        <p:nvPicPr>
          <p:cNvPr id="8" name="图片 7" descr="0070185074-000000010214930399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64" y="2432740"/>
            <a:ext cx="3864427" cy="3239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圆角矩形 8"/>
          <p:cNvSpPr/>
          <p:nvPr/>
        </p:nvSpPr>
        <p:spPr>
          <a:xfrm>
            <a:off x="4419600" y="3461203"/>
            <a:ext cx="7489371" cy="8060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颜色：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紫色、白色；</a:t>
            </a:r>
            <a:endParaRPr lang="zh-CN" altLang="en-US" sz="2800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19599" y="4462695"/>
            <a:ext cx="7445829" cy="806004"/>
          </a:xfrm>
          <a:prstGeom prst="roundRect">
            <a:avLst/>
          </a:prstGeom>
          <a:solidFill>
            <a:srgbClr val="FFC8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气味：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淡淡的优雅的甜香。</a:t>
            </a:r>
            <a:endParaRPr lang="zh-CN" altLang="en-US" sz="2800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2058" y="5454217"/>
            <a:ext cx="2699657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视觉、嗅觉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246916" y="2829827"/>
            <a:ext cx="4680855" cy="8060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灵动优雅</a:t>
            </a:r>
            <a:endParaRPr lang="zh-CN" altLang="en-US" sz="2800" b="1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74174" y="1088105"/>
            <a:ext cx="11908971" cy="906631"/>
          </a:xfrm>
          <a:prstGeom prst="roundRect">
            <a:avLst/>
          </a:prstGeom>
          <a:ln w="57150">
            <a:solidFill>
              <a:srgbClr val="A1C4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baseline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719138" algn="just">
              <a:lnSpc>
                <a:spcPct val="2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作者赋予丁香什么样的品格？结合课文，圈画出关键词，总结归纳。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整体感知</a:t>
            </a:r>
          </a:p>
        </p:txBody>
      </p:sp>
      <p:pic>
        <p:nvPicPr>
          <p:cNvPr id="8" name="图片 7" descr="0070185074-000000010214930399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32" y="2571190"/>
            <a:ext cx="3864427" cy="3239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圆角矩形 8"/>
          <p:cNvSpPr/>
          <p:nvPr/>
        </p:nvSpPr>
        <p:spPr>
          <a:xfrm>
            <a:off x="5268685" y="3787774"/>
            <a:ext cx="4680857" cy="8060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洁白无瑕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268683" y="4832809"/>
            <a:ext cx="4659087" cy="806004"/>
          </a:xfrm>
          <a:prstGeom prst="roundRect">
            <a:avLst/>
          </a:prstGeom>
          <a:solidFill>
            <a:srgbClr val="FFC8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631825">
              <a:lnSpc>
                <a:spcPct val="150000"/>
              </a:lnSpc>
              <a:defRPr/>
            </a:pPr>
            <a:r>
              <a:rPr lang="zh-CN" altLang="en-US" sz="2800" b="1" kern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可爱芬芳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59109" y="2329336"/>
            <a:ext cx="11059886" cy="40061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indent="719138">
              <a:lnSpc>
                <a:spcPct val="150000"/>
              </a:lnSpc>
              <a:defRPr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丁香结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的是作者多少年来心里一直装着丁香，装着古人吟咏丁香的诗句，在一次春雨中忽然发现一柄柄的花蕾恰似一个个的“结”，于是联想到“丁香空结雨中愁”的诗句，开始了作者的人生体悟。从古人的“丁香结”的诗句开始，作者写到了微雨，写到了人生的愁怨和不顺心的事，感悟到了生命需要“结”，否则就平淡无味的人生认识。</a:t>
            </a:r>
            <a:endParaRPr lang="zh-CN" altLang="en-US" sz="2800" kern="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2612571" y="1196960"/>
            <a:ext cx="6596743" cy="727859"/>
          </a:xfrm>
          <a:prstGeom prst="roundRect">
            <a:avLst/>
          </a:prstGeom>
          <a:ln w="57150">
            <a:solidFill>
              <a:srgbClr val="A1C4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b="0" i="0" u="none" baseline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719138" algn="just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浏览课文，说说本文主要内容。</a:t>
            </a:r>
          </a:p>
        </p:txBody>
      </p:sp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黑体" panose="02010609060101010101" pitchFamily="49" charset="-122"/>
              </a:rPr>
              <a:t>总结感悟</a:t>
            </a:r>
          </a:p>
        </p:txBody>
      </p:sp>
      <p:sp>
        <p:nvSpPr>
          <p:cNvPr id="12" name="矩形 11"/>
          <p:cNvSpPr/>
          <p:nvPr/>
        </p:nvSpPr>
        <p:spPr>
          <a:xfrm>
            <a:off x="684487" y="1618124"/>
            <a:ext cx="10680198" cy="44012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631825">
              <a:lnSpc>
                <a:spcPct val="2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谁说草木无情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它们也各有自己的品性与精神。宗璞笔下的丁香就是如此。作者从多个角度展现了丁香花的形象，丰富了丁香花的内涵，不禁让我们喜欢上了这一簇簇的可爱的丁香花。这是一篇清新雅致的散文，你喜欢作者笔下的丁香花吗？让我们再次走进课文，读一读自己喜欢的部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黑体" panose="02010609060101010101" pitchFamily="49" charset="-122"/>
              </a:rPr>
              <a:t>布置作业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49948" y="2003029"/>
            <a:ext cx="93010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31825">
              <a:lnSpc>
                <a:spcPct val="200000"/>
              </a:lnSpc>
            </a:pP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正确、流利地朗读课文，有感情地朗读课文中你喜欢的段落。</a:t>
            </a:r>
          </a:p>
          <a:p>
            <a:pPr indent="631825">
              <a:lnSpc>
                <a:spcPct val="200000"/>
              </a:lnSpc>
            </a:pP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抄写本课生字词。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988" y="4443984"/>
            <a:ext cx="2193636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86431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745836" y="1893635"/>
            <a:ext cx="6806184" cy="1297114"/>
          </a:xfrm>
        </p:spPr>
        <p:txBody>
          <a:bodyPr>
            <a:noAutofit/>
          </a:bodyPr>
          <a:lstStyle/>
          <a:p>
            <a:r>
              <a:rPr lang="zh-CN" altLang="en-US" sz="8000" dirty="0">
                <a:solidFill>
                  <a:schemeClr val="tx1"/>
                </a:solidFill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3902309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5"/>
          <p:cNvSpPr>
            <a:spLocks noGrp="1"/>
          </p:cNvSpPr>
          <p:nvPr>
            <p:ph type="subTitle" idx="4294967295"/>
          </p:nvPr>
        </p:nvSpPr>
        <p:spPr>
          <a:xfrm>
            <a:off x="3703320" y="2553653"/>
            <a:ext cx="7315200" cy="1403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8000" dirty="0">
                <a:solidFill>
                  <a:schemeClr val="tx1"/>
                </a:solidFill>
              </a:rPr>
              <a:t>第一课时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27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谈话、图片导入</a:t>
            </a:r>
          </a:p>
        </p:txBody>
      </p:sp>
      <p:sp>
        <p:nvSpPr>
          <p:cNvPr id="7" name="矩形 6"/>
          <p:cNvSpPr/>
          <p:nvPr/>
        </p:nvSpPr>
        <p:spPr>
          <a:xfrm>
            <a:off x="6457313" y="2199841"/>
            <a:ext cx="4429328" cy="1908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宝剑锋从磨砺出，梅花香自苦寒来。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1832882_1421137979157_mthum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663" y="1066798"/>
            <a:ext cx="4186668" cy="53775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44398" y="5051897"/>
            <a:ext cx="4429328" cy="107721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高洁、坚强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谈话、图片导入</a:t>
            </a:r>
          </a:p>
        </p:txBody>
      </p:sp>
      <p:sp>
        <p:nvSpPr>
          <p:cNvPr id="7" name="矩形 6"/>
          <p:cNvSpPr/>
          <p:nvPr/>
        </p:nvSpPr>
        <p:spPr>
          <a:xfrm>
            <a:off x="7066913" y="2134526"/>
            <a:ext cx="4254230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采菊东篱下，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悠然见南山。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6913" y="4594935"/>
            <a:ext cx="4254230" cy="107721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花中的隐士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descr="15868961_15868961_13532493080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43" y="1567542"/>
            <a:ext cx="5806801" cy="4051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谈话、图片导入</a:t>
            </a:r>
          </a:p>
        </p:txBody>
      </p:sp>
      <p:sp>
        <p:nvSpPr>
          <p:cNvPr id="7" name="矩形 6"/>
          <p:cNvSpPr/>
          <p:nvPr/>
        </p:nvSpPr>
        <p:spPr>
          <a:xfrm>
            <a:off x="7349941" y="2221613"/>
            <a:ext cx="4254230" cy="18851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唯有牡丹真国色，花开时节动京城。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2392" y="4803163"/>
            <a:ext cx="4429328" cy="90024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富 贵 </a:t>
            </a:r>
          </a:p>
        </p:txBody>
      </p:sp>
      <p:pic>
        <p:nvPicPr>
          <p:cNvPr id="9" name="图片 8" descr="19192438_051151276000_2.jpg"/>
          <p:cNvPicPr>
            <a:picLocks noChangeAspect="1"/>
          </p:cNvPicPr>
          <p:nvPr/>
        </p:nvPicPr>
        <p:blipFill>
          <a:blip r:embed="rId2"/>
          <a:srcRect b="5323"/>
          <a:stretch>
            <a:fillRect/>
          </a:stretch>
        </p:blipFill>
        <p:spPr>
          <a:xfrm>
            <a:off x="391885" y="1852612"/>
            <a:ext cx="6237003" cy="3938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谈话、图片导入</a:t>
            </a:r>
          </a:p>
        </p:txBody>
      </p:sp>
      <p:sp>
        <p:nvSpPr>
          <p:cNvPr id="7" name="矩形 6"/>
          <p:cNvSpPr/>
          <p:nvPr/>
        </p:nvSpPr>
        <p:spPr>
          <a:xfrm>
            <a:off x="7349941" y="2221613"/>
            <a:ext cx="4254230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岂不罹凝寒，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19138"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松柏有本性。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2855" y="4681783"/>
            <a:ext cx="4429328" cy="92865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719138"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坚贞不屈</a:t>
            </a:r>
          </a:p>
        </p:txBody>
      </p:sp>
      <p:pic>
        <p:nvPicPr>
          <p:cNvPr id="8" name="图片 7" descr="31558974389801763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8" y="1567540"/>
            <a:ext cx="6531429" cy="435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谈话、图片导入</a:t>
            </a:r>
          </a:p>
        </p:txBody>
      </p:sp>
      <p:sp>
        <p:nvSpPr>
          <p:cNvPr id="4" name="矩形 3"/>
          <p:cNvSpPr/>
          <p:nvPr/>
        </p:nvSpPr>
        <p:spPr>
          <a:xfrm>
            <a:off x="1719942" y="5747658"/>
            <a:ext cx="6096000" cy="7155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indent="631825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丁香花象征着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——……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0070185074-000000010214930399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6" y="1240971"/>
            <a:ext cx="3603169" cy="3918857"/>
          </a:xfrm>
          <a:prstGeom prst="rect">
            <a:avLst/>
          </a:prstGeom>
        </p:spPr>
      </p:pic>
      <p:pic>
        <p:nvPicPr>
          <p:cNvPr id="11" name="图片 10" descr="7c8a114129a1d5aff189a15db7c23659.jpeg"/>
          <p:cNvPicPr>
            <a:picLocks noChangeAspect="1"/>
          </p:cNvPicPr>
          <p:nvPr/>
        </p:nvPicPr>
        <p:blipFill>
          <a:blip r:embed="rId3"/>
          <a:srcRect r="12027"/>
          <a:stretch>
            <a:fillRect/>
          </a:stretch>
        </p:blipFill>
        <p:spPr>
          <a:xfrm>
            <a:off x="3911911" y="1682932"/>
            <a:ext cx="4354286" cy="3079731"/>
          </a:xfrm>
          <a:prstGeom prst="rect">
            <a:avLst/>
          </a:prstGeom>
        </p:spPr>
      </p:pic>
      <p:pic>
        <p:nvPicPr>
          <p:cNvPr id="12" name="图片 11" descr="tooopen_sy_1881409944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7860" y="1208547"/>
            <a:ext cx="3245332" cy="4867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介绍作者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317575" y="1436142"/>
            <a:ext cx="8264536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0" i="0" u="none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719138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宗璞：原名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冯钟璞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，女，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1928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年出生，常用笔名宗璞，笔名另有丰非、任小哲等。原籍河南省唐河县，生于北京，著名哲学家冯友兰之女。当代作家，从事小说与散文创作。</a:t>
            </a:r>
          </a:p>
          <a:p>
            <a:pPr indent="719138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代表性作品有短篇小说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红豆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弦上的梦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，系列长篇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野葫芦引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和散文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紫藤萝瀑布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等。另有著作：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三生石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我是谁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铁箫人语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6" name="图片 5" descr="rdn_5338d55b54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229" y="1595665"/>
            <a:ext cx="2765637" cy="4369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2421105"/>
            <a:ext cx="6702151" cy="33239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0" i="0" u="none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lvl="1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lvl="2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lvl="3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lvl="4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lvl="5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lvl="6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lvl="7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lvl="8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baseline="0"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indent="719138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常绿乔木，高达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米。叶对生，卵状长圆形或长倒卵形，先端渐尖，基部渐窄下延至柄。花芳香，成顶生聚伞圆锥花序；花萼肥厚，绿色转紫色，长管状，先端</a:t>
            </a:r>
            <a:r>
              <a:rPr lang="en-US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裂；花瓣白色稍带淡紫；浆果红棕色。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663105" y="0"/>
            <a:ext cx="10515600" cy="822960"/>
          </a:xfrm>
        </p:spPr>
        <p:txBody>
          <a:bodyPr/>
          <a:lstStyle/>
          <a:p>
            <a:r>
              <a:rPr lang="zh-CN" altLang="en-US" dirty="0"/>
              <a:t>丁香的相关资料</a:t>
            </a:r>
          </a:p>
        </p:txBody>
      </p:sp>
      <p:sp>
        <p:nvSpPr>
          <p:cNvPr id="7" name="矩形 6"/>
          <p:cNvSpPr/>
          <p:nvPr/>
        </p:nvSpPr>
        <p:spPr>
          <a:xfrm>
            <a:off x="537086" y="1480301"/>
            <a:ext cx="29712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丁香</a:t>
            </a:r>
          </a:p>
        </p:txBody>
      </p:sp>
      <p:pic>
        <p:nvPicPr>
          <p:cNvPr id="8" name="图片 7" descr="16pic_3458175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8030" y="2616200"/>
            <a:ext cx="4596806" cy="2870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2033</TotalTime>
  <Words>668</Words>
  <Application>Microsoft Office PowerPoint</Application>
  <PresentationFormat>宽屏</PresentationFormat>
  <Paragraphs>61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黑体</vt:lpstr>
      <vt:lpstr>Arial</vt:lpstr>
      <vt:lpstr>Calibri</vt:lpstr>
      <vt:lpstr>Times New Roman</vt:lpstr>
      <vt:lpstr>1_Office 主题</vt:lpstr>
      <vt:lpstr>自定义设计方案</vt:lpstr>
      <vt:lpstr>第一单元•第2课</vt:lpstr>
      <vt:lpstr>PowerPoint 演示文稿</vt:lpstr>
      <vt:lpstr>谈话、图片导入</vt:lpstr>
      <vt:lpstr>谈话、图片导入</vt:lpstr>
      <vt:lpstr>谈话、图片导入</vt:lpstr>
      <vt:lpstr>谈话、图片导入</vt:lpstr>
      <vt:lpstr>谈话、图片导入</vt:lpstr>
      <vt:lpstr>介绍作者</vt:lpstr>
      <vt:lpstr>丁香的相关资料</vt:lpstr>
      <vt:lpstr>认识词语</vt:lpstr>
      <vt:lpstr>词语解释</vt:lpstr>
      <vt:lpstr>整体感知</vt:lpstr>
      <vt:lpstr>整体感知</vt:lpstr>
      <vt:lpstr>整体感知</vt:lpstr>
      <vt:lpstr>整体感知</vt:lpstr>
      <vt:lpstr>总结感悟</vt:lpstr>
      <vt:lpstr>布置作业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jin yao</cp:lastModifiedBy>
  <cp:revision>133</cp:revision>
  <cp:lastPrinted>2018-04-06T08:03:00Z</cp:lastPrinted>
  <dcterms:created xsi:type="dcterms:W3CDTF">2016-02-25T11:28:00Z</dcterms:created>
  <dcterms:modified xsi:type="dcterms:W3CDTF">2020-09-13T15:12:26Z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