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3"/>
  </p:handoutMasterIdLst>
  <p:sldIdLst>
    <p:sldId id="323" r:id="rId3"/>
    <p:sldId id="523" r:id="rId5"/>
    <p:sldId id="1012" r:id="rId6"/>
    <p:sldId id="1169" r:id="rId7"/>
    <p:sldId id="1003" r:id="rId8"/>
    <p:sldId id="1170" r:id="rId9"/>
    <p:sldId id="1011" r:id="rId10"/>
    <p:sldId id="1080" r:id="rId11"/>
    <p:sldId id="1171" r:id="rId12"/>
    <p:sldId id="1199" r:id="rId13"/>
    <p:sldId id="1173" r:id="rId14"/>
    <p:sldId id="1130" r:id="rId15"/>
    <p:sldId id="1176" r:id="rId16"/>
    <p:sldId id="1081" r:id="rId17"/>
    <p:sldId id="1178" r:id="rId18"/>
    <p:sldId id="1131" r:id="rId19"/>
    <p:sldId id="1133" r:id="rId20"/>
    <p:sldId id="1092" r:id="rId21"/>
    <p:sldId id="1180" r:id="rId22"/>
    <p:sldId id="1182" r:id="rId23"/>
    <p:sldId id="1183" r:id="rId24"/>
    <p:sldId id="1185" r:id="rId25"/>
    <p:sldId id="1181" r:id="rId26"/>
    <p:sldId id="1186" r:id="rId27"/>
    <p:sldId id="1187" r:id="rId28"/>
    <p:sldId id="1188" r:id="rId29"/>
    <p:sldId id="1018" r:id="rId30"/>
    <p:sldId id="1125" r:id="rId31"/>
    <p:sldId id="1126" r:id="rId32"/>
    <p:sldId id="1090" r:id="rId33"/>
    <p:sldId id="1091" r:id="rId34"/>
    <p:sldId id="1135" r:id="rId35"/>
    <p:sldId id="1190" r:id="rId36"/>
    <p:sldId id="1136" r:id="rId37"/>
    <p:sldId id="1191" r:id="rId38"/>
    <p:sldId id="1083" r:id="rId39"/>
    <p:sldId id="1192" r:id="rId40"/>
    <p:sldId id="1085" r:id="rId41"/>
    <p:sldId id="1137" r:id="rId42"/>
    <p:sldId id="1046" r:id="rId43"/>
    <p:sldId id="1194" r:id="rId44"/>
    <p:sldId id="1138" r:id="rId45"/>
    <p:sldId id="1195" r:id="rId46"/>
    <p:sldId id="1093" r:id="rId47"/>
    <p:sldId id="1134" r:id="rId48"/>
    <p:sldId id="1196" r:id="rId49"/>
    <p:sldId id="1198" r:id="rId50"/>
    <p:sldId id="1197" r:id="rId51"/>
    <p:sldId id="936" r:id="rId52"/>
    <p:sldId id="937" r:id="rId53"/>
    <p:sldId id="1144" r:id="rId54"/>
    <p:sldId id="1145" r:id="rId55"/>
    <p:sldId id="1140" r:id="rId56"/>
    <p:sldId id="1141" r:id="rId57"/>
    <p:sldId id="1143" r:id="rId58"/>
    <p:sldId id="1142" r:id="rId59"/>
    <p:sldId id="1099" r:id="rId60"/>
    <p:sldId id="1100" r:id="rId61"/>
    <p:sldId id="1147" r:id="rId6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7"/>
    </p:embeddedFont>
    <p:embeddedFont>
      <p:font typeface="楷体" panose="02010609060101010101" pitchFamily="49" charset="-122"/>
      <p:regular r:id="rId68"/>
    </p:embeddedFont>
    <p:embeddedFont>
      <p:font typeface="幼圆" panose="02010509060101010101" pitchFamily="49" charset="-122"/>
      <p:regular r:id="rId69"/>
    </p:embeddedFont>
    <p:embeddedFont>
      <p:font typeface="汉语拼音" panose="020B0604020202020204" pitchFamily="34" charset="0"/>
      <p:regular r:id="rId70"/>
    </p:embeddedFont>
    <p:embeddedFont>
      <p:font typeface="微软雅黑" panose="020B0503020204020204" charset="-122"/>
      <p:regular r:id="rId71"/>
    </p:embeddedFont>
    <p:embeddedFont>
      <p:font typeface="Calibri" panose="020F0502020204030204" charset="0"/>
      <p:regular r:id="rId72"/>
      <p:bold r:id="rId73"/>
      <p:italic r:id="rId74"/>
      <p:boldItalic r:id="rId75"/>
    </p:embeddedFont>
    <p:embeddedFont>
      <p:font typeface="Tahoma" panose="020B0604030504040204" pitchFamily="34" charset="0"/>
      <p:regular r:id="rId76"/>
      <p:bold r:id="rId77"/>
    </p:embeddedFont>
    <p:embeddedFont>
      <p:font typeface="Arial Black" panose="020B0A04020102020204" charset="0"/>
      <p:bold r:id="rId7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0000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9" autoAdjust="0"/>
    <p:restoredTop sz="94705" autoAdjust="0"/>
  </p:normalViewPr>
  <p:slideViewPr>
    <p:cSldViewPr>
      <p:cViewPr>
        <p:scale>
          <a:sx n="87" d="100"/>
          <a:sy n="87" d="100"/>
        </p:scale>
        <p:origin x="-768" y="-4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font" Target="fonts/font12.fntdata"/><Relationship Id="rId77" Type="http://schemas.openxmlformats.org/officeDocument/2006/relationships/font" Target="fonts/font11.fntdata"/><Relationship Id="rId76" Type="http://schemas.openxmlformats.org/officeDocument/2006/relationships/font" Target="fonts/font10.fntdata"/><Relationship Id="rId75" Type="http://schemas.openxmlformats.org/officeDocument/2006/relationships/font" Target="fonts/font9.fntdata"/><Relationship Id="rId74" Type="http://schemas.openxmlformats.org/officeDocument/2006/relationships/font" Target="fonts/font8.fntdata"/><Relationship Id="rId73" Type="http://schemas.openxmlformats.org/officeDocument/2006/relationships/font" Target="fonts/font7.fntdata"/><Relationship Id="rId72" Type="http://schemas.openxmlformats.org/officeDocument/2006/relationships/font" Target="fonts/font6.fntdata"/><Relationship Id="rId71" Type="http://schemas.openxmlformats.org/officeDocument/2006/relationships/font" Target="fonts/font5.fntdata"/><Relationship Id="rId70" Type="http://schemas.openxmlformats.org/officeDocument/2006/relationships/font" Target="fonts/font4.fntdata"/><Relationship Id="rId7" Type="http://schemas.openxmlformats.org/officeDocument/2006/relationships/slide" Target="slides/slide4.xml"/><Relationship Id="rId69" Type="http://schemas.openxmlformats.org/officeDocument/2006/relationships/font" Target="fonts/font3.fntdata"/><Relationship Id="rId68" Type="http://schemas.openxmlformats.org/officeDocument/2006/relationships/font" Target="fonts/font2.fntdata"/><Relationship Id="rId67" Type="http://schemas.openxmlformats.org/officeDocument/2006/relationships/font" Target="fonts/font1.fntdata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后鼻音，度而生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7" Type="http://schemas.openxmlformats.org/officeDocument/2006/relationships/theme" Target="../theme/theme1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tags" Target="../tags/tag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hyperlink" Target="&#29983;&#23383;&#35270;&#39057;/&#26082;.mp4" TargetMode="External"/><Relationship Id="rId8" Type="http://schemas.openxmlformats.org/officeDocument/2006/relationships/hyperlink" Target="&#29983;&#23383;&#35270;&#39057;/&#38145;.mp4" TargetMode="External"/><Relationship Id="rId7" Type="http://schemas.openxmlformats.org/officeDocument/2006/relationships/hyperlink" Target="&#29983;&#23383;&#35270;&#39057;/&#29615;.mp4" TargetMode="External"/><Relationship Id="rId6" Type="http://schemas.openxmlformats.org/officeDocument/2006/relationships/hyperlink" Target="&#29983;&#23383;&#35270;&#39057;/&#25239;.mp4" TargetMode="External"/><Relationship Id="rId5" Type="http://schemas.openxmlformats.org/officeDocument/2006/relationships/hyperlink" Target="&#29983;&#23383;&#35270;&#39057;/&#20329;.mp4" TargetMode="External"/><Relationship Id="rId4" Type="http://schemas.openxmlformats.org/officeDocument/2006/relationships/image" Target="../media/image22.png"/><Relationship Id="rId3" Type="http://schemas.openxmlformats.org/officeDocument/2006/relationships/hyperlink" Target="&#29983;&#23383;&#35270;&#39057;/&#24808;.mp4" TargetMode="External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26.xml"/><Relationship Id="rId11" Type="http://schemas.openxmlformats.org/officeDocument/2006/relationships/hyperlink" Target="&#29983;&#23383;&#35270;&#39057;/&#24868;.mp4" TargetMode="External"/><Relationship Id="rId10" Type="http://schemas.openxmlformats.org/officeDocument/2006/relationships/hyperlink" Target="&#29983;&#23383;&#35270;&#39057;/&#29408;.mp4" TargetMode="External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slide" Target="slide30.xml"/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2.png"/><Relationship Id="rId1" Type="http://schemas.openxmlformats.org/officeDocument/2006/relationships/hyperlink" Target="&#29983;&#23383;&#35270;&#39057;/&#20329;.mp4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2.png"/><Relationship Id="rId1" Type="http://schemas.openxmlformats.org/officeDocument/2006/relationships/hyperlink" Target="&#29983;&#23383;&#35270;&#39057;/&#26082;.mp4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2.png"/><Relationship Id="rId1" Type="http://schemas.openxmlformats.org/officeDocument/2006/relationships/hyperlink" Target="&#29983;&#23383;&#35270;&#39057;/&#29408;.mp4" TargetMode="Externa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33719;.mp4" TargetMode="External"/><Relationship Id="rId6" Type="http://schemas.openxmlformats.org/officeDocument/2006/relationships/hyperlink" Target="&#29983;&#23383;&#35270;&#39057;/&#33879;.mp4" TargetMode="External"/><Relationship Id="rId5" Type="http://schemas.openxmlformats.org/officeDocument/2006/relationships/hyperlink" Target="&#29983;&#23383;&#35270;&#39057;/&#36829;.mp4" TargetMode="External"/><Relationship Id="rId4" Type="http://schemas.openxmlformats.org/officeDocument/2006/relationships/hyperlink" Target="&#29983;&#23383;&#35270;&#39057;/&#22362;.mp4" TargetMode="External"/><Relationship Id="rId3" Type="http://schemas.openxmlformats.org/officeDocument/2006/relationships/hyperlink" Target="&#29983;&#23383;&#35270;&#39057;/&#20861;.mp4" TargetMode="External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23.xml"/><Relationship Id="rId10" Type="http://schemas.openxmlformats.org/officeDocument/2006/relationships/slideLayout" Target="../slideLayouts/slideLayout30.xml"/><Relationship Id="rId1" Type="http://schemas.openxmlformats.org/officeDocument/2006/relationships/hyperlink" Target="&#29983;&#23383;&#35270;&#39057;/&#24754;.mp4" TargetMode="Externa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2.png"/><Relationship Id="rId1" Type="http://schemas.openxmlformats.org/officeDocument/2006/relationships/hyperlink" Target="&#29983;&#23383;&#35270;&#39057;/&#20861;.mp4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22.png"/><Relationship Id="rId1" Type="http://schemas.openxmlformats.org/officeDocument/2006/relationships/hyperlink" Target="&#29983;&#23383;&#35270;&#39057;/&#22362;.mp4" TargetMode="Externa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2.png"/><Relationship Id="rId2" Type="http://schemas.openxmlformats.org/officeDocument/2006/relationships/hyperlink" Target="&#29983;&#23383;&#35270;&#39057;/&#33719;.mp4" TargetMode="Externa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-&#23383;&#35789;&#21548;&#20889;-&#22235;&#19978;-14.&#26222;&#32599;&#31859;&#20462;&#26031;.mp4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24.jpeg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24.jpeg"/><Relationship Id="rId1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hyperlink" Target="&#19971;&#24425;-&#35838;&#25991;&#26391;&#35835;-&#22235;&#19978;-14.&#26222;&#32599;&#31859;&#20462;&#26031;.mp4" TargetMode="Externa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7.GIF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24.jpeg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6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1182908"/>
            <a:ext cx="4680520" cy="277768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的应用，在人类文明史上具有极其重要的意义。在西方神话中，火是怎样来到人间的？这节课我们就走进这个故事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30430"/>
            <a:ext cx="2762092" cy="273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1888" y="627534"/>
            <a:ext cx="83002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结果：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大力神赫拉克勒斯</a:t>
            </a:r>
            <a:r>
              <a:rPr kumimoji="0" lang="zh-CN" altLang="en-US" sz="24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   </a:t>
            </a:r>
            <a:r>
              <a:rPr lang="en-US" altLang="zh-CN" sz="24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u="sng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                            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2400" b="1" i="0" u="sng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。普罗米修斯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了自由。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600" y="2978249"/>
            <a:ext cx="2107073" cy="1490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496149" y="669925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经过高加索山。他看到普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2983" y="1199530"/>
            <a:ext cx="7300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米修斯被锁在悬崖上，心中愤愤不平，便挽弓搭箭，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421888" y="1733160"/>
            <a:ext cx="627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死了那只鹫鹰，接着又用石头砸碎了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锁链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2611" y="230045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40160" y="2709094"/>
            <a:ext cx="3960440" cy="1728192"/>
            <a:chOff x="2843808" y="2989855"/>
            <a:chExt cx="3960440" cy="1728192"/>
          </a:xfrm>
        </p:grpSpPr>
        <p:sp>
          <p:nvSpPr>
            <p:cNvPr id="8" name="云形标注 7"/>
            <p:cNvSpPr/>
            <p:nvPr/>
          </p:nvSpPr>
          <p:spPr>
            <a:xfrm>
              <a:off x="2843808" y="2989855"/>
              <a:ext cx="3960440" cy="1728192"/>
            </a:xfrm>
            <a:prstGeom prst="cloudCallout">
              <a:avLst>
                <a:gd name="adj1" fmla="val -65969"/>
                <a:gd name="adj2" fmla="val -34759"/>
              </a:avLst>
            </a:prstGeom>
            <a:solidFill>
              <a:schemeClr val="accent3">
                <a:lumMod val="75000"/>
              </a:schemeClr>
            </a:solidFill>
            <a:ln w="9525"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TextBox 7"/>
            <p:cNvSpPr txBox="1"/>
            <p:nvPr/>
          </p:nvSpPr>
          <p:spPr>
            <a:xfrm>
              <a:off x="3276407" y="3083491"/>
              <a:ext cx="3168352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你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能借助这几句话说说课文的主要内容吗？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97137"/>
            <a:ext cx="621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你来用短语概括每句话的内容吧！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5420" y="163564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盗取火种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2256" y="163564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遭受惩罚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7988" y="163564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获得自由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9618" y="3434670"/>
            <a:ext cx="239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一至二自然段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1518" y="3434670"/>
            <a:ext cx="239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三至八自然段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33880" y="3438750"/>
            <a:ext cx="1639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九自然段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446640" y="974167"/>
            <a:ext cx="6267455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这个故事脉络找出对应的段落吧！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728377" y="2376416"/>
            <a:ext cx="634286" cy="846891"/>
          </a:xfrm>
          <a:prstGeom prst="downArrow">
            <a:avLst/>
          </a:prstGeom>
          <a:grpFill/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4263225" y="2376415"/>
            <a:ext cx="634286" cy="846891"/>
          </a:xfrm>
          <a:prstGeom prst="downArrow">
            <a:avLst/>
          </a:prstGeom>
          <a:grpFill/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6836602" y="2376414"/>
            <a:ext cx="634286" cy="846891"/>
          </a:xfrm>
          <a:prstGeom prst="downArrow">
            <a:avLst/>
          </a:prstGeom>
          <a:grpFill/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5" grpId="0" animBg="1"/>
      <p:bldP spid="10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35696" y="1563638"/>
            <a:ext cx="6768753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品</a:t>
            </a:r>
            <a:r>
              <a:rPr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sz="3600" dirty="0">
                <a:latin typeface="黑体" panose="02010609060101010101" pitchFamily="49" charset="-122"/>
                <a:ea typeface="黑体" panose="02010609060101010101" pitchFamily="49" charset="-122"/>
              </a:rPr>
              <a:t>1、2自然段</a:t>
            </a:r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600" dirty="0" err="1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没有火</a:t>
            </a:r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600" dirty="0">
                <a:latin typeface="黑体" panose="02010609060101010101" pitchFamily="49" charset="-122"/>
                <a:ea typeface="黑体" panose="02010609060101010101" pitchFamily="49" charset="-122"/>
              </a:rPr>
              <a:t>人们是怎样生活的？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40" y="1995686"/>
            <a:ext cx="1233170" cy="17678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487" y="437868"/>
            <a:ext cx="2319582" cy="561692"/>
            <a:chOff x="236194" y="411510"/>
            <a:chExt cx="231958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331932"/>
            <a:ext cx="60570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久很久以前，地面上没有火，人们只好吃生的东西，在无边的黑暗中度过一个又一个长夜。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707342" y="219776"/>
            <a:ext cx="2232248" cy="1079206"/>
          </a:xfrm>
          <a:prstGeom prst="cloudCallout">
            <a:avLst>
              <a:gd name="adj1" fmla="val -77251"/>
              <a:gd name="adj2" fmla="val 17747"/>
            </a:avLst>
          </a:prstGeom>
          <a:grpFill/>
          <a:ln>
            <a:solidFill>
              <a:srgbClr val="FFC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消化不良，  感染病菌。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131840" y="2259562"/>
            <a:ext cx="1720878" cy="9846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724128" y="2269408"/>
            <a:ext cx="1800200" cy="2"/>
          </a:xfrm>
          <a:prstGeom prst="line">
            <a:avLst/>
          </a:prstGeom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爆炸形 1 10"/>
          <p:cNvSpPr/>
          <p:nvPr/>
        </p:nvSpPr>
        <p:spPr>
          <a:xfrm>
            <a:off x="6950980" y="3049597"/>
            <a:ext cx="2193020" cy="1418456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悲惨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249695" y="699542"/>
            <a:ext cx="1735506" cy="5994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生吃食物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756475" y="2450157"/>
            <a:ext cx="1735506" cy="5994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黑暗度日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119746" y="2859782"/>
            <a:ext cx="2448272" cy="1079206"/>
          </a:xfrm>
          <a:prstGeom prst="cloudCallout">
            <a:avLst>
              <a:gd name="adj1" fmla="val 69879"/>
              <a:gd name="adj2" fmla="val -21778"/>
            </a:avLst>
          </a:prstGeom>
          <a:grpFill/>
          <a:ln>
            <a:solidFill>
              <a:srgbClr val="FFC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寒气逼人，野兽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袭击。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07504" y="532414"/>
            <a:ext cx="4608513" cy="5835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是谁给人类带来了火种？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5364088" y="521568"/>
            <a:ext cx="3600400" cy="1418456"/>
          </a:xfrm>
          <a:prstGeom prst="irregularSeal1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普罗米修斯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1547664" y="2067694"/>
            <a:ext cx="4968552" cy="2024090"/>
          </a:xfrm>
          <a:prstGeom prst="cloudCallout">
            <a:avLst>
              <a:gd name="adj1" fmla="val 60521"/>
              <a:gd name="adj2" fmla="val -55714"/>
            </a:avLst>
          </a:prstGeom>
          <a:grpFill/>
          <a:ln>
            <a:solidFill>
              <a:srgbClr val="FFC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他是怎样“盗”取火种的？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"/>
          <p:cNvPicPr>
            <a:picLocks noChangeAspect="1"/>
          </p:cNvPicPr>
          <p:nvPr/>
        </p:nvPicPr>
        <p:blipFill>
          <a:blip r:embed="rId1">
            <a:lum bright="6000" contrast="18000"/>
          </a:blip>
          <a:stretch>
            <a:fillRect/>
          </a:stretch>
        </p:blipFill>
        <p:spPr>
          <a:xfrm>
            <a:off x="6503304" y="2529218"/>
            <a:ext cx="2649711" cy="210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3131840" y="1497556"/>
            <a:ext cx="1057664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63588" y="641413"/>
            <a:ext cx="7416824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当太阳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车从天空驰过的时候，普罗米修斯跑到太阳车那里，从喷射着火焰的车轮上，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一颗火星，带到人间。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6640" y="3038494"/>
            <a:ext cx="5976664" cy="59944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在太阳神阿波罗的太阳车上盗取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火种。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9752" y="1477055"/>
            <a:ext cx="715871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1720" y="2122031"/>
            <a:ext cx="727771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5547" y="2108214"/>
            <a:ext cx="700466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lenovo\Desktop\timg (3)_副本.pngtimg (3)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73405" y="1222692"/>
            <a:ext cx="7997190" cy="1095375"/>
          </a:xfrm>
          <a:prstGeom prst="rect">
            <a:avLst/>
          </a:prstGeom>
        </p:spPr>
        <p:txBody>
          <a:bodyPr vert="horz" lIns="68581" tIns="34290" rIns="68581" bIns="34290" rtlCol="0" anchor="t" anchorCtr="0">
            <a:noAutofit/>
          </a:bodyPr>
          <a:lstStyle>
            <a:lvl1pPr defTabSz="685800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自从有了火，人类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就开始用它烧熟食物，驱寒取暖，并用火来驱赶危害人类安全的猛兽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915" y="2496184"/>
            <a:ext cx="2376170" cy="1579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107504" y="461010"/>
            <a:ext cx="71240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有了火，人类的生活发生了什么变化？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496184"/>
            <a:ext cx="2988310" cy="1638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3635" t="4286"/>
          <a:stretch>
            <a:fillRect/>
          </a:stretch>
        </p:blipFill>
        <p:spPr>
          <a:xfrm>
            <a:off x="6100123" y="2496184"/>
            <a:ext cx="2470472" cy="166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483518"/>
            <a:ext cx="6314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想一想：人类还可以用火来做什么？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72026" y="3665149"/>
            <a:ext cx="164528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烧制陶器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147" y="1477584"/>
            <a:ext cx="3341045" cy="2187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477714"/>
            <a:ext cx="3362800" cy="218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5862805" y="3665149"/>
            <a:ext cx="164528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传递信号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770314"/>
            <a:ext cx="8280920" cy="15684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自从有了火，人类从（黑暗）走向（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）；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自从有了火，人类从（寒冷）走向（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）；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自从有了火，人类从（危险）走向（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07856" y="174724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7856" y="2251302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07856" y="275535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3612" y="481428"/>
            <a:ext cx="76167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人类有了火，生活发生了怎样的改变？一起填一填吧！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612" y="3517692"/>
            <a:ext cx="6984776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普罗米修斯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“盗”火的举动改变了人类生活，造福了人类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7"/>
          <p:cNvGrpSpPr/>
          <p:nvPr/>
        </p:nvGrpSpPr>
        <p:grpSpPr>
          <a:xfrm>
            <a:off x="287891" y="2281236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373801" y="2276444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1373801" y="2281980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2431471" y="227644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3511591" y="2276444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8" name="文本框 64"/>
          <p:cNvSpPr txBox="1"/>
          <p:nvPr/>
        </p:nvSpPr>
        <p:spPr>
          <a:xfrm>
            <a:off x="3583346" y="228198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4591711" y="2283293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5671831" y="2283293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6751951" y="226372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7832071" y="226372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87891" y="228198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503479" y="228198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591711" y="2283293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5743586" y="2283293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6823959" y="226447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7904079" y="2264470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2373104" y="165869"/>
            <a:ext cx="5871304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最后，我们一起来学习课文中的会写字吧！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3738" y="172710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cǎn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50309" y="1714433"/>
            <a:ext cx="6954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pèi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443694" y="1727106"/>
            <a:ext cx="10325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kàng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474468" y="1744879"/>
            <a:ext cx="105410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660548" y="1727660"/>
            <a:ext cx="8959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922409" y="1767676"/>
            <a:ext cx="5157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61091" y="1713743"/>
            <a:ext cx="92085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hěn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904079" y="1726540"/>
            <a:ext cx="8638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fèn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546857" y="872327"/>
            <a:ext cx="208813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左窄右宽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77089" y="650276"/>
            <a:ext cx="8784976" cy="3865690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321105" y="350135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09137" y="422143"/>
            <a:ext cx="1609767" cy="472337"/>
            <a:chOff x="760801" y="933520"/>
            <a:chExt cx="1609767" cy="472337"/>
          </a:xfrm>
        </p:grpSpPr>
        <p:grpSp>
          <p:nvGrpSpPr>
            <p:cNvPr id="80" name="组合 79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82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103930" y="695457"/>
            <a:ext cx="2644534" cy="1300229"/>
            <a:chOff x="4375738" y="-331657"/>
            <a:chExt cx="2644534" cy="1300229"/>
          </a:xfrm>
        </p:grpSpPr>
        <p:sp>
          <p:nvSpPr>
            <p:cNvPr id="70" name="云形标注 69"/>
            <p:cNvSpPr/>
            <p:nvPr/>
          </p:nvSpPr>
          <p:spPr>
            <a:xfrm>
              <a:off x="4375738" y="-331657"/>
              <a:ext cx="2644534" cy="1028816"/>
            </a:xfrm>
            <a:prstGeom prst="cloudCallout">
              <a:avLst>
                <a:gd name="adj1" fmla="val 9175"/>
                <a:gd name="adj2" fmla="val 3308"/>
              </a:avLst>
            </a:prstGeom>
            <a:solidFill>
              <a:schemeClr val="accent3">
                <a:lumMod val="75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755786" y="-231757"/>
              <a:ext cx="18844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先读一读，再观察字形。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5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4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506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44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086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084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04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312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420" y="33521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1887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53092" y="11887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四年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199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199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380312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380312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-10783" y="4227934"/>
            <a:ext cx="4789165" cy="90024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 </a:t>
            </a:r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普罗米修斯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476029" y="221171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513864" y="2113000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佩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689091" y="1229736"/>
            <a:ext cx="155145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pèi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9118" y="2716690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572000" y="1228812"/>
            <a:ext cx="2736304" cy="982898"/>
          </a:xfrm>
          <a:prstGeom prst="borderCallout2">
            <a:avLst>
              <a:gd name="adj1" fmla="val 48791"/>
              <a:gd name="adj2" fmla="val -396"/>
              <a:gd name="adj3" fmla="val 49760"/>
              <a:gd name="adj4" fmla="val -24448"/>
              <a:gd name="adj5" fmla="val 149162"/>
              <a:gd name="adj6" fmla="val -7917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不要丢掉“巾”头上的一横。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0" y="385656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5" y="458681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355976" y="2852714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</a:t>
            </a: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忘我的精神真令大家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00" y="3774993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384634" y="216532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422469" y="2066612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645030" y="1187367"/>
            <a:ext cx="9753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4239" y="3030342"/>
            <a:ext cx="333484" cy="26933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716016" y="699542"/>
            <a:ext cx="3600400" cy="1655658"/>
          </a:xfrm>
          <a:prstGeom prst="borderCallout2">
            <a:avLst>
              <a:gd name="adj1" fmla="val 49816"/>
              <a:gd name="adj2" fmla="val -396"/>
              <a:gd name="adj3" fmla="val 49816"/>
              <a:gd name="adj4" fmla="val -19313"/>
              <a:gd name="adj5" fmla="val 141640"/>
              <a:gd name="adj6" fmla="val -7375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第五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是点，容易写漏。书写右半部分的“旡”时，短横要注意避让，最后一画竖弯钩要舒展。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2584070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en-US" altLang="zh-CN" sz="24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折、横、横、竖提、点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横、撇折、撇、竖弯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钩。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46" y="3716807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5148064" y="206781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5185899" y="196910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588710" y="206769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626545" y="196898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狠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线形标注 2 45"/>
          <p:cNvSpPr/>
          <p:nvPr/>
        </p:nvSpPr>
        <p:spPr>
          <a:xfrm>
            <a:off x="7164288" y="1347614"/>
            <a:ext cx="1224136" cy="892141"/>
          </a:xfrm>
          <a:prstGeom prst="borderCallout2">
            <a:avLst>
              <a:gd name="adj1" fmla="val 99615"/>
              <a:gd name="adj2" fmla="val 48182"/>
              <a:gd name="adj3" fmla="val 119006"/>
              <a:gd name="adj4" fmla="val 32900"/>
              <a:gd name="adj5" fmla="val 160446"/>
              <a:gd name="adj6" fmla="val -66420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右边是“良”。</a:t>
            </a:r>
            <a:endParaRPr 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3768" y="934309"/>
            <a:ext cx="2160240" cy="11974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右边是“艮”</a:t>
            </a:r>
            <a:r>
              <a:rPr lang="zh-CN" altLang="en-US" sz="2400" dirty="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（</a:t>
            </a:r>
            <a:r>
              <a:rPr lang="en-US" altLang="zh-CN" sz="2400" dirty="0" err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gèn</a:t>
            </a:r>
            <a:r>
              <a:rPr lang="zh-CN" altLang="en-US" sz="2400" dirty="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）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不要写成“良”。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686954" y="1113681"/>
            <a:ext cx="13601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hěn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89" y="3638672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27584" y="2208173"/>
            <a:ext cx="1029163" cy="1101829"/>
            <a:chOff x="1043608" y="1347614"/>
            <a:chExt cx="1029163" cy="1101829"/>
          </a:xfrm>
        </p:grpSpPr>
        <p:sp>
          <p:nvSpPr>
            <p:cNvPr id="7" name="文本框 64"/>
            <p:cNvSpPr txBox="1"/>
            <p:nvPr/>
          </p:nvSpPr>
          <p:spPr>
            <a:xfrm>
              <a:off x="1083191" y="1347614"/>
              <a:ext cx="608489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</a:t>
              </a:r>
              <a:endParaRPr lang="en-US" altLang="zh-CN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43608" y="1363787"/>
              <a:ext cx="1029163" cy="1085656"/>
              <a:chOff x="2437" y="2032"/>
              <a:chExt cx="1244" cy="1264"/>
            </a:xfrm>
          </p:grpSpPr>
          <p:sp>
            <p:nvSpPr>
              <p:cNvPr id="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2" name="矩形 11"/>
          <p:cNvSpPr/>
          <p:nvPr/>
        </p:nvSpPr>
        <p:spPr>
          <a:xfrm>
            <a:off x="963344" y="1680163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bēi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25995" y="2224346"/>
            <a:ext cx="1029163" cy="1097037"/>
            <a:chOff x="3563888" y="1347614"/>
            <a:chExt cx="1029163" cy="1097037"/>
          </a:xfrm>
        </p:grpSpPr>
        <p:sp>
          <p:nvSpPr>
            <p:cNvPr id="14" name="文本框 64"/>
            <p:cNvSpPr txBox="1"/>
            <p:nvPr/>
          </p:nvSpPr>
          <p:spPr>
            <a:xfrm>
              <a:off x="3563888" y="1347614"/>
              <a:ext cx="94452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兽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5" name="组合 7"/>
            <p:cNvGrpSpPr/>
            <p:nvPr/>
          </p:nvGrpSpPr>
          <p:grpSpPr>
            <a:xfrm>
              <a:off x="3563888" y="1358995"/>
              <a:ext cx="1029163" cy="1085656"/>
              <a:chOff x="2437" y="2032"/>
              <a:chExt cx="1244" cy="1264"/>
            </a:xfrm>
          </p:grpSpPr>
          <p:sp>
            <p:nvSpPr>
              <p:cNvPr id="1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9" name="矩形 18"/>
          <p:cNvSpPr/>
          <p:nvPr/>
        </p:nvSpPr>
        <p:spPr>
          <a:xfrm>
            <a:off x="2093329" y="1696316"/>
            <a:ext cx="98679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shòu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75856" y="2228577"/>
            <a:ext cx="1029163" cy="1090448"/>
            <a:chOff x="2339752" y="2926998"/>
            <a:chExt cx="1029163" cy="1090448"/>
          </a:xfrm>
        </p:grpSpPr>
        <p:sp>
          <p:nvSpPr>
            <p:cNvPr id="21" name="文本框 64"/>
            <p:cNvSpPr txBox="1"/>
            <p:nvPr/>
          </p:nvSpPr>
          <p:spPr>
            <a:xfrm>
              <a:off x="2411760" y="2926998"/>
              <a:ext cx="93547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坚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2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26" name="矩形 25"/>
          <p:cNvSpPr/>
          <p:nvPr/>
        </p:nvSpPr>
        <p:spPr>
          <a:xfrm>
            <a:off x="3450535" y="1649459"/>
            <a:ext cx="9467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99992" y="2227833"/>
            <a:ext cx="1029163" cy="1085656"/>
            <a:chOff x="7308304" y="1364531"/>
            <a:chExt cx="1029163" cy="1085656"/>
          </a:xfrm>
        </p:grpSpPr>
        <p:sp>
          <p:nvSpPr>
            <p:cNvPr id="28" name="文本框 64"/>
            <p:cNvSpPr txBox="1"/>
            <p:nvPr/>
          </p:nvSpPr>
          <p:spPr>
            <a:xfrm>
              <a:off x="7308304" y="1364531"/>
              <a:ext cx="834658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违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3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33" name="矩形 32"/>
          <p:cNvSpPr/>
          <p:nvPr/>
        </p:nvSpPr>
        <p:spPr>
          <a:xfrm>
            <a:off x="4566563" y="1680163"/>
            <a:ext cx="8959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wéi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71716" y="2227137"/>
            <a:ext cx="1029990" cy="1086515"/>
            <a:chOff x="3568634" y="2953499"/>
            <a:chExt cx="1029990" cy="1086515"/>
          </a:xfrm>
        </p:grpSpPr>
        <p:sp>
          <p:nvSpPr>
            <p:cNvPr id="35" name="文本框 64"/>
            <p:cNvSpPr txBox="1"/>
            <p:nvPr/>
          </p:nvSpPr>
          <p:spPr>
            <a:xfrm>
              <a:off x="3645149" y="2954243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著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3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40" name="矩形 39"/>
          <p:cNvSpPr/>
          <p:nvPr/>
        </p:nvSpPr>
        <p:spPr>
          <a:xfrm>
            <a:off x="5904024" y="1660138"/>
            <a:ext cx="89768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zhù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004172" y="2210388"/>
            <a:ext cx="1029990" cy="1086515"/>
            <a:chOff x="3568634" y="2953499"/>
            <a:chExt cx="1029990" cy="1086515"/>
          </a:xfrm>
        </p:grpSpPr>
        <p:sp>
          <p:nvSpPr>
            <p:cNvPr id="42" name="文本框 64"/>
            <p:cNvSpPr txBox="1"/>
            <p:nvPr/>
          </p:nvSpPr>
          <p:spPr>
            <a:xfrm>
              <a:off x="3645149" y="2954243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获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4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47" name="矩形 46"/>
          <p:cNvSpPr/>
          <p:nvPr/>
        </p:nvSpPr>
        <p:spPr>
          <a:xfrm>
            <a:off x="7166000" y="1622745"/>
            <a:ext cx="93794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huò</a:t>
            </a:r>
            <a:endParaRPr lang="en-US" altLang="zh-CN" sz="30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文本框 6"/>
          <p:cNvSpPr txBox="1"/>
          <p:nvPr/>
        </p:nvSpPr>
        <p:spPr>
          <a:xfrm>
            <a:off x="2552682" y="134976"/>
            <a:ext cx="413039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再来看看第二组会写字。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57" y="3328039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368" y="332917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980" y="3337062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33" y="3309258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003" y="3352788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545" y="3319884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矩形 55"/>
          <p:cNvSpPr/>
          <p:nvPr/>
        </p:nvSpPr>
        <p:spPr>
          <a:xfrm>
            <a:off x="177089" y="650276"/>
            <a:ext cx="8784976" cy="3865690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21105" y="350135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09137" y="422143"/>
            <a:ext cx="1609767" cy="472337"/>
            <a:chOff x="760801" y="933520"/>
            <a:chExt cx="1609767" cy="472337"/>
          </a:xfrm>
        </p:grpSpPr>
        <p:grpSp>
          <p:nvGrpSpPr>
            <p:cNvPr id="59" name="组合 58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61" name="TextBox 11">
                <a:hlinkClick r:id="rId8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6103930" y="695457"/>
            <a:ext cx="2644534" cy="1300229"/>
            <a:chOff x="4375738" y="-331657"/>
            <a:chExt cx="2644534" cy="1300229"/>
          </a:xfrm>
        </p:grpSpPr>
        <p:sp>
          <p:nvSpPr>
            <p:cNvPr id="65" name="云形标注 64"/>
            <p:cNvSpPr/>
            <p:nvPr/>
          </p:nvSpPr>
          <p:spPr>
            <a:xfrm>
              <a:off x="4375738" y="-331657"/>
              <a:ext cx="2644534" cy="1028816"/>
            </a:xfrm>
            <a:prstGeom prst="cloudCallout">
              <a:avLst>
                <a:gd name="adj1" fmla="val 9175"/>
                <a:gd name="adj2" fmla="val 3308"/>
              </a:avLst>
            </a:prstGeom>
            <a:solidFill>
              <a:schemeClr val="accent3">
                <a:lumMod val="75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755786" y="-231757"/>
              <a:ext cx="18844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先读一读，再观察字形。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6" grpId="0"/>
      <p:bldP spid="33" grpId="0"/>
      <p:bldP spid="40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6691198" y="20730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6729033" y="19743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1070675" y="207994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1108510" y="198123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兽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3451" y="1515967"/>
            <a:ext cx="3217098" cy="10801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注意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“曾”字的区别。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1021517" y="1125929"/>
            <a:ext cx="168567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shòu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4125340" y="385656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35895" y="458681"/>
            <a:ext cx="456833" cy="456366"/>
            <a:chOff x="631825" y="5181600"/>
            <a:chExt cx="1554163" cy="1552575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46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654" y="364391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4810115" y="181463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4847950" y="171592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300678" y="182149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338513" y="172278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0787" y="1166112"/>
            <a:ext cx="2448272" cy="10801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下半部分是“土”字底。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51520" y="867481"/>
            <a:ext cx="168567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6" name="线形标注 2 45"/>
          <p:cNvSpPr/>
          <p:nvPr/>
        </p:nvSpPr>
        <p:spPr>
          <a:xfrm>
            <a:off x="6538307" y="1166113"/>
            <a:ext cx="2339751" cy="996724"/>
          </a:xfrm>
          <a:prstGeom prst="borderCallout2">
            <a:avLst>
              <a:gd name="adj1" fmla="val 99615"/>
              <a:gd name="adj2" fmla="val 48182"/>
              <a:gd name="adj3" fmla="val 119006"/>
              <a:gd name="adj4" fmla="val 32900"/>
              <a:gd name="adj5" fmla="val 163424"/>
              <a:gd name="adj6" fmla="val -15238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半部分是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“立”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字底。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1408" y="2631000"/>
            <a:ext cx="1103287" cy="601216"/>
          </a:xfrm>
          <a:prstGeom prst="ellipse">
            <a:avLst/>
          </a:prstGeom>
          <a:grpFill/>
          <a:ln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927064" y="2631000"/>
            <a:ext cx="1296144" cy="601216"/>
          </a:xfrm>
          <a:prstGeom prst="ellipse">
            <a:avLst/>
          </a:prstGeom>
          <a:grpFill/>
          <a:ln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57" y="335013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" grpId="0" animBg="1"/>
      <p:bldP spid="46" grpId="0" animBg="1"/>
      <p:bldP spid="2" grpId="0" animBg="1"/>
      <p:bldP spid="5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04287" y="188125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42122" y="178254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64683" y="903301"/>
            <a:ext cx="143211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huò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16679" y="2530252"/>
            <a:ext cx="748083" cy="72008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5064950" y="623092"/>
            <a:ext cx="2747410" cy="1048666"/>
          </a:xfrm>
          <a:prstGeom prst="borderCallout2">
            <a:avLst>
              <a:gd name="adj1" fmla="val 49396"/>
              <a:gd name="adj2" fmla="val -1560"/>
              <a:gd name="adj3" fmla="val 51099"/>
              <a:gd name="adj4" fmla="val -20430"/>
              <a:gd name="adj5" fmla="val 176381"/>
              <a:gd name="adj6" fmla="val -6238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右下部分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是“犬”，不要写成“大”。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19" y="1881256"/>
            <a:ext cx="2448271" cy="1652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266" y="3422138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859058" y="1119481"/>
            <a:ext cx="35187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、我会查字典。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3969" y="1851923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“遭”是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 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568" y="1851670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6803" y="242773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49051" y="249085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238" y="425882"/>
            <a:ext cx="2249871" cy="561692"/>
            <a:chOff x="179512" y="411510"/>
            <a:chExt cx="2249871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59058" y="3044128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“押”是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3850760" y="304412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3091306" y="368039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5467570" y="36803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881378"/>
            <a:ext cx="7341870" cy="301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无边的     悬崖        拿取     锁链 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严厉的     嘴巴        驱赶     命令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凶恶的     黑暗        违抗     肝脏 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可怕的     惩罚        砸碎     火种 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尖利的     鹫鹰        啄食     猛兽 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621833" y="1727833"/>
            <a:ext cx="0" cy="20878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198673" y="1779662"/>
            <a:ext cx="859790" cy="9203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98673" y="2339973"/>
            <a:ext cx="859790" cy="7918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98673" y="2757803"/>
            <a:ext cx="859790" cy="83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198673" y="1908173"/>
            <a:ext cx="931545" cy="1267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198673" y="2239840"/>
            <a:ext cx="931545" cy="13510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78193" y="1779662"/>
            <a:ext cx="896620" cy="1352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78193" y="2339973"/>
            <a:ext cx="896620" cy="12509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938823" y="2239840"/>
            <a:ext cx="935990" cy="4601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978193" y="1779662"/>
            <a:ext cx="896620" cy="13794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978193" y="2700018"/>
            <a:ext cx="824865" cy="8909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7965" y="619768"/>
            <a:ext cx="5402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二、根据课文内容搭配词语。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833" y="1538857"/>
            <a:ext cx="7949565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dirty="0"/>
              <a:t>    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火神很敬佩普罗米修斯  悄悄对他说 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只要你向宙斯承认错误  归还火种  我一定请求他饶恕你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0041" y="1514726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86213" y="1531236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801" y="2121787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7926" y="2098292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3736" y="2098292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2481" y="2735832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393" y="720715"/>
            <a:ext cx="5974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三、给下面的对话加上合适的标点。 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35700" y="3867894"/>
            <a:ext cx="2338441" cy="472337"/>
            <a:chOff x="6516216" y="2272088"/>
            <a:chExt cx="2338441" cy="472337"/>
          </a:xfrm>
        </p:grpSpPr>
        <p:sp>
          <p:nvSpPr>
            <p:cNvPr id="14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16216" y="2288677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字词听写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3587" y="2338112"/>
              <a:ext cx="351070" cy="38016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8029545" y="2272088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54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2113" y="36080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1754" y="1090921"/>
            <a:ext cx="54726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古希腊神话传说中的神。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普罗米修斯与智慧女神雅典娜共同创造了人类，并教会了人类很多知识和技能。那时候，人和神是生活在一起的。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u=1128568332,1241887926&amp;fm=214&amp;gp=0.jpg"/>
          <p:cNvPicPr>
            <a:picLocks noChangeAspect="1"/>
          </p:cNvPicPr>
          <p:nvPr/>
        </p:nvPicPr>
        <p:blipFill>
          <a:blip r:embed="rId2" cstate="print"/>
          <a:srcRect r="34163"/>
          <a:stretch>
            <a:fillRect/>
          </a:stretch>
        </p:blipFill>
        <p:spPr>
          <a:xfrm>
            <a:off x="251520" y="1227781"/>
            <a:ext cx="2448272" cy="30963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91"/>
          <a:stretch>
            <a:fillRect/>
          </a:stretch>
        </p:blipFill>
        <p:spPr>
          <a:xfrm>
            <a:off x="4139952" y="1311560"/>
            <a:ext cx="2016224" cy="53314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72000" y="123479"/>
            <a:ext cx="2990051" cy="913424"/>
            <a:chOff x="4643664" y="189596"/>
            <a:chExt cx="2990051" cy="913424"/>
          </a:xfrm>
        </p:grpSpPr>
        <p:sp>
          <p:nvSpPr>
            <p:cNvPr id="5" name="云形标注 4"/>
            <p:cNvSpPr/>
            <p:nvPr/>
          </p:nvSpPr>
          <p:spPr>
            <a:xfrm>
              <a:off x="4643664" y="189596"/>
              <a:ext cx="2990051" cy="913424"/>
            </a:xfrm>
            <a:prstGeom prst="cloudCallout">
              <a:avLst>
                <a:gd name="adj1" fmla="val -35053"/>
                <a:gd name="adj2" fmla="val 6875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787937" y="345199"/>
              <a:ext cx="27015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要读好这个人名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247672" y="1059582"/>
            <a:ext cx="198804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68557" y="1059582"/>
            <a:ext cx="161290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宙斯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7544" y="2072709"/>
            <a:ext cx="198804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赫拉克勒斯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14297" y="1059582"/>
            <a:ext cx="1988045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赫淮斯托斯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56646" y="2072709"/>
            <a:ext cx="234872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“盗”取火种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206423" y="2072709"/>
            <a:ext cx="1627369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遭受惩罚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3263" y="3254707"/>
            <a:ext cx="852348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请你根据这些词语提示，说说课文内容。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4849" y="2072709"/>
            <a:ext cx="1627369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获得自由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54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1"/>
          <p:cNvSpPr txBox="1"/>
          <p:nvPr/>
        </p:nvSpPr>
        <p:spPr>
          <a:xfrm>
            <a:off x="12113" y="36080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11560" y="699542"/>
            <a:ext cx="794067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普罗米修斯给人类带来了火种，帮他们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驱寒取暖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造福了人类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。宙斯知道了，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气急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，下令狠狠地惩罚他。普罗米修斯承受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风吹雨淋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的各种痛苦，但仍然不屈不挠，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大力神知道了，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愤愤不平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挽弓搭箭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，解救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了普罗米修斯。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爆炸形 1 33"/>
          <p:cNvSpPr/>
          <p:nvPr/>
        </p:nvSpPr>
        <p:spPr>
          <a:xfrm>
            <a:off x="611555" y="1169943"/>
            <a:ext cx="2592288" cy="223224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取火</a:t>
            </a:r>
            <a:endParaRPr lang="zh-CN" altLang="en-US" sz="4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爆炸形 1 34"/>
          <p:cNvSpPr/>
          <p:nvPr/>
        </p:nvSpPr>
        <p:spPr>
          <a:xfrm>
            <a:off x="3604781" y="1169819"/>
            <a:ext cx="2592288" cy="223224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受罚</a:t>
            </a:r>
            <a:endParaRPr lang="zh-CN" altLang="en-US" sz="4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爆炸形 1 35"/>
          <p:cNvSpPr/>
          <p:nvPr/>
        </p:nvSpPr>
        <p:spPr>
          <a:xfrm>
            <a:off x="6392902" y="1169938"/>
            <a:ext cx="2592288" cy="223224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获救</a:t>
            </a:r>
            <a:endParaRPr lang="zh-CN" altLang="en-US" sz="4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763688" y="1316343"/>
            <a:ext cx="6992144" cy="24129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普罗米修斯因为“盗”火，受到了宙斯严厉的惩罚，请同学们默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3-8自然段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勾画、圈出你感触最深的词句并批注，再在小组内交流，开始吧！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（课后第三题）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2" y="2067694"/>
            <a:ext cx="1233170" cy="17678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871" y="411510"/>
            <a:ext cx="2319582" cy="561692"/>
            <a:chOff x="236194" y="411510"/>
            <a:chExt cx="231958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764139" y="1447785"/>
            <a:ext cx="216024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3968" y="1447785"/>
            <a:ext cx="100811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3648" y="1447785"/>
            <a:ext cx="100811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279053" y="987572"/>
            <a:ext cx="418542" cy="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048164" y="2199036"/>
            <a:ext cx="2880320" cy="1224136"/>
            <a:chOff x="6048164" y="2199036"/>
            <a:chExt cx="2880320" cy="1224136"/>
          </a:xfrm>
        </p:grpSpPr>
        <p:sp>
          <p:nvSpPr>
            <p:cNvPr id="8" name="云形 7"/>
            <p:cNvSpPr/>
            <p:nvPr/>
          </p:nvSpPr>
          <p:spPr>
            <a:xfrm>
              <a:off x="6048164" y="2199036"/>
              <a:ext cx="2880320" cy="1224136"/>
            </a:xfrm>
            <a:prstGeom prst="cloud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227979" y="2334050"/>
              <a:ext cx="252028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具有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坚定不移的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信念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V="1">
            <a:off x="1095643" y="1403938"/>
            <a:ext cx="3188325" cy="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左弧形箭头 13"/>
          <p:cNvSpPr/>
          <p:nvPr/>
        </p:nvSpPr>
        <p:spPr>
          <a:xfrm>
            <a:off x="144696" y="1546757"/>
            <a:ext cx="731520" cy="1216152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2800" y="2632639"/>
            <a:ext cx="2123399" cy="954107"/>
          </a:xfrm>
          <a:prstGeom prst="rect">
            <a:avLst/>
          </a:prstGeom>
          <a:noFill/>
          <a:ln w="317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为民造福的决心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67031" y="2279317"/>
            <a:ext cx="2809937" cy="1520484"/>
            <a:chOff x="3167031" y="2279317"/>
            <a:chExt cx="2809937" cy="1520484"/>
          </a:xfrm>
        </p:grpSpPr>
        <p:sp>
          <p:nvSpPr>
            <p:cNvPr id="18" name="爆炸形 2 17"/>
            <p:cNvSpPr/>
            <p:nvPr/>
          </p:nvSpPr>
          <p:spPr>
            <a:xfrm>
              <a:off x="3167031" y="2279317"/>
              <a:ext cx="2809937" cy="1520484"/>
            </a:xfrm>
            <a:prstGeom prst="irregularSeal2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7466" y="2755479"/>
              <a:ext cx="1945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英勇无畏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71600" y="483518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普罗米修斯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摇摇头，坚定地回答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为人类造福，有什么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可以忍受各种痛苦，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但绝不会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承认错误，更不会归还火种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9" grpId="0" animBg="1"/>
      <p:bldP spid="14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971600" y="2852445"/>
            <a:ext cx="705678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尽管如此，普罗米修斯就是不向宙斯屈服。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7336" y="3645783"/>
            <a:ext cx="8585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可以看出普罗米修斯是一个（              ）的人。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62966" y="3645783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坚强、不屈不挠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1560" y="685691"/>
            <a:ext cx="8064896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普罗米修斯摇摇头，坚定地回答：“为人类造福，有什么错？我可以忍受各种痛苦，但绝不会承认错误，更不会归还火种！”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9632" y="2206570"/>
            <a:ext cx="7221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可以看出普罗米修斯是一个（     ）的人。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42247" y="22065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40519" y="1131084"/>
            <a:ext cx="291321" cy="432048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40719" y="1563132"/>
            <a:ext cx="284743" cy="432048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160999" y="1563132"/>
            <a:ext cx="115212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192447" y="1995180"/>
            <a:ext cx="115212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3" grpId="0"/>
      <p:bldP spid="24" grpId="0"/>
      <p:bldP spid="26" grpId="0"/>
      <p:bldP spid="27" grpId="0"/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128568332,1241887926&amp;fm=214&amp;gp=0.jpg"/>
          <p:cNvPicPr>
            <a:picLocks noChangeAspect="1"/>
          </p:cNvPicPr>
          <p:nvPr/>
        </p:nvPicPr>
        <p:blipFill>
          <a:blip r:embed="rId1" cstate="print"/>
          <a:srcRect r="23511"/>
          <a:stretch>
            <a:fillRect/>
          </a:stretch>
        </p:blipFill>
        <p:spPr>
          <a:xfrm>
            <a:off x="6913056" y="2602243"/>
            <a:ext cx="2051432" cy="19667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243743" y="1572395"/>
            <a:ext cx="8656513" cy="954107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边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读边想象普罗米修斯英勇无畏的样子。要读好反问句的语气，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“绝不会”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“更不会”要重读 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75" y="631761"/>
            <a:ext cx="2473998" cy="697101"/>
            <a:chOff x="2674066" y="1883594"/>
            <a:chExt cx="2473998" cy="6971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9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8893" y="650880"/>
            <a:ext cx="4577080" cy="2245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普罗米修斯的双手和双脚戴着铁环，被死死地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在高高的悬崖上。他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不能动弹，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不能睡觉，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遭受着风吹雨淋的痛苦。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Picture 4" descr="http://pic.guoxuedashi.com/lishipic/4/161813.jpg"/>
          <p:cNvPicPr>
            <a:picLocks noChangeAspect="1" noChangeArrowheads="1"/>
          </p:cNvPicPr>
          <p:nvPr/>
        </p:nvPicPr>
        <p:blipFill>
          <a:blip r:embed="rId1" cstate="print"/>
          <a:srcRect r="40021"/>
          <a:stretch>
            <a:fillRect/>
          </a:stretch>
        </p:blipFill>
        <p:spPr bwMode="auto">
          <a:xfrm>
            <a:off x="5796136" y="471314"/>
            <a:ext cx="2520280" cy="26044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148324" y="3229203"/>
            <a:ext cx="5070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静静地读这些文字，你有什么感受？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2419" y="3063875"/>
            <a:ext cx="3744416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普罗米修斯太痛苦了，但他从不屈服，真是了不起！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11960" y="1179473"/>
            <a:ext cx="360040" cy="432048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533376" y="1958042"/>
            <a:ext cx="27601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31561" y="2404115"/>
            <a:ext cx="27601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503900" y="1993333"/>
            <a:ext cx="708712" cy="432048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7" grpId="0" bldLvl="0" animBg="1"/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42606"/>
            <a:ext cx="2483768" cy="2039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1755" y="1488499"/>
            <a:ext cx="8396709" cy="954107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边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读边想象普罗米修斯不屈不挠的样子。要读出赞美、敬佩的语气，“锁”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“日夜”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重读。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75" y="631761"/>
            <a:ext cx="2473998" cy="697101"/>
            <a:chOff x="2674066" y="1883594"/>
            <a:chExt cx="2473998" cy="6971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9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85626" y="1454711"/>
            <a:ext cx="8172747" cy="1050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例：炎炎夏日里，太阳炙烤着大地，岩石在燃烧，普罗米修斯双唇裂开，渗出血丝，但他仍然坚定地望着远方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1620" y="413371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发挥想象，把可能的情景想具体，说生动。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他承受了什么样的痛苦？有可能做些什么？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7434" y="2661791"/>
            <a:ext cx="235032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寒冬腊月里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3375" y="3280246"/>
            <a:ext cx="2350323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漫漫长夜里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7434" y="3885927"/>
            <a:ext cx="2350323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狂风暴雨里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bldLvl="0" animBg="1"/>
      <p:bldP spid="10" grpId="0" bldLvl="0" animBg="1"/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1540" y="627534"/>
            <a:ext cx="82809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普罗米修斯毫不屈服，宙斯又给予了他怎样的惩罚？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855" y="1563638"/>
            <a:ext cx="7908290" cy="22453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狠心的宙斯又派了一只凶恶的鹫（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jiù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）鹰，每天站在普罗米修斯的双膝上，用它尖利的嘴巴，啄食他的肝脏。白天，他的肝脏被吃光了，可是一到晚上，肝脏又重新长了起来。这样，普罗米修斯所承受的痛苦，永远没有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尽头。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4" y="1707654"/>
            <a:ext cx="1432482" cy="21408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0000" y="1923750"/>
            <a:ext cx="6339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读课文，读准字音，读通句子。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924" y="440986"/>
            <a:ext cx="5154047" cy="600074"/>
            <a:chOff x="179512" y="267494"/>
            <a:chExt cx="5154047" cy="600074"/>
          </a:xfrm>
        </p:grpSpPr>
        <p:sp>
          <p:nvSpPr>
            <p:cNvPr id="9" name="文本框 14">
              <a:hlinkClick r:id="rId2" action="ppaction://hlinkfile"/>
            </p:cNvPr>
            <p:cNvSpPr txBox="1"/>
            <p:nvPr/>
          </p:nvSpPr>
          <p:spPr>
            <a:xfrm>
              <a:off x="623138" y="26749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初读课文 感知大意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371992"/>
            <a:ext cx="51125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带着感情，默读第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4" y="1131590"/>
            <a:ext cx="3816424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看这幅画面，你会想到哪些词语？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Picture 2" descr="http://i4.qhimg.com/t0131b37cf6d80384c4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040" y="1131590"/>
            <a:ext cx="3810000" cy="28575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2" name="矩形 21"/>
          <p:cNvSpPr/>
          <p:nvPr/>
        </p:nvSpPr>
        <p:spPr>
          <a:xfrm>
            <a:off x="539552" y="2139702"/>
            <a:ext cx="4248472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惨不忍睹、血淋淋、悲惨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9552" y="2914551"/>
            <a:ext cx="4320480" cy="9531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再细读文字，哪些词语让你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揪心？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爆炸形 1 24"/>
          <p:cNvSpPr/>
          <p:nvPr/>
        </p:nvSpPr>
        <p:spPr>
          <a:xfrm>
            <a:off x="179512" y="2643758"/>
            <a:ext cx="2160240" cy="1224136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每天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爆炸形 1 25"/>
          <p:cNvSpPr/>
          <p:nvPr/>
        </p:nvSpPr>
        <p:spPr>
          <a:xfrm>
            <a:off x="2195736" y="2211710"/>
            <a:ext cx="2160240" cy="1224136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重复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爆炸形 1 26"/>
          <p:cNvSpPr/>
          <p:nvPr/>
        </p:nvSpPr>
        <p:spPr>
          <a:xfrm>
            <a:off x="3995936" y="1203598"/>
            <a:ext cx="5544616" cy="223224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永远没有尽头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7896" y="1515376"/>
            <a:ext cx="772040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朗读第七自然段的时候，声音要低沉一些，缓慢一些，表现出普罗米修斯遭受的痛苦。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42606"/>
            <a:ext cx="2483768" cy="2039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07975" y="631761"/>
            <a:ext cx="2473998" cy="697101"/>
            <a:chOff x="2674066" y="1883594"/>
            <a:chExt cx="2473998" cy="69710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10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5686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1680" y="987574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英雄总是令人敬佩的，他的最终结局怎样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？有感情地朗读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最后一个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36623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，著名的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大力士赫拉克勒斯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经过高加索山。他看到普罗米修斯被锁在悬崖上，心中愤愤不平，便挽弓搭箭，射死了那只鹫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用石头砸碎了锁链。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位敢于从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天上“盗”取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火种的英雄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，终于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获得了自由。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43757"/>
            <a:ext cx="2567897" cy="180402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4211960" y="2470266"/>
            <a:ext cx="708712" cy="432048"/>
          </a:xfrm>
          <a:prstGeom prst="ellipse">
            <a:avLst/>
          </a:prstGeom>
          <a:grpFill/>
          <a:ln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33577" y="3068717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饱含着人类长久以来的期待，饱含着人类对英雄的崇敬与爱戴。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23528" y="565557"/>
            <a:ext cx="4927198" cy="64807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是谁救了普罗米修斯？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4346" y="2139449"/>
            <a:ext cx="4830445" cy="22453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为人类驱走黑暗带来光明，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为人类驱走寒冷带来温暖，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为人类驱走痛苦带来幸福，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这样的人怎么能遭受不幸呢！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95536" y="2139314"/>
            <a:ext cx="3271282" cy="648335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为什么要救他？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68926" y="473010"/>
            <a:ext cx="4033326" cy="1666304"/>
            <a:chOff x="4968926" y="473010"/>
            <a:chExt cx="4033326" cy="1666304"/>
          </a:xfrm>
        </p:grpSpPr>
        <p:sp>
          <p:nvSpPr>
            <p:cNvPr id="5" name="爆炸形 1 4"/>
            <p:cNvSpPr/>
            <p:nvPr/>
          </p:nvSpPr>
          <p:spPr>
            <a:xfrm>
              <a:off x="4968926" y="473010"/>
              <a:ext cx="4033326" cy="1666304"/>
            </a:xfrm>
            <a:prstGeom prst="irregularSeal1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endParaRPr lang="zh-CN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430774" y="1005184"/>
              <a:ext cx="31787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大力士赫拉克勒斯</a:t>
              </a:r>
              <a:endPara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68011" y="627534"/>
            <a:ext cx="74079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你认为普罗米修斯是一位怎样的天神？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98267" y="1212309"/>
            <a:ext cx="3168352" cy="1584176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造福人类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6" name="Picture 2" descr="http://img1.cache.netease.com/catchpic/9/95/95D39F6A4EE91080263C583D83C6F0D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68481" y="2139702"/>
            <a:ext cx="2997148" cy="235957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云形 1"/>
          <p:cNvSpPr/>
          <p:nvPr/>
        </p:nvSpPr>
        <p:spPr>
          <a:xfrm>
            <a:off x="3347864" y="1195508"/>
            <a:ext cx="3168352" cy="1584176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勇敢善良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383610" y="2779684"/>
            <a:ext cx="3802380" cy="1584325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富有正义感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581" y="360515"/>
            <a:ext cx="7546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让我们讲述普罗米修斯“盗”火的故事吧！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5602" y="1344600"/>
            <a:ext cx="71867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提示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人来的悲惨生活   决心“盗”火  人类过上了有火的生活。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押、戴、锁、啄。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赫拉克勒斯、射死、砸碎、获得自由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211960" y="2283718"/>
            <a:ext cx="374042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372200" y="2270251"/>
            <a:ext cx="374042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532" y="897563"/>
            <a:ext cx="8424936" cy="9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一起来看看词语表中的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个词语，把它们进行归类积累吧！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1995686"/>
            <a:ext cx="4716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描写人们没有火时的生活的词语：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0072" y="2221149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悲惨  危害  猛兽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2797647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描写普罗米修斯不畏强暴的词语：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7385" y="2986595"/>
            <a:ext cx="972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377" y="3599608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描写普罗米修斯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遭受惩罚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的词语：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8413" y="3752042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狠心  尖利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545" y="392952"/>
            <a:ext cx="15841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积累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5" y="369473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/>
      <p:bldP spid="10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11509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请同学们默读课后“阅读链接”，看一看与课文讲述故事的不同，体会故事不同的神奇。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139702"/>
            <a:ext cx="1212368" cy="17374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9874" y="1275606"/>
            <a:ext cx="7401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取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火方式不同：普罗米修斯从喷射着火焰的车轮上拿取火星，带到人间；燧人氏从鸟嘴啄木这个行为受到启发，用小棍钻木，从而得到火。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2499742"/>
            <a:ext cx="7423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普罗米修斯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具有神奇的力量：肝脏被鹫鹰啄食光，一到晚上又重新长起来；许多年不能动弹，不能睡觉，日夜遭受风吹雨淋的痛苦仍然神奇存活。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燧人氏善于思考，勇于创造，同样带给人类光明和温暖。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1640" y="1527233"/>
            <a:ext cx="630942" cy="208903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箭头连接符 24"/>
          <p:cNvCxnSpPr>
            <a:stCxn id="24" idx="3"/>
            <a:endCxn id="27" idx="1"/>
          </p:cNvCxnSpPr>
          <p:nvPr/>
        </p:nvCxnSpPr>
        <p:spPr>
          <a:xfrm flipV="1">
            <a:off x="1962582" y="1812948"/>
            <a:ext cx="2103085" cy="7588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3"/>
            <a:endCxn id="14" idx="1"/>
          </p:cNvCxnSpPr>
          <p:nvPr/>
        </p:nvCxnSpPr>
        <p:spPr>
          <a:xfrm>
            <a:off x="1962582" y="2571750"/>
            <a:ext cx="2103085" cy="609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65667" y="1562879"/>
            <a:ext cx="856645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盗火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54215" y="2210951"/>
            <a:ext cx="856645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被罚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5667" y="2931031"/>
            <a:ext cx="856645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获救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1515" y="153979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1515" y="2199409"/>
            <a:ext cx="999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1516" y="291179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箭头连接符 20"/>
          <p:cNvCxnSpPr>
            <a:stCxn id="28" idx="3"/>
            <a:endCxn id="3" idx="1"/>
          </p:cNvCxnSpPr>
          <p:nvPr/>
        </p:nvCxnSpPr>
        <p:spPr>
          <a:xfrm flipV="1">
            <a:off x="4910860" y="2461019"/>
            <a:ext cx="1710655" cy="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27" idx="3"/>
            <a:endCxn id="2" idx="1"/>
          </p:cNvCxnSpPr>
          <p:nvPr/>
        </p:nvCxnSpPr>
        <p:spPr>
          <a:xfrm flipV="1">
            <a:off x="4922312" y="1801406"/>
            <a:ext cx="1699203" cy="115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14" idx="3"/>
            <a:endCxn id="4" idx="1"/>
          </p:cNvCxnSpPr>
          <p:nvPr/>
        </p:nvCxnSpPr>
        <p:spPr>
          <a:xfrm flipV="1">
            <a:off x="4922312" y="3173405"/>
            <a:ext cx="1699204" cy="76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00379" y="425882"/>
            <a:ext cx="2237300" cy="561692"/>
            <a:chOff x="192083" y="411510"/>
            <a:chExt cx="2237300" cy="561692"/>
          </a:xfrm>
        </p:grpSpPr>
        <p:sp>
          <p:nvSpPr>
            <p:cNvPr id="19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4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20025" y="1857150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cǎn</a:t>
            </a:r>
            <a:endParaRPr lang="en-US" altLang="zh-CN" sz="2400" b="1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文本框 64"/>
          <p:cNvSpPr txBox="1"/>
          <p:nvPr/>
        </p:nvSpPr>
        <p:spPr>
          <a:xfrm>
            <a:off x="2069730" y="583878"/>
            <a:ext cx="595865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下面这些容易读错的字音，你能读正确吗？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1434" y="228826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悲惨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3021" y="2274599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盗取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2268370"/>
            <a:ext cx="972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敬佩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5410" y="224875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7658" y="2232022"/>
            <a:ext cx="1078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饶恕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4513" y="2185855"/>
            <a:ext cx="1106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8776" y="3845599"/>
            <a:ext cx="1144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锁链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2887" y="3802563"/>
            <a:ext cx="1196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0548" y="3806283"/>
            <a:ext cx="1023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8817" y="3733184"/>
            <a:ext cx="1725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愤愤不平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481853" y="2813579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304060" y="2775479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766833" y="2739475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007526" y="2738160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219349" y="2752111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005552" y="2752111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139159" y="4369546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340220" y="4371950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32043" y="4368819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7049509" y="4297538"/>
            <a:ext cx="49029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983388" y="1849681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dào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489469" y="1839213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pèi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569426" y="1844055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huán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899302" y="1790309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shù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771222" y="1779662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955389" y="3363981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052794" y="3396370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zāo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778180" y="3389393"/>
            <a:ext cx="55657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è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968266" y="3338140"/>
            <a:ext cx="73205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fèn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73246" y="3324750"/>
            <a:ext cx="576064" cy="533226"/>
          </a:xfrm>
          <a:prstGeom prst="ellipse">
            <a:avLst/>
          </a:prstGeom>
          <a:grpFill/>
          <a:ln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标注 16"/>
          <p:cNvSpPr/>
          <p:nvPr/>
        </p:nvSpPr>
        <p:spPr>
          <a:xfrm>
            <a:off x="3493312" y="2559954"/>
            <a:ext cx="2038744" cy="967999"/>
          </a:xfrm>
          <a:prstGeom prst="cloudCallout">
            <a:avLst>
              <a:gd name="adj1" fmla="val 77220"/>
              <a:gd name="adj2" fmla="val 40477"/>
            </a:avLst>
          </a:prstGeom>
          <a:grpFill/>
          <a:ln>
            <a:solidFill>
              <a:srgbClr val="C0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读四声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197810" y="1936718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045562" y="3459643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908776" y="3473421"/>
            <a:ext cx="270061" cy="312036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云形标注 85"/>
          <p:cNvSpPr/>
          <p:nvPr/>
        </p:nvSpPr>
        <p:spPr>
          <a:xfrm>
            <a:off x="324183" y="1039763"/>
            <a:ext cx="1934628" cy="674406"/>
          </a:xfrm>
          <a:prstGeom prst="cloudCallout">
            <a:avLst>
              <a:gd name="adj1" fmla="val 2548"/>
              <a:gd name="adj2" fmla="val 74016"/>
            </a:avLst>
          </a:prstGeom>
          <a:grpFill/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455505" y="1859586"/>
            <a:ext cx="435482" cy="418771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116551" y="3353876"/>
            <a:ext cx="435482" cy="418771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7012448" y="1782375"/>
            <a:ext cx="435482" cy="418771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云形标注 89"/>
          <p:cNvSpPr/>
          <p:nvPr/>
        </p:nvSpPr>
        <p:spPr>
          <a:xfrm>
            <a:off x="6968266" y="2752898"/>
            <a:ext cx="2049434" cy="582112"/>
          </a:xfrm>
          <a:prstGeom prst="cloudCallout">
            <a:avLst>
              <a:gd name="adj1" fmla="val -19692"/>
              <a:gd name="adj2" fmla="val 72813"/>
            </a:avLst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79512" y="591530"/>
            <a:ext cx="8784976" cy="3924436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30062" y="339502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76052" y="339502"/>
            <a:ext cx="1121491" cy="438582"/>
            <a:chOff x="6520102" y="843558"/>
            <a:chExt cx="1121491" cy="438582"/>
          </a:xfrm>
        </p:grpSpPr>
        <p:sp>
          <p:nvSpPr>
            <p:cNvPr id="52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891961" y="3845456"/>
            <a:ext cx="1144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押往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122344" y="4369403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38574" y="3363838"/>
            <a:ext cx="111314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yā</a:t>
            </a:r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612458" y="3780728"/>
            <a:ext cx="1023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肝脏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159926" y="5261571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203953" y="4343264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5835526" y="3363838"/>
            <a:ext cx="96872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zàng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2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16" grpId="0" animBg="1"/>
      <p:bldP spid="1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57" grpId="0"/>
      <p:bldP spid="9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3780" y="1266190"/>
            <a:ext cx="7076440" cy="20688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篇课文通过讲述普罗米修斯为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人类（        ）的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事，赞颂了普罗米修斯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富有（      ），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为人类谋利益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而（        ）、（        ）、（        ）的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伟大精神。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2045" y="177993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火受罚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4488" y="228154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同情心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34050" y="2303150"/>
            <a:ext cx="1623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强权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4488" y="2796003"/>
            <a:ext cx="1612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勇敢机智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1920" y="2816329"/>
            <a:ext cx="1612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不屈不挠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6871" y="429715"/>
            <a:ext cx="2237300" cy="561692"/>
            <a:chOff x="179512" y="411510"/>
            <a:chExt cx="2237300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179238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8" grpId="0"/>
      <p:bldP spid="19" grpId="0"/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940180" y="1438793"/>
            <a:ext cx="5263637" cy="3030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是谁？让漫漫黑夜跳跃希望的火苗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是谁？让蛮荒时代沐浴文明的曙光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是谁？甘愿触犯天条也要救人类于水火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是谁？深受酷刑却无怨无悔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啊！巨人，是你给人类带来火种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送来光和热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送来人类新的纪元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r>
              <a:rPr sz="2100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sz="2100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C:\Users\lenovo\Desktop\timg (3)_副本.pngtimg (3)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  <p:pic>
        <p:nvPicPr>
          <p:cNvPr id="14" name="图片 13" descr="timg (6)"/>
          <p:cNvPicPr>
            <a:picLocks noChangeAspect="1"/>
          </p:cNvPicPr>
          <p:nvPr/>
        </p:nvPicPr>
        <p:blipFill>
          <a:blip r:embed="rId2"/>
          <a:srcRect l="1633" r="4664" b="2763"/>
          <a:stretch>
            <a:fillRect/>
          </a:stretch>
        </p:blipFill>
        <p:spPr>
          <a:xfrm>
            <a:off x="7203817" y="1851670"/>
            <a:ext cx="1722176" cy="2547544"/>
          </a:xfrm>
          <a:prstGeom prst="round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3034253" y="619504"/>
            <a:ext cx="3075493" cy="654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68581" tIns="34290" rIns="68581" bIns="34290" rtlCol="0" anchor="ctr">
            <a:no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rgbClr val="0000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普罗米修斯赞歌</a:t>
            </a:r>
            <a:endParaRPr lang="zh-CN" altLang="en-US" sz="3200">
              <a:solidFill>
                <a:srgbClr val="0000F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4509" y="437902"/>
            <a:ext cx="2249871" cy="561692"/>
            <a:chOff x="179512" y="411510"/>
            <a:chExt cx="2249871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844" y="411510"/>
            <a:ext cx="42663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尽管上天和你蓄意为敌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――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高山险峻，铁链加身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烈日如火，暴雨如注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――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但沉重的铁链只能锁住你的身躯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却怎能锁住那颗坦荡无私的心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难道仅仅是物质的火种吗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不，你给予我们的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是生生不息的精神火种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坚强　博爱　无私</a:t>
            </a:r>
            <a:endParaRPr sz="2100" b="1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这就是你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――</a:t>
            </a:r>
            <a:r>
              <a:rPr sz="2100" b="1" dirty="0" err="1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普罗米修斯</a:t>
            </a:r>
            <a:r>
              <a:rPr sz="2100" b="1" dirty="0" smtClean="0">
                <a:solidFill>
                  <a:srgbClr val="0000F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lang="zh-CN" altLang="en-US" sz="2400" dirty="0" smtClean="0">
              <a:solidFill>
                <a:srgbClr val="0000F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C:\Users\lenovo\Desktop\timg (3)_副本.pngtimg (3)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  <p:pic>
        <p:nvPicPr>
          <p:cNvPr id="11" name="图片 10" descr="C:\Users\lenovo\Desktop\timg (5).jpgtimg (5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44208" y="2268288"/>
            <a:ext cx="2575644" cy="2146529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3167844" y="591352"/>
            <a:ext cx="2808312" cy="616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68581" tIns="34290" rIns="68581" bIns="34290" rtlCol="0" anchor="ctr">
            <a:no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rgbClr val="0000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希腊众神简介</a:t>
            </a:r>
            <a:endParaRPr lang="zh-CN" altLang="en-US" sz="3200">
              <a:solidFill>
                <a:srgbClr val="0000F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1663809"/>
            <a:ext cx="45721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★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众神领袖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宙斯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宙斯是希腊神话中十二主神之一，是众神之王，具有至高无上的权威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C:\Users\lenovo\Desktop\timg (7).jpgtimg (7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24128" y="2067694"/>
            <a:ext cx="3321953" cy="2307507"/>
          </a:xfrm>
          <a:prstGeom prst="roundRect">
            <a:avLst/>
          </a:prstGeom>
        </p:spPr>
      </p:pic>
      <p:pic>
        <p:nvPicPr>
          <p:cNvPr id="8" name="图片 7" descr="C:\Users\lenovo\Desktop\timg (3)_副本.pngtimg (3)_副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lenovo\Desktop\timg (3)_副本.pngtimg (3)_副本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3864" y="1303111"/>
            <a:ext cx="1905063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50"/>
              <a:t>　</a:t>
            </a:r>
            <a:endParaRPr lang="zh-CN" altLang="en-US" sz="1350"/>
          </a:p>
        </p:txBody>
      </p:sp>
      <p:sp>
        <p:nvSpPr>
          <p:cNvPr id="7" name="文本框 6"/>
          <p:cNvSpPr txBox="1"/>
          <p:nvPr/>
        </p:nvSpPr>
        <p:spPr>
          <a:xfrm>
            <a:off x="395536" y="843558"/>
            <a:ext cx="62313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太阳神阿波罗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在希腊神话中，太阳神阿波罗是宙斯的儿子。在人们心目中，太阳神是一个精力充沛、血气方刚的年轻人。这位光明之神容貌英俊，浑身散发着芳香，头上通常戴着用月桂树、爱神木、橄榄树或睡莲的枝叶编织的冠冕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 descr="timg (8)"/>
          <p:cNvPicPr>
            <a:picLocks noChangeAspect="1"/>
          </p:cNvPicPr>
          <p:nvPr/>
        </p:nvPicPr>
        <p:blipFill>
          <a:blip r:embed="rId2"/>
          <a:srcRect l="3825" t="3977" r="62646" b="50079"/>
          <a:stretch>
            <a:fillRect/>
          </a:stretch>
        </p:blipFill>
        <p:spPr>
          <a:xfrm>
            <a:off x="6626848" y="1297895"/>
            <a:ext cx="2204157" cy="3169072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5264" y="1923678"/>
            <a:ext cx="2132599" cy="2503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12100" y="483518"/>
            <a:ext cx="71521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火神赫淮斯托斯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赫淮斯托斯是希腊神话中锻造技艺异常高超的火神、锻造之神、砌石之神、雕塑之神与工匠之神，是奥林匹斯十二主神之一，是宙斯和赫拉的孩子，隐居在埃托纳山，联合独眼怪族开发丰富的矿山，专门打造精良的器具。有人说，当赫淮斯托斯每一次敲打时，便伴随着一次地震与火山的喷发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C:\Users\lenovo\Desktop\timg (3)_副本.pngtimg (3)_副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23864" y="1303111"/>
            <a:ext cx="1905063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50"/>
              <a:t>　</a:t>
            </a:r>
            <a:endParaRPr lang="zh-CN" altLang="en-US" sz="1350"/>
          </a:p>
        </p:txBody>
      </p:sp>
      <p:sp>
        <p:nvSpPr>
          <p:cNvPr id="7" name="文本框 6"/>
          <p:cNvSpPr txBox="1"/>
          <p:nvPr/>
        </p:nvSpPr>
        <p:spPr>
          <a:xfrm>
            <a:off x="323528" y="499370"/>
            <a:ext cx="65527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大力神赫拉克勒斯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万神之首宙斯与美丽的神女阿尔克麦涅生有一个儿子，名叫赫拉克勒斯。这引起了宙斯的另一个妻子——有万神之母之称的赫拉的嫉妒和报复。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小赫拉克勒斯在赫拉的嫉妒和报复中坚强地长大了，而且长得身材魁伟，仪表堂堂，力大无比，成了远近闻名的英雄，赢得了“大力神”的美称。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 descr="C:\Users\lenovo\Desktop\timg (10).jpgtimg (10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020272" y="1778419"/>
            <a:ext cx="1946498" cy="2679470"/>
          </a:xfrm>
          <a:prstGeom prst="roundRect">
            <a:avLst/>
          </a:prstGeom>
        </p:spPr>
      </p:pic>
      <p:pic>
        <p:nvPicPr>
          <p:cNvPr id="6" name="图片 5" descr="C:\Users\lenovo\Desktop\timg (3)_副本.pngtimg (3)_副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818" y="4634113"/>
            <a:ext cx="9167637" cy="536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669947" y="1154766"/>
            <a:ext cx="455765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一、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将词语补充完整。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155656"/>
            <a:ext cx="749916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气（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）败（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驱（   ）取（ 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）吹（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）弓（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）箭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215565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急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8813" y="215565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0112" y="215565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36296" y="215256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5666" y="300058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风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3006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雨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1793" y="2970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挽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3371" y="30062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搭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9268" y="432219"/>
            <a:ext cx="2249871" cy="561692"/>
            <a:chOff x="179512" y="411510"/>
            <a:chExt cx="2249871" cy="561692"/>
          </a:xfrm>
        </p:grpSpPr>
        <p:sp>
          <p:nvSpPr>
            <p:cNvPr id="15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Oval 1"/>
          <p:cNvSpPr>
            <a:spLocks noChangeArrowheads="1"/>
          </p:cNvSpPr>
          <p:nvPr/>
        </p:nvSpPr>
        <p:spPr bwMode="auto">
          <a:xfrm>
            <a:off x="2136815" y="1453644"/>
            <a:ext cx="571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522" name="Oval 2"/>
          <p:cNvSpPr>
            <a:spLocks noChangeArrowheads="1"/>
          </p:cNvSpPr>
          <p:nvPr/>
        </p:nvSpPr>
        <p:spPr bwMode="auto">
          <a:xfrm>
            <a:off x="3994165" y="1453644"/>
            <a:ext cx="57150" cy="444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260" y="2749788"/>
            <a:ext cx="7674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普罗米修斯跑到太阳车那里，从喷射着火焰的车轮上，拿了一颗火星，带到人间。（缩句）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035" y="533003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二、按要求写句子。</a:t>
            </a: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260" y="1054973"/>
            <a:ext cx="76739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他既不能动弹，也不能睡觉，日夜遭受着风吹雨淋的痛苦。（用加点词写句子）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1885692"/>
            <a:ext cx="712879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机会既不是上天给予的，也不是凭空出现的，要靠我们自己争取。</a:t>
            </a:r>
            <a:endParaRPr lang="zh-CN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656" y="3579733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普罗米修斯拿了火星。</a:t>
            </a:r>
            <a:endParaRPr lang="zh-CN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88847" y="1685193"/>
            <a:ext cx="6766306" cy="17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精卫填海、女娲补天、盘古开天地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大闹天空、哪吒闹海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915566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三、说出几个神话故事。 </a:t>
            </a:r>
            <a:endParaRPr lang="zh-CN" altLang="en-US" dirty="0">
              <a:solidFill>
                <a:prstClr val="black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817273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宙斯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斯托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斯    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赫拉克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1419622"/>
            <a:ext cx="158417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hè</a:t>
            </a:r>
            <a:r>
              <a:rPr lang="en-US" altLang="zh-CN" sz="24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huái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8588" y="1419622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sī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9904" y="2969401"/>
            <a:ext cx="8573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lè</a:t>
            </a:r>
            <a:endParaRPr lang="en-US" altLang="zh-CN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15735" y="2537353"/>
            <a:ext cx="2860721" cy="1119971"/>
            <a:chOff x="5815735" y="2154474"/>
            <a:chExt cx="2860721" cy="1119971"/>
          </a:xfrm>
          <a:solidFill>
            <a:schemeClr val="accent3">
              <a:lumMod val="75000"/>
            </a:schemeClr>
          </a:solidFill>
        </p:grpSpPr>
        <p:sp>
          <p:nvSpPr>
            <p:cNvPr id="7" name="云形标注 6"/>
            <p:cNvSpPr/>
            <p:nvPr/>
          </p:nvSpPr>
          <p:spPr>
            <a:xfrm>
              <a:off x="5815735" y="2154474"/>
              <a:ext cx="2860721" cy="1119971"/>
            </a:xfrm>
            <a:prstGeom prst="cloudCallout">
              <a:avLst>
                <a:gd name="adj1" fmla="val -77268"/>
                <a:gd name="adj2" fmla="val 9318"/>
              </a:avLst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84168" y="2298960"/>
              <a:ext cx="241394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这些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人物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里，谁的权力最大？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文本框 64"/>
          <p:cNvSpPr txBox="1"/>
          <p:nvPr/>
        </p:nvSpPr>
        <p:spPr>
          <a:xfrm>
            <a:off x="52888" y="484600"/>
            <a:ext cx="806489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文中众神的名字，你能读对吗？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（课后第一题）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0" name="Picture 10" descr="http://pic35.photophoto.cn/20150630/0008020226749551_b.png"/>
          <p:cNvPicPr>
            <a:picLocks noChangeAspect="1" noChangeArrowheads="1"/>
          </p:cNvPicPr>
          <p:nvPr/>
        </p:nvPicPr>
        <p:blipFill>
          <a:blip r:embed="rId1" cstate="print"/>
          <a:srcRect b="2616"/>
          <a:stretch>
            <a:fillRect/>
          </a:stretch>
        </p:blipFill>
        <p:spPr bwMode="auto">
          <a:xfrm>
            <a:off x="-22353" y="0"/>
            <a:ext cx="9166353" cy="5143500"/>
          </a:xfrm>
          <a:prstGeom prst="rect">
            <a:avLst/>
          </a:prstGeom>
          <a:noFill/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67522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5552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7122716" y="925602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</a:rPr>
              <a:t>生火游戏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4" name="Picture 4" descr="http://ku.90sjimg.com/element_origin_min_pic/18/03/12/c27baba7c8efd788781739c8ef867c08.jpg%21/fwfh/804x804/quality/90/unsharp/true/compress/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71143"/>
          <a:stretch>
            <a:fillRect/>
          </a:stretch>
        </p:blipFill>
        <p:spPr bwMode="auto">
          <a:xfrm>
            <a:off x="-36512" y="4443958"/>
            <a:ext cx="2021201" cy="584151"/>
          </a:xfrm>
          <a:prstGeom prst="rect">
            <a:avLst/>
          </a:prstGeom>
          <a:noFill/>
        </p:spPr>
      </p:pic>
      <p:pic>
        <p:nvPicPr>
          <p:cNvPr id="85" name="Picture 4" descr="http://ku.90sjimg.com/element_origin_min_pic/18/03/12/c27baba7c8efd788781739c8ef867c08.jpg%21/fwfh/804x804/quality/90/unsharp/true/compress/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71143"/>
          <a:stretch>
            <a:fillRect/>
          </a:stretch>
        </p:blipFill>
        <p:spPr bwMode="auto">
          <a:xfrm>
            <a:off x="1835696" y="4443958"/>
            <a:ext cx="2021201" cy="584151"/>
          </a:xfrm>
          <a:prstGeom prst="rect">
            <a:avLst/>
          </a:prstGeom>
          <a:noFill/>
        </p:spPr>
      </p:pic>
      <p:pic>
        <p:nvPicPr>
          <p:cNvPr id="87" name="Picture 4" descr="http://ku.90sjimg.com/element_origin_min_pic/18/03/12/c27baba7c8efd788781739c8ef867c08.jpg%21/fwfh/804x804/quality/90/unsharp/true/compress/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71143"/>
          <a:stretch>
            <a:fillRect/>
          </a:stretch>
        </p:blipFill>
        <p:spPr bwMode="auto">
          <a:xfrm>
            <a:off x="3563888" y="4443958"/>
            <a:ext cx="2021201" cy="584151"/>
          </a:xfrm>
          <a:prstGeom prst="rect">
            <a:avLst/>
          </a:prstGeom>
          <a:noFill/>
        </p:spPr>
      </p:pic>
      <p:pic>
        <p:nvPicPr>
          <p:cNvPr id="88" name="Picture 4" descr="http://ku.90sjimg.com/element_origin_min_pic/18/03/12/c27baba7c8efd788781739c8ef867c08.jpg%21/fwfh/804x804/quality/90/unsharp/true/compress/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71143"/>
          <a:stretch>
            <a:fillRect/>
          </a:stretch>
        </p:blipFill>
        <p:spPr bwMode="auto">
          <a:xfrm>
            <a:off x="5292080" y="4443958"/>
            <a:ext cx="2021201" cy="584151"/>
          </a:xfrm>
          <a:prstGeom prst="rect">
            <a:avLst/>
          </a:prstGeom>
          <a:noFill/>
        </p:spPr>
      </p:pic>
      <p:pic>
        <p:nvPicPr>
          <p:cNvPr id="89" name="Picture 4" descr="http://ku.90sjimg.com/element_origin_min_pic/18/03/12/c27baba7c8efd788781739c8ef867c08.jpg%21/fwfh/804x804/quality/90/unsharp/true/compress/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71143"/>
          <a:stretch>
            <a:fillRect/>
          </a:stretch>
        </p:blipFill>
        <p:spPr bwMode="auto">
          <a:xfrm>
            <a:off x="7122799" y="4443958"/>
            <a:ext cx="2021201" cy="584151"/>
          </a:xfrm>
          <a:prstGeom prst="rect">
            <a:avLst/>
          </a:prstGeom>
          <a:noFill/>
        </p:spPr>
      </p:pic>
      <p:grpSp>
        <p:nvGrpSpPr>
          <p:cNvPr id="93" name="组合 92"/>
          <p:cNvGrpSpPr/>
          <p:nvPr/>
        </p:nvGrpSpPr>
        <p:grpSpPr>
          <a:xfrm>
            <a:off x="-108520" y="1275606"/>
            <a:ext cx="2021201" cy="1654443"/>
            <a:chOff x="467544" y="1637387"/>
            <a:chExt cx="2021201" cy="1654443"/>
          </a:xfrm>
        </p:grpSpPr>
        <p:pic>
          <p:nvPicPr>
            <p:cNvPr id="35844" name="Picture 4" descr="http://ku.90sjimg.com/element_origin_min_pic/18/03/12/c27baba7c8efd788781739c8ef867c08.jpg%21/fwfh/804x804/quality/90/unsharp/true/compress/tru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b="28857"/>
            <a:stretch>
              <a:fillRect/>
            </a:stretch>
          </p:blipFill>
          <p:spPr bwMode="auto">
            <a:xfrm>
              <a:off x="467544" y="1851670"/>
              <a:ext cx="2021201" cy="1440160"/>
            </a:xfrm>
            <a:prstGeom prst="rect">
              <a:avLst/>
            </a:prstGeom>
            <a:noFill/>
          </p:spPr>
        </p:pic>
        <p:sp>
          <p:nvSpPr>
            <p:cNvPr id="91" name="TextBox 90"/>
            <p:cNvSpPr txBox="1"/>
            <p:nvPr/>
          </p:nvSpPr>
          <p:spPr>
            <a:xfrm>
              <a:off x="518039" y="1637387"/>
              <a:ext cx="15621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悲惨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19672" y="1779662"/>
            <a:ext cx="2021201" cy="1654443"/>
            <a:chOff x="467544" y="1637387"/>
            <a:chExt cx="2021201" cy="1654443"/>
          </a:xfrm>
        </p:grpSpPr>
        <p:pic>
          <p:nvPicPr>
            <p:cNvPr id="95" name="Picture 4" descr="http://ku.90sjimg.com/element_origin_min_pic/18/03/12/c27baba7c8efd788781739c8ef867c08.jpg%21/fwfh/804x804/quality/90/unsharp/true/compress/tru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b="28857"/>
            <a:stretch>
              <a:fillRect/>
            </a:stretch>
          </p:blipFill>
          <p:spPr bwMode="auto">
            <a:xfrm>
              <a:off x="467544" y="1851670"/>
              <a:ext cx="2021201" cy="1440160"/>
            </a:xfrm>
            <a:prstGeom prst="rect">
              <a:avLst/>
            </a:prstGeom>
            <a:noFill/>
          </p:spPr>
        </p:pic>
        <p:sp>
          <p:nvSpPr>
            <p:cNvPr id="96" name="TextBox 95"/>
            <p:cNvSpPr txBox="1"/>
            <p:nvPr/>
          </p:nvSpPr>
          <p:spPr>
            <a:xfrm>
              <a:off x="518039" y="1637387"/>
              <a:ext cx="15621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惩罚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63888" y="2175262"/>
            <a:ext cx="2021201" cy="1618883"/>
            <a:chOff x="467544" y="1672947"/>
            <a:chExt cx="2021201" cy="1618883"/>
          </a:xfrm>
        </p:grpSpPr>
        <p:pic>
          <p:nvPicPr>
            <p:cNvPr id="99" name="Picture 4" descr="http://ku.90sjimg.com/element_origin_min_pic/18/03/12/c27baba7c8efd788781739c8ef867c08.jpg%21/fwfh/804x804/quality/90/unsharp/true/compress/tru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b="28857"/>
            <a:stretch>
              <a:fillRect/>
            </a:stretch>
          </p:blipFill>
          <p:spPr bwMode="auto">
            <a:xfrm>
              <a:off x="467544" y="1851670"/>
              <a:ext cx="2021201" cy="1440160"/>
            </a:xfrm>
            <a:prstGeom prst="rect">
              <a:avLst/>
            </a:prstGeom>
            <a:noFill/>
          </p:spPr>
        </p:pic>
        <p:sp>
          <p:nvSpPr>
            <p:cNvPr id="100" name="TextBox 99"/>
            <p:cNvSpPr txBox="1"/>
            <p:nvPr/>
          </p:nvSpPr>
          <p:spPr>
            <a:xfrm>
              <a:off x="927614" y="1672947"/>
              <a:ext cx="110109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佩戴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36096" y="1563638"/>
            <a:ext cx="2021201" cy="1654443"/>
            <a:chOff x="467544" y="1637387"/>
            <a:chExt cx="2021201" cy="1654443"/>
          </a:xfrm>
        </p:grpSpPr>
        <p:pic>
          <p:nvPicPr>
            <p:cNvPr id="102" name="Picture 4" descr="http://ku.90sjimg.com/element_origin_min_pic/18/03/12/c27baba7c8efd788781739c8ef867c08.jpg%21/fwfh/804x804/quality/90/unsharp/true/compress/tru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b="28857"/>
            <a:stretch>
              <a:fillRect/>
            </a:stretch>
          </p:blipFill>
          <p:spPr bwMode="auto">
            <a:xfrm>
              <a:off x="467544" y="1851670"/>
              <a:ext cx="2021201" cy="1440160"/>
            </a:xfrm>
            <a:prstGeom prst="rect">
              <a:avLst/>
            </a:prstGeom>
            <a:noFill/>
          </p:spPr>
        </p:pic>
        <p:sp>
          <p:nvSpPr>
            <p:cNvPr id="106" name="TextBox 105"/>
            <p:cNvSpPr txBox="1"/>
            <p:nvPr/>
          </p:nvSpPr>
          <p:spPr>
            <a:xfrm>
              <a:off x="518039" y="1637387"/>
              <a:ext cx="15621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屈辱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020272" y="2427734"/>
            <a:ext cx="2021201" cy="1654443"/>
            <a:chOff x="467544" y="1637387"/>
            <a:chExt cx="2021201" cy="1654443"/>
          </a:xfrm>
        </p:grpSpPr>
        <p:pic>
          <p:nvPicPr>
            <p:cNvPr id="108" name="Picture 4" descr="http://ku.90sjimg.com/element_origin_min_pic/18/03/12/c27baba7c8efd788781739c8ef867c08.jpg%21/fwfh/804x804/quality/90/unsharp/true/compress/tru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b="28857"/>
            <a:stretch>
              <a:fillRect/>
            </a:stretch>
          </p:blipFill>
          <p:spPr bwMode="auto">
            <a:xfrm>
              <a:off x="467544" y="1851670"/>
              <a:ext cx="2021201" cy="1440160"/>
            </a:xfrm>
            <a:prstGeom prst="rect">
              <a:avLst/>
            </a:prstGeom>
            <a:noFill/>
          </p:spPr>
        </p:pic>
        <p:sp>
          <p:nvSpPr>
            <p:cNvPr id="126" name="TextBox 125"/>
            <p:cNvSpPr txBox="1"/>
            <p:nvPr/>
          </p:nvSpPr>
          <p:spPr>
            <a:xfrm>
              <a:off x="544529" y="1637387"/>
              <a:ext cx="15621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愤怒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18852E-6 C 0.00399 0.13114 0.00816 0.26227 0.00955 0.3138 " pathEditMode="relative" ptsTypes="aA"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00154E-6 C 5.55556E-7 5.00154E-6 0.01476 0.10121 0.02951 0.20242 " pathEditMode="relative" ptsTypes="aA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56248E-6 C 0.00191 0.05801 0.00382 0.11602 0.0052 0.1407 C 0.00659 0.16539 0.00764 0.15675 0.00868 0.14842 " pathEditMode="relative" ptsTypes="aaA">
                                      <p:cBhvr>
                                        <p:cTn id="1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071 C 0.0125 0.00741 0.00417 0.14317 -0.00399 0.279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2.51157E-6 C 6.38889E-6 2.51157E-6 0.00643 0.05554 0.01303 0.11138 " pathEditMode="relative" ptsTypes="aA">
                                      <p:cBhvr>
                                        <p:cTn id="22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31825" y="1215248"/>
            <a:ext cx="788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根据填空提示，说一说课文的主要内容吧！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097" y="2221487"/>
            <a:ext cx="8852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起因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：看到人类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普罗米修斯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2771800" y="2211710"/>
            <a:ext cx="3065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没有火的悲惨情景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2950545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太阳神阿波罗那里去拿取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9908" y="221535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决心冒着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endParaRPr lang="zh-CN" altLang="en-US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97966" y="425882"/>
            <a:ext cx="2529818" cy="561692"/>
            <a:chOff x="175870" y="929976"/>
            <a:chExt cx="2529818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558316" y="929976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71639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神的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领袖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火神赫淮斯托斯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。但普罗米修斯绝不会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，更不会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3082" y="986038"/>
            <a:ext cx="51993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宙斯气急败坏，决定给普罗米修斯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153686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的惩罚，吩咐火神立即执行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2088000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敬佩普罗米修斯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920" y="2052000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向宙斯承认错误，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259983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火种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4499992" y="257175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承认错误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0272" y="261532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1" y="311166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33"/>
  <p:tag name="KSO_WM_UNIT_TYPE" val="a"/>
  <p:tag name="KSO_WM_UNIT_INDEX" val="1"/>
  <p:tag name="KSO_WM_UNIT_ID" val="custom233_4*a*1"/>
  <p:tag name="KSO_WM_UNIT_CLEAR" val="1"/>
  <p:tag name="KSO_WM_UNIT_LAYERLEVEL" val="1"/>
  <p:tag name="KSO_WM_UNIT_VALUE" val="12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4967</Words>
  <Application>WPS 演示</Application>
  <PresentationFormat>全屏显示(16:9)</PresentationFormat>
  <Paragraphs>676</Paragraphs>
  <Slides>59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5" baseType="lpstr">
      <vt:lpstr>Arial</vt:lpstr>
      <vt:lpstr>宋体</vt:lpstr>
      <vt:lpstr>Wingdings</vt:lpstr>
      <vt:lpstr>黑体</vt:lpstr>
      <vt:lpstr>楷体</vt:lpstr>
      <vt:lpstr>幼圆</vt:lpstr>
      <vt:lpstr>汉语拼音</vt:lpstr>
      <vt:lpstr>Times New Roman</vt:lpstr>
      <vt:lpstr>微软雅黑</vt:lpstr>
      <vt:lpstr>Arial Unicode MS</vt:lpstr>
      <vt:lpstr>Calibri</vt:lpstr>
      <vt:lpstr>华文楷体</vt:lpstr>
      <vt:lpstr>Tahoma</vt:lpstr>
      <vt:lpstr>Xingkai SC</vt:lpstr>
      <vt:lpstr>Arial Black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2017-03-17T02:28:00Z</dcterms:created>
  <dcterms:modified xsi:type="dcterms:W3CDTF">2020-07-05T14:19:15Z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