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764" r:id="rId4"/>
    <p:sldId id="791" r:id="rId5"/>
    <p:sldId id="792" r:id="rId6"/>
    <p:sldId id="794" r:id="rId7"/>
    <p:sldId id="796" r:id="rId8"/>
    <p:sldId id="797" r:id="rId9"/>
    <p:sldId id="798" r:id="rId10"/>
    <p:sldId id="799" r:id="rId11"/>
    <p:sldId id="800" r:id="rId12"/>
    <p:sldId id="808" r:id="rId13"/>
    <p:sldId id="809" r:id="rId14"/>
    <p:sldId id="811" r:id="rId15"/>
    <p:sldId id="783" r:id="rId16"/>
    <p:sldId id="814" r:id="rId18"/>
    <p:sldId id="815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3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CCC"/>
    <a:srgbClr val="FF7C80"/>
    <a:srgbClr val="FF9999"/>
    <a:srgbClr val="66FFFF"/>
    <a:srgbClr val="CC0000"/>
    <a:srgbClr val="FFCC66"/>
    <a:srgbClr val="80808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292"/>
        <p:guide pos="28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404495" y="2088515"/>
            <a:ext cx="8336915" cy="1470025"/>
          </a:xfrm>
        </p:spPr>
        <p:txBody>
          <a:bodyPr vert="horz" wrap="square" lIns="91440" tIns="45720" rIns="91440" bIns="45720" anchor="ctr"/>
          <a:p>
            <a:pPr algn="ctr" eaLnBrk="1" hangingPunct="1">
              <a:buClrTx/>
              <a:buSzTx/>
              <a:buFontTx/>
            </a:pPr>
            <a:r>
              <a:rPr lang="zh-CN" altLang="zh-CN" sz="4400" b="1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《马诗》、《石灰吟》、</a:t>
            </a:r>
            <a:r>
              <a:rPr lang="zh-CN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《竹石》</a:t>
            </a:r>
            <a:r>
              <a:rPr lang="zh-CN" altLang="zh-CN" sz="4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zh-CN" sz="4400" b="1" kern="1200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4100" name="矩形 4102"/>
          <p:cNvSpPr>
            <a:spLocks noTextEdit="1"/>
          </p:cNvSpPr>
          <p:nvPr/>
        </p:nvSpPr>
        <p:spPr>
          <a:xfrm>
            <a:off x="1763713" y="2349500"/>
            <a:ext cx="56165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4097"/>
          <p:cNvSpPr>
            <a:spLocks noGrp="1"/>
          </p:cNvSpPr>
          <p:nvPr/>
        </p:nvSpPr>
        <p:spPr>
          <a:xfrm>
            <a:off x="3696970" y="3818890"/>
            <a:ext cx="4798060" cy="23152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zh-CN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课前准备：</a:t>
            </a:r>
            <a:endParaRPr lang="zh-CN" altLang="zh-CN" sz="2800" b="1" kern="12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1.</a:t>
            </a:r>
            <a:r>
              <a:rPr lang="zh-CN" altLang="zh-CN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课本</a:t>
            </a:r>
            <a:r>
              <a:rPr lang="en-US" altLang="zh-CN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P55</a:t>
            </a:r>
            <a:r>
              <a:rPr lang="zh-CN" altLang="en-US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页</a:t>
            </a:r>
            <a:endParaRPr lang="zh-CN" altLang="en-US" sz="2800" b="1" kern="12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2.</a:t>
            </a:r>
            <a:r>
              <a:rPr lang="zh-CN" altLang="en-US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笔、课堂笔记本、练习本</a:t>
            </a:r>
            <a:endParaRPr lang="zh-CN" altLang="en-US" sz="2800" b="1" kern="12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  <a:p>
            <a:pPr algn="l" eaLnBrk="1" hangingPunct="1">
              <a:buClrTx/>
              <a:buSzTx/>
              <a:buFontTx/>
            </a:pPr>
            <a:r>
              <a:rPr lang="en-US" altLang="zh-CN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3.</a:t>
            </a:r>
            <a:r>
              <a:rPr lang="zh-CN" altLang="zh-CN" sz="2800" b="1" kern="12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《新课堂》</a:t>
            </a:r>
            <a:endParaRPr lang="zh-CN" altLang="zh-CN" sz="2800" b="1" kern="12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6" name="标题 4097"/>
          <p:cNvSpPr>
            <a:spLocks noGrp="1"/>
          </p:cNvSpPr>
          <p:nvPr/>
        </p:nvSpPr>
        <p:spPr>
          <a:xfrm>
            <a:off x="3696970" y="936625"/>
            <a:ext cx="2061845" cy="141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sz="4400" b="1" kern="12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复习</a:t>
            </a:r>
            <a:endParaRPr lang="zh-CN" altLang="en-US" sz="4400" b="1" kern="12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57350" y="351155"/>
            <a:ext cx="5929630" cy="1950720"/>
          </a:xfrm>
        </p:spPr>
        <p:txBody>
          <a:bodyPr/>
          <a:p>
            <a:pPr marL="0" indent="0" algn="ctr">
              <a:buNone/>
            </a:pPr>
            <a:r>
              <a:rPr lang="zh-CN" altLang="en-US" sz="2800" b="1"/>
              <a:t>三、《竹石》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咬定青山不放松，立根原在破岩中。</a:t>
            </a:r>
            <a:endParaRPr lang="zh-CN" altLang="en-US" sz="2800" b="1"/>
          </a:p>
          <a:p>
            <a:pPr marL="0" indent="0">
              <a:buNone/>
            </a:pP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千磨万击</a:t>
            </a:r>
            <a:r>
              <a:rPr lang="zh-CN" altLang="en-US" sz="2800" b="1">
                <a:solidFill>
                  <a:srgbClr val="FF0000"/>
                </a:solidFill>
              </a:rPr>
              <a:t>还</a:t>
            </a:r>
            <a:r>
              <a:rPr lang="zh-CN" altLang="en-US" sz="2800" b="1"/>
              <a:t>坚</a:t>
            </a:r>
            <a:r>
              <a:rPr lang="zh-CN" altLang="en-US" sz="2800" b="1">
                <a:solidFill>
                  <a:srgbClr val="FF0000"/>
                </a:solidFill>
              </a:rPr>
              <a:t>劲</a:t>
            </a:r>
            <a:r>
              <a:rPr lang="zh-CN" altLang="en-US" sz="2800" b="1"/>
              <a:t>，任尔东西南北风。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3719830" y="1491615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jìng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69895" y="1491615"/>
            <a:ext cx="6229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hái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1268" name="文本框 4"/>
          <p:cNvSpPr txBox="1"/>
          <p:nvPr/>
        </p:nvSpPr>
        <p:spPr>
          <a:xfrm>
            <a:off x="233045" y="2880995"/>
            <a:ext cx="87776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知诗人：郑燮（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e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，字克柔，号板桥，清代书画家、文学家。“扬州八怪”之一。善画竹，其诗、书、画世称“三绝”。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25" y="3710940"/>
            <a:ext cx="8068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解诗题：七绝；竹石，扎根在石缝中的竹子。</a:t>
            </a:r>
            <a:endParaRPr lang="zh-CN" altLang="en-US" sz="24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510" y="4171315"/>
            <a:ext cx="1708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懂诗意：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Oval 211"/>
          <p:cNvSpPr/>
          <p:nvPr/>
        </p:nvSpPr>
        <p:spPr>
          <a:xfrm>
            <a:off x="4545330" y="833120"/>
            <a:ext cx="776605" cy="56769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Oval 211"/>
          <p:cNvSpPr/>
          <p:nvPr/>
        </p:nvSpPr>
        <p:spPr>
          <a:xfrm>
            <a:off x="1657350" y="833120"/>
            <a:ext cx="762000" cy="56705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406" name="Rectangle 214"/>
          <p:cNvSpPr/>
          <p:nvPr/>
        </p:nvSpPr>
        <p:spPr>
          <a:xfrm>
            <a:off x="233045" y="151130"/>
            <a:ext cx="26225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根扎得结实，像咬着不松口一样。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214"/>
          <p:cNvSpPr/>
          <p:nvPr/>
        </p:nvSpPr>
        <p:spPr>
          <a:xfrm>
            <a:off x="5510530" y="372745"/>
            <a:ext cx="847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扎根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Oval 211"/>
          <p:cNvSpPr/>
          <p:nvPr/>
        </p:nvSpPr>
        <p:spPr>
          <a:xfrm>
            <a:off x="6030595" y="833755"/>
            <a:ext cx="776605" cy="56642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Rectangle 214"/>
          <p:cNvSpPr/>
          <p:nvPr/>
        </p:nvSpPr>
        <p:spPr>
          <a:xfrm>
            <a:off x="6635750" y="373380"/>
            <a:ext cx="1741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裂开的岩石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Oval 211"/>
          <p:cNvSpPr/>
          <p:nvPr/>
        </p:nvSpPr>
        <p:spPr>
          <a:xfrm>
            <a:off x="3496945" y="1892300"/>
            <a:ext cx="838200" cy="57912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Rectangle 214"/>
          <p:cNvSpPr/>
          <p:nvPr/>
        </p:nvSpPr>
        <p:spPr>
          <a:xfrm>
            <a:off x="4335145" y="1491615"/>
            <a:ext cx="1517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坚强刚劲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Oval 211"/>
          <p:cNvSpPr/>
          <p:nvPr/>
        </p:nvSpPr>
        <p:spPr>
          <a:xfrm>
            <a:off x="5041265" y="1977390"/>
            <a:ext cx="360680" cy="40894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Rectangle 214"/>
          <p:cNvSpPr/>
          <p:nvPr/>
        </p:nvSpPr>
        <p:spPr>
          <a:xfrm>
            <a:off x="5746115" y="1491615"/>
            <a:ext cx="612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你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Oval 211"/>
          <p:cNvSpPr/>
          <p:nvPr/>
        </p:nvSpPr>
        <p:spPr>
          <a:xfrm>
            <a:off x="1657350" y="1866900"/>
            <a:ext cx="1579880" cy="57912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Rectangle 214"/>
          <p:cNvSpPr/>
          <p:nvPr/>
        </p:nvSpPr>
        <p:spPr>
          <a:xfrm>
            <a:off x="233045" y="1306830"/>
            <a:ext cx="19818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无数次磨难和打击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Oval 211"/>
          <p:cNvSpPr/>
          <p:nvPr/>
        </p:nvSpPr>
        <p:spPr>
          <a:xfrm>
            <a:off x="4643755" y="1934210"/>
            <a:ext cx="397510" cy="49466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" name="Rectangle 214"/>
          <p:cNvSpPr/>
          <p:nvPr/>
        </p:nvSpPr>
        <p:spPr>
          <a:xfrm>
            <a:off x="3884295" y="2471420"/>
            <a:ext cx="1741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任凭，不管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57350" y="4171315"/>
            <a:ext cx="7058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/>
                </a:solidFill>
              </a:rPr>
              <a:t>紧紧咬住青山毫不放松，原来是根深扎在岩石缝隙中。历经无数的磨难和打击仍然坚强刚劲，任凭你刮东西南北风。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155" y="5370195"/>
            <a:ext cx="1647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悟诗情：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57350" y="846455"/>
            <a:ext cx="873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>
                <a:solidFill>
                  <a:srgbClr val="C00000"/>
                </a:solidFill>
              </a:rPr>
              <a:t>_ _  </a:t>
            </a:r>
            <a:endParaRPr lang="en-US" altLang="zh-CN" u="sng">
              <a:solidFill>
                <a:srgbClr val="C0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96945" y="1783715"/>
            <a:ext cx="873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>
                <a:solidFill>
                  <a:srgbClr val="C00000"/>
                </a:solidFill>
              </a:rPr>
              <a:t>_ _  </a:t>
            </a:r>
            <a:endParaRPr lang="en-US" altLang="zh-CN" u="sng">
              <a:solidFill>
                <a:srgbClr val="C00000"/>
              </a:solidFill>
            </a:endParaRPr>
          </a:p>
        </p:txBody>
      </p:sp>
      <p:sp>
        <p:nvSpPr>
          <p:cNvPr id="24" name="Oval 211"/>
          <p:cNvSpPr/>
          <p:nvPr/>
        </p:nvSpPr>
        <p:spPr>
          <a:xfrm>
            <a:off x="1744345" y="1926590"/>
            <a:ext cx="1405890" cy="459105"/>
          </a:xfrm>
          <a:prstGeom prst="flowChartProcess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8610" name="Oval 47"/>
          <p:cNvSpPr>
            <a:spLocks noGrp="1"/>
          </p:cNvSpPr>
          <p:nvPr/>
        </p:nvSpPr>
        <p:spPr>
          <a:xfrm>
            <a:off x="233045" y="246380"/>
            <a:ext cx="4164330" cy="58674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顽强执着，坚定乐观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Oval 47"/>
          <p:cNvSpPr>
            <a:spLocks noGrp="1"/>
          </p:cNvSpPr>
          <p:nvPr/>
        </p:nvSpPr>
        <p:spPr>
          <a:xfrm>
            <a:off x="5276850" y="2294255"/>
            <a:ext cx="3733800" cy="58674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环境恶劣（反衬）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57350" y="5370195"/>
            <a:ext cx="70580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/>
                </a:solidFill>
              </a:rPr>
              <a:t>借赞美在艰难、恶劣环境中的岩竹，抒写</a:t>
            </a:r>
            <a:r>
              <a:rPr lang="zh-CN" altLang="en-US" sz="2400" b="1">
                <a:solidFill>
                  <a:srgbClr val="FF0000"/>
                </a:solidFill>
              </a:rPr>
              <a:t>诗人坚强刚毅、不随波逐流的高尚品质</a:t>
            </a:r>
            <a:r>
              <a:rPr lang="zh-CN" altLang="en-US" sz="2400" b="1">
                <a:solidFill>
                  <a:schemeClr val="accent2"/>
                </a:solidFill>
              </a:rPr>
              <a:t>。</a:t>
            </a:r>
            <a:r>
              <a:rPr lang="zh-CN" altLang="en-US" sz="2400" b="1">
                <a:solidFill>
                  <a:srgbClr val="FF0000"/>
                </a:solidFill>
              </a:rPr>
              <a:t>（情感主旨）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7" name="Oval 47"/>
          <p:cNvSpPr>
            <a:spLocks noGrp="1"/>
          </p:cNvSpPr>
          <p:nvPr/>
        </p:nvSpPr>
        <p:spPr>
          <a:xfrm>
            <a:off x="6485255" y="1306830"/>
            <a:ext cx="2038985" cy="58674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托物言志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65320" y="1800860"/>
            <a:ext cx="75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>
                <a:solidFill>
                  <a:srgbClr val="C00000"/>
                </a:solidFill>
              </a:rPr>
              <a:t>__  </a:t>
            </a:r>
            <a:endParaRPr lang="en-US" altLang="zh-CN" u="sng">
              <a:solidFill>
                <a:srgbClr val="C00000"/>
              </a:solidFill>
            </a:endParaRPr>
          </a:p>
        </p:txBody>
      </p:sp>
      <p:sp>
        <p:nvSpPr>
          <p:cNvPr id="29" name="Oval 211"/>
          <p:cNvSpPr/>
          <p:nvPr/>
        </p:nvSpPr>
        <p:spPr>
          <a:xfrm>
            <a:off x="6029960" y="890270"/>
            <a:ext cx="777240" cy="452120"/>
          </a:xfrm>
          <a:prstGeom prst="flowChartProcess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Oval 211"/>
          <p:cNvSpPr/>
          <p:nvPr/>
        </p:nvSpPr>
        <p:spPr>
          <a:xfrm>
            <a:off x="5349240" y="1926590"/>
            <a:ext cx="1955800" cy="459105"/>
          </a:xfrm>
          <a:prstGeom prst="flowChartProcess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3510" y="6200140"/>
            <a:ext cx="1601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能背默：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95475" y="6200140"/>
            <a:ext cx="1823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背诵全诗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40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11268" grpId="0"/>
      <p:bldP spid="5" grpId="0"/>
      <p:bldP spid="6" grpId="0"/>
      <p:bldP spid="4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  <p:bldP spid="21" grpId="0"/>
      <p:bldP spid="22" grpId="1"/>
      <p:bldP spid="23" grpId="1"/>
      <p:bldP spid="68610" grpId="0" animBg="1" uiExpand="1" build="p"/>
      <p:bldP spid="25" grpId="0" animBg="1" uiExpand="1" build="p"/>
      <p:bldP spid="27" grpId="0" animBg="1" uiExpand="1" build="p"/>
      <p:bldP spid="20" grpId="0"/>
      <p:bldP spid="28" grpId="1"/>
      <p:bldP spid="29" grpId="1" animBg="1"/>
      <p:bldP spid="24" grpId="0" animBg="1"/>
      <p:bldP spid="30" grpId="0" animBg="1"/>
      <p:bldP spid="26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8660" y="1421765"/>
            <a:ext cx="8326755" cy="4631055"/>
          </a:xfrm>
        </p:spPr>
        <p:txBody>
          <a:bodyPr/>
          <a:p>
            <a:endParaRPr lang="zh-CN" altLang="en-US" sz="2400"/>
          </a:p>
        </p:txBody>
      </p:sp>
      <p:sp>
        <p:nvSpPr>
          <p:cNvPr id="21509" name="文本框 21508"/>
          <p:cNvSpPr txBox="1"/>
          <p:nvPr/>
        </p:nvSpPr>
        <p:spPr>
          <a:xfrm>
            <a:off x="328930" y="791845"/>
            <a:ext cx="881507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一、填空：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《竹石》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是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代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所作，托物言志，借赞美岩竹，表达了作者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     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的高尚品质。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            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《竹石》中说明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根基深力量才强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的哲理的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句子是：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《竹石》中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两句常</a:t>
            </a:r>
            <a:r>
              <a:rPr lang="zh-CN" altLang="en-US" sz="2800" b="1">
                <a:sym typeface="+mn-ea"/>
              </a:rPr>
              <a:t>被用来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形容革命者在斗争中的坚定立场和受到敌人打击决不动摇的品格</a:t>
            </a:r>
            <a:r>
              <a:rPr lang="zh-CN" altLang="en-US" sz="2800">
                <a:sym typeface="+mn-ea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文本框 21507"/>
          <p:cNvSpPr txBox="1"/>
          <p:nvPr/>
        </p:nvSpPr>
        <p:spPr>
          <a:xfrm>
            <a:off x="220345" y="208280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6090" y="4038600"/>
            <a:ext cx="5284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千磨万击还坚劲      任尔东西南北风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9920" y="3408045"/>
            <a:ext cx="4974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咬定青山不放松      立根原在破岩中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84345" y="1421765"/>
            <a:ext cx="1388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郑燮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60775" y="2085975"/>
            <a:ext cx="3507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FF0000"/>
                </a:solidFill>
                <a:sym typeface="+mn-ea"/>
              </a:rPr>
              <a:t>坚强刚毅、不随波逐流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7650" y="1421765"/>
            <a:ext cx="654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清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2011680" y="583755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ym typeface="+mn-ea"/>
              </a:rPr>
              <a:t>常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  <p:bldP spid="8" grpId="0"/>
      <p:bldP spid="8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940" y="777875"/>
            <a:ext cx="8326755" cy="5691505"/>
          </a:xfrm>
        </p:spPr>
        <p:txBody>
          <a:bodyPr/>
          <a:p>
            <a:pPr marL="0" indent="0">
              <a:buNone/>
            </a:pPr>
            <a:r>
              <a:rPr lang="zh-CN" altLang="en-US" sz="2400" b="1"/>
              <a:t>二、选择：下列对诗歌理解有误的一项是</a:t>
            </a:r>
            <a:r>
              <a:rPr lang="zh-CN" altLang="en-US" sz="2400"/>
              <a:t>（     ） 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 b="1"/>
              <a:t>A.</a:t>
            </a:r>
            <a:r>
              <a:rPr lang="zh-CN" altLang="en-US" sz="2400" b="1">
                <a:sym typeface="+mn-ea"/>
              </a:rPr>
              <a:t>《竹石》</a:t>
            </a:r>
            <a:r>
              <a:rPr lang="zh-CN" altLang="en-US" sz="2400" b="1">
                <a:sym typeface="+mn-ea"/>
              </a:rPr>
              <a:t>这首诗的语言简易明快，却又执著有力，具体生动地描述了竹子生在恶劣环境下，长在危难中，而又自由自在、坚定乐观的性格。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B.</a:t>
            </a:r>
            <a:r>
              <a:rPr lang="zh-CN" altLang="en-US" sz="2400" b="1">
                <a:sym typeface="+mn-ea"/>
              </a:rPr>
              <a:t>一个“咬”字，写出了竹子顽强的生命力和坚定的信念。最后一句中的一个“任”字，又写出了竹子无所畏惧、慷慨潇洒、积极乐观的精神风貌。总体描写了竹子、以及作者的高风亮节。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C.《竹石》一诗能给我们以生命的感动，曲折恶劣的环境中，战胜困难，面对现实，像在石缝中的竹子一样刚强勇敢，体现了爱国者的情怀。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D.</a:t>
            </a:r>
            <a:r>
              <a:rPr lang="zh-CN" altLang="en-US" sz="2400" b="1">
                <a:sym typeface="+mn-ea"/>
              </a:rPr>
              <a:t>《竹石）是一首咏竹诗，诗人所赞颂的竹既有柔美，也有刚毅，揭示了竹的内在精神。后两句再进一层写恶劣的客观环境对劲竹的磨炼与考验。</a:t>
            </a:r>
            <a:endParaRPr lang="zh-CN" altLang="en-US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6344285" y="665480"/>
            <a:ext cx="457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D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5603" name="文本框 21507"/>
          <p:cNvSpPr txBox="1"/>
          <p:nvPr/>
        </p:nvSpPr>
        <p:spPr>
          <a:xfrm>
            <a:off x="234315" y="81915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12610" y="4935220"/>
            <a:ext cx="918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__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3" name="文本框 21507"/>
          <p:cNvSpPr txBox="1"/>
          <p:nvPr/>
        </p:nvSpPr>
        <p:spPr>
          <a:xfrm>
            <a:off x="220345" y="208280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520" y="791845"/>
            <a:ext cx="81407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三、思考：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        三首诗在写作手法上有什么共同之处？这样写有什么好处？</a:t>
            </a:r>
            <a:endParaRPr lang="zh-CN" altLang="en-US" sz="2800" b="1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520" y="2428875"/>
            <a:ext cx="1508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《马诗》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5990" y="2428875"/>
            <a:ext cx="662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马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1565" y="2428875"/>
            <a:ext cx="5358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建功立业，报效国家，怀才不遇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350" y="3168015"/>
            <a:ext cx="1945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《石灰吟》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5990" y="3168015"/>
            <a:ext cx="986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石灰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1565" y="3168015"/>
            <a:ext cx="5205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为国尽忠，不怕牺牲，坚守情操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520" y="3924935"/>
            <a:ext cx="185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《竹石》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05990" y="3924935"/>
            <a:ext cx="101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竹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1565" y="3924935"/>
            <a:ext cx="4414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坚强刚毅，不随波逐流</a:t>
            </a:r>
            <a:endParaRPr lang="zh-CN" altLang="en-US" sz="2800" b="1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4190" y="4559935"/>
            <a:ext cx="1355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共同点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05990" y="4559935"/>
            <a:ext cx="469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借一种事物表达自己的志向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33750" y="5081905"/>
            <a:ext cx="1689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托物言志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5180" y="5603875"/>
            <a:ext cx="7461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sym typeface="+mn-ea"/>
              </a:rPr>
              <a:t>生动形象、含蓄委婉地表达自己的感情和志向</a:t>
            </a:r>
            <a:endParaRPr lang="zh-CN" altLang="en-US" sz="2800" b="1">
              <a:solidFill>
                <a:srgbClr val="C0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26720" y="791845"/>
            <a:ext cx="5807710" cy="767715"/>
          </a:xfrm>
        </p:spPr>
        <p:txBody>
          <a:bodyPr/>
          <a:p>
            <a:r>
              <a:rPr lang="zh-CN" altLang="en-US" sz="2800" b="1"/>
              <a:t>你还知道哪些托物言志的诗歌？</a:t>
            </a:r>
            <a:r>
              <a:rPr lang="zh-CN" altLang="en-US"/>
              <a:t>       </a:t>
            </a:r>
            <a:endParaRPr lang="zh-CN" altLang="en-US"/>
          </a:p>
        </p:txBody>
      </p:sp>
      <p:sp>
        <p:nvSpPr>
          <p:cNvPr id="25603" name="文本框 21507"/>
          <p:cNvSpPr txBox="1"/>
          <p:nvPr/>
        </p:nvSpPr>
        <p:spPr>
          <a:xfrm>
            <a:off x="220345" y="208280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拓展延伸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090" y="1424305"/>
            <a:ext cx="204660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/>
                </a:solidFill>
              </a:rPr>
              <a:t>1</a:t>
            </a:r>
            <a:r>
              <a:rPr lang="en-US" altLang="zh-CN" sz="2400" b="1">
                <a:solidFill>
                  <a:schemeClr val="accent2"/>
                </a:solidFill>
              </a:rPr>
              <a:t>.</a:t>
            </a:r>
            <a:r>
              <a:rPr lang="zh-CN" altLang="en-US" sz="2400" b="1">
                <a:solidFill>
                  <a:schemeClr val="accent2"/>
                </a:solidFill>
              </a:rPr>
              <a:t>《青松》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        </a:t>
            </a:r>
            <a:r>
              <a:rPr lang="zh-CN" altLang="en-US" sz="2000" b="1">
                <a:solidFill>
                  <a:schemeClr val="accent2"/>
                </a:solidFill>
              </a:rPr>
              <a:t> </a:t>
            </a:r>
            <a:r>
              <a:rPr lang="zh-CN" altLang="en-US" sz="2000">
                <a:solidFill>
                  <a:schemeClr val="accent2"/>
                </a:solidFill>
              </a:rPr>
              <a:t>陈毅</a:t>
            </a:r>
            <a:endParaRPr lang="zh-CN" altLang="en-US" sz="2000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大雪压青松，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青松挺且直。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要知松高洁，</a:t>
            </a:r>
            <a:r>
              <a:rPr lang="zh-CN" altLang="en-US" sz="2400" b="1">
                <a:solidFill>
                  <a:schemeClr val="accent2"/>
                </a:solidFill>
                <a:sym typeface="+mn-ea"/>
              </a:rPr>
              <a:t>待到雪化时</a:t>
            </a:r>
            <a:r>
              <a:rPr lang="zh-CN" altLang="en-US" sz="2400">
                <a:solidFill>
                  <a:schemeClr val="accent2"/>
                </a:solidFill>
                <a:sym typeface="+mn-ea"/>
              </a:rPr>
              <a:t>。</a:t>
            </a:r>
            <a:endParaRPr lang="zh-CN" altLang="en-US" sz="2400" b="1">
              <a:solidFill>
                <a:schemeClr val="accent2"/>
              </a:solidFill>
            </a:endParaRPr>
          </a:p>
          <a:p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9590" y="1424305"/>
            <a:ext cx="2540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/>
                </a:solidFill>
              </a:rPr>
              <a:t>2</a:t>
            </a:r>
            <a:r>
              <a:rPr lang="en-US" altLang="zh-CN" sz="2400" b="1">
                <a:solidFill>
                  <a:schemeClr val="accent2"/>
                </a:solidFill>
              </a:rPr>
              <a:t>.</a:t>
            </a:r>
            <a:r>
              <a:rPr lang="zh-CN" altLang="en-US" sz="2400" b="1">
                <a:solidFill>
                  <a:schemeClr val="accent2"/>
                </a:solidFill>
              </a:rPr>
              <a:t>《墨梅》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     </a:t>
            </a:r>
            <a:r>
              <a:rPr lang="zh-CN" altLang="en-US" sz="2000" b="1">
                <a:solidFill>
                  <a:schemeClr val="accent2"/>
                </a:solidFill>
              </a:rPr>
              <a:t> </a:t>
            </a:r>
            <a:r>
              <a:rPr lang="zh-CN" altLang="en-US" sz="2000">
                <a:solidFill>
                  <a:schemeClr val="accent2"/>
                </a:solidFill>
              </a:rPr>
              <a:t>元·王冕</a:t>
            </a:r>
            <a:endParaRPr lang="zh-CN" altLang="en-US" sz="2000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我家洗砚池边树，朵朵花开淡墨痕。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不要人夸颜色好，只留清气满乾坤。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0120" y="1424305"/>
            <a:ext cx="2540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chemeClr val="accent2"/>
                </a:solidFill>
              </a:rPr>
              <a:t>3.</a:t>
            </a:r>
            <a:r>
              <a:rPr lang="zh-CN" altLang="en-US" sz="2400" b="1">
                <a:solidFill>
                  <a:schemeClr val="accent2"/>
                </a:solidFill>
              </a:rPr>
              <a:t>《画菊》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    </a:t>
            </a:r>
            <a:r>
              <a:rPr lang="zh-CN" altLang="en-US" sz="2000" b="1">
                <a:solidFill>
                  <a:schemeClr val="accent2"/>
                </a:solidFill>
              </a:rPr>
              <a:t> </a:t>
            </a:r>
            <a:r>
              <a:rPr lang="zh-CN" altLang="en-US" sz="2000">
                <a:solidFill>
                  <a:schemeClr val="accent2"/>
                </a:solidFill>
              </a:rPr>
              <a:t>宋·郑思肖</a:t>
            </a:r>
            <a:endParaRPr lang="zh-CN" altLang="en-US" sz="2000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花开不并百花从，独立疏篱趣未穷。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宁可枝头抱香死，何曾吹落北风中。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090" y="3916045"/>
            <a:ext cx="2540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chemeClr val="accent2"/>
                </a:solidFill>
              </a:rPr>
              <a:t>4.</a:t>
            </a:r>
            <a:r>
              <a:rPr lang="zh-CN" altLang="en-US" sz="2400" b="1">
                <a:solidFill>
                  <a:schemeClr val="accent2"/>
                </a:solidFill>
              </a:rPr>
              <a:t>《菊花》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      </a:t>
            </a:r>
            <a:r>
              <a:rPr lang="zh-CN" altLang="en-US" sz="2000">
                <a:solidFill>
                  <a:schemeClr val="accent2"/>
                </a:solidFill>
              </a:rPr>
              <a:t>唐·黄巢</a:t>
            </a:r>
            <a:endParaRPr lang="zh-CN" altLang="en-US" sz="2000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待到秋来九月八，我花开后百花杀。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冲天香阵透长安，满城尽带黄金甲。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1060" y="3996690"/>
            <a:ext cx="2540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5.</a:t>
            </a:r>
            <a:r>
              <a:rPr lang="zh-CN" altLang="en-US" sz="2400" b="1">
                <a:solidFill>
                  <a:schemeClr val="accent2"/>
                </a:solidFill>
              </a:rPr>
              <a:t>《梅花》     </a:t>
            </a:r>
            <a:r>
              <a:rPr lang="zh-CN" altLang="en-US" sz="2000">
                <a:solidFill>
                  <a:schemeClr val="accent2"/>
                </a:solidFill>
              </a:rPr>
              <a:t>宋</a:t>
            </a:r>
            <a:r>
              <a:rPr lang="zh-CN" altLang="en-US" sz="2000">
                <a:solidFill>
                  <a:schemeClr val="accent2"/>
                </a:solidFill>
                <a:sym typeface="+mn-ea"/>
              </a:rPr>
              <a:t>·</a:t>
            </a:r>
            <a:r>
              <a:rPr lang="zh-CN" altLang="en-US" sz="2000">
                <a:solidFill>
                  <a:schemeClr val="accent2"/>
                </a:solidFill>
              </a:rPr>
              <a:t> 王安石</a:t>
            </a:r>
            <a:r>
              <a:rPr lang="zh-CN" altLang="en-US" sz="2400" b="1">
                <a:solidFill>
                  <a:schemeClr val="accent2"/>
                </a:solidFill>
              </a:rPr>
              <a:t> 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墙角数枝梅, 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凌寒独自开。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遥知不是雪,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  <a:sym typeface="+mn-ea"/>
              </a:rPr>
              <a:t>为有暗香来。</a:t>
            </a:r>
            <a:r>
              <a:rPr lang="zh-CN" altLang="en-US" sz="2400" b="1"/>
              <a:t> </a:t>
            </a:r>
            <a:endParaRPr lang="zh-CN" altLang="en-US" sz="2400" b="1"/>
          </a:p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41060" y="3996690"/>
            <a:ext cx="2540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chemeClr val="accent2"/>
                </a:solidFill>
              </a:rPr>
              <a:t>6.</a:t>
            </a:r>
            <a:r>
              <a:rPr lang="zh-CN" altLang="en-US" sz="2400" b="1">
                <a:solidFill>
                  <a:schemeClr val="accent2"/>
                </a:solidFill>
              </a:rPr>
              <a:t>《七古咏蛙》</a:t>
            </a:r>
            <a:endParaRPr lang="zh-CN" altLang="en-US" sz="2400" b="1">
              <a:solidFill>
                <a:schemeClr val="accent2"/>
              </a:solidFill>
            </a:endParaRPr>
          </a:p>
          <a:p>
            <a:pPr algn="ctr"/>
            <a:r>
              <a:rPr lang="zh-CN" altLang="en-US" sz="2000">
                <a:solidFill>
                  <a:schemeClr val="accent2"/>
                </a:solidFill>
              </a:rPr>
              <a:t>毛泽东</a:t>
            </a:r>
            <a:endParaRPr lang="zh-CN" altLang="en-US" sz="2000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独坐池塘如虎踞，绿荫树下养精神。春来我不先开口，哪个虫儿敢作声？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260" y="902335"/>
            <a:ext cx="6211570" cy="3644900"/>
          </a:xfrm>
        </p:spPr>
        <p:txBody>
          <a:bodyPr/>
          <a:p>
            <a:endParaRPr lang="zh-CN" altLang="en-US"/>
          </a:p>
        </p:txBody>
      </p:sp>
      <p:sp>
        <p:nvSpPr>
          <p:cNvPr id="25603" name="文本框 21507"/>
          <p:cNvSpPr txBox="1"/>
          <p:nvPr/>
        </p:nvSpPr>
        <p:spPr>
          <a:xfrm>
            <a:off x="3466465" y="0"/>
            <a:ext cx="2018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课堂检测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328930" y="312420"/>
            <a:ext cx="8293735" cy="520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一、填空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《马诗》中，写诗人想要建功立业而又不被赏识的诗句是：</a:t>
            </a:r>
            <a:r>
              <a:rPr lang="zh-CN" altLang="zh-CN" sz="24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《石灰吟》中，表达诗人不怕牺牲精神及永留高洁人格在人间的诗句是</a:t>
            </a:r>
            <a:r>
              <a:rPr lang="zh-CN" altLang="zh-CN" sz="24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  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 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《竹石》中，暗喻诗人历经磨难而操守更加坚定的诗句是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二、简答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石灰在锻造过程中要经历一系列的考验，诗中哪些词语能表现这些考验？</a:t>
            </a:r>
            <a:endParaRPr lang="zh-CN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《竹石》中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咬定青山不放松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字用得好？为什么？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7145" y="2025015"/>
            <a:ext cx="4974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粉骨碎身浑不怕      要留清白在人间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6360" y="2866390"/>
            <a:ext cx="5284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千磨万击还坚劲      任尔东西南北风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2255" y="1297940"/>
            <a:ext cx="3775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何当金络脑     快走踏清秋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32255" y="4403090"/>
            <a:ext cx="1647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千锤万凿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5000" y="4403090"/>
            <a:ext cx="1647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烈火焚烧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3640" y="4403090"/>
            <a:ext cx="1647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粉骨碎身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9955" y="5513070"/>
            <a:ext cx="70688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咬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是抓住、扎根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的意思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，运用拟人写法，生动形象地写出竹子紧抓住青山的样子，表现了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竹子顽强的生命力和坚定的信念。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" grpId="0"/>
      <p:bldP spid="21" grpId="0"/>
      <p:bldP spid="4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5210" y="1701165"/>
            <a:ext cx="7369175" cy="5691505"/>
          </a:xfrm>
        </p:spPr>
        <p:txBody>
          <a:bodyPr/>
          <a:p>
            <a:pPr marL="0" indent="0">
              <a:buNone/>
            </a:pPr>
            <a:r>
              <a:rPr lang="en-US" altLang="zh-CN" sz="2800" b="1"/>
              <a:t>       </a:t>
            </a:r>
            <a:r>
              <a:rPr lang="zh-CN" altLang="en-US" sz="2800" b="1"/>
              <a:t>做《新课堂》</a:t>
            </a:r>
            <a:r>
              <a:rPr lang="en-US" altLang="zh-CN" sz="2800" b="1"/>
              <a:t>“</a:t>
            </a:r>
            <a:r>
              <a:rPr lang="zh-CN" altLang="en-US" sz="2800" b="1"/>
              <a:t>课前</a:t>
            </a:r>
            <a:r>
              <a:rPr lang="en-US" altLang="zh-CN" sz="2800" b="1"/>
              <a:t>”</a:t>
            </a:r>
            <a:r>
              <a:rPr lang="zh-CN" altLang="en-US" sz="2800" b="1"/>
              <a:t>、</a:t>
            </a:r>
            <a:r>
              <a:rPr lang="en-US" altLang="zh-CN" sz="2800" b="1"/>
              <a:t>“</a:t>
            </a:r>
            <a:r>
              <a:rPr lang="zh-CN" altLang="en-US" sz="2800" b="1"/>
              <a:t>课后</a:t>
            </a:r>
            <a:r>
              <a:rPr lang="en-US" altLang="zh-CN" sz="2800" b="1"/>
              <a:t>”</a:t>
            </a:r>
            <a:r>
              <a:rPr lang="zh-CN" altLang="en-US" sz="2800" b="1"/>
              <a:t>习题，然后对照答案红笔批改。</a:t>
            </a:r>
            <a:endParaRPr lang="zh-CN" altLang="en-US" sz="2800" b="1"/>
          </a:p>
        </p:txBody>
      </p:sp>
      <p:sp>
        <p:nvSpPr>
          <p:cNvPr id="25603" name="文本框 21507"/>
          <p:cNvSpPr txBox="1"/>
          <p:nvPr/>
        </p:nvSpPr>
        <p:spPr>
          <a:xfrm>
            <a:off x="307975" y="375285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布置作业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3" name="标题 1"/>
          <p:cNvSpPr>
            <a:spLocks noGrp="1"/>
          </p:cNvSpPr>
          <p:nvPr>
            <p:ph type="title"/>
          </p:nvPr>
        </p:nvSpPr>
        <p:spPr>
          <a:xfrm>
            <a:off x="485140" y="1841500"/>
            <a:ext cx="2021205" cy="70548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默写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文本框 4"/>
          <p:cNvSpPr txBox="1"/>
          <p:nvPr/>
        </p:nvSpPr>
        <p:spPr>
          <a:xfrm>
            <a:off x="3159760" y="469265"/>
            <a:ext cx="2823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诗歌考查内容</a:t>
            </a:r>
            <a:endParaRPr lang="zh-CN" alt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AutoShape 3"/>
          <p:cNvSpPr/>
          <p:nvPr/>
        </p:nvSpPr>
        <p:spPr>
          <a:xfrm>
            <a:off x="2374265" y="1475740"/>
            <a:ext cx="257175" cy="1310640"/>
          </a:xfrm>
          <a:prstGeom prst="leftBrace">
            <a:avLst>
              <a:gd name="adj1" fmla="val 32406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821305" y="1475740"/>
            <a:ext cx="2018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原诗默写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2821305" y="2329180"/>
            <a:ext cx="2018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理解默写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61035" y="3873500"/>
            <a:ext cx="1669415" cy="7054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理解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AutoShape 3"/>
          <p:cNvSpPr/>
          <p:nvPr/>
        </p:nvSpPr>
        <p:spPr>
          <a:xfrm>
            <a:off x="2373948" y="3507423"/>
            <a:ext cx="257175" cy="1436688"/>
          </a:xfrm>
          <a:prstGeom prst="leftBrace">
            <a:avLst>
              <a:gd name="adj1" fmla="val 32406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2821305" y="3289935"/>
            <a:ext cx="1271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内容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778125" y="4361180"/>
            <a:ext cx="2061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情感主旨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4726305" y="1475740"/>
            <a:ext cx="241935" cy="1327150"/>
          </a:xfrm>
          <a:prstGeom prst="rightBrace">
            <a:avLst>
              <a:gd name="adj1" fmla="val 51896"/>
              <a:gd name="adj2" fmla="val 50319"/>
            </a:avLst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5149215" y="1838960"/>
            <a:ext cx="1271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填空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7385685" y="3294380"/>
            <a:ext cx="339725" cy="1655445"/>
          </a:xfrm>
          <a:prstGeom prst="rightBrace">
            <a:avLst>
              <a:gd name="adj1" fmla="val 51896"/>
              <a:gd name="adj2" fmla="val 50319"/>
            </a:avLst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3844290" y="3289935"/>
            <a:ext cx="38811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背景、作者、体裁、词义、句义、写法</a:t>
            </a:r>
            <a:endParaRPr lang="zh-CN" altLang="zh-CN" sz="32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7725410" y="3934460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选择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4726305" y="4366260"/>
            <a:ext cx="2659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感情、道理</a:t>
            </a:r>
            <a:endParaRPr lang="zh-CN" altLang="zh-CN" sz="32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charRg st="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0243" grpId="0"/>
      <p:bldP spid="12" grpId="0" animBg="1"/>
      <p:bldP spid="5" grpId="0"/>
      <p:bldP spid="6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4600" y="445770"/>
            <a:ext cx="3514725" cy="836930"/>
          </a:xfrm>
        </p:spPr>
        <p:txBody>
          <a:bodyPr/>
          <a:p>
            <a:pPr marL="0" indent="0"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诗歌复习掌握内容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4" name="文本框 5126"/>
          <p:cNvSpPr txBox="1"/>
          <p:nvPr/>
        </p:nvSpPr>
        <p:spPr>
          <a:xfrm>
            <a:off x="1995488" y="1186498"/>
            <a:ext cx="4033837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一、知诗人</a:t>
            </a: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12289" name="文本框 5121">
            <a:hlinkClick r:id="rId1" action="ppaction://hlinksldjump"/>
          </p:cNvPr>
          <p:cNvSpPr txBox="1"/>
          <p:nvPr/>
        </p:nvSpPr>
        <p:spPr>
          <a:xfrm>
            <a:off x="1995805" y="2016760"/>
            <a:ext cx="3671888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二、解诗题</a:t>
            </a: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12291" name="文本框 5123">
            <a:hlinkClick r:id="rId1" action="ppaction://hlinksldjump"/>
          </p:cNvPr>
          <p:cNvSpPr txBox="1"/>
          <p:nvPr/>
        </p:nvSpPr>
        <p:spPr>
          <a:xfrm>
            <a:off x="1960245" y="3014345"/>
            <a:ext cx="42481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三、懂诗意</a:t>
            </a: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12292" name="文本框 5124">
            <a:hlinkClick r:id="rId1" action="ppaction://hlinksldjump"/>
          </p:cNvPr>
          <p:cNvSpPr txBox="1"/>
          <p:nvPr/>
        </p:nvSpPr>
        <p:spPr>
          <a:xfrm>
            <a:off x="1995488" y="3954780"/>
            <a:ext cx="345598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四、悟诗情</a:t>
            </a: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12295" name="文本框 5127"/>
          <p:cNvSpPr txBox="1"/>
          <p:nvPr/>
        </p:nvSpPr>
        <p:spPr>
          <a:xfrm>
            <a:off x="1959928" y="4784725"/>
            <a:ext cx="37433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五、能背默</a:t>
            </a: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4955" y="220345"/>
            <a:ext cx="3514725" cy="836930"/>
          </a:xfrm>
        </p:spPr>
        <p:txBody>
          <a:bodyPr/>
          <a:p>
            <a:pPr marL="0" indent="0"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一、《马诗》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4" name="文本框 5126"/>
          <p:cNvSpPr txBox="1"/>
          <p:nvPr/>
        </p:nvSpPr>
        <p:spPr>
          <a:xfrm>
            <a:off x="2161540" y="353695"/>
            <a:ext cx="482219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大漠沙如雪，燕山月似钩。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何当金络脑，快走踏清秋。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文本框 4"/>
          <p:cNvSpPr txBox="1"/>
          <p:nvPr/>
        </p:nvSpPr>
        <p:spPr>
          <a:xfrm>
            <a:off x="478790" y="3013075"/>
            <a:ext cx="8001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知诗人：李贺，唐代诗人。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478790" y="3473450"/>
            <a:ext cx="5349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解诗题：五绝，咏马的诗，共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23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首。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790" y="3933825"/>
            <a:ext cx="216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懂诗意：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403" name="Oval 211"/>
          <p:cNvSpPr/>
          <p:nvPr/>
        </p:nvSpPr>
        <p:spPr>
          <a:xfrm>
            <a:off x="5739765" y="1057275"/>
            <a:ext cx="589915" cy="4667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406" name="Rectangle 214"/>
          <p:cNvSpPr/>
          <p:nvPr/>
        </p:nvSpPr>
        <p:spPr>
          <a:xfrm>
            <a:off x="5224145" y="538480"/>
            <a:ext cx="3919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古代的一种兵器，形似月牙。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Oval 211"/>
          <p:cNvSpPr/>
          <p:nvPr/>
        </p:nvSpPr>
        <p:spPr>
          <a:xfrm flipH="1">
            <a:off x="2161540" y="1722120"/>
            <a:ext cx="807085" cy="508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Rectangle 214"/>
          <p:cNvSpPr/>
          <p:nvPr/>
        </p:nvSpPr>
        <p:spPr>
          <a:xfrm>
            <a:off x="333375" y="1722120"/>
            <a:ext cx="1828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何日，何时。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211"/>
          <p:cNvSpPr/>
          <p:nvPr/>
        </p:nvSpPr>
        <p:spPr>
          <a:xfrm flipH="1">
            <a:off x="2968625" y="1668145"/>
            <a:ext cx="1198880" cy="61658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Rectangle 214"/>
          <p:cNvSpPr/>
          <p:nvPr/>
        </p:nvSpPr>
        <p:spPr>
          <a:xfrm>
            <a:off x="1050925" y="2182178"/>
            <a:ext cx="41732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用黄金装饰的马笼头，这里指戴上金络脑。喻指马受重用。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61540" y="3933825"/>
            <a:ext cx="71253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 dirty="0">
                <a:solidFill>
                  <a:schemeClr val="accent2"/>
                </a:solidFill>
                <a:sym typeface="+mn-ea"/>
              </a:rPr>
              <a:t>广阔的沙漠，沙子像雪一样洁白，</a:t>
            </a:r>
            <a:endParaRPr lang="zh-CN" sz="2400" b="1" dirty="0">
              <a:solidFill>
                <a:schemeClr val="accent2"/>
              </a:solidFill>
              <a:sym typeface="+mn-ea"/>
            </a:endParaRPr>
          </a:p>
          <a:p>
            <a:r>
              <a:rPr lang="zh-CN" sz="2400" b="1" dirty="0">
                <a:solidFill>
                  <a:schemeClr val="accent2"/>
                </a:solidFill>
                <a:sym typeface="+mn-ea"/>
              </a:rPr>
              <a:t>燕山上挂着像金钩似的新月。</a:t>
            </a:r>
            <a:endParaRPr lang="zh-CN" sz="2400" b="1" dirty="0">
              <a:solidFill>
                <a:schemeClr val="accent2"/>
              </a:solidFill>
            </a:endParaRPr>
          </a:p>
          <a:p>
            <a:r>
              <a:rPr lang="zh-CN" sz="2400" b="1" dirty="0">
                <a:solidFill>
                  <a:schemeClr val="accent2"/>
                </a:solidFill>
                <a:sym typeface="+mn-ea"/>
              </a:rPr>
              <a:t>何时能戴上金络脑，在清爽的秋天奔驰在战场上。</a:t>
            </a:r>
            <a:endParaRPr lang="zh-CN" altLang="en-US" sz="2400" b="1" dirty="0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11" name="Oval 211"/>
          <p:cNvSpPr/>
          <p:nvPr/>
        </p:nvSpPr>
        <p:spPr>
          <a:xfrm>
            <a:off x="4634230" y="1722120"/>
            <a:ext cx="589915" cy="4667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Rectangle 214"/>
          <p:cNvSpPr/>
          <p:nvPr/>
        </p:nvSpPr>
        <p:spPr>
          <a:xfrm>
            <a:off x="6017895" y="1524000"/>
            <a:ext cx="2719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跑，此有奔驰之意。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214"/>
          <p:cNvSpPr/>
          <p:nvPr/>
        </p:nvSpPr>
        <p:spPr>
          <a:xfrm>
            <a:off x="6329680" y="1769745"/>
            <a:ext cx="1913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清爽的秋天。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Oval 211"/>
          <p:cNvSpPr/>
          <p:nvPr/>
        </p:nvSpPr>
        <p:spPr>
          <a:xfrm flipH="1">
            <a:off x="5421630" y="1722120"/>
            <a:ext cx="807085" cy="508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89480" y="1584960"/>
            <a:ext cx="4178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>
                <a:solidFill>
                  <a:srgbClr val="C00000"/>
                </a:solidFill>
              </a:rPr>
              <a:t>________   ______</a:t>
            </a:r>
            <a:endParaRPr lang="en-US" altLang="zh-CN" u="sng">
              <a:solidFill>
                <a:srgbClr val="C00000"/>
              </a:solidFill>
            </a:endParaRPr>
          </a:p>
        </p:txBody>
      </p:sp>
      <p:sp>
        <p:nvSpPr>
          <p:cNvPr id="68610" name="Oval 47"/>
          <p:cNvSpPr>
            <a:spLocks noGrp="1"/>
          </p:cNvSpPr>
          <p:nvPr/>
        </p:nvSpPr>
        <p:spPr>
          <a:xfrm>
            <a:off x="0" y="448310"/>
            <a:ext cx="4167505" cy="64135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>
                <a:solidFill>
                  <a:schemeClr val="accent2"/>
                </a:solidFill>
                <a:sym typeface="+mn-ea"/>
              </a:rPr>
              <a:t>边疆战场景色（写景）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8790" y="5132705"/>
            <a:ext cx="216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悟诗情：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89480" y="998855"/>
            <a:ext cx="4405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>
                <a:solidFill>
                  <a:srgbClr val="C00000"/>
                </a:solidFill>
              </a:rPr>
              <a:t>________ _  _____</a:t>
            </a:r>
            <a:endParaRPr lang="en-US" altLang="zh-CN" u="sng">
              <a:solidFill>
                <a:srgbClr val="C00000"/>
              </a:solidFill>
            </a:endParaRPr>
          </a:p>
        </p:txBody>
      </p:sp>
      <p:sp>
        <p:nvSpPr>
          <p:cNvPr id="20" name="Oval 47"/>
          <p:cNvSpPr>
            <a:spLocks noGrp="1"/>
          </p:cNvSpPr>
          <p:nvPr/>
        </p:nvSpPr>
        <p:spPr>
          <a:xfrm>
            <a:off x="4968875" y="2284730"/>
            <a:ext cx="4174490" cy="64135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借马抒情，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托物言志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61540" y="5132705"/>
            <a:ext cx="65760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 dirty="0">
                <a:solidFill>
                  <a:srgbClr val="FF0000"/>
                </a:solidFill>
                <a:sym typeface="+mn-ea"/>
              </a:rPr>
              <a:t>渴望建功立业的愿望和不被重用的感慨。</a:t>
            </a:r>
            <a:endParaRPr lang="zh-CN" sz="2400" b="1" dirty="0">
              <a:solidFill>
                <a:srgbClr val="FF0000"/>
              </a:solidFill>
              <a:sym typeface="+mn-ea"/>
            </a:endParaRPr>
          </a:p>
          <a:p>
            <a:r>
              <a:rPr lang="zh-CN" sz="2400" b="1" dirty="0">
                <a:solidFill>
                  <a:srgbClr val="FF0000"/>
                </a:solidFill>
                <a:sym typeface="+mn-ea"/>
              </a:rPr>
              <a:t>（情感主旨）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8790" y="5918835"/>
            <a:ext cx="216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能背默：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0600" y="5918835"/>
            <a:ext cx="2708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书写正确、规范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1485" y="758190"/>
            <a:ext cx="690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>
              <a:buNone/>
            </a:pPr>
            <a:r>
              <a:rPr lang="en-US" altLang="zh-CN" sz="2400" b="1">
                <a:solidFill>
                  <a:srgbClr val="FF0000"/>
                </a:solidFill>
                <a:sym typeface="+mn-ea"/>
              </a:rPr>
              <a:t>y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ā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n</a:t>
            </a:r>
            <a:endParaRPr lang="en-US" altLang="zh-CN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40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3" grpId="0" bldLvl="0" animBg="1"/>
      <p:bldP spid="6" grpId="0" bldLvl="0" animBg="1"/>
      <p:bldP spid="8" grpId="0" bldLvl="0" animBg="1"/>
      <p:bldP spid="11" grpId="0" bldLvl="0" animBg="1"/>
      <p:bldP spid="14" grpId="0" bldLvl="0" animBg="1"/>
      <p:bldP spid="68610" grpId="0" animBg="1" build="p"/>
      <p:bldP spid="18" grpId="0"/>
      <p:bldP spid="20" grpId="0" animBg="1" build="p"/>
      <p:bldP spid="11268" grpId="0"/>
      <p:bldP spid="4" grpId="0"/>
      <p:bldP spid="5" grpId="0"/>
      <p:bldP spid="10" grpId="0"/>
      <p:bldP spid="17" grpId="0"/>
      <p:bldP spid="21" grpId="0"/>
      <p:bldP spid="22" grpId="0"/>
      <p:bldP spid="2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8660" y="361315"/>
            <a:ext cx="8326755" cy="5691505"/>
          </a:xfrm>
        </p:spPr>
        <p:txBody>
          <a:bodyPr/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660650" y="1421765"/>
            <a:ext cx="457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唐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220345" y="791845"/>
            <a:ext cx="881507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一、填空：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《马诗》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是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代诗人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所作。借景抒情，借马自喻，表达了作者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的愿望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的感慨。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              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《马诗》中描写边疆战场景色的句子是：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《马诗》中借马抒情（以马自喻），抒发</a:t>
            </a:r>
            <a:r>
              <a:rPr lang="zh-CN" sz="2800" b="1" dirty="0">
                <a:solidFill>
                  <a:schemeClr val="tx1"/>
                </a:solidFill>
                <a:sym typeface="+mn-ea"/>
              </a:rPr>
              <a:t>想得到重用的愿望和现实的无奈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的句子是：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endParaRPr lang="zh-CN" altLang="zh-CN" sz="2800" dirty="0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文本框 21507"/>
          <p:cNvSpPr txBox="1"/>
          <p:nvPr/>
        </p:nvSpPr>
        <p:spPr>
          <a:xfrm>
            <a:off x="220345" y="208280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6430" y="3516630"/>
            <a:ext cx="5310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大漠沙如雪           燕山月似钩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16785" y="5188585"/>
            <a:ext cx="5310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何当金络脑          快走踏清秋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3740" y="1421765"/>
            <a:ext cx="1388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李贺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6225" y="1845310"/>
            <a:ext cx="2573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渴望建功立业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1235" y="2282825"/>
            <a:ext cx="2573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不被重用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6" grpId="0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665480"/>
            <a:ext cx="8326755" cy="5691505"/>
          </a:xfrm>
        </p:spPr>
        <p:txBody>
          <a:bodyPr/>
          <a:p>
            <a:pPr marL="0" indent="0">
              <a:buNone/>
            </a:pPr>
            <a:r>
              <a:rPr lang="zh-CN" altLang="en-US" sz="2400" b="1"/>
              <a:t>二、选择：下列对诗歌理解有误的一项是</a:t>
            </a:r>
            <a:r>
              <a:rPr lang="zh-CN" altLang="en-US" sz="2400"/>
              <a:t>（     ） 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 b="1"/>
              <a:t>A.《马诗》一、二句展现出一片富于特色的边疆战场景色。这幅战场景色，一般人也许只觉得悲凉肃杀，但对于志在报国之士却有着异乎寻常的吸引力。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B.《马诗》三、四句借马以抒情，“金络脑”是贵重的马具，象征马受重用。显然这是作者热望建功立业而又不被赏识所发出的嘶鸣。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C.</a:t>
            </a:r>
            <a:r>
              <a:rPr lang="zh-CN" altLang="en-US" sz="2400" b="1"/>
              <a:t>《马诗》的一、二句中，以雪比喻沙，以钩比喻月，也是比；从一个富有特征性的景色写起以引出抒情，又是兴。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D.《马诗》通过写戴着金络脑的骏马在战场上驰骋，表达了对马的赞美之情，照应题目。</a:t>
            </a:r>
            <a:endParaRPr lang="zh-CN" altLang="en-US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6443345" y="552450"/>
            <a:ext cx="457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D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670" y="4432300"/>
            <a:ext cx="2681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________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5603" name="文本框 21507"/>
          <p:cNvSpPr txBox="1"/>
          <p:nvPr/>
        </p:nvSpPr>
        <p:spPr>
          <a:xfrm>
            <a:off x="234315" y="81915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403" name="Oval 211"/>
          <p:cNvSpPr/>
          <p:nvPr/>
        </p:nvSpPr>
        <p:spPr>
          <a:xfrm>
            <a:off x="534670" y="3780790"/>
            <a:ext cx="589915" cy="4667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Oval 211"/>
          <p:cNvSpPr/>
          <p:nvPr/>
        </p:nvSpPr>
        <p:spPr>
          <a:xfrm>
            <a:off x="7576185" y="3780790"/>
            <a:ext cx="589915" cy="4667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30020" y="5169535"/>
            <a:ext cx="6381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赋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比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兴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670" y="5077460"/>
            <a:ext cx="6381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表现</a:t>
            </a:r>
            <a:endParaRPr lang="zh-CN" altLang="en-US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手法</a:t>
            </a:r>
            <a:endParaRPr lang="zh-CN" altLang="en-US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AutoShape 3"/>
          <p:cNvSpPr/>
          <p:nvPr/>
        </p:nvSpPr>
        <p:spPr>
          <a:xfrm>
            <a:off x="1118870" y="5206365"/>
            <a:ext cx="257175" cy="1310640"/>
          </a:xfrm>
          <a:prstGeom prst="leftBrace">
            <a:avLst>
              <a:gd name="adj1" fmla="val 32406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195" y="5169535"/>
            <a:ext cx="6995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铺陈直叙，是把感情、事物等平铺直叙地表达出来。</a:t>
            </a:r>
            <a:endParaRPr lang="zh-CN" altLang="en-US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8195" y="5596255"/>
            <a:ext cx="6995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类比、比喻</a:t>
            </a:r>
            <a:endParaRPr lang="zh-CN" altLang="en-US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68195" y="6056630"/>
            <a:ext cx="6995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托物起兴，先言他物，引出诗人所要表达的事物。</a:t>
            </a:r>
            <a:endParaRPr lang="zh-CN" altLang="en-US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8403" grpId="0" bldLvl="0" animBg="1"/>
      <p:bldP spid="5" grpId="0" bldLvl="0" animBg="1"/>
      <p:bldP spid="6" grpId="0"/>
      <p:bldP spid="12" grpId="0" bldLvl="0" animBg="1"/>
      <p:bldP spid="7" grpId="0"/>
      <p:bldP spid="8" grpId="0"/>
      <p:bldP spid="9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00505" y="153670"/>
            <a:ext cx="6383020" cy="151447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ym typeface="宋体" panose="02010600030101010101" pitchFamily="2" charset="-122"/>
              </a:rPr>
              <a:t>二、《石灰吟》</a:t>
            </a:r>
            <a:endParaRPr lang="zh-CN" altLang="en-US" sz="2800" b="1" dirty="0"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ln>
                  <a:noFill/>
                </a:ln>
                <a:effectLst/>
                <a:uLnTx/>
                <a:uFillTx/>
                <a:sym typeface="+mn-ea"/>
              </a:rPr>
              <a:t>千锤万凿出深山，　烈火焚烧若等闲。　　　　　 粉骨碎身浑不怕，　要留清白在人间。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zh-CN" altLang="en-US" sz="2800"/>
          </a:p>
        </p:txBody>
      </p:sp>
      <p:sp>
        <p:nvSpPr>
          <p:cNvPr id="11268" name="文本框 4"/>
          <p:cNvSpPr txBox="1"/>
          <p:nvPr/>
        </p:nvSpPr>
        <p:spPr>
          <a:xfrm>
            <a:off x="437515" y="2190115"/>
            <a:ext cx="6958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知诗人：于谦，字廷益，明代政治家、军事家。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437515" y="2650490"/>
            <a:ext cx="8068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解诗题：七绝，吟，吟颂。指古代诗歌体裁的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一种名称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515" y="3198495"/>
            <a:ext cx="216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懂诗意：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Oval 211"/>
          <p:cNvSpPr/>
          <p:nvPr/>
        </p:nvSpPr>
        <p:spPr>
          <a:xfrm>
            <a:off x="6551295" y="641985"/>
            <a:ext cx="845820" cy="53784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7115" y="641985"/>
            <a:ext cx="1109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平常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Oval 211"/>
          <p:cNvSpPr/>
          <p:nvPr/>
        </p:nvSpPr>
        <p:spPr>
          <a:xfrm>
            <a:off x="2952750" y="1130300"/>
            <a:ext cx="521970" cy="39751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15" y="1130300"/>
            <a:ext cx="1456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全，全然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8690" y="3198495"/>
            <a:ext cx="59372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2"/>
                </a:solidFill>
              </a:rPr>
              <a:t>石灰石经过千锤万凿从深山里开采出来，它把熊熊烈火的焚烧当作很平常的一件事。</a:t>
            </a:r>
            <a:endParaRPr lang="zh-CN" altLang="en-US" sz="2400" b="1">
              <a:solidFill>
                <a:schemeClr val="accent2"/>
              </a:solidFill>
            </a:endParaRPr>
          </a:p>
          <a:p>
            <a:r>
              <a:rPr lang="zh-CN" altLang="en-US" sz="2400" b="1">
                <a:solidFill>
                  <a:schemeClr val="accent2"/>
                </a:solidFill>
              </a:rPr>
              <a:t>即使粉身碎骨也毫不惧怕，只要把高尚气节留在人世间。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7515" y="4766945"/>
            <a:ext cx="1647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悟诗情：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30575" y="1590675"/>
            <a:ext cx="54311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指石灰洁白的本色，比喻高尚的节操。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Oval 211"/>
          <p:cNvSpPr/>
          <p:nvPr/>
        </p:nvSpPr>
        <p:spPr>
          <a:xfrm>
            <a:off x="5493385" y="1111250"/>
            <a:ext cx="789940" cy="49911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8550" y="588645"/>
            <a:ext cx="1218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____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2750" y="1006475"/>
            <a:ext cx="1218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____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6705" y="1038225"/>
            <a:ext cx="1003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___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68610" name="Oval 47"/>
          <p:cNvSpPr>
            <a:spLocks noGrp="1"/>
          </p:cNvSpPr>
          <p:nvPr/>
        </p:nvSpPr>
        <p:spPr>
          <a:xfrm>
            <a:off x="0" y="153670"/>
            <a:ext cx="5103495" cy="58674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石灰坚强不屈、无所畏惧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Oval 47"/>
          <p:cNvSpPr>
            <a:spLocks noGrp="1"/>
          </p:cNvSpPr>
          <p:nvPr/>
        </p:nvSpPr>
        <p:spPr>
          <a:xfrm>
            <a:off x="4926965" y="20955"/>
            <a:ext cx="4224020" cy="85344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象征从容不迫、不怕牺牲、坚守情操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18690" y="4766945"/>
            <a:ext cx="65760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 dirty="0">
                <a:solidFill>
                  <a:srgbClr val="FF0000"/>
                </a:solidFill>
                <a:sym typeface="+mn-ea"/>
              </a:rPr>
              <a:t>表达诗人为国尽忠，不怕牺牲，坚守高洁情操的精神。（情感主旨）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6" name="Oval 47"/>
          <p:cNvSpPr>
            <a:spLocks noGrp="1"/>
          </p:cNvSpPr>
          <p:nvPr/>
        </p:nvSpPr>
        <p:spPr>
          <a:xfrm>
            <a:off x="1115060" y="1610360"/>
            <a:ext cx="2215515" cy="487680"/>
          </a:xfrm>
          <a:prstGeom prst="ellipse">
            <a:avLst/>
          </a:prstGeom>
          <a:solidFill>
            <a:srgbClr val="C1DDA7">
              <a:alpha val="83919"/>
            </a:srgbClr>
          </a:solidFill>
          <a:ln w="38100" cap="flat" cmpd="sng">
            <a:solidFill>
              <a:srgbClr val="CDB037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lIns="68587" tIns="34293" rIns="68587" bIns="34293" anchor="t"/>
          <a:p>
            <a:pPr marL="342900" indent="-342900">
              <a:spcBef>
                <a:spcPct val="20000"/>
              </a:spcBef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托物言志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7515" y="5734685"/>
            <a:ext cx="216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能背默：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18690" y="5734685"/>
            <a:ext cx="4895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锤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凿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、粉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骨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身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浑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清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白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86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2" grpId="0"/>
      <p:bldP spid="5" grpId="0"/>
      <p:bldP spid="4" grpId="0" bldLvl="0" animBg="1"/>
      <p:bldP spid="4" grpId="1" animBg="1"/>
      <p:bldP spid="9" grpId="0"/>
      <p:bldP spid="9" grpId="1"/>
      <p:bldP spid="6" grpId="0" bldLvl="0" animBg="1"/>
      <p:bldP spid="6" grpId="1" animBg="1"/>
      <p:bldP spid="10" grpId="0"/>
      <p:bldP spid="10" grpId="1"/>
      <p:bldP spid="17" grpId="0"/>
      <p:bldP spid="11" grpId="0" bldLvl="0" animBg="1"/>
      <p:bldP spid="11" grpId="1" animBg="1"/>
      <p:bldP spid="12" grpId="0"/>
      <p:bldP spid="12" grpId="1"/>
      <p:bldP spid="13" grpId="0"/>
      <p:bldP spid="13" grpId="1"/>
      <p:bldP spid="14" grpId="0"/>
      <p:bldP spid="14" grpId="1"/>
      <p:bldP spid="68610" grpId="0" animBg="1" uiExpand="1" build="p"/>
      <p:bldP spid="15" grpId="0" animBg="1" uiExpand="1" build="p"/>
      <p:bldP spid="15" grpId="1" bldLvl="0" animBg="1" uiExpand="1" build="allAtOnce"/>
      <p:bldP spid="21" grpId="0"/>
      <p:bldP spid="16" grpId="0" animBg="1" build="p"/>
      <p:bldP spid="16" grpId="1" bldLvl="0" animBg="1" uiExpand="1" build="allAtOnce"/>
      <p:bldP spid="22" grpId="0"/>
      <p:bldP spid="23" grpId="0"/>
      <p:bldP spid="7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8660" y="361315"/>
            <a:ext cx="8326755" cy="5691505"/>
          </a:xfrm>
        </p:spPr>
        <p:txBody>
          <a:bodyPr/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801620" y="1421765"/>
            <a:ext cx="457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明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164465" y="791845"/>
            <a:ext cx="88150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一、填空：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《石灰吟》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是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代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所作，托物言志，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表达了作者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                        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的精神。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            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《石灰吟》中通过写石灰石开采和烧制不易从而表现诗人面对考验，从容不迫、等闲视之的句子是：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《石灰吟》中表现作者不怕牺牲，立志清白做人的句子是：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。</a:t>
            </a:r>
            <a:endParaRPr lang="zh-CN" altLang="zh-CN" sz="2800" dirty="0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文本框 21507"/>
          <p:cNvSpPr txBox="1"/>
          <p:nvPr/>
        </p:nvSpPr>
        <p:spPr>
          <a:xfrm>
            <a:off x="220345" y="208280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6880" y="3806190"/>
            <a:ext cx="5284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千锤万凿出深山      烈火焚烧若等闲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7395" y="5499100"/>
            <a:ext cx="5709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粉骨碎身浑不怕     要留清白在人间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84345" y="1421765"/>
            <a:ext cx="1388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于谦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16785" y="2127250"/>
            <a:ext cx="5147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FF0000"/>
                </a:solidFill>
                <a:sym typeface="+mn-ea"/>
              </a:rPr>
              <a:t>为国尽忠，不怕牺牲，坚守高洁情操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5" grpId="0"/>
      <p:bldP spid="6" grpId="0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940" y="777875"/>
            <a:ext cx="8326755" cy="5691505"/>
          </a:xfrm>
        </p:spPr>
        <p:txBody>
          <a:bodyPr/>
          <a:p>
            <a:pPr marL="0" indent="0">
              <a:buNone/>
            </a:pPr>
            <a:r>
              <a:rPr lang="zh-CN" altLang="en-US" sz="2400" b="1"/>
              <a:t>二、选择：下列对诗歌理解有误的一项是</a:t>
            </a:r>
            <a:r>
              <a:rPr lang="zh-CN" altLang="en-US" sz="2400"/>
              <a:t>（     ） </a:t>
            </a:r>
            <a:endParaRPr lang="zh-CN" altLang="en-US" sz="2400"/>
          </a:p>
          <a:p>
            <a:pPr marL="0" indent="0">
              <a:buNone/>
            </a:pP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A.</a:t>
            </a:r>
            <a:r>
              <a:rPr lang="zh-CN" altLang="en-US" sz="2400" b="1">
                <a:sym typeface="+mn-ea"/>
              </a:rPr>
              <a:t>《石灰吟》是于谦创作的一首七言绝句。此诗托物言志，采用象征手法，字面上是咏石灰，实际借物喻人,托物寄怀，表现了诗人高洁的理想</a:t>
            </a:r>
            <a:r>
              <a:rPr lang="zh-CN" altLang="en-US" sz="2400" b="1"/>
              <a:t>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B.作为咏物诗，若只是事物的机械实录而不寄寓作者的深意，那就没有多大价值。这首诗的价值就在于处处以石灰自喻，咏石灰即是咏自己磊落的襟怀和崇高的人格。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C.“粉骨碎身”极形象地写出将石灰石烧成石灰粉，而“浑不怕”三字又使我们联想到其中可能寓有不怕牺牲的精神。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 b="1"/>
              <a:t>D.</a:t>
            </a:r>
            <a:endParaRPr lang="zh-CN" altLang="en-US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6344285" y="665480"/>
            <a:ext cx="457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D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875" y="4840605"/>
            <a:ext cx="7632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诗中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“千锤万凿”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意为千万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次的锤击开凿，形容开采石灰非常艰难。千、万：指撞击次数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成千上万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，是实指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5603" name="文本框 21507"/>
          <p:cNvSpPr txBox="1"/>
          <p:nvPr/>
        </p:nvSpPr>
        <p:spPr>
          <a:xfrm>
            <a:off x="234315" y="81915"/>
            <a:ext cx="202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79640" y="5151755"/>
            <a:ext cx="918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__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" grpId="0"/>
      <p:bldP spid="2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3990</Words>
  <Application>WPS 演示</Application>
  <PresentationFormat>全屏显示(4:3)</PresentationFormat>
  <Paragraphs>392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Times New Roman</vt:lpstr>
      <vt:lpstr>隶书</vt:lpstr>
      <vt:lpstr>楷体_GB2312</vt:lpstr>
      <vt:lpstr>新宋体</vt:lpstr>
      <vt:lpstr>楷体</vt:lpstr>
      <vt:lpstr>Arial Unicode MS</vt:lpstr>
      <vt:lpstr>Calibri</vt:lpstr>
      <vt:lpstr>默认设计模板</vt:lpstr>
      <vt:lpstr>《马诗》、《石灰吟》、《竹石》 </vt:lpstr>
      <vt:lpstr>1.默写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微软用户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微软中国</dc:creator>
  <cp:lastModifiedBy>春意盎然</cp:lastModifiedBy>
  <cp:revision>220</cp:revision>
  <dcterms:created xsi:type="dcterms:W3CDTF">2013-03-24T12:16:00Z</dcterms:created>
  <dcterms:modified xsi:type="dcterms:W3CDTF">2020-03-24T00:39:48Z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