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1" r:id="rId3"/>
    <p:sldId id="303" r:id="rId4"/>
    <p:sldId id="257" r:id="rId5"/>
    <p:sldId id="296" r:id="rId6"/>
    <p:sldId id="260" r:id="rId7"/>
    <p:sldId id="305" r:id="rId8"/>
    <p:sldId id="293" r:id="rId9"/>
    <p:sldId id="295" r:id="rId10"/>
    <p:sldId id="298" r:id="rId11"/>
    <p:sldId id="285" r:id="rId12"/>
    <p:sldId id="272" r:id="rId13"/>
    <p:sldId id="299" r:id="rId14"/>
    <p:sldId id="297" r:id="rId15"/>
    <p:sldId id="300" r:id="rId16"/>
    <p:sldId id="306" r:id="rId17"/>
    <p:sldId id="307" r:id="rId18"/>
    <p:sldId id="267" r:id="rId19"/>
    <p:sldId id="262" r:id="rId20"/>
    <p:sldId id="266" r:id="rId21"/>
    <p:sldId id="289" r:id="rId22"/>
    <p:sldId id="265" r:id="rId23"/>
    <p:sldId id="263" r:id="rId24"/>
    <p:sldId id="288" r:id="rId25"/>
    <p:sldId id="268" r:id="rId26"/>
    <p:sldId id="301" r:id="rId27"/>
    <p:sldId id="302" r:id="rId28"/>
    <p:sldId id="308" r:id="rId29"/>
    <p:sldId id="309" r:id="rId30"/>
    <p:sldId id="311" r:id="rId31"/>
    <p:sldId id="310" r:id="rId3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990000"/>
    <a:srgbClr val="FFCCFF"/>
    <a:srgbClr val="800000"/>
    <a:srgbClr val="FF0000"/>
    <a:srgbClr val="9999FF"/>
    <a:srgbClr val="A50021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422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file:///C:\Documents%20and%20Settings\Administrator\&#26700;&#38754;\&#25105;&#22810;&#24819;\&#22269;&#24198;&#33410;&#22825;&#23433;&#38376;&#24191;&#22330;&#21319;&#26071;&#20202;&#24335;.flv" TargetMode="External"/><Relationship Id="rId2" Type="http://schemas.openxmlformats.org/officeDocument/2006/relationships/image" Target="../media/image18.GIF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24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0.png"/><Relationship Id="rId2" Type="http://schemas.microsoft.com/office/2007/relationships/media" Target="file:///C:\Documents%20and%20Settings\4600\My%20Documents\&#25105;&#22810;&#24819;&#21435;&#30475;&#30475;&#35838;&#20214;\xxxx.MPG" TargetMode="External"/><Relationship Id="rId1" Type="http://schemas.openxmlformats.org/officeDocument/2006/relationships/video" Target="file:///C:\Documents%20and%20Settings\4600\My%20Documents\&#25105;&#22810;&#24819;&#21435;&#30475;&#30475;&#35838;&#20214;\xxxx.MP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slide" Target="slide17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5.xml"/><Relationship Id="rId2" Type="http://schemas.openxmlformats.org/officeDocument/2006/relationships/image" Target="../media/image33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slide" Target="slide24.xml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4" name="Picture 2" descr="长城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0"/>
            <a:ext cx="4140200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鸟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3644900"/>
            <a:ext cx="4211637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tian'anm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356100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5" descr="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4900"/>
            <a:ext cx="4427538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6"/>
          <p:cNvSpPr txBox="1"/>
          <p:nvPr/>
        </p:nvSpPr>
        <p:spPr>
          <a:xfrm>
            <a:off x="1042988" y="2924175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天安门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6227763" y="6165850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鸟巢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1187450" y="6092825"/>
            <a:ext cx="215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天坛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6516688" y="2924175"/>
            <a:ext cx="15113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长城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2" name="Oval 10"/>
          <p:cNvSpPr/>
          <p:nvPr/>
        </p:nvSpPr>
        <p:spPr>
          <a:xfrm>
            <a:off x="4067175" y="2636838"/>
            <a:ext cx="1296988" cy="1368425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3" name="Text Box 11"/>
          <p:cNvSpPr txBox="1"/>
          <p:nvPr/>
        </p:nvSpPr>
        <p:spPr>
          <a:xfrm>
            <a:off x="4067175" y="2924175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北京</a:t>
            </a:r>
            <a:endParaRPr lang="zh-CN" altLang="en-US" sz="44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79" grpId="0"/>
      <p:bldP spid="3080" grpId="0"/>
      <p:bldP spid="3081" grpId="0"/>
      <p:bldP spid="3082" grpId="0" animBg="1"/>
      <p:bldP spid="30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DDDDFF"/>
            </a:gs>
            <a:gs pos="100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1266" name="Picture 2" descr="shan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A1_1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1576388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5076825" y="1773238"/>
            <a:ext cx="1447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诉说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1547813" y="2420938"/>
            <a:ext cx="35290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弯弯的小路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715000" y="3276600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走进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7092950" y="5661025"/>
            <a:ext cx="1447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北京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8" name="Text Box 8"/>
          <p:cNvSpPr txBox="1"/>
          <p:nvPr/>
        </p:nvSpPr>
        <p:spPr>
          <a:xfrm>
            <a:off x="2339975" y="4797425"/>
            <a:ext cx="2057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天安门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49" name="Text Box 9"/>
          <p:cNvSpPr txBox="1"/>
          <p:nvPr/>
        </p:nvSpPr>
        <p:spPr>
          <a:xfrm>
            <a:off x="2771775" y="3284538"/>
            <a:ext cx="20574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想一想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3851275" y="5516563"/>
            <a:ext cx="17526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广场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51" name="Text Box 11"/>
          <p:cNvSpPr txBox="1"/>
          <p:nvPr/>
        </p:nvSpPr>
        <p:spPr>
          <a:xfrm>
            <a:off x="3419475" y="476250"/>
            <a:ext cx="280828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升旗仪式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52" name="Text Box 12"/>
          <p:cNvSpPr txBox="1"/>
          <p:nvPr/>
        </p:nvSpPr>
        <p:spPr>
          <a:xfrm>
            <a:off x="1143000" y="4114800"/>
            <a:ext cx="1524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长城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77" name="AutoShape 14">
            <a:hlinkHover r:id="rId3" action="ppaction://program"/>
          </p:cNvPr>
          <p:cNvSpPr/>
          <p:nvPr/>
        </p:nvSpPr>
        <p:spPr>
          <a:xfrm>
            <a:off x="179388" y="6021388"/>
            <a:ext cx="936625" cy="720725"/>
          </a:xfrm>
          <a:prstGeom prst="actionButtonHome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2290" name="Picture 2" descr="WW_0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181600"/>
            <a:ext cx="1524000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1752600" y="2590800"/>
            <a:ext cx="487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WordArt 4"/>
          <p:cNvSpPr/>
          <p:nvPr/>
        </p:nvSpPr>
        <p:spPr>
          <a:xfrm>
            <a:off x="1143000" y="1676400"/>
            <a:ext cx="51435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FF99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9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北京是我国的首都。</a:t>
            </a:r>
            <a:endParaRPr lang="zh-CN" altLang="en-US" sz="4400">
              <a:ln w="9525" cap="flat" cmpd="sng">
                <a:solidFill>
                  <a:srgbClr val="FF99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9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WordArt 5"/>
          <p:cNvSpPr/>
          <p:nvPr/>
        </p:nvSpPr>
        <p:spPr>
          <a:xfrm>
            <a:off x="1828800" y="2667000"/>
            <a:ext cx="62865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FF66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五星红旗是我国的国旗。</a:t>
            </a:r>
            <a:endParaRPr lang="zh-CN" altLang="en-US" sz="4400"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WordArt 6"/>
          <p:cNvSpPr/>
          <p:nvPr/>
        </p:nvSpPr>
        <p:spPr>
          <a:xfrm>
            <a:off x="2743200" y="3581400"/>
            <a:ext cx="3429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FF505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我们爱北京。</a:t>
            </a:r>
            <a:endParaRPr lang="zh-CN" altLang="en-US" sz="4400">
              <a:ln w="9525" cap="flat" cmpd="sng">
                <a:solidFill>
                  <a:srgbClr val="FF505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5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5" name="WordArt 7"/>
          <p:cNvSpPr/>
          <p:nvPr/>
        </p:nvSpPr>
        <p:spPr>
          <a:xfrm>
            <a:off x="3200400" y="4495800"/>
            <a:ext cx="4572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我们爱五星红旗。</a:t>
            </a:r>
            <a:endParaRPr lang="zh-CN" altLang="en-US" sz="44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4643438" y="1125538"/>
            <a:ext cx="12573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99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shou</a:t>
            </a:r>
            <a:endParaRPr lang="en-US" altLang="zh-CN" sz="3200" b="1" dirty="0">
              <a:solidFill>
                <a:srgbClr val="FF99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5508625" y="11255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99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du</a:t>
            </a:r>
            <a:endParaRPr lang="en-US" altLang="zh-CN" sz="3200" b="1" dirty="0">
              <a:solidFill>
                <a:srgbClr val="FF99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3492500" y="1125538"/>
            <a:ext cx="109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99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guo</a:t>
            </a:r>
            <a:endParaRPr lang="en-US" altLang="zh-CN" sz="3200" b="1" dirty="0">
              <a:solidFill>
                <a:srgbClr val="FF99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299" name="Picture 11" descr="图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25" y="1052513"/>
            <a:ext cx="495300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2" descr="图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175" y="1196975"/>
            <a:ext cx="171450" cy="141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Picture 13" descr="图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6825" y="1196975"/>
            <a:ext cx="228600" cy="18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1403350" y="1989138"/>
            <a:ext cx="6911975" cy="1766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我国的首都是（        ）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我国的国旗是（        ）</a:t>
            </a:r>
            <a:endParaRPr lang="zh-CN" altLang="en-US" sz="4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1908175" y="1557338"/>
            <a:ext cx="10795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guó</a:t>
            </a:r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2987675" y="1557338"/>
            <a:ext cx="21605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shǒu dū</a:t>
            </a: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508625" y="1989138"/>
            <a:ext cx="1943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北  京</a:t>
            </a:r>
            <a:endParaRPr lang="zh-CN" altLang="en-US" sz="44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5292725" y="2997200"/>
            <a:ext cx="25923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五星红旗</a:t>
            </a:r>
            <a:endParaRPr lang="zh-CN" altLang="en-US" sz="4400" b="1" dirty="0">
              <a:solidFill>
                <a:schemeClr val="accent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009_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 Box 4"/>
          <p:cNvSpPr txBox="1"/>
          <p:nvPr/>
        </p:nvSpPr>
        <p:spPr>
          <a:xfrm>
            <a:off x="2286000" y="990600"/>
            <a:ext cx="43434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838200" y="1828800"/>
            <a:ext cx="5791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妈妈告诉我，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沿着弯弯的小路，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就能走出天山。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遥远的北京城，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有一座雄伟的天安门，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广场上升旗仪式非常壮观。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4953000" y="1828800"/>
            <a:ext cx="3733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我对妈妈说，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457200" y="990600"/>
            <a:ext cx="647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4" name="Rectangle 8">
            <a:hlinkClick r:id="rId3" action="ppaction://hlinksldjump"/>
          </p:cNvPr>
          <p:cNvSpPr/>
          <p:nvPr/>
        </p:nvSpPr>
        <p:spPr>
          <a:xfrm>
            <a:off x="914400" y="3962400"/>
            <a:ext cx="990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Rectangle 9">
            <a:hlinkClick r:id="rId4" action="ppaction://hlinksldjump"/>
          </p:cNvPr>
          <p:cNvSpPr/>
          <p:nvPr/>
        </p:nvSpPr>
        <p:spPr>
          <a:xfrm>
            <a:off x="2438400" y="5715000"/>
            <a:ext cx="1600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6" name="Rectangle 10">
            <a:hlinkClick r:id="rId5" action="ppaction://hlinksldjump"/>
          </p:cNvPr>
          <p:cNvSpPr/>
          <p:nvPr/>
        </p:nvSpPr>
        <p:spPr>
          <a:xfrm>
            <a:off x="5867400" y="2286000"/>
            <a:ext cx="9144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7" name="Rectangle 11">
            <a:hlinkClick r:id="rId5" action="ppaction://hlinksldjump"/>
          </p:cNvPr>
          <p:cNvSpPr/>
          <p:nvPr/>
        </p:nvSpPr>
        <p:spPr>
          <a:xfrm>
            <a:off x="5562600" y="2590800"/>
            <a:ext cx="8382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8" name="Rectangle 12">
            <a:hlinkClick r:id="rId6" action="ppaction://hlinksldjump"/>
          </p:cNvPr>
          <p:cNvSpPr/>
          <p:nvPr/>
        </p:nvSpPr>
        <p:spPr>
          <a:xfrm>
            <a:off x="990600" y="4267200"/>
            <a:ext cx="838200" cy="685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9" name="Rectangle 13">
            <a:hlinkClick r:id="rId4" action="ppaction://hlinksldjump"/>
          </p:cNvPr>
          <p:cNvSpPr/>
          <p:nvPr/>
        </p:nvSpPr>
        <p:spPr>
          <a:xfrm>
            <a:off x="2362200" y="6019800"/>
            <a:ext cx="1752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362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3" name="Line 3"/>
          <p:cNvSpPr/>
          <p:nvPr/>
        </p:nvSpPr>
        <p:spPr>
          <a:xfrm>
            <a:off x="827088" y="3284538"/>
            <a:ext cx="288131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4" name="Line 4"/>
          <p:cNvSpPr/>
          <p:nvPr/>
        </p:nvSpPr>
        <p:spPr>
          <a:xfrm>
            <a:off x="2195513" y="1773238"/>
            <a:ext cx="0" cy="2951162"/>
          </a:xfrm>
          <a:prstGeom prst="line">
            <a:avLst/>
          </a:prstGeom>
          <a:ln w="3810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5" name="Rectangle 5"/>
          <p:cNvSpPr/>
          <p:nvPr/>
        </p:nvSpPr>
        <p:spPr>
          <a:xfrm>
            <a:off x="4932363" y="1773238"/>
            <a:ext cx="2881312" cy="2951162"/>
          </a:xfrm>
          <a:prstGeom prst="rect">
            <a:avLst/>
          </a:prstGeom>
          <a:solidFill>
            <a:schemeClr val="tx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6" name="Line 6"/>
          <p:cNvSpPr/>
          <p:nvPr/>
        </p:nvSpPr>
        <p:spPr>
          <a:xfrm>
            <a:off x="4932363" y="3213100"/>
            <a:ext cx="288131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7" name="Line 7"/>
          <p:cNvSpPr/>
          <p:nvPr/>
        </p:nvSpPr>
        <p:spPr>
          <a:xfrm>
            <a:off x="6300788" y="1773238"/>
            <a:ext cx="0" cy="2951162"/>
          </a:xfrm>
          <a:prstGeom prst="line">
            <a:avLst/>
          </a:prstGeom>
          <a:ln w="3810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5368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广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9" name="WordArt 9"/>
          <p:cNvSpPr/>
          <p:nvPr/>
        </p:nvSpPr>
        <p:spPr>
          <a:xfrm>
            <a:off x="5292725" y="2276475"/>
            <a:ext cx="2087563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4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门</a:t>
            </a:r>
            <a:endParaRPr lang="zh-CN" altLang="en-US" sz="44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6" name="Text Box 10"/>
          <p:cNvSpPr txBox="1"/>
          <p:nvPr/>
        </p:nvSpPr>
        <p:spPr>
          <a:xfrm>
            <a:off x="5219700" y="765175"/>
            <a:ext cx="23050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mén 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1116013" y="765175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guǎng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Text Box 12"/>
          <p:cNvSpPr txBox="1"/>
          <p:nvPr/>
        </p:nvSpPr>
        <p:spPr>
          <a:xfrm>
            <a:off x="1258888" y="5013325"/>
            <a:ext cx="20891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三画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349" name="Text Box 13"/>
          <p:cNvSpPr txBox="1"/>
          <p:nvPr/>
        </p:nvSpPr>
        <p:spPr>
          <a:xfrm>
            <a:off x="5148263" y="5084763"/>
            <a:ext cx="20891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 三画</a:t>
            </a:r>
            <a:endParaRPr lang="zh-CN" altLang="en-US" sz="48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/>
      <p:bldP spid="14348" grpId="0"/>
      <p:bldP spid="143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Rectangle 2"/>
          <p:cNvSpPr/>
          <p:nvPr/>
        </p:nvSpPr>
        <p:spPr>
          <a:xfrm>
            <a:off x="4284663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会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WordArt 8"/>
          <p:cNvSpPr/>
          <p:nvPr/>
        </p:nvSpPr>
        <p:spPr>
          <a:xfrm>
            <a:off x="5003800" y="2205038"/>
            <a:ext cx="1728788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1"/>
          <p:cNvSpPr txBox="1"/>
          <p:nvPr/>
        </p:nvSpPr>
        <p:spPr>
          <a:xfrm>
            <a:off x="1116013" y="765175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huì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11"/>
          <p:cNvSpPr txBox="1"/>
          <p:nvPr/>
        </p:nvSpPr>
        <p:spPr>
          <a:xfrm>
            <a:off x="4716463" y="765175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zǒu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11"/>
          <p:cNvSpPr txBox="1"/>
          <p:nvPr/>
        </p:nvSpPr>
        <p:spPr>
          <a:xfrm>
            <a:off x="827088" y="5300663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六画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4500563" y="5157788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七画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1"/>
          <p:cNvSpPr txBox="1"/>
          <p:nvPr/>
        </p:nvSpPr>
        <p:spPr>
          <a:xfrm>
            <a:off x="1116013" y="765175"/>
            <a:ext cx="23034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běi</a:t>
            </a:r>
            <a:endParaRPr lang="en-US" altLang="zh-CN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11"/>
          <p:cNvSpPr txBox="1"/>
          <p:nvPr/>
        </p:nvSpPr>
        <p:spPr>
          <a:xfrm>
            <a:off x="4716463" y="5229225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八画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11"/>
          <p:cNvSpPr txBox="1"/>
          <p:nvPr/>
        </p:nvSpPr>
        <p:spPr>
          <a:xfrm>
            <a:off x="1331913" y="5157788"/>
            <a:ext cx="23034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五画</a:t>
            </a:r>
            <a:endParaRPr lang="en-US" altLang="zh-CN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4643438" y="836613"/>
            <a:ext cx="2303462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6600" b="1" dirty="0">
                <a:latin typeface="Arial" panose="020B0604020202020204" pitchFamily="34" charset="0"/>
                <a:ea typeface="宋体" panose="02010600030101010101" pitchFamily="2" charset="-122"/>
              </a:rPr>
              <a:t>jīng</a:t>
            </a:r>
            <a:endParaRPr lang="en-US" altLang="zh-CN" sz="6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2"/>
          <p:cNvSpPr/>
          <p:nvPr/>
        </p:nvSpPr>
        <p:spPr>
          <a:xfrm>
            <a:off x="82708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Rectangle 2"/>
          <p:cNvSpPr/>
          <p:nvPr/>
        </p:nvSpPr>
        <p:spPr>
          <a:xfrm>
            <a:off x="4427538" y="1773238"/>
            <a:ext cx="2881312" cy="2951162"/>
          </a:xfrm>
          <a:prstGeom prst="rect">
            <a:avLst/>
          </a:prstGeom>
          <a:solidFill>
            <a:srgbClr val="0000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6" name="WordArt 8"/>
          <p:cNvSpPr/>
          <p:nvPr/>
        </p:nvSpPr>
        <p:spPr>
          <a:xfrm>
            <a:off x="1331913" y="2205038"/>
            <a:ext cx="1728787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7" name="WordArt 8"/>
          <p:cNvSpPr/>
          <p:nvPr/>
        </p:nvSpPr>
        <p:spPr>
          <a:xfrm>
            <a:off x="4859338" y="2276475"/>
            <a:ext cx="1728787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京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wgl010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http://p0.so.qhmsg.com/bdr/_240_/t0102944ff8aeedb27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428625"/>
            <a:ext cx="353377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4" descr="http://p2.so.qhmsg.com/bdr/_240_/t01383caa40ec3e05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428625"/>
            <a:ext cx="3643313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6" descr="http://p4.so.qhmsg.com/bdr/_240_/t01e81a3032ebbc6ad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071813"/>
            <a:ext cx="4286250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8" descr="http://p0.so.qhmsg.com/bdr/_240_/t01378e7b265609127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0" y="3000375"/>
            <a:ext cx="3929063" cy="3000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壮观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8625"/>
            <a:ext cx="9144000" cy="6429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xxxx.MPG"/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lum bright="6000" contrast="54000"/>
          </a:blip>
          <a:stretch>
            <a:fillRect/>
          </a:stretch>
        </p:blipFill>
        <p:spPr>
          <a:xfrm>
            <a:off x="0" y="0"/>
            <a:ext cx="9144000" cy="8408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533400" y="990600"/>
            <a:ext cx="82296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遥远的北京城，</a:t>
            </a:r>
            <a:endParaRPr lang="zh-CN" altLang="en-US" sz="6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有一座天安门，</a:t>
            </a:r>
            <a:endParaRPr lang="zh-CN" altLang="en-US" sz="6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广场上升旗仪式非常壮观</a:t>
            </a: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zh-CN" altLang="en-US" sz="6000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2531" name="Line 3"/>
          <p:cNvSpPr/>
          <p:nvPr/>
        </p:nvSpPr>
        <p:spPr>
          <a:xfrm flipH="1">
            <a:off x="5410200" y="3810000"/>
            <a:ext cx="76200" cy="1066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2" name="Line 4"/>
          <p:cNvSpPr/>
          <p:nvPr/>
        </p:nvSpPr>
        <p:spPr>
          <a:xfrm flipH="1">
            <a:off x="2667000" y="3810000"/>
            <a:ext cx="76200" cy="106680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3" name="Oval 5"/>
          <p:cNvSpPr/>
          <p:nvPr/>
        </p:nvSpPr>
        <p:spPr>
          <a:xfrm>
            <a:off x="5795963" y="4581525"/>
            <a:ext cx="152400" cy="2286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Oval 6"/>
          <p:cNvSpPr/>
          <p:nvPr/>
        </p:nvSpPr>
        <p:spPr>
          <a:xfrm>
            <a:off x="6372225" y="4581525"/>
            <a:ext cx="152400" cy="228600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457200" y="990600"/>
            <a:ext cx="647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Rectangle 3">
            <a:hlinkClick r:id="rId1" action="ppaction://hlinksldjump"/>
          </p:cNvPr>
          <p:cNvSpPr/>
          <p:nvPr/>
        </p:nvSpPr>
        <p:spPr>
          <a:xfrm>
            <a:off x="914400" y="3962400"/>
            <a:ext cx="990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6" name="Rectangle 4">
            <a:hlinkClick r:id="rId2" action="ppaction://hlinksldjump"/>
          </p:cNvPr>
          <p:cNvSpPr/>
          <p:nvPr/>
        </p:nvSpPr>
        <p:spPr>
          <a:xfrm>
            <a:off x="2438400" y="5715000"/>
            <a:ext cx="1600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7" name="Picture 5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6" descr="009_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Text Box 7"/>
          <p:cNvSpPr txBox="1"/>
          <p:nvPr/>
        </p:nvSpPr>
        <p:spPr>
          <a:xfrm>
            <a:off x="2286000" y="990600"/>
            <a:ext cx="4343400" cy="654050"/>
          </a:xfrm>
          <a:prstGeom prst="rect">
            <a:avLst/>
          </a:prstGeom>
          <a:solidFill>
            <a:srgbClr val="000080"/>
          </a:solidFill>
          <a:ln w="12700" cap="sq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838200" y="1828800"/>
            <a:ext cx="5791200" cy="4760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妈妈告诉我，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沿着弯弯的小路，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就能走出天山。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遥远的北京城，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有一座雄伟的天安门，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广场上升旗仪式非常壮观。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4953000" y="1828800"/>
            <a:ext cx="3733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我对妈妈说，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2" name="Oval 10"/>
          <p:cNvSpPr/>
          <p:nvPr/>
        </p:nvSpPr>
        <p:spPr>
          <a:xfrm>
            <a:off x="5638800" y="32766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Oval 11"/>
          <p:cNvSpPr/>
          <p:nvPr/>
        </p:nvSpPr>
        <p:spPr>
          <a:xfrm>
            <a:off x="6172200" y="32766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Oval 12"/>
          <p:cNvSpPr/>
          <p:nvPr/>
        </p:nvSpPr>
        <p:spPr>
          <a:xfrm>
            <a:off x="6172200" y="41148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Oval 13"/>
          <p:cNvSpPr/>
          <p:nvPr/>
        </p:nvSpPr>
        <p:spPr>
          <a:xfrm>
            <a:off x="5715000" y="4114800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6" name="Rectangle 14">
            <a:hlinkClick r:id="rId5" action="ppaction://hlinksldjump"/>
          </p:cNvPr>
          <p:cNvSpPr/>
          <p:nvPr/>
        </p:nvSpPr>
        <p:spPr>
          <a:xfrm>
            <a:off x="5562600" y="2590800"/>
            <a:ext cx="838200" cy="1676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3" name="Text Box 15"/>
          <p:cNvSpPr txBox="1"/>
          <p:nvPr/>
        </p:nvSpPr>
        <p:spPr>
          <a:xfrm>
            <a:off x="827088" y="429260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遥远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中国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0"/>
            <a:ext cx="8642350" cy="968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5715000" y="2667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北京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7010400" y="4572000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浙江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4581" name="Group 5"/>
          <p:cNvGrpSpPr>
            <a:grpSpLocks noChangeAspect="1"/>
          </p:cNvGrpSpPr>
          <p:nvPr/>
        </p:nvGrpSpPr>
        <p:grpSpPr>
          <a:xfrm>
            <a:off x="1447800" y="381000"/>
            <a:ext cx="7086600" cy="4638675"/>
            <a:chOff x="0" y="0"/>
            <a:chExt cx="4464" cy="2922"/>
          </a:xfrm>
        </p:grpSpPr>
        <p:pic>
          <p:nvPicPr>
            <p:cNvPr id="24584" name="Picture 6" descr="008_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32" cy="2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5" name="Picture 7" descr="008_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2" y="2640"/>
              <a:ext cx="432" cy="28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0" name="Line 8"/>
          <p:cNvSpPr/>
          <p:nvPr/>
        </p:nvSpPr>
        <p:spPr>
          <a:xfrm flipH="1" flipV="1">
            <a:off x="6629400" y="2971800"/>
            <a:ext cx="762000" cy="1600200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561" name="Text Box 9"/>
          <p:cNvSpPr txBox="1"/>
          <p:nvPr/>
        </p:nvSpPr>
        <p:spPr>
          <a:xfrm>
            <a:off x="2438400" y="304800"/>
            <a:ext cx="3505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约需要行走两天一夜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中国地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8642350" cy="9683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5715000" y="2667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北京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7010400" y="4572000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浙江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4581" name="Line 5"/>
          <p:cNvSpPr/>
          <p:nvPr/>
        </p:nvSpPr>
        <p:spPr>
          <a:xfrm flipH="1" flipV="1">
            <a:off x="6629400" y="2971800"/>
            <a:ext cx="762000" cy="1676400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25606" name="Group 6"/>
          <p:cNvGrpSpPr>
            <a:grpSpLocks noChangeAspect="1"/>
          </p:cNvGrpSpPr>
          <p:nvPr/>
        </p:nvGrpSpPr>
        <p:grpSpPr>
          <a:xfrm>
            <a:off x="1371600" y="381000"/>
            <a:ext cx="7105650" cy="4876800"/>
            <a:chOff x="0" y="0"/>
            <a:chExt cx="4476" cy="3072"/>
          </a:xfrm>
        </p:grpSpPr>
        <p:pic>
          <p:nvPicPr>
            <p:cNvPr id="25609" name="Picture 7" descr="013_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0" y="2640"/>
              <a:ext cx="396" cy="4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0" name="Picture 8" descr="013_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96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5" name="Text Box 9"/>
          <p:cNvSpPr txBox="1"/>
          <p:nvPr/>
        </p:nvSpPr>
        <p:spPr>
          <a:xfrm>
            <a:off x="2362200" y="3810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约需要走155天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8" name="AutoShape 10">
            <a:hlinkClick r:id="rId3" action="ppaction://hlinksldjump"/>
          </p:cNvPr>
          <p:cNvSpPr/>
          <p:nvPr/>
        </p:nvSpPr>
        <p:spPr>
          <a:xfrm>
            <a:off x="8382000" y="6172200"/>
            <a:ext cx="381000" cy="3048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59632" y="836712"/>
            <a:ext cx="6408712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爸爸告诉我，沿着宽宽的公路，就会走出北京。遥远的新疆，有美丽的天山，雪山上盛开着洁白的雪莲。我对爸爸说：我多想去看看，我多想去看看！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http://a0.att.hudong.com/36/12/0130000025732412244712598116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0"/>
            <a:ext cx="6913562" cy="638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23528" y="3429000"/>
            <a:ext cx="7992888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我对爸爸说：我多想去看看，我多想去看看！</a:t>
            </a:r>
            <a:endParaRPr kumimoji="0" lang="zh-CN" altLang="en-US" sz="5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http://pica.nipic.com/2007-12-08/2007128132717378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-180528" y="4293096"/>
            <a:ext cx="99726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以“我多想</a:t>
            </a:r>
            <a:r>
              <a:rPr kumimoji="0" lang="en-US" altLang="zh-CN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”开头，写下</a:t>
            </a:r>
            <a:endParaRPr kumimoji="0" lang="en-US" altLang="zh-CN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自己的愿望，再和同学们交流</a:t>
            </a: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026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WordArt 3"/>
          <p:cNvSpPr/>
          <p:nvPr/>
        </p:nvSpPr>
        <p:spPr>
          <a:xfrm>
            <a:off x="2051050" y="1773238"/>
            <a:ext cx="5105400" cy="1257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819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我多想去看看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Text Box 4">
            <a:hlinkClick r:id="rId2" action="ppaction://hlinksldjump"/>
          </p:cNvPr>
          <p:cNvSpPr txBox="1"/>
          <p:nvPr/>
        </p:nvSpPr>
        <p:spPr>
          <a:xfrm>
            <a:off x="723900" y="5943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ea typeface="方正舒体" pitchFamily="2" charset="-122"/>
              </a:rPr>
              <a:t>复习</a:t>
            </a:r>
            <a:endParaRPr lang="zh-CN" altLang="en-US" sz="3200" b="1" dirty="0">
              <a:solidFill>
                <a:srgbClr val="99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101" name="Text Box 5">
            <a:hlinkClick r:id="rId3" action="ppaction://hlinksldjump"/>
          </p:cNvPr>
          <p:cNvSpPr txBox="1"/>
          <p:nvPr/>
        </p:nvSpPr>
        <p:spPr>
          <a:xfrm>
            <a:off x="3295650" y="5943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ea typeface="方正舒体" pitchFamily="2" charset="-122"/>
              </a:rPr>
              <a:t>学文</a:t>
            </a:r>
            <a:endParaRPr lang="zh-CN" altLang="en-US" sz="3200" b="1" dirty="0">
              <a:solidFill>
                <a:srgbClr val="99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102" name="Text Box 6">
            <a:hlinkClick r:id="rId2" action="ppaction://hlinksldjump"/>
          </p:cNvPr>
          <p:cNvSpPr txBox="1"/>
          <p:nvPr/>
        </p:nvSpPr>
        <p:spPr>
          <a:xfrm>
            <a:off x="5962650" y="59436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990000"/>
                </a:solidFill>
                <a:latin typeface="Times New Roman" panose="02020603050405020304" pitchFamily="18" charset="0"/>
                <a:ea typeface="方正舒体" pitchFamily="2" charset="-122"/>
              </a:rPr>
              <a:t>拓展</a:t>
            </a:r>
            <a:endParaRPr lang="zh-CN" altLang="en-US" sz="3200" b="1" dirty="0">
              <a:solidFill>
                <a:srgbClr val="99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4103" name="AutoShape 7">
            <a:hlinkClick r:id="rId2" action="ppaction://hlinksldjump"/>
          </p:cNvPr>
          <p:cNvSpPr/>
          <p:nvPr/>
        </p:nvSpPr>
        <p:spPr>
          <a:xfrm>
            <a:off x="8458200" y="6096000"/>
            <a:ext cx="381000" cy="381000"/>
          </a:xfrm>
          <a:prstGeom prst="actionButtonHelp">
            <a:avLst/>
          </a:prstGeom>
          <a:solidFill>
            <a:srgbClr val="FFFF00"/>
          </a:solidFill>
          <a:ln w="12700" cap="sq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http://p2.so.qhmsg.com/bdr/_240_/t01383caa40ec3e050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765175"/>
            <a:ext cx="3529013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4" descr="http://p2.so.qhmsg.com/bdr/_240_/t012ac4b4c9b772607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692150"/>
            <a:ext cx="3294062" cy="244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6" descr="http://p1.so.qhmsg.com/bdr/_240_/t01d8eae82de9768d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644900"/>
            <a:ext cx="3657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Picture 8" descr="http://p4.so.qhmsg.com/bdr/_240_/t01b48d0a535aca069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3573463"/>
            <a:ext cx="326390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200981734599058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73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009_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2286000" y="990600"/>
            <a:ext cx="434340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838200" y="1828800"/>
            <a:ext cx="5791200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妈妈告诉我，沿着弯弯的小路，就能走出天山。遥远的北京城，有一座雄伟的天安门，广场上升旗仪式非常壮观，我对妈妈说，我多想去看看，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我多想去看看！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150" name="Text Box 7"/>
          <p:cNvSpPr txBox="1"/>
          <p:nvPr/>
        </p:nvSpPr>
        <p:spPr>
          <a:xfrm>
            <a:off x="457200" y="990600"/>
            <a:ext cx="647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Rectangle 8">
            <a:hlinkClick r:id="rId3" action="ppaction://hlinksldjump"/>
          </p:cNvPr>
          <p:cNvSpPr/>
          <p:nvPr/>
        </p:nvSpPr>
        <p:spPr>
          <a:xfrm>
            <a:off x="-495300" y="3500438"/>
            <a:ext cx="990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Rectangle 9">
            <a:hlinkClick r:id="rId4" action="ppaction://hlinksldjump"/>
          </p:cNvPr>
          <p:cNvSpPr/>
          <p:nvPr/>
        </p:nvSpPr>
        <p:spPr>
          <a:xfrm>
            <a:off x="2438400" y="5715000"/>
            <a:ext cx="16002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Rectangle 10">
            <a:hlinkClick r:id="rId5" action="ppaction://hlinksldjump"/>
          </p:cNvPr>
          <p:cNvSpPr/>
          <p:nvPr/>
        </p:nvSpPr>
        <p:spPr>
          <a:xfrm>
            <a:off x="5867400" y="2286000"/>
            <a:ext cx="9144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Rectangle 11">
            <a:hlinkClick r:id="rId5" action="ppaction://hlinksldjump"/>
          </p:cNvPr>
          <p:cNvSpPr/>
          <p:nvPr/>
        </p:nvSpPr>
        <p:spPr>
          <a:xfrm>
            <a:off x="5562600" y="2590800"/>
            <a:ext cx="838200" cy="1524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5" name="Rectangle 12">
            <a:hlinkClick r:id="rId6" action="ppaction://hlinksldjump"/>
          </p:cNvPr>
          <p:cNvSpPr/>
          <p:nvPr/>
        </p:nvSpPr>
        <p:spPr>
          <a:xfrm>
            <a:off x="990600" y="4267200"/>
            <a:ext cx="838200" cy="685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6" name="Rectangle 13">
            <a:hlinkClick r:id="rId4" action="ppaction://hlinksldjump"/>
          </p:cNvPr>
          <p:cNvSpPr/>
          <p:nvPr/>
        </p:nvSpPr>
        <p:spPr>
          <a:xfrm>
            <a:off x="2362200" y="6019800"/>
            <a:ext cx="1752600" cy="6096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://pic3.nipic.com/20090527/2653320_163247008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2875"/>
            <a:ext cx="9144000" cy="671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857356" y="357166"/>
            <a:ext cx="607223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爸爸告诉我，沿着宽宽的公路，就会走出北京。遥远的新疆，有美丽的天山，雪山上盛开着洁白的雪莲。我对爸爸说：我多想去看看，我多想去看看！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009_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28800" y="0"/>
            <a:ext cx="51054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250825" y="1557338"/>
            <a:ext cx="8893175" cy="37242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xiǎng   gào   sù   lù    jīng   ān  mén</a:t>
            </a:r>
            <a:endParaRPr lang="en-US" altLang="zh-CN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想   告   诉  路   京  安   门   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guǎng  cháng  fēi cháng zhuàng guān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广   场     非   常  壮    观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987675" y="908050"/>
            <a:ext cx="2808288" cy="823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  会  读</a:t>
            </a:r>
            <a:endParaRPr lang="zh-CN" altLang="en-US" sz="4800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nth33y1b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8353425" cy="7245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804025" y="2420938"/>
            <a:ext cx="1581150" cy="1833562"/>
            <a:chOff x="0" y="0"/>
            <a:chExt cx="996" cy="1155"/>
          </a:xfrm>
        </p:grpSpPr>
        <p:pic>
          <p:nvPicPr>
            <p:cNvPr id="9247" name="Picture 4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8" name="Rectangle 5"/>
            <p:cNvSpPr/>
            <p:nvPr/>
          </p:nvSpPr>
          <p:spPr>
            <a:xfrm>
              <a:off x="0" y="408"/>
              <a:ext cx="888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北京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076825" y="2852738"/>
            <a:ext cx="1871663" cy="1800225"/>
            <a:chOff x="0" y="0"/>
            <a:chExt cx="996" cy="1155"/>
          </a:xfrm>
        </p:grpSpPr>
        <p:pic>
          <p:nvPicPr>
            <p:cNvPr id="9245" name="Picture 7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6" name="Rectangle 8"/>
            <p:cNvSpPr/>
            <p:nvPr/>
          </p:nvSpPr>
          <p:spPr>
            <a:xfrm>
              <a:off x="46" y="454"/>
              <a:ext cx="888" cy="5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公路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724525" y="1196975"/>
            <a:ext cx="2016125" cy="1978025"/>
            <a:chOff x="0" y="0"/>
            <a:chExt cx="1088" cy="1155"/>
          </a:xfrm>
        </p:grpSpPr>
        <p:pic>
          <p:nvPicPr>
            <p:cNvPr id="9243" name="Picture 10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4" name="Text Box 11"/>
            <p:cNvSpPr txBox="1"/>
            <p:nvPr/>
          </p:nvSpPr>
          <p:spPr>
            <a:xfrm>
              <a:off x="45" y="408"/>
              <a:ext cx="1043" cy="4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新疆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179388" y="1196975"/>
            <a:ext cx="2016125" cy="1974850"/>
            <a:chOff x="0" y="0"/>
            <a:chExt cx="996" cy="1155"/>
          </a:xfrm>
        </p:grpSpPr>
        <p:pic>
          <p:nvPicPr>
            <p:cNvPr id="9241" name="Picture 13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2" name="Text Box 14"/>
            <p:cNvSpPr txBox="1"/>
            <p:nvPr/>
          </p:nvSpPr>
          <p:spPr>
            <a:xfrm>
              <a:off x="136" y="452"/>
              <a:ext cx="771" cy="4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告诉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2124075" y="404813"/>
            <a:ext cx="1727200" cy="1833562"/>
            <a:chOff x="0" y="0"/>
            <a:chExt cx="996" cy="1155"/>
          </a:xfrm>
        </p:grpSpPr>
        <p:pic>
          <p:nvPicPr>
            <p:cNvPr id="9239" name="Picture 16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0" name="Rectangle 17"/>
            <p:cNvSpPr/>
            <p:nvPr/>
          </p:nvSpPr>
          <p:spPr>
            <a:xfrm>
              <a:off x="45" y="436"/>
              <a:ext cx="878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马路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995738" y="0"/>
            <a:ext cx="1581150" cy="1833563"/>
            <a:chOff x="0" y="0"/>
            <a:chExt cx="996" cy="1155"/>
          </a:xfrm>
        </p:grpSpPr>
        <p:pic>
          <p:nvPicPr>
            <p:cNvPr id="9237" name="Picture 19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8" name="Rectangle 20"/>
            <p:cNvSpPr/>
            <p:nvPr/>
          </p:nvSpPr>
          <p:spPr>
            <a:xfrm>
              <a:off x="46" y="408"/>
              <a:ext cx="89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雪莲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827088" y="2924175"/>
            <a:ext cx="1893887" cy="1833563"/>
            <a:chOff x="0" y="0"/>
            <a:chExt cx="1193" cy="1155"/>
          </a:xfrm>
        </p:grpSpPr>
        <p:pic>
          <p:nvPicPr>
            <p:cNvPr id="9235" name="Picture 22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93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6" name="Rectangle 23"/>
            <p:cNvSpPr/>
            <p:nvPr/>
          </p:nvSpPr>
          <p:spPr>
            <a:xfrm>
              <a:off x="136" y="409"/>
              <a:ext cx="104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升旗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2195513" y="2133600"/>
            <a:ext cx="1728787" cy="1944688"/>
            <a:chOff x="0" y="0"/>
            <a:chExt cx="1043" cy="1155"/>
          </a:xfrm>
        </p:grpSpPr>
        <p:pic>
          <p:nvPicPr>
            <p:cNvPr id="9233" name="Picture 25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Text Box 26"/>
            <p:cNvSpPr txBox="1"/>
            <p:nvPr/>
          </p:nvSpPr>
          <p:spPr>
            <a:xfrm>
              <a:off x="45" y="408"/>
              <a:ext cx="998" cy="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多想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3924300" y="1557338"/>
            <a:ext cx="1581150" cy="1833562"/>
            <a:chOff x="0" y="0"/>
            <a:chExt cx="996" cy="1155"/>
          </a:xfrm>
        </p:grpSpPr>
        <p:pic>
          <p:nvPicPr>
            <p:cNvPr id="9231" name="Picture 28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2" name="Rectangle 29"/>
            <p:cNvSpPr/>
            <p:nvPr/>
          </p:nvSpPr>
          <p:spPr>
            <a:xfrm>
              <a:off x="0" y="363"/>
              <a:ext cx="89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广场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5435600" y="0"/>
            <a:ext cx="1873250" cy="1833563"/>
            <a:chOff x="0" y="0"/>
            <a:chExt cx="996" cy="1155"/>
          </a:xfrm>
        </p:grpSpPr>
        <p:pic>
          <p:nvPicPr>
            <p:cNvPr id="9229" name="Picture 31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0" name="Rectangle 32"/>
            <p:cNvSpPr/>
            <p:nvPr/>
          </p:nvSpPr>
          <p:spPr>
            <a:xfrm>
              <a:off x="46" y="391"/>
              <a:ext cx="75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遥远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nth33y1b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8353425" cy="7245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6804025" y="2420938"/>
            <a:ext cx="1581150" cy="1833562"/>
            <a:chOff x="0" y="0"/>
            <a:chExt cx="996" cy="1155"/>
          </a:xfrm>
        </p:grpSpPr>
        <p:pic>
          <p:nvPicPr>
            <p:cNvPr id="10271" name="Picture 4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2" name="Rectangle 5"/>
            <p:cNvSpPr/>
            <p:nvPr/>
          </p:nvSpPr>
          <p:spPr>
            <a:xfrm>
              <a:off x="0" y="408"/>
              <a:ext cx="888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北京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5076825" y="2852738"/>
            <a:ext cx="1871663" cy="1800225"/>
            <a:chOff x="0" y="0"/>
            <a:chExt cx="996" cy="1155"/>
          </a:xfrm>
        </p:grpSpPr>
        <p:pic>
          <p:nvPicPr>
            <p:cNvPr id="10269" name="Picture 7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70" name="Rectangle 8"/>
            <p:cNvSpPr/>
            <p:nvPr/>
          </p:nvSpPr>
          <p:spPr>
            <a:xfrm>
              <a:off x="46" y="454"/>
              <a:ext cx="888" cy="5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升旗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724525" y="1196975"/>
            <a:ext cx="2016125" cy="1978025"/>
            <a:chOff x="0" y="0"/>
            <a:chExt cx="1088" cy="1155"/>
          </a:xfrm>
        </p:grpSpPr>
        <p:pic>
          <p:nvPicPr>
            <p:cNvPr id="10267" name="Picture 10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8" name="Text Box 11"/>
            <p:cNvSpPr txBox="1"/>
            <p:nvPr/>
          </p:nvSpPr>
          <p:spPr>
            <a:xfrm>
              <a:off x="45" y="408"/>
              <a:ext cx="1043" cy="4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广场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179388" y="1196975"/>
            <a:ext cx="2016125" cy="1974850"/>
            <a:chOff x="0" y="0"/>
            <a:chExt cx="996" cy="1155"/>
          </a:xfrm>
        </p:grpSpPr>
        <p:pic>
          <p:nvPicPr>
            <p:cNvPr id="10265" name="Picture 13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6" name="Text Box 14"/>
            <p:cNvSpPr txBox="1"/>
            <p:nvPr/>
          </p:nvSpPr>
          <p:spPr>
            <a:xfrm>
              <a:off x="136" y="452"/>
              <a:ext cx="771" cy="4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多想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2124075" y="404813"/>
            <a:ext cx="1727200" cy="1833562"/>
            <a:chOff x="0" y="0"/>
            <a:chExt cx="996" cy="1155"/>
          </a:xfrm>
        </p:grpSpPr>
        <p:pic>
          <p:nvPicPr>
            <p:cNvPr id="10263" name="Picture 16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4" name="Rectangle 17"/>
            <p:cNvSpPr/>
            <p:nvPr/>
          </p:nvSpPr>
          <p:spPr>
            <a:xfrm>
              <a:off x="45" y="436"/>
              <a:ext cx="878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遥远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995738" y="0"/>
            <a:ext cx="1581150" cy="1833563"/>
            <a:chOff x="0" y="0"/>
            <a:chExt cx="996" cy="1155"/>
          </a:xfrm>
        </p:grpSpPr>
        <p:pic>
          <p:nvPicPr>
            <p:cNvPr id="10261" name="Picture 19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2" name="Rectangle 20"/>
            <p:cNvSpPr/>
            <p:nvPr/>
          </p:nvSpPr>
          <p:spPr>
            <a:xfrm>
              <a:off x="46" y="408"/>
              <a:ext cx="884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马路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21"/>
          <p:cNvGrpSpPr/>
          <p:nvPr/>
        </p:nvGrpSpPr>
        <p:grpSpPr>
          <a:xfrm>
            <a:off x="827088" y="2924175"/>
            <a:ext cx="1893887" cy="1833563"/>
            <a:chOff x="0" y="0"/>
            <a:chExt cx="1193" cy="1155"/>
          </a:xfrm>
        </p:grpSpPr>
        <p:pic>
          <p:nvPicPr>
            <p:cNvPr id="10259" name="Picture 22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93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0" name="Rectangle 23"/>
            <p:cNvSpPr/>
            <p:nvPr/>
          </p:nvSpPr>
          <p:spPr>
            <a:xfrm>
              <a:off x="136" y="409"/>
              <a:ext cx="104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公路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2195513" y="2133600"/>
            <a:ext cx="1728787" cy="1944688"/>
            <a:chOff x="0" y="0"/>
            <a:chExt cx="1043" cy="1155"/>
          </a:xfrm>
        </p:grpSpPr>
        <p:pic>
          <p:nvPicPr>
            <p:cNvPr id="10257" name="Picture 25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8" name="Text Box 26"/>
            <p:cNvSpPr txBox="1"/>
            <p:nvPr/>
          </p:nvSpPr>
          <p:spPr>
            <a:xfrm>
              <a:off x="45" y="408"/>
              <a:ext cx="998" cy="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告诉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27"/>
          <p:cNvGrpSpPr/>
          <p:nvPr/>
        </p:nvGrpSpPr>
        <p:grpSpPr>
          <a:xfrm>
            <a:off x="3924300" y="1557338"/>
            <a:ext cx="1581150" cy="1833562"/>
            <a:chOff x="0" y="0"/>
            <a:chExt cx="996" cy="1155"/>
          </a:xfrm>
        </p:grpSpPr>
        <p:pic>
          <p:nvPicPr>
            <p:cNvPr id="10255" name="Picture 28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6" name="Rectangle 29"/>
            <p:cNvSpPr/>
            <p:nvPr/>
          </p:nvSpPr>
          <p:spPr>
            <a:xfrm>
              <a:off x="0" y="363"/>
              <a:ext cx="89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新疆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0"/>
          <p:cNvGrpSpPr/>
          <p:nvPr/>
        </p:nvGrpSpPr>
        <p:grpSpPr>
          <a:xfrm>
            <a:off x="5435600" y="0"/>
            <a:ext cx="1873250" cy="1833563"/>
            <a:chOff x="0" y="0"/>
            <a:chExt cx="996" cy="1155"/>
          </a:xfrm>
        </p:grpSpPr>
        <p:pic>
          <p:nvPicPr>
            <p:cNvPr id="10253" name="Picture 31" descr="tklu1geq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96" cy="11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4" name="Rectangle 32"/>
            <p:cNvSpPr/>
            <p:nvPr/>
          </p:nvSpPr>
          <p:spPr>
            <a:xfrm>
              <a:off x="46" y="391"/>
              <a:ext cx="756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4800" b="1" dirty="0">
                  <a:latin typeface="Arial" panose="020B0604020202020204" pitchFamily="34" charset="0"/>
                  <a:ea typeface="宋体" panose="02010600030101010101" pitchFamily="2" charset="-122"/>
                </a:rPr>
                <a:t>雪莲</a:t>
              </a:r>
              <a:endPara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831</Words>
  <Application>WPS 演示</Application>
  <PresentationFormat>全屏显示(4:3)</PresentationFormat>
  <Paragraphs>203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Calibri</vt:lpstr>
      <vt:lpstr>楷体_GB2312</vt:lpstr>
      <vt:lpstr>方正舒体</vt:lpstr>
      <vt:lpstr>微软雅黑</vt:lpstr>
      <vt:lpstr>黑体</vt:lpstr>
      <vt:lpstr>Lucida Sans Unicode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【清茶老师小学教育微信号1712560591】加微信永久更新教学资料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【清茶老师小学教育微信号1712560591】加微信永久更新教学资料</dc:title>
  <dc:creator>【清茶老师小学教育微信号1712560591】加微信永久更新教学资料</dc:creator>
  <cp:keywords>加微信永久更新教学资料</cp:keywords>
  <dc:description>【清茶老师小学教育微信号1712560591】加微信永久更新教学资料</dc:description>
  <cp:category>【微信号1712560591】</cp:category>
  <cp:lastModifiedBy>Administrator</cp:lastModifiedBy>
  <cp:revision>121</cp:revision>
  <dcterms:created xsi:type="dcterms:W3CDTF">2013-09-17T22:16:28Z</dcterms:created>
  <dcterms:modified xsi:type="dcterms:W3CDTF">2017-03-21T12:24:20Z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