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49"/>
  </p:notesMasterIdLst>
  <p:sldIdLst>
    <p:sldId id="269" r:id="rId4"/>
    <p:sldId id="329" r:id="rId5"/>
    <p:sldId id="904" r:id="rId6"/>
    <p:sldId id="260" r:id="rId7"/>
    <p:sldId id="365" r:id="rId8"/>
    <p:sldId id="1075" r:id="rId9"/>
    <p:sldId id="1076" r:id="rId10"/>
    <p:sldId id="1119" r:id="rId11"/>
    <p:sldId id="968" r:id="rId12"/>
    <p:sldId id="821" r:id="rId13"/>
    <p:sldId id="877" r:id="rId14"/>
    <p:sldId id="571" r:id="rId15"/>
    <p:sldId id="1150" r:id="rId16"/>
    <p:sldId id="825" r:id="rId17"/>
    <p:sldId id="1151" r:id="rId18"/>
    <p:sldId id="1152" r:id="rId19"/>
    <p:sldId id="1051" r:id="rId20"/>
    <p:sldId id="769" r:id="rId21"/>
    <p:sldId id="817" r:id="rId22"/>
    <p:sldId id="1047" r:id="rId23"/>
    <p:sldId id="1153" r:id="rId24"/>
    <p:sldId id="1154" r:id="rId25"/>
    <p:sldId id="818" r:id="rId26"/>
    <p:sldId id="1030" r:id="rId27"/>
    <p:sldId id="1012" r:id="rId28"/>
    <p:sldId id="996" r:id="rId29"/>
    <p:sldId id="1199" r:id="rId30"/>
    <p:sldId id="1218" r:id="rId31"/>
    <p:sldId id="1235" r:id="rId32"/>
    <p:sldId id="937" r:id="rId33"/>
    <p:sldId id="841" r:id="rId34"/>
    <p:sldId id="1217" r:id="rId35"/>
    <p:sldId id="842" r:id="rId36"/>
    <p:sldId id="843" r:id="rId37"/>
    <p:sldId id="1219" r:id="rId38"/>
    <p:sldId id="1117" r:id="rId39"/>
    <p:sldId id="1118" r:id="rId40"/>
    <p:sldId id="849" r:id="rId41"/>
    <p:sldId id="851" r:id="rId42"/>
    <p:sldId id="852" r:id="rId43"/>
    <p:sldId id="284" r:id="rId44"/>
    <p:sldId id="853" r:id="rId45"/>
    <p:sldId id="1112" r:id="rId46"/>
    <p:sldId id="1111" r:id="rId47"/>
    <p:sldId id="1106" r:id="rId4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-103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2.xml"/><Relationship Id="rId49" Type="http://schemas.openxmlformats.org/officeDocument/2006/relationships/notesMaster" Target="notesMasters/notesMaster1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4" name="Group 2"/>
          <p:cNvGrpSpPr/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49155" name="Group 3"/>
            <p:cNvGrpSpPr/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49156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9157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9158" name="Group 6"/>
            <p:cNvGrpSpPr/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49159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9160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49161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162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163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9164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9165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9166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C6F0D8D-BBC7-4977-B167-CAD59AC1C9C6}" type="datetimeFigureOut">
              <a:rPr lang="zh-CN" altLang="en-US"/>
            </a:fld>
            <a:endParaRPr lang="en-US" altLang="zh-CN"/>
          </a:p>
        </p:txBody>
      </p:sp>
      <p:sp>
        <p:nvSpPr>
          <p:cNvPr id="49167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49168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FFC619D-49FE-472F-A1AB-7FE81CBDCC6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45B45E-7DEA-4F84-A0C4-767DC27AC612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9006A2-7371-453E-BCE5-71705F04C93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EEA4C2D-A719-41EF-B8FB-C999480403D7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B6A95C-C1F9-48B3-B8FF-EB7A6F3B75D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6300" y="1905000"/>
            <a:ext cx="3771900" cy="4038600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ctr" fontAlgn="base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  <p:sndAc>
      <p:stSnd>
        <p:snd r:embed="rId2" name="chimes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1767600" y="2152800"/>
            <a:ext cx="6868800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 baseline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  <a:endParaRPr lang="zh-CN" altLang="en-US" dirty="0" smtClean="0"/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1767600" y="795600"/>
            <a:ext cx="6868800" cy="1317600"/>
          </a:xfrm>
        </p:spPr>
        <p:txBody>
          <a:bodyPr>
            <a:noAutofit/>
          </a:bodyPr>
          <a:lstStyle>
            <a:lvl1pPr algn="ctr">
              <a:defRPr sz="4200" baseline="0">
                <a:ln w="6350">
                  <a:solidFill>
                    <a:schemeClr val="bg1"/>
                  </a:solidFill>
                </a:ln>
                <a:solidFill>
                  <a:schemeClr val="accent2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419098" y="1304693"/>
            <a:ext cx="8292045" cy="478750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chemeClr val="tx1"/>
                </a:solidFill>
              </a:defRPr>
            </a:lvl1pPr>
            <a:lvl2pPr marL="575945" indent="0">
              <a:buFontTx/>
              <a:buNone/>
              <a:defRPr sz="2000">
                <a:solidFill>
                  <a:schemeClr val="tx1"/>
                </a:solidFill>
              </a:defRPr>
            </a:lvl2pPr>
            <a:lvl3pPr marL="914400" indent="0">
              <a:spcBef>
                <a:spcPts val="500"/>
              </a:spcBef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3186000" y="2336400"/>
            <a:ext cx="3909600" cy="1090800"/>
          </a:xfrm>
        </p:spPr>
        <p:txBody>
          <a:bodyPr anchor="b">
            <a:normAutofit/>
          </a:bodyPr>
          <a:lstStyle>
            <a:lvl1pPr algn="l">
              <a:defRPr sz="3600">
                <a:ln w="6350">
                  <a:solidFill>
                    <a:schemeClr val="bg1"/>
                  </a:solidFill>
                </a:ln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3186000" y="3430800"/>
            <a:ext cx="3909600" cy="3960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ln>
                  <a:noFill/>
                </a:ln>
                <a:solidFill>
                  <a:srgbClr val="AFAFA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3094038" y="6401175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051050" y="2906713"/>
            <a:ext cx="1042988" cy="1044575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椭圆 7"/>
          <p:cNvSpPr/>
          <p:nvPr userDrawn="1"/>
        </p:nvSpPr>
        <p:spPr>
          <a:xfrm>
            <a:off x="2139950" y="2997200"/>
            <a:ext cx="865188" cy="863600"/>
          </a:xfrm>
          <a:prstGeom prst="ellipse">
            <a:avLst/>
          </a:prstGeom>
          <a:solidFill>
            <a:schemeClr val="accent1"/>
          </a:solidFill>
          <a:ln w="6350" cap="flat" cmpd="sng" algn="ctr">
            <a:noFill/>
            <a:prstDash val="solid"/>
          </a:ln>
          <a:effectLst/>
        </p:spPr>
        <p:txBody>
          <a:bodyPr anchor="ctr">
            <a:normAutofit fontScale="72500"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kern="0" dirty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</a:t>
            </a:r>
            <a:endParaRPr lang="zh-CN" altLang="en-US" sz="4400" kern="0" dirty="0">
              <a:solidFill>
                <a:prstClr val="white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cxnSp>
        <p:nvCxnSpPr>
          <p:cNvPr id="9" name="直接连接符 16"/>
          <p:cNvCxnSpPr>
            <a:cxnSpLocks noChangeShapeType="1"/>
            <a:stCxn id="7" idx="6"/>
          </p:cNvCxnSpPr>
          <p:nvPr userDrawn="1"/>
        </p:nvCxnSpPr>
        <p:spPr bwMode="auto">
          <a:xfrm>
            <a:off x="3094038" y="3429000"/>
            <a:ext cx="3998912" cy="0"/>
          </a:xfrm>
          <a:prstGeom prst="line">
            <a:avLst/>
          </a:prstGeom>
          <a:noFill/>
          <a:ln w="28575" algn="ctr">
            <a:solidFill>
              <a:schemeClr val="accent1"/>
            </a:solidFill>
            <a:rou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419097" y="1282394"/>
            <a:ext cx="8292045" cy="2380657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chemeClr val="tx1"/>
                </a:solidFill>
              </a:defRPr>
            </a:lvl1pPr>
            <a:lvl2pPr marL="575945" indent="0">
              <a:buFontTx/>
              <a:buNone/>
              <a:defRPr sz="2000">
                <a:solidFill>
                  <a:schemeClr val="tx1"/>
                </a:solidFill>
              </a:defRPr>
            </a:lvl2pPr>
            <a:lvl3pPr marL="914400" indent="0">
              <a:spcBef>
                <a:spcPts val="500"/>
              </a:spcBef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419097" y="3852875"/>
            <a:ext cx="8292045" cy="2380657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chemeClr val="tx1"/>
                </a:solidFill>
              </a:defRPr>
            </a:lvl1pPr>
            <a:lvl2pPr marL="575945" indent="0">
              <a:buFontTx/>
              <a:buNone/>
              <a:defRPr sz="2000">
                <a:solidFill>
                  <a:schemeClr val="tx1"/>
                </a:solidFill>
              </a:defRPr>
            </a:lvl2pPr>
            <a:lvl3pPr marL="914400" indent="0">
              <a:spcBef>
                <a:spcPts val="500"/>
              </a:spcBef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17600" y="162000"/>
            <a:ext cx="8290800" cy="6984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7600" y="1376362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417600" y="2200274"/>
            <a:ext cx="3868340" cy="3684588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chemeClr val="tx1"/>
                </a:solidFill>
              </a:defRPr>
            </a:lvl1pPr>
            <a:lvl2pPr marL="360045" indent="0">
              <a:buFontTx/>
              <a:buNone/>
              <a:defRPr sz="2000">
                <a:solidFill>
                  <a:schemeClr val="tx1"/>
                </a:solidFill>
              </a:defRPr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884" y="1376362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823884" y="2200274"/>
            <a:ext cx="3887391" cy="3684588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chemeClr val="tx1"/>
                </a:solidFill>
              </a:defRPr>
            </a:lvl1pPr>
            <a:lvl2pPr marL="575945" indent="0">
              <a:buFontTx/>
              <a:buNone/>
              <a:defRPr sz="2000">
                <a:solidFill>
                  <a:schemeClr val="tx1"/>
                </a:solidFill>
              </a:defRPr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0" y="3805485"/>
            <a:ext cx="9144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>
            <a:off x="0" y="4386699"/>
            <a:ext cx="9144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>
            <a:off x="0" y="4550431"/>
            <a:ext cx="9144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 rot="5400000">
            <a:off x="-787817" y="3573930"/>
            <a:ext cx="6840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rot="5400000">
            <a:off x="-582689" y="3573930"/>
            <a:ext cx="6840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0" y="3959251"/>
            <a:ext cx="9144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KSO_BT1"/>
          <p:cNvSpPr>
            <a:spLocks noGrp="1"/>
          </p:cNvSpPr>
          <p:nvPr>
            <p:ph type="title" hasCustomPrompt="1"/>
          </p:nvPr>
        </p:nvSpPr>
        <p:spPr>
          <a:xfrm>
            <a:off x="1657350" y="3827864"/>
            <a:ext cx="4800600" cy="699594"/>
          </a:xfrm>
        </p:spPr>
        <p:txBody>
          <a:bodyPr>
            <a:normAutofit/>
          </a:bodyPr>
          <a:lstStyle>
            <a:lvl1pPr>
              <a:defRPr sz="4400">
                <a:solidFill>
                  <a:srgbClr val="FF0000"/>
                </a:solidFill>
              </a:defRPr>
            </a:lvl1pPr>
          </a:lstStyle>
          <a:p>
            <a:r>
              <a:rPr lang="zh-CN" altLang="en-US" dirty="0" smtClean="0"/>
              <a:t>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BE74561-6534-438B-BD74-32EEC605321D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89C5B6-8953-49FC-BBEC-29B25E8D574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17600" y="162000"/>
            <a:ext cx="8290800" cy="6984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4082125" y="987426"/>
            <a:ext cx="4629150" cy="5000998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417600" y="987426"/>
            <a:ext cx="3473082" cy="500099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144374" y="365125"/>
            <a:ext cx="886883" cy="5811838"/>
          </a:xfrm>
        </p:spPr>
        <p:txBody>
          <a:bodyPr vert="horz" anchor="t" anchorCtr="0"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101288" y="365125"/>
            <a:ext cx="5949952" cy="5811838"/>
          </a:xfrm>
        </p:spPr>
        <p:txBody>
          <a:bodyPr vert="eaVert">
            <a:normAutofit/>
          </a:bodyPr>
          <a:lstStyle>
            <a:lvl1pPr marL="0" indent="0">
              <a:buFontTx/>
              <a:buNone/>
              <a:defRPr sz="2400">
                <a:solidFill>
                  <a:schemeClr val="tx1"/>
                </a:solidFill>
              </a:defRPr>
            </a:lvl1pPr>
            <a:lvl2pPr marL="575945" indent="0">
              <a:buFontTx/>
              <a:buNone/>
              <a:defRPr sz="2000">
                <a:solidFill>
                  <a:schemeClr val="tx1"/>
                </a:solidFill>
              </a:defRPr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628650" y="571502"/>
            <a:ext cx="7886701" cy="56499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8F3ABCF-9F15-4C62-AE39-A81BA7D8A0FB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A16A6C-B7A3-46DD-9EEA-01DF985CA2F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5F0598B-EA74-4EA1-AE94-FE059CC70CCD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43900B-35D0-4FA6-80CE-2614025BD78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BE4650-7DD5-4D38-926A-7AF84CB6AC72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F76355-2FDD-48FD-8011-A630F7EE729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DA4B562-6881-43AB-A288-F3E523B1BD97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43D10B-413F-4424-B95B-265F3EA0437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A21A1F-7F12-4E26-BB1C-E84B905B15E0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09FED8-5C39-42CC-A8BC-877465BFD8F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15629DF-2235-46DB-8316-112CD0847402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08807E-087C-4D0E-AB79-575812C4651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9D9892-517C-42D0-8240-600974978EC3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9EBDF6-84C2-49EB-A7D4-FB320501D87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/>
            <a:endParaRPr kumimoji="1" lang="zh-CN" altLang="en-US" sz="2400"/>
          </a:p>
        </p:txBody>
      </p:sp>
      <p:sp>
        <p:nvSpPr>
          <p:cNvPr id="48131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/>
            <a:endParaRPr kumimoji="1" lang="zh-CN" altLang="en-US" sz="2400"/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/>
            <a:endParaRPr kumimoji="1" lang="zh-CN" altLang="en-US" sz="2400"/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/>
            <a:endParaRPr kumimoji="1" lang="zh-CN" altLang="en-US" sz="2400"/>
          </a:p>
        </p:txBody>
      </p:sp>
      <p:sp>
        <p:nvSpPr>
          <p:cNvPr id="48134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/>
            <a:endParaRPr kumimoji="1" lang="zh-CN" altLang="en-US" sz="2400"/>
          </a:p>
        </p:txBody>
      </p:sp>
      <p:sp>
        <p:nvSpPr>
          <p:cNvPr id="48135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/>
            <a:endParaRPr kumimoji="1" lang="zh-CN" altLang="en-US" sz="2400"/>
          </a:p>
        </p:txBody>
      </p:sp>
      <p:sp>
        <p:nvSpPr>
          <p:cNvPr id="48136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/>
            <a:endParaRPr kumimoji="1" lang="zh-CN" altLang="en-US" sz="2400"/>
          </a:p>
        </p:txBody>
      </p:sp>
      <p:sp>
        <p:nvSpPr>
          <p:cNvPr id="4813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4813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8139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400"/>
            </a:lvl1pPr>
          </a:lstStyle>
          <a:p>
            <a:fld id="{9AEE1DB2-CD42-4A75-AB34-6EB6159A5CE4}" type="datetimeFigureOut">
              <a:rPr lang="zh-CN" altLang="en-US"/>
            </a:fld>
            <a:endParaRPr lang="en-US" altLang="zh-CN"/>
          </a:p>
        </p:txBody>
      </p:sp>
      <p:sp>
        <p:nvSpPr>
          <p:cNvPr id="48140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48141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/>
            </a:lvl1pPr>
          </a:lstStyle>
          <a:p>
            <a:fld id="{2744FB59-9D54-4D92-AF0F-8268EE83FDBA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19098" y="162557"/>
            <a:ext cx="8292045" cy="6995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419099" y="1026615"/>
            <a:ext cx="8292045" cy="5193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ln w="6350">
            <a:solidFill>
              <a:schemeClr val="bg1"/>
            </a:solidFill>
          </a:ln>
          <a:solidFill>
            <a:schemeClr val="accent2"/>
          </a:solidFill>
          <a:effectLst/>
          <a:latin typeface="Arial" panose="020B0604020202020204" pitchFamily="34" charset="0"/>
          <a:ea typeface="黑体" panose="02010609060101010101" pitchFamily="49" charset="-122"/>
          <a:cs typeface="+mj-cs"/>
        </a:defRPr>
      </a:lvl1pPr>
    </p:titleStyle>
    <p:bodyStyle>
      <a:lvl1pPr marL="357505" indent="-357505" algn="just" defTabSz="914400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chemeClr val="accent2"/>
        </a:buClr>
        <a:buSzPct val="100000"/>
        <a:buFont typeface="Wingdings" panose="05000000000000000000" pitchFamily="2" charset="2"/>
        <a:buChar char="l"/>
        <a:defRPr sz="2400" kern="1200" baseline="0">
          <a:solidFill>
            <a:schemeClr val="accent2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1pPr>
      <a:lvl2pPr marL="575945" indent="-230505" algn="just" defTabSz="914400" rtl="0" eaLnBrk="1" latinLnBrk="0" hangingPunct="1">
        <a:lnSpc>
          <a:spcPct val="130000"/>
        </a:lnSpc>
        <a:spcBef>
          <a:spcPts val="0"/>
        </a:spcBef>
        <a:spcAft>
          <a:spcPts val="0"/>
        </a:spcAft>
        <a:buClr>
          <a:schemeClr val="tx1"/>
        </a:buClr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.xml"/><Relationship Id="rId1" Type="http://schemas.openxmlformats.org/officeDocument/2006/relationships/image" Target="../media/image1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.xml"/><Relationship Id="rId1" Type="http://schemas.openxmlformats.org/officeDocument/2006/relationships/image" Target="../media/image1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.xml"/><Relationship Id="rId1" Type="http://schemas.openxmlformats.org/officeDocument/2006/relationships/image" Target="../media/image1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8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image" Target="../media/image1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0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20.GIF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20.GIF"/><Relationship Id="rId1" Type="http://schemas.openxmlformats.org/officeDocument/2006/relationships/image" Target="../media/image5.jpeg"/></Relationships>
</file>

<file path=ppt/slides/_rels/slide4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jpeg"/><Relationship Id="rId3" Type="http://schemas.openxmlformats.org/officeDocument/2006/relationships/image" Target="../media/image21.png"/><Relationship Id="rId2" Type="http://schemas.openxmlformats.org/officeDocument/2006/relationships/oleObject" Target="../embeddings/oleObject1.bin"/><Relationship Id="rId1" Type="http://schemas.openxmlformats.org/officeDocument/2006/relationships/image" Target="../media/image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1.wav"/><Relationship Id="rId1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audio1.wav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8415" y="-22225"/>
            <a:ext cx="9180830" cy="6903085"/>
          </a:xfrm>
          <a:prstGeom prst="rect">
            <a:avLst/>
          </a:prstGeom>
        </p:spPr>
      </p:pic>
      <p:sp>
        <p:nvSpPr>
          <p:cNvPr id="47106" name="WordArt 1026" descr="窄竖线"/>
          <p:cNvSpPr>
            <a:spLocks noChangeArrowheads="1" noChangeShapeType="1" noTextEdit="1"/>
          </p:cNvSpPr>
          <p:nvPr/>
        </p:nvSpPr>
        <p:spPr bwMode="auto">
          <a:xfrm>
            <a:off x="381000" y="-43180"/>
            <a:ext cx="2209800" cy="160337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r>
              <a:rPr lang="zh-CN" altLang="en-US" sz="3600" kern="10">
                <a:ln w="12700">
                  <a:solidFill>
                    <a:srgbClr val="000000"/>
                  </a:solidFill>
                  <a:rou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猜一猜</a:t>
            </a:r>
            <a:endParaRPr lang="zh-CN" altLang="en-US" sz="3600" kern="10">
              <a:ln w="12700">
                <a:solidFill>
                  <a:srgbClr val="000000"/>
                </a:solidFill>
                <a:rou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44115" y="1533525"/>
            <a:ext cx="3735070" cy="3749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FF0000"/>
                </a:solidFill>
              </a:rPr>
              <a:t>头顶红冠，</a:t>
            </a:r>
            <a:endParaRPr lang="zh-CN" altLang="en-US" sz="6000" b="1">
              <a:solidFill>
                <a:srgbClr val="FF0000"/>
              </a:solidFill>
            </a:endParaRPr>
          </a:p>
          <a:p>
            <a:r>
              <a:rPr lang="zh-CN" altLang="en-US" sz="6000" b="1">
                <a:solidFill>
                  <a:srgbClr val="FF0000"/>
                </a:solidFill>
              </a:rPr>
              <a:t>嘴巴尖尖，</a:t>
            </a:r>
            <a:endParaRPr lang="zh-CN" altLang="en-US" sz="6000" b="1">
              <a:solidFill>
                <a:srgbClr val="FF0000"/>
              </a:solidFill>
            </a:endParaRPr>
          </a:p>
          <a:p>
            <a:r>
              <a:rPr lang="zh-CN" altLang="en-US" sz="6000" b="1">
                <a:solidFill>
                  <a:srgbClr val="FF0000"/>
                </a:solidFill>
              </a:rPr>
              <a:t>脚踩竹叶，</a:t>
            </a:r>
            <a:endParaRPr lang="zh-CN" altLang="en-US" sz="6000" b="1">
              <a:solidFill>
                <a:srgbClr val="FF0000"/>
              </a:solidFill>
            </a:endParaRPr>
          </a:p>
          <a:p>
            <a:r>
              <a:rPr lang="zh-CN" altLang="en-US" sz="6000" b="1">
                <a:solidFill>
                  <a:srgbClr val="FF0000"/>
                </a:solidFill>
              </a:rPr>
              <a:t>叽叽叫唤。</a:t>
            </a:r>
            <a:endParaRPr lang="zh-CN" altLang="en-US" sz="60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77815" y="5514975"/>
            <a:ext cx="263271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/>
              <a:t>谜底：小公鸡</a:t>
            </a:r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blinds dir="vert"/>
        <p:sndAc>
          <p:stSnd>
            <p:snd r:embed="rId2" name="chimes.wav"/>
          </p:stSnd>
        </p:sndAc>
      </p:transition>
    </mc:Choice>
    <mc:Fallback>
      <p:transition>
        <p:blinds dir="vert"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" y="-6985"/>
            <a:ext cx="9127490" cy="68719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8470" y="2018030"/>
            <a:ext cx="8082280" cy="1461770"/>
          </a:xfrm>
        </p:spPr>
        <p:txBody>
          <a:bodyPr/>
          <a:p>
            <a:r>
              <a:rPr lang="zh-CN" altLang="en-US" sz="4000" b="1">
                <a:solidFill>
                  <a:schemeClr val="tx1">
                    <a:lumMod val="95000"/>
                    <a:lumOff val="5000"/>
                  </a:schemeClr>
                </a:solidFill>
              </a:rPr>
              <a:t>快速看一遍课文，标出自然段序号。</a:t>
            </a:r>
            <a:endParaRPr lang="zh-CN" altLang="en-US" sz="4000" b="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49948" y="1175068"/>
            <a:ext cx="7772400" cy="4114800"/>
          </a:xfrm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0"/>
            <a:ext cx="9095105" cy="6869430"/>
          </a:xfrm>
          <a:prstGeom prst="rect">
            <a:avLst/>
          </a:prstGeom>
        </p:spPr>
      </p:pic>
      <p:sp>
        <p:nvSpPr>
          <p:cNvPr id="15361" name="Text Box 4"/>
          <p:cNvSpPr txBox="1">
            <a:spLocks noChangeArrowheads="1"/>
          </p:cNvSpPr>
          <p:nvPr/>
        </p:nvSpPr>
        <p:spPr bwMode="auto">
          <a:xfrm>
            <a:off x="1457325" y="1554163"/>
            <a:ext cx="549275" cy="92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endParaRPr lang="zh-CN" altLang="zh-CN">
              <a:latin typeface="Calibri" panose="020F0502020204030204" pitchFamily="34" charset="0"/>
            </a:endParaRP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0" y="0"/>
            <a:ext cx="8820150" cy="65544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4064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+mn-lt"/>
                <a:ea typeface="楷体_GB2312" panose="02010609030101010101" pitchFamily="49" charset="-122"/>
              </a:rPr>
              <a:t>5 </a:t>
            </a:r>
            <a:r>
              <a:rPr lang="zh-CN" altLang="en-US" sz="3200" b="1" dirty="0">
                <a:latin typeface="+mn-lt"/>
                <a:ea typeface="楷体_GB2312" panose="02010609030101010101" pitchFamily="49" charset="-122"/>
              </a:rPr>
              <a:t>小公鸡和小鸭子</a:t>
            </a:r>
            <a:endParaRPr lang="zh-CN" altLang="en-US" b="1" dirty="0">
              <a:latin typeface="+mn-lt"/>
              <a:ea typeface="楷体_GB2312" panose="02010609030101010101" pitchFamily="49" charset="-122"/>
            </a:endParaRPr>
          </a:p>
          <a:p>
            <a:pPr indent="406400" algn="ctr" fontAlgn="auto">
              <a:spcBef>
                <a:spcPts val="0"/>
              </a:spcBef>
              <a:spcAft>
                <a:spcPts val="0"/>
              </a:spcAft>
              <a:buFontTx/>
              <a:buAutoNum type="arabicPlain" startAt="16"/>
              <a:defRPr/>
            </a:pPr>
            <a:endParaRPr lang="zh-CN" altLang="en-US" sz="10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40640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lt"/>
                <a:ea typeface="+mn-ea"/>
              </a:rPr>
              <a:t>        小公鸡和小鸭子一块儿出去玩。</a:t>
            </a:r>
            <a:endParaRPr lang="zh-CN" altLang="en-US" sz="2800" b="1" dirty="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lt"/>
                <a:ea typeface="+mn-ea"/>
              </a:rPr>
              <a:t>       它们走进草地里。小公鸡找到了许多虫子，吃得很欢。小鸭子捉不到虫子，急得直哭。小公鸡看见了，捉到虫子就给小鸭子吃。</a:t>
            </a:r>
            <a:endParaRPr lang="zh-CN" altLang="en-US" sz="2800" b="1" dirty="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lt"/>
                <a:ea typeface="+mn-ea"/>
              </a:rPr>
              <a:t>       它们走到小河边。小鸭子说：“公鸡弟弟，我到河里捉鱼给你吃。”小公鸡说：“我也去。”小鸭子说：“不行，不行，你不会游泳，会</a:t>
            </a:r>
            <a:r>
              <a:rPr lang="zh-CN" altLang="en-US" sz="2800" b="1" dirty="0">
                <a:latin typeface="+mn-lt"/>
                <a:ea typeface="+mn-ea"/>
                <a:hlinkClick r:id="rId2" action="ppaction://hlinksldjump"/>
              </a:rPr>
              <a:t>淹死</a:t>
            </a:r>
            <a:r>
              <a:rPr lang="zh-CN" altLang="en-US" sz="2800" b="1" dirty="0">
                <a:latin typeface="+mn-lt"/>
                <a:ea typeface="+mn-ea"/>
              </a:rPr>
              <a:t>的！”小公鸡不信，</a:t>
            </a:r>
            <a:r>
              <a:rPr lang="zh-CN" altLang="en-US" sz="2800" b="1" dirty="0">
                <a:latin typeface="+mn-lt"/>
                <a:ea typeface="+mn-ea"/>
                <a:hlinkClick r:id="rId2" action="ppaction://hlinksldjump"/>
              </a:rPr>
              <a:t>偷偷地</a:t>
            </a:r>
            <a:r>
              <a:rPr lang="zh-CN" altLang="en-US" sz="2800" b="1" dirty="0">
                <a:latin typeface="+mn-lt"/>
                <a:ea typeface="+mn-ea"/>
              </a:rPr>
              <a:t>跟在小鸭子后面，也下了水。</a:t>
            </a:r>
            <a:endParaRPr lang="zh-CN" altLang="en-US" sz="2800" b="1" dirty="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lt"/>
                <a:ea typeface="+mn-ea"/>
              </a:rPr>
              <a:t>        小鸭子正在水里捉鱼，忽然听见小公鸡喊</a:t>
            </a:r>
            <a:r>
              <a:rPr lang="zh-CN" altLang="en-US" sz="2800" b="1" dirty="0">
                <a:latin typeface="+mn-lt"/>
                <a:ea typeface="+mn-ea"/>
                <a:hlinkClick r:id="rId2" action="ppaction://hlinksldjump"/>
              </a:rPr>
              <a:t>救命</a:t>
            </a:r>
            <a:r>
              <a:rPr lang="zh-CN" altLang="en-US" sz="2800" b="1" dirty="0">
                <a:latin typeface="+mn-lt"/>
                <a:ea typeface="+mn-ea"/>
              </a:rPr>
              <a:t>。它飞快地游到小公鸡身边，让小公鸡坐在自己的背上。小公鸡上了岸，笑着对小鸭子说：“鸭子哥哥，谢谢你。”</a:t>
            </a:r>
            <a:endParaRPr lang="zh-CN" altLang="en-US" sz="2800" b="1" dirty="0">
              <a:latin typeface="+mn-lt"/>
              <a:ea typeface="+mn-ea"/>
            </a:endParaRPr>
          </a:p>
          <a:p>
            <a:pPr indent="406400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dirty="0">
              <a:latin typeface="+mn-lt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3105" y="1147445"/>
            <a:ext cx="309880" cy="3663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80670" y="871855"/>
            <a:ext cx="473710" cy="6419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</a:rPr>
              <a:t>1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4640" y="1310005"/>
            <a:ext cx="441960" cy="58039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2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1145" y="2592705"/>
            <a:ext cx="441960" cy="58039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3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4640" y="4323080"/>
            <a:ext cx="441960" cy="58039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4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cover dir="d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1590" y="23495"/>
            <a:ext cx="9219565" cy="68300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22860"/>
            <a:ext cx="9142730" cy="68306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67690" y="5481320"/>
            <a:ext cx="8041640" cy="762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p>
            <a:r>
              <a:rPr lang="zh-CN" altLang="en-US" sz="4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小公鸡和小鸭子一块儿出去玩。</a:t>
            </a:r>
            <a:endParaRPr lang="zh-CN" altLang="en-US" sz="44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" y="-6985"/>
            <a:ext cx="9127490" cy="68719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8470" y="2018030"/>
            <a:ext cx="8082280" cy="1461770"/>
          </a:xfrm>
        </p:spPr>
        <p:txBody>
          <a:bodyPr/>
          <a:p>
            <a:r>
              <a:rPr lang="zh-CN" altLang="zh-CN" sz="4000" b="1">
                <a:solidFill>
                  <a:schemeClr val="tx1">
                    <a:lumMod val="95000"/>
                    <a:lumOff val="5000"/>
                  </a:schemeClr>
                </a:solidFill>
              </a:rPr>
              <a:t>小声读第</a:t>
            </a:r>
            <a:r>
              <a:rPr lang="en-US" altLang="zh-CN" sz="4000" b="1">
                <a:solidFill>
                  <a:schemeClr val="tx1">
                    <a:lumMod val="95000"/>
                    <a:lumOff val="5000"/>
                  </a:schemeClr>
                </a:solidFill>
              </a:rPr>
              <a:t>2 ——4</a:t>
            </a:r>
            <a:r>
              <a:rPr lang="zh-CN" altLang="en-US" sz="4000" b="1">
                <a:solidFill>
                  <a:schemeClr val="tx1">
                    <a:lumMod val="95000"/>
                    <a:lumOff val="5000"/>
                  </a:schemeClr>
                </a:solidFill>
              </a:rPr>
              <a:t>自然段，看看自己喜欢哪一部分。</a:t>
            </a:r>
            <a:endParaRPr lang="zh-CN" altLang="en-US" sz="4000" b="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0" y="-29845"/>
            <a:ext cx="9220200" cy="69183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95020" y="109220"/>
            <a:ext cx="7733030" cy="64325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+mn-lt"/>
                <a:ea typeface="+mn-ea"/>
                <a:sym typeface="+mn-ea"/>
              </a:rPr>
              <a:t>  2 </a:t>
            </a:r>
            <a:r>
              <a:rPr lang="zh-CN" altLang="en-US" sz="3200" b="1" dirty="0">
                <a:latin typeface="+mn-lt"/>
                <a:ea typeface="+mn-ea"/>
                <a:sym typeface="+mn-ea"/>
              </a:rPr>
              <a:t>它们走进草地里。小公鸡找到了许虫</a:t>
            </a:r>
            <a:endParaRPr lang="zh-CN" altLang="en-US" sz="3200" b="1" dirty="0">
              <a:latin typeface="+mn-lt"/>
              <a:ea typeface="+mn-ea"/>
              <a:sym typeface="+mn-ea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+mn-lt"/>
                <a:ea typeface="+mn-ea"/>
                <a:sym typeface="+mn-ea"/>
              </a:rPr>
              <a:t>子，吃得很欢。小鸭子捉不到虫子，急得</a:t>
            </a:r>
            <a:endParaRPr lang="zh-CN" altLang="en-US" sz="3200" b="1" dirty="0">
              <a:latin typeface="+mn-lt"/>
              <a:ea typeface="+mn-ea"/>
              <a:sym typeface="+mn-ea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+mn-lt"/>
                <a:ea typeface="+mn-ea"/>
                <a:sym typeface="+mn-ea"/>
              </a:rPr>
              <a:t>直哭。小公鸡看见了，捉到虫子就给小鸭</a:t>
            </a:r>
            <a:endParaRPr lang="zh-CN" altLang="en-US" sz="3200" b="1" dirty="0">
              <a:latin typeface="+mn-lt"/>
              <a:ea typeface="+mn-ea"/>
              <a:sym typeface="+mn-ea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+mn-lt"/>
                <a:ea typeface="+mn-ea"/>
                <a:sym typeface="+mn-ea"/>
              </a:rPr>
              <a:t>子吃。</a:t>
            </a:r>
            <a:endParaRPr lang="zh-CN" altLang="en-US" sz="3200" b="1" dirty="0">
              <a:latin typeface="+mn-lt"/>
              <a:ea typeface="+mn-ea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+mn-lt"/>
                <a:ea typeface="+mn-ea"/>
                <a:sym typeface="+mn-ea"/>
              </a:rPr>
              <a:t>   </a:t>
            </a:r>
            <a:r>
              <a:rPr lang="en-US" altLang="zh-CN" sz="3200" b="1" dirty="0">
                <a:latin typeface="+mn-lt"/>
                <a:ea typeface="+mn-ea"/>
                <a:sym typeface="+mn-ea"/>
              </a:rPr>
              <a:t>3</a:t>
            </a:r>
            <a:r>
              <a:rPr lang="zh-CN" altLang="en-US" sz="3200" b="1" dirty="0">
                <a:latin typeface="+mn-lt"/>
                <a:ea typeface="+mn-ea"/>
                <a:sym typeface="+mn-ea"/>
              </a:rPr>
              <a:t> 它们走到小河边。小鸭子说：“公鸡</a:t>
            </a:r>
            <a:endParaRPr lang="zh-CN" altLang="en-US" sz="3200" b="1" dirty="0">
              <a:latin typeface="+mn-lt"/>
              <a:ea typeface="+mn-ea"/>
              <a:sym typeface="+mn-ea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+mn-lt"/>
                <a:ea typeface="+mn-ea"/>
                <a:sym typeface="+mn-ea"/>
              </a:rPr>
              <a:t>弟弟，我到河里捉鱼给你吃。”小公鸡说：</a:t>
            </a:r>
            <a:endParaRPr lang="zh-CN" altLang="en-US" sz="3200" b="1" dirty="0">
              <a:latin typeface="+mn-lt"/>
              <a:ea typeface="+mn-ea"/>
              <a:sym typeface="+mn-ea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+mn-lt"/>
                <a:ea typeface="+mn-ea"/>
                <a:sym typeface="+mn-ea"/>
              </a:rPr>
              <a:t>“我也去。”小鸭子说：“不行，不行，</a:t>
            </a:r>
            <a:endParaRPr lang="zh-CN" altLang="en-US" sz="3200" b="1" dirty="0">
              <a:latin typeface="+mn-lt"/>
              <a:ea typeface="+mn-ea"/>
              <a:sym typeface="+mn-ea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+mn-lt"/>
                <a:ea typeface="+mn-ea"/>
                <a:sym typeface="+mn-ea"/>
              </a:rPr>
              <a:t>你不会游泳，会</a:t>
            </a:r>
            <a:r>
              <a:rPr lang="zh-CN" altLang="en-US" sz="3200" b="1" dirty="0">
                <a:latin typeface="+mn-lt"/>
                <a:ea typeface="+mn-ea"/>
                <a:sym typeface="+mn-ea"/>
                <a:hlinkClick r:id="rId2" action="ppaction://hlinksldjump"/>
              </a:rPr>
              <a:t>淹死</a:t>
            </a:r>
            <a:r>
              <a:rPr lang="zh-CN" altLang="en-US" sz="3200" b="1" dirty="0">
                <a:latin typeface="+mn-lt"/>
                <a:ea typeface="+mn-ea"/>
                <a:sym typeface="+mn-ea"/>
              </a:rPr>
              <a:t>的！”小公鸡不信，</a:t>
            </a:r>
            <a:endParaRPr lang="zh-CN" altLang="en-US" sz="3200" b="1" dirty="0">
              <a:latin typeface="+mn-lt"/>
              <a:ea typeface="+mn-ea"/>
              <a:sym typeface="+mn-ea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+mn-lt"/>
                <a:ea typeface="+mn-ea"/>
                <a:sym typeface="+mn-ea"/>
                <a:hlinkClick r:id="rId2" action="ppaction://hlinksldjump"/>
              </a:rPr>
              <a:t>偷偷地</a:t>
            </a:r>
            <a:r>
              <a:rPr lang="zh-CN" altLang="en-US" sz="3200" b="1" dirty="0">
                <a:latin typeface="+mn-lt"/>
                <a:ea typeface="+mn-ea"/>
                <a:sym typeface="+mn-ea"/>
              </a:rPr>
              <a:t>跟在小鸭子后面，也下了水。</a:t>
            </a:r>
            <a:endParaRPr lang="zh-CN" altLang="en-US" sz="3200" b="1" dirty="0">
              <a:latin typeface="+mn-lt"/>
              <a:ea typeface="+mn-ea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+mn-lt"/>
                <a:ea typeface="+mn-ea"/>
                <a:sym typeface="+mn-ea"/>
              </a:rPr>
              <a:t>   </a:t>
            </a:r>
            <a:r>
              <a:rPr lang="en-US" altLang="zh-CN" sz="3200" b="1" dirty="0">
                <a:latin typeface="+mn-lt"/>
                <a:ea typeface="+mn-ea"/>
                <a:sym typeface="+mn-ea"/>
              </a:rPr>
              <a:t>4</a:t>
            </a:r>
            <a:r>
              <a:rPr lang="zh-CN" altLang="en-US" sz="3200" b="1" dirty="0">
                <a:latin typeface="+mn-lt"/>
                <a:ea typeface="+mn-ea"/>
                <a:sym typeface="+mn-ea"/>
              </a:rPr>
              <a:t> 小鸭子正在水里捉鱼，忽然听见小公</a:t>
            </a:r>
            <a:endParaRPr lang="zh-CN" altLang="en-US" sz="3200" b="1" dirty="0">
              <a:latin typeface="+mn-lt"/>
              <a:ea typeface="+mn-ea"/>
              <a:sym typeface="+mn-ea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+mn-lt"/>
                <a:ea typeface="+mn-ea"/>
                <a:sym typeface="+mn-ea"/>
              </a:rPr>
              <a:t>鸡喊</a:t>
            </a:r>
            <a:r>
              <a:rPr lang="zh-CN" altLang="en-US" sz="3200" b="1" dirty="0">
                <a:latin typeface="+mn-lt"/>
                <a:ea typeface="+mn-ea"/>
                <a:sym typeface="+mn-ea"/>
                <a:hlinkClick r:id="rId2" action="ppaction://hlinksldjump"/>
              </a:rPr>
              <a:t>救命</a:t>
            </a:r>
            <a:r>
              <a:rPr lang="zh-CN" altLang="en-US" sz="3200" b="1" dirty="0">
                <a:latin typeface="+mn-lt"/>
                <a:ea typeface="+mn-ea"/>
                <a:sym typeface="+mn-ea"/>
              </a:rPr>
              <a:t>。它飞快地游到小公鸡身边，让</a:t>
            </a:r>
            <a:endParaRPr lang="zh-CN" altLang="en-US" sz="3200" b="1" dirty="0">
              <a:latin typeface="+mn-lt"/>
              <a:ea typeface="+mn-ea"/>
              <a:sym typeface="+mn-ea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+mn-lt"/>
                <a:ea typeface="+mn-ea"/>
                <a:sym typeface="+mn-ea"/>
              </a:rPr>
              <a:t>小公鸡坐在自己的背上。小公鸡上了岸，</a:t>
            </a:r>
            <a:endParaRPr lang="zh-CN" altLang="en-US" sz="3200" b="1" dirty="0">
              <a:latin typeface="+mn-lt"/>
              <a:ea typeface="+mn-ea"/>
              <a:sym typeface="+mn-ea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+mn-lt"/>
                <a:ea typeface="+mn-ea"/>
                <a:sym typeface="+mn-ea"/>
              </a:rPr>
              <a:t>笑着对小鸭子说：“鸭子哥哥，谢谢你。”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" y="-6985"/>
            <a:ext cx="9127490" cy="68719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8470" y="2018030"/>
            <a:ext cx="8082280" cy="1461770"/>
          </a:xfrm>
        </p:spPr>
        <p:txBody>
          <a:bodyPr/>
          <a:p>
            <a:r>
              <a:rPr lang="zh-CN" altLang="en-US" sz="6000" b="1">
                <a:solidFill>
                  <a:srgbClr val="FF0000"/>
                </a:solidFill>
              </a:rPr>
              <a:t>分组学习</a:t>
            </a:r>
            <a:br>
              <a:rPr lang="zh-CN" altLang="en-US" sz="4000" b="1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zh-CN" altLang="en-US" sz="4000" b="1">
                <a:solidFill>
                  <a:schemeClr val="tx1">
                    <a:lumMod val="95000"/>
                    <a:lumOff val="5000"/>
                  </a:schemeClr>
                </a:solidFill>
              </a:rPr>
              <a:t>     </a:t>
            </a: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</a:rPr>
              <a:t>把自己喜欢的部分读给同组的其他同学听，听的同学认真听，然后评一评哪里读得好，每个同学都读完以后，选出一个代表，向全班同学汇报。</a:t>
            </a:r>
            <a:endParaRPr lang="zh-CN" altLang="en-US" sz="3200" b="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" y="-6985"/>
            <a:ext cx="9127490" cy="68719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8470" y="2018030"/>
            <a:ext cx="8082280" cy="1461770"/>
          </a:xfrm>
        </p:spPr>
        <p:txBody>
          <a:bodyPr/>
          <a:p>
            <a:r>
              <a:rPr lang="en-US" altLang="zh-CN" sz="7200" b="1">
                <a:solidFill>
                  <a:srgbClr val="FF0000"/>
                </a:solidFill>
              </a:rPr>
              <a:t>  </a:t>
            </a:r>
            <a:r>
              <a:rPr lang="en-US" altLang="zh-CN" sz="8000" b="1">
                <a:solidFill>
                  <a:srgbClr val="FF0000"/>
                </a:solidFill>
              </a:rPr>
              <a:t>  </a:t>
            </a:r>
            <a:r>
              <a:rPr lang="zh-CN" altLang="en-US" sz="8000" b="1">
                <a:solidFill>
                  <a:srgbClr val="FF0000"/>
                </a:solidFill>
              </a:rPr>
              <a:t>汇报学习情况</a:t>
            </a:r>
            <a:endParaRPr lang="zh-CN" altLang="en-US" sz="8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Picture 4" descr="《小公鸡和小鸭子》图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684530" y="-12065"/>
            <a:ext cx="9843135" cy="6882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WordArt 5"/>
          <p:cNvSpPr>
            <a:spLocks noChangeArrowheads="1" noChangeShapeType="1" noTextEdit="1"/>
          </p:cNvSpPr>
          <p:nvPr/>
        </p:nvSpPr>
        <p:spPr bwMode="auto">
          <a:xfrm>
            <a:off x="1303174" y="1607155"/>
            <a:ext cx="3240360" cy="7189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0" b="1" kern="10" dirty="0">
              <a:ln w="19050">
                <a:solidFill>
                  <a:srgbClr val="99CCFF"/>
                </a:solidFill>
                <a:round/>
              </a:ln>
              <a:effectLst>
                <a:outerShdw dist="35921" dir="2700000" algn="ctr" rotWithShape="0">
                  <a:srgbClr val="990000"/>
                </a:outerShdw>
              </a:effectLst>
              <a:latin typeface="华文新魏" panose="02010800040101010101" charset="-122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5435" y="-12065"/>
            <a:ext cx="8533130" cy="228790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l"/>
            <a:r>
              <a:rPr lang="en-US" altLang="zh-CN" sz="3600" b="1" dirty="0">
                <a:latin typeface="+mn-lt"/>
                <a:ea typeface="+mn-ea"/>
                <a:sym typeface="+mn-ea"/>
              </a:rPr>
              <a:t>      </a:t>
            </a:r>
            <a:r>
              <a:rPr lang="zh-CN" altLang="en-US" sz="3600" b="1" dirty="0">
                <a:latin typeface="+mn-lt"/>
                <a:ea typeface="+mn-ea"/>
                <a:sym typeface="+mn-ea"/>
              </a:rPr>
              <a:t>它们走进草地里。小公鸡找到了许多虫子，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吃得很欢</a:t>
            </a:r>
            <a:r>
              <a:rPr lang="zh-CN" altLang="en-US" sz="3600" b="1" dirty="0">
                <a:latin typeface="+mn-lt"/>
                <a:ea typeface="+mn-ea"/>
                <a:sym typeface="+mn-ea"/>
              </a:rPr>
              <a:t>。小鸭子捉不到虫子，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急得直哭</a:t>
            </a:r>
            <a:r>
              <a:rPr lang="zh-CN" altLang="en-US" sz="3600" b="1" dirty="0">
                <a:latin typeface="+mn-lt"/>
                <a:ea typeface="+mn-ea"/>
                <a:sym typeface="+mn-ea"/>
              </a:rPr>
              <a:t>。小公鸡看见了，捉到虫子就给小鸭子吃。</a:t>
            </a:r>
            <a:endParaRPr lang="zh-CN" altLang="en-US" sz="3600" b="1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Picture 4" descr="《小公鸡和小鸭子》图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171575" y="-151130"/>
            <a:ext cx="10686415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WordArt 5"/>
          <p:cNvSpPr>
            <a:spLocks noChangeArrowheads="1" noChangeShapeType="1" noTextEdit="1"/>
          </p:cNvSpPr>
          <p:nvPr/>
        </p:nvSpPr>
        <p:spPr bwMode="auto">
          <a:xfrm>
            <a:off x="1303174" y="1607155"/>
            <a:ext cx="3240360" cy="7189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0" b="1" kern="10" dirty="0">
              <a:ln w="19050">
                <a:solidFill>
                  <a:srgbClr val="99CCFF"/>
                </a:solidFill>
                <a:round/>
              </a:ln>
              <a:effectLst>
                <a:outerShdw dist="35921" dir="2700000" algn="ctr" rotWithShape="0">
                  <a:srgbClr val="990000"/>
                </a:outerShdw>
              </a:effectLst>
              <a:latin typeface="华文新魏" panose="02010800040101010101" charset="-122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340" y="-12065"/>
            <a:ext cx="8533130" cy="9461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06400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dirty="0">
              <a:latin typeface="+mn-lt"/>
              <a:ea typeface="+mn-ea"/>
            </a:endParaRPr>
          </a:p>
          <a:p>
            <a:pPr algn="l"/>
            <a:endParaRPr lang="zh-CN" altLang="en-US" sz="2800" b="1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18110" y="746125"/>
            <a:ext cx="7225665" cy="6400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l"/>
            <a:r>
              <a:rPr lang="zh-CN" altLang="en-US" sz="3600" b="1" dirty="0">
                <a:latin typeface="+mn-lt"/>
                <a:ea typeface="+mn-ea"/>
                <a:sym typeface="+mn-ea"/>
              </a:rPr>
              <a:t>小公鸡找到了许多虫子，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吃得很欢</a:t>
            </a:r>
            <a:r>
              <a:rPr lang="zh-CN" altLang="en-US" sz="3600" b="1" dirty="0">
                <a:latin typeface="+mn-lt"/>
                <a:ea typeface="+mn-ea"/>
                <a:sym typeface="+mn-ea"/>
              </a:rPr>
              <a:t>。</a:t>
            </a:r>
            <a:endParaRPr lang="en-US" altLang="zh-CN" sz="3600" b="1" dirty="0">
              <a:latin typeface="+mn-lt"/>
              <a:ea typeface="+mn-ea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118110" y="1576705"/>
            <a:ext cx="6440805" cy="6400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l"/>
            <a:r>
              <a:rPr lang="zh-CN" altLang="en-US" sz="3600" b="1" dirty="0">
                <a:latin typeface="+mn-lt"/>
                <a:ea typeface="+mn-ea"/>
                <a:sym typeface="+mn-ea"/>
              </a:rPr>
              <a:t>小鸭子捉不到虫子，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急得直哭</a:t>
            </a:r>
            <a:r>
              <a:rPr lang="zh-CN" altLang="en-US" sz="3600" b="1" dirty="0">
                <a:latin typeface="+mn-lt"/>
                <a:ea typeface="+mn-ea"/>
                <a:sym typeface="+mn-ea"/>
              </a:rPr>
              <a:t>。</a:t>
            </a:r>
            <a:endParaRPr lang="zh-CN" altLang="en-US" sz="3600"/>
          </a:p>
        </p:txBody>
      </p:sp>
      <p:sp>
        <p:nvSpPr>
          <p:cNvPr id="10" name="文本框 9"/>
          <p:cNvSpPr txBox="1"/>
          <p:nvPr/>
        </p:nvSpPr>
        <p:spPr>
          <a:xfrm>
            <a:off x="7107555" y="746125"/>
            <a:ext cx="2019300" cy="6400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p>
            <a:r>
              <a:rPr lang="zh-CN" altLang="zh-CN" sz="3600" b="1">
                <a:solidFill>
                  <a:schemeClr val="tx1"/>
                </a:solidFill>
              </a:rPr>
              <a:t>（高兴）</a:t>
            </a:r>
            <a:endParaRPr lang="zh-CN" altLang="zh-CN" sz="3600" b="1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81115" y="1607185"/>
            <a:ext cx="2745740" cy="5791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200" b="1"/>
              <a:t>（着急、难过）</a:t>
            </a:r>
            <a:endParaRPr lang="zh-CN" altLang="en-US" sz="3200" b="1"/>
          </a:p>
        </p:txBody>
      </p:sp>
      <p:sp>
        <p:nvSpPr>
          <p:cNvPr id="12" name="文本框 11"/>
          <p:cNvSpPr txBox="1"/>
          <p:nvPr/>
        </p:nvSpPr>
        <p:spPr>
          <a:xfrm>
            <a:off x="53340" y="4375150"/>
            <a:ext cx="2398395" cy="10668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200" b="1"/>
              <a:t>小鸭子想说什么呢？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Picture 5" descr="d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22225" y="-19685"/>
            <a:ext cx="9188450" cy="6753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349885" y="4011295"/>
            <a:ext cx="6918960" cy="762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p>
            <a:r>
              <a:rPr lang="zh-CN" altLang="en-US" sz="4400" b="1"/>
              <a:t>小鸭子为什么捉不到虫子？</a:t>
            </a:r>
            <a:endParaRPr lang="zh-CN" altLang="en-US" sz="4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2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15" y="-11430"/>
            <a:ext cx="9107170" cy="6881495"/>
          </a:xfrm>
          <a:prstGeom prst="rect">
            <a:avLst/>
          </a:prstGeom>
        </p:spPr>
      </p:pic>
      <p:sp>
        <p:nvSpPr>
          <p:cNvPr id="47106" name="WordArt 1026" descr="窄竖线"/>
          <p:cNvSpPr>
            <a:spLocks noChangeArrowheads="1" noChangeShapeType="1" noTextEdit="1"/>
          </p:cNvSpPr>
          <p:nvPr/>
        </p:nvSpPr>
        <p:spPr bwMode="auto">
          <a:xfrm>
            <a:off x="381000" y="-43180"/>
            <a:ext cx="2209800" cy="160337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r>
              <a:rPr lang="zh-CN" altLang="en-US" sz="3600" kern="10">
                <a:ln w="12700">
                  <a:solidFill>
                    <a:srgbClr val="000000"/>
                  </a:solidFill>
                  <a:rou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猜一猜</a:t>
            </a:r>
            <a:endParaRPr lang="zh-CN" altLang="en-US" sz="3600" kern="10">
              <a:ln w="12700">
                <a:solidFill>
                  <a:srgbClr val="000000"/>
                </a:solidFill>
                <a:rou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76500" y="1523365"/>
            <a:ext cx="4055110" cy="3749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chemeClr val="bg2"/>
                </a:solidFill>
              </a:rPr>
              <a:t>嘴像铲子，</a:t>
            </a:r>
            <a:endParaRPr lang="zh-CN" altLang="en-US" sz="6000" b="1">
              <a:solidFill>
                <a:schemeClr val="bg2"/>
              </a:solidFill>
            </a:endParaRPr>
          </a:p>
          <a:p>
            <a:r>
              <a:rPr lang="zh-CN" altLang="en-US" sz="6000" b="1">
                <a:solidFill>
                  <a:schemeClr val="bg2"/>
                </a:solidFill>
              </a:rPr>
              <a:t>身像小船，</a:t>
            </a:r>
            <a:endParaRPr lang="zh-CN" altLang="en-US" sz="6000" b="1">
              <a:solidFill>
                <a:schemeClr val="bg2"/>
              </a:solidFill>
            </a:endParaRPr>
          </a:p>
          <a:p>
            <a:r>
              <a:rPr lang="zh-CN" altLang="en-US" sz="6000" b="1">
                <a:solidFill>
                  <a:schemeClr val="bg2"/>
                </a:solidFill>
              </a:rPr>
              <a:t>脚像扇子，</a:t>
            </a:r>
            <a:endParaRPr lang="zh-CN" altLang="en-US" sz="6000" b="1">
              <a:solidFill>
                <a:schemeClr val="bg2"/>
              </a:solidFill>
            </a:endParaRPr>
          </a:p>
          <a:p>
            <a:r>
              <a:rPr lang="zh-CN" altLang="en-US" sz="6000" b="1">
                <a:solidFill>
                  <a:schemeClr val="bg2"/>
                </a:solidFill>
              </a:rPr>
              <a:t>嘎嘎唱歌。</a:t>
            </a:r>
            <a:endParaRPr lang="zh-CN" altLang="en-US" sz="6000" b="1">
              <a:solidFill>
                <a:schemeClr val="bg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99405" y="5559425"/>
            <a:ext cx="341249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谜底：小鸭子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blinds dir="vert"/>
        <p:sndAc>
          <p:stSnd>
            <p:snd r:embed="rId2" name="chimes.wav"/>
          </p:stSnd>
        </p:sndAc>
      </p:transition>
    </mc:Choice>
    <mc:Fallback>
      <p:transition>
        <p:blinds dir="vert"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3" grpId="2"/>
      <p:bldP spid="3" grpId="3"/>
      <p:bldP spid="3" grpId="4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" y="-5080"/>
            <a:ext cx="914019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" y="-6985"/>
            <a:ext cx="9127490" cy="68719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8470" y="2018030"/>
            <a:ext cx="8082280" cy="1461770"/>
          </a:xfrm>
        </p:spPr>
        <p:txBody>
          <a:bodyPr/>
          <a:p>
            <a:r>
              <a:rPr lang="zh-CN" altLang="en-US" sz="6000" b="1">
                <a:solidFill>
                  <a:schemeClr val="tx1">
                    <a:lumMod val="95000"/>
                    <a:lumOff val="5000"/>
                  </a:schemeClr>
                </a:solidFill>
              </a:rPr>
              <a:t>有感情地读第二自然段。</a:t>
            </a:r>
            <a:endParaRPr lang="zh-CN" altLang="en-US" sz="6000" b="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Picture 4" descr="《小公鸡和小鸭子》图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684530" y="-12065"/>
            <a:ext cx="9843135" cy="6882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WordArt 5"/>
          <p:cNvSpPr>
            <a:spLocks noChangeArrowheads="1" noChangeShapeType="1" noTextEdit="1"/>
          </p:cNvSpPr>
          <p:nvPr/>
        </p:nvSpPr>
        <p:spPr bwMode="auto">
          <a:xfrm>
            <a:off x="1303174" y="1607155"/>
            <a:ext cx="3240360" cy="7189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0" b="1" kern="10" dirty="0">
              <a:ln w="19050">
                <a:solidFill>
                  <a:srgbClr val="99CCFF"/>
                </a:solidFill>
                <a:round/>
              </a:ln>
              <a:effectLst>
                <a:outerShdw dist="35921" dir="2700000" algn="ctr" rotWithShape="0">
                  <a:srgbClr val="990000"/>
                </a:outerShdw>
              </a:effectLst>
              <a:latin typeface="华文新魏" panose="02010800040101010101" charset="-122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5435" y="-12065"/>
            <a:ext cx="8533130" cy="228790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l"/>
            <a:r>
              <a:rPr lang="en-US" altLang="zh-CN" sz="3600" b="1" dirty="0">
                <a:latin typeface="+mn-lt"/>
                <a:ea typeface="+mn-ea"/>
                <a:sym typeface="+mn-ea"/>
              </a:rPr>
              <a:t>      </a:t>
            </a:r>
            <a:r>
              <a:rPr lang="zh-CN" altLang="en-US" sz="3600" b="1" dirty="0">
                <a:latin typeface="+mn-lt"/>
                <a:ea typeface="+mn-ea"/>
                <a:sym typeface="+mn-ea"/>
              </a:rPr>
              <a:t>它们走进草地里。小公鸡找到了许多虫子，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吃得很欢</a:t>
            </a:r>
            <a:r>
              <a:rPr lang="zh-CN" altLang="en-US" sz="3600" b="1" dirty="0">
                <a:latin typeface="+mn-lt"/>
                <a:ea typeface="+mn-ea"/>
                <a:sym typeface="+mn-ea"/>
              </a:rPr>
              <a:t>。小鸭子捉不到虫子，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急得直哭</a:t>
            </a:r>
            <a:r>
              <a:rPr lang="zh-CN" altLang="en-US" sz="3600" b="1" dirty="0">
                <a:latin typeface="+mn-lt"/>
                <a:ea typeface="+mn-ea"/>
                <a:sym typeface="+mn-ea"/>
              </a:rPr>
              <a:t>。小公鸡看见了，捉到虫子就给小鸭子吃。</a:t>
            </a:r>
            <a:endParaRPr lang="zh-CN" altLang="en-US" sz="3600" b="1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Picture 4" descr="《小公鸡和小鸭子》图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26035" y="-12065"/>
            <a:ext cx="9843135" cy="6882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WordArt 5"/>
          <p:cNvSpPr>
            <a:spLocks noChangeArrowheads="1" noChangeShapeType="1" noTextEdit="1"/>
          </p:cNvSpPr>
          <p:nvPr/>
        </p:nvSpPr>
        <p:spPr bwMode="auto">
          <a:xfrm>
            <a:off x="1303174" y="1607155"/>
            <a:ext cx="3240360" cy="7189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0" b="1" kern="10" dirty="0">
              <a:ln w="19050">
                <a:solidFill>
                  <a:srgbClr val="99CCFF"/>
                </a:solidFill>
                <a:round/>
              </a:ln>
              <a:effectLst>
                <a:outerShdw dist="35921" dir="2700000" algn="ctr" rotWithShape="0">
                  <a:srgbClr val="990000"/>
                </a:outerShdw>
              </a:effectLst>
              <a:latin typeface="华文新魏" panose="02010800040101010101" charset="-122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25400" y="-12065"/>
            <a:ext cx="9842500" cy="12496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indent="406400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chemeClr val="tx1"/>
                </a:solidFill>
                <a:latin typeface="+mn-lt"/>
                <a:ea typeface="+mn-ea"/>
              </a:rPr>
              <a:t>学了这部分，我们知道了什么？</a:t>
            </a:r>
            <a:endParaRPr lang="zh-CN" altLang="en-US" sz="4800" b="1" dirty="0">
              <a:solidFill>
                <a:schemeClr val="tx1"/>
              </a:solidFill>
              <a:latin typeface="+mn-lt"/>
              <a:ea typeface="+mn-ea"/>
            </a:endParaRPr>
          </a:p>
          <a:p>
            <a:pPr algn="l"/>
            <a:endParaRPr lang="zh-CN" altLang="en-US" sz="2800" b="1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3" descr="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191770"/>
            <a:ext cx="9144000" cy="5779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1" name="Text Box 2"/>
          <p:cNvSpPr txBox="1">
            <a:spLocks noChangeArrowheads="1"/>
          </p:cNvSpPr>
          <p:nvPr/>
        </p:nvSpPr>
        <p:spPr bwMode="auto">
          <a:xfrm>
            <a:off x="5167630" y="2718435"/>
            <a:ext cx="345598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zh-CN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sp>
        <p:nvSpPr>
          <p:cNvPr id="30722" name="Text Box 3"/>
          <p:cNvSpPr txBox="1">
            <a:spLocks noChangeArrowheads="1"/>
          </p:cNvSpPr>
          <p:nvPr/>
        </p:nvSpPr>
        <p:spPr bwMode="auto">
          <a:xfrm>
            <a:off x="5435600" y="765175"/>
            <a:ext cx="1841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zh-CN">
              <a:latin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4340860"/>
            <a:ext cx="9144635" cy="2531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l"/>
            <a:r>
              <a:rPr lang="en-US" altLang="zh-CN" sz="3200" b="1" dirty="0">
                <a:latin typeface="+mn-lt"/>
                <a:ea typeface="+mn-ea"/>
                <a:sym typeface="+mn-ea"/>
              </a:rPr>
              <a:t>   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它们走到小河边。小鸭子说：“公鸡弟弟，我到河里捉鱼给你吃。”小公鸡说：“我也去。”小鸭子说：“不行，不行，你不会游泳，会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  <a:hlinkClick r:id="rId2" action="ppaction://hlinksldjump"/>
              </a:rPr>
              <a:t>淹死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的！”小公鸡不信，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  <a:hlinkClick r:id="rId2" action="ppaction://hlinksldjump"/>
              </a:rPr>
              <a:t>偷偷地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跟在小鸭子后面，也下了水。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13" descr="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36830"/>
            <a:ext cx="9144000" cy="7079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1" name="Text Box 2"/>
          <p:cNvSpPr txBox="1">
            <a:spLocks noChangeArrowheads="1"/>
          </p:cNvSpPr>
          <p:nvPr/>
        </p:nvSpPr>
        <p:spPr bwMode="auto">
          <a:xfrm>
            <a:off x="5219700" y="2781300"/>
            <a:ext cx="345598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zh-CN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sp>
        <p:nvSpPr>
          <p:cNvPr id="30722" name="Text Box 3"/>
          <p:cNvSpPr txBox="1">
            <a:spLocks noChangeArrowheads="1"/>
          </p:cNvSpPr>
          <p:nvPr/>
        </p:nvSpPr>
        <p:spPr bwMode="auto">
          <a:xfrm>
            <a:off x="5435600" y="765175"/>
            <a:ext cx="1841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zh-CN">
              <a:latin typeface="Calibri" panose="020F0502020204030204" pitchFamily="34" charset="0"/>
            </a:endParaRPr>
          </a:p>
        </p:txBody>
      </p:sp>
      <p:sp>
        <p:nvSpPr>
          <p:cNvPr id="55312" name="Rectangle 16"/>
          <p:cNvSpPr>
            <a:spLocks noChangeArrowheads="1"/>
          </p:cNvSpPr>
          <p:nvPr/>
        </p:nvSpPr>
        <p:spPr bwMode="auto">
          <a:xfrm>
            <a:off x="179388" y="4747260"/>
            <a:ext cx="6558280" cy="6134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3333FF"/>
                </a:solidFill>
                <a:latin typeface="Calibri" panose="020F0502020204030204" pitchFamily="34" charset="0"/>
              </a:rPr>
              <a:t>2</a:t>
            </a:r>
            <a:r>
              <a:rPr lang="zh-CN" altLang="en-US" sz="3200" b="1">
                <a:solidFill>
                  <a:srgbClr val="3333FF"/>
                </a:solidFill>
                <a:latin typeface="Calibri" panose="020F0502020204030204" pitchFamily="34" charset="0"/>
              </a:rPr>
              <a:t>、小鸭子为什么不让小公鸡下水？</a:t>
            </a:r>
            <a:endParaRPr lang="zh-CN" altLang="en-US" sz="3200" b="1">
              <a:solidFill>
                <a:srgbClr val="3333FF"/>
              </a:solidFill>
              <a:latin typeface="Calibri" panose="020F0502020204030204" pitchFamily="34" charset="0"/>
            </a:endParaRPr>
          </a:p>
        </p:txBody>
      </p:sp>
      <p:sp>
        <p:nvSpPr>
          <p:cNvPr id="55314" name="Text Box 18"/>
          <p:cNvSpPr txBox="1">
            <a:spLocks noChangeArrowheads="1"/>
          </p:cNvSpPr>
          <p:nvPr/>
        </p:nvSpPr>
        <p:spPr bwMode="auto">
          <a:xfrm>
            <a:off x="785178" y="5501958"/>
            <a:ext cx="42640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</a:rPr>
              <a:t>因为小公鸡不会游泳。</a:t>
            </a:r>
            <a:endParaRPr lang="zh-CN" altLang="en-US" sz="32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55315" name="AutoShape 19"/>
          <p:cNvSpPr>
            <a:spLocks noChangeArrowheads="1"/>
          </p:cNvSpPr>
          <p:nvPr/>
        </p:nvSpPr>
        <p:spPr bwMode="auto">
          <a:xfrm>
            <a:off x="179705" y="991235"/>
            <a:ext cx="2447925" cy="1727200"/>
          </a:xfrm>
          <a:prstGeom prst="cloudCallout">
            <a:avLst>
              <a:gd name="adj1" fmla="val 123542"/>
              <a:gd name="adj2" fmla="val -45037"/>
            </a:avLst>
          </a:prstGeom>
          <a:solidFill>
            <a:srgbClr val="FFFFFF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r>
              <a:rPr lang="en-US" altLang="zh-CN" sz="2000" b="1">
                <a:latin typeface="Arial" panose="020B0604020202020204" pitchFamily="34" charset="0"/>
              </a:rPr>
              <a:t>“</a:t>
            </a:r>
            <a:r>
              <a:rPr lang="zh-CN" altLang="en-US" sz="2000" b="1">
                <a:latin typeface="Arial" panose="020B0604020202020204" pitchFamily="34" charset="0"/>
              </a:rPr>
              <a:t>不行，不行，你不会游泳，会淹死的。”</a:t>
            </a:r>
            <a:endParaRPr lang="zh-CN" altLang="en-US" sz="2000" b="1">
              <a:latin typeface="Arial" panose="020B0604020202020204" pitchFamily="34" charset="0"/>
            </a:endParaRPr>
          </a:p>
        </p:txBody>
      </p:sp>
      <p:sp>
        <p:nvSpPr>
          <p:cNvPr id="55320" name="Text Box 24"/>
          <p:cNvSpPr txBox="1">
            <a:spLocks noChangeArrowheads="1"/>
          </p:cNvSpPr>
          <p:nvPr/>
        </p:nvSpPr>
        <p:spPr bwMode="auto">
          <a:xfrm>
            <a:off x="179705" y="2953385"/>
            <a:ext cx="7630160" cy="1558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rgbClr val="3333FF"/>
                </a:solidFill>
                <a:latin typeface="Calibri" panose="020F0502020204030204" pitchFamily="34" charset="0"/>
              </a:rPr>
              <a:t>1</a:t>
            </a:r>
            <a:r>
              <a:rPr lang="zh-CN" altLang="en-US" sz="3200" b="1">
                <a:solidFill>
                  <a:srgbClr val="3333FF"/>
                </a:solidFill>
                <a:latin typeface="Calibri" panose="020F0502020204030204" pitchFamily="34" charset="0"/>
              </a:rPr>
              <a:t>、小鸭子要到河里捉鱼给小公鸡吃，小公鸡也要去，小鸭子同意吗</a:t>
            </a:r>
            <a:r>
              <a:rPr lang="en-US" altLang="zh-CN" sz="3200" b="1">
                <a:solidFill>
                  <a:srgbClr val="3333FF"/>
                </a:solidFill>
                <a:latin typeface="Calibri" panose="020F0502020204030204" pitchFamily="34" charset="0"/>
              </a:rPr>
              <a:t>?</a:t>
            </a:r>
            <a:r>
              <a:rPr lang="zh-CN" altLang="en-US" sz="3200" b="1">
                <a:solidFill>
                  <a:srgbClr val="3333FF"/>
                </a:solidFill>
                <a:latin typeface="Calibri" panose="020F0502020204030204" pitchFamily="34" charset="0"/>
              </a:rPr>
              <a:t>他是怎样说的？</a:t>
            </a:r>
            <a:endParaRPr lang="en-US" altLang="zh-CN" sz="3200" b="1">
              <a:solidFill>
                <a:srgbClr val="3333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3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53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53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53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12" grpId="0"/>
      <p:bldP spid="55314" grpId="0"/>
      <p:bldP spid="55315" grpId="0" bldLvl="0" animBg="1"/>
      <p:bldP spid="553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620" y="12700"/>
            <a:ext cx="9159875" cy="6832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-7620" y="5532755"/>
            <a:ext cx="9159875" cy="131254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zh-CN" altLang="zh-CN" sz="4000" b="1">
                <a:solidFill>
                  <a:srgbClr val="FF0000"/>
                </a:solidFill>
              </a:rPr>
              <a:t>小公鸡的脚，没有（  ），又细又长。</a:t>
            </a:r>
            <a:endParaRPr lang="zh-CN" altLang="zh-CN" sz="4000" b="1">
              <a:solidFill>
                <a:srgbClr val="FF0000"/>
              </a:solidFill>
            </a:endParaRPr>
          </a:p>
          <a:p>
            <a:r>
              <a:rPr lang="zh-CN" altLang="zh-CN" sz="4000" b="1">
                <a:solidFill>
                  <a:srgbClr val="FF0000"/>
                </a:solidFill>
              </a:rPr>
              <a:t>小鸭子的脚，有（ ），</a:t>
            </a:r>
            <a:r>
              <a:rPr lang="zh-CN" altLang="en-US" sz="4000" b="1">
                <a:solidFill>
                  <a:srgbClr val="FF0000"/>
                </a:solidFill>
              </a:rPr>
              <a:t>可以用来拨水。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46900" y="3400425"/>
            <a:ext cx="713740" cy="762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zh-CN" sz="4400" b="1">
                <a:latin typeface="黑体" panose="02010609060101010101" pitchFamily="49" charset="-122"/>
                <a:ea typeface="黑体" panose="02010609060101010101" pitchFamily="49" charset="-122"/>
              </a:rPr>
              <a:t>蹼</a:t>
            </a:r>
            <a:endParaRPr lang="zh-CN" altLang="zh-CN" sz="4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wheel spokes="8"/>
    <p:sndAc>
      <p:stSnd>
        <p:snd r:embed="rId2" name="chimes.wav"/>
      </p:stSnd>
    </p:sndAc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" y="-6985"/>
            <a:ext cx="9127490" cy="68719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67510" y="2649855"/>
            <a:ext cx="309880" cy="11004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 sz="66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60170" y="1579245"/>
            <a:ext cx="309880" cy="3663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55316" name="Rectangle 20"/>
          <p:cNvSpPr>
            <a:spLocks noChangeArrowheads="1"/>
          </p:cNvSpPr>
          <p:nvPr/>
        </p:nvSpPr>
        <p:spPr bwMode="auto">
          <a:xfrm>
            <a:off x="67628" y="86995"/>
            <a:ext cx="6892290" cy="12274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Calibri" panose="020F0502020204030204" pitchFamily="34" charset="0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latin typeface="Calibri" panose="020F0502020204030204" pitchFamily="34" charset="0"/>
              </a:rPr>
              <a:t>、小公鸡有没有听小鸭子的话？</a:t>
            </a:r>
            <a:endParaRPr lang="zh-CN" altLang="en-US" sz="3600" b="1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Calibri" panose="020F0502020204030204" pitchFamily="34" charset="0"/>
              </a:rPr>
              <a:t>     他是怎么做的？</a:t>
            </a:r>
            <a:endParaRPr lang="zh-CN" altLang="en-US" sz="36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8175" y="1314450"/>
            <a:ext cx="8041640" cy="14325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4400" b="1"/>
              <a:t>小公鸡不信，偷偷地跟在小鸭子</a:t>
            </a:r>
            <a:endParaRPr lang="zh-CN" altLang="zh-CN" sz="4400" b="1"/>
          </a:p>
          <a:p>
            <a:r>
              <a:rPr lang="zh-CN" altLang="zh-CN" sz="4400" b="1"/>
              <a:t>后面，也下了水。</a:t>
            </a:r>
            <a:endParaRPr lang="zh-CN" altLang="zh-CN" sz="4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3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16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40" y="-1905"/>
            <a:ext cx="9161145" cy="687324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" y="8255"/>
            <a:ext cx="9128125" cy="68573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2865" y="5433060"/>
            <a:ext cx="9017635" cy="14325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zh-CN" sz="4400" b="1">
                <a:solidFill>
                  <a:schemeClr val="tx1"/>
                </a:solidFill>
              </a:rPr>
              <a:t>我们能不能像小公鸡那样，偷偷地下水玩？</a:t>
            </a:r>
            <a:endParaRPr lang="zh-CN" altLang="zh-CN" sz="4400" b="1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51790" y="-13970"/>
            <a:ext cx="9847580" cy="68859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90015" y="1824355"/>
            <a:ext cx="6691630" cy="10058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6000" b="1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5 </a:t>
            </a:r>
            <a:r>
              <a:rPr lang="zh-CN" altLang="zh-CN" sz="6000" b="1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小公鸡和小鸭子</a:t>
            </a:r>
            <a:endParaRPr lang="zh-CN" altLang="zh-CN" sz="6000" b="1">
              <a:solidFill>
                <a:schemeClr val="tx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13" descr="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90" y="-202565"/>
            <a:ext cx="9171305" cy="5514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1" name="Text Box 2"/>
          <p:cNvSpPr txBox="1">
            <a:spLocks noChangeArrowheads="1"/>
          </p:cNvSpPr>
          <p:nvPr/>
        </p:nvSpPr>
        <p:spPr bwMode="auto">
          <a:xfrm>
            <a:off x="5219700" y="2781300"/>
            <a:ext cx="345598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zh-CN" b="1">
              <a:solidFill>
                <a:srgbClr val="FF6600"/>
              </a:solidFill>
              <a:latin typeface="Calibri" panose="020F0502020204030204" pitchFamily="34" charset="0"/>
            </a:endParaRPr>
          </a:p>
        </p:txBody>
      </p:sp>
      <p:sp>
        <p:nvSpPr>
          <p:cNvPr id="30722" name="Text Box 3"/>
          <p:cNvSpPr txBox="1">
            <a:spLocks noChangeArrowheads="1"/>
          </p:cNvSpPr>
          <p:nvPr/>
        </p:nvSpPr>
        <p:spPr bwMode="auto">
          <a:xfrm>
            <a:off x="5435600" y="765175"/>
            <a:ext cx="1841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zh-CN">
              <a:latin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55" y="4382770"/>
            <a:ext cx="9171940" cy="2531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l"/>
            <a:r>
              <a:rPr lang="en-US" altLang="zh-CN" sz="3200" b="1" dirty="0">
                <a:latin typeface="+mn-lt"/>
                <a:ea typeface="+mn-ea"/>
                <a:sym typeface="+mn-ea"/>
              </a:rPr>
              <a:t>   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它们走到小河边。小鸭子说：“公鸡弟弟，我到河里捉鱼给你吃。”小公鸡说：“我也去。”小鸭子说：“不行，不行，你不会游泳， 会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  <a:hlinkClick r:id="rId2" action="ppaction://hlinksldjump"/>
              </a:rPr>
              <a:t>淹死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的！”小公鸡不信，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  <a:hlinkClick r:id="rId2" action="ppaction://hlinksldjump"/>
              </a:rPr>
              <a:t>偷偷地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跟在小鸭子后面，也下了水。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29870"/>
            <a:ext cx="9267825" cy="71208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93675" y="4467860"/>
            <a:ext cx="8757285" cy="22879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latin typeface="+mn-lt"/>
                <a:ea typeface="+mn-ea"/>
                <a:sym typeface="+mn-ea"/>
              </a:rPr>
              <a:t>     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小鸭子正在水里捉鱼，忽然听见小公鸡                                喊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  <a:hlinkClick r:id="rId2" action="ppaction://hlinksldjump"/>
              </a:rPr>
              <a:t>救命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。它</a:t>
            </a:r>
            <a:r>
              <a:rPr lang="zh-CN" altLang="en-US" sz="3600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飞快地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游到小公鸡身边，让小公鸡坐在自己的背上。小公鸡上了岸，笑着对小鸭子说：“鸭子哥哥，谢谢你。”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240" y="22860"/>
            <a:ext cx="9172575" cy="6842125"/>
          </a:xfrm>
          <a:prstGeom prst="rect">
            <a:avLst/>
          </a:prstGeom>
        </p:spPr>
      </p:pic>
    </p:spTree>
  </p:cSld>
  <p:clrMapOvr>
    <a:masterClrMapping/>
  </p:clrMapOvr>
  <p:transition>
    <p:blinds dir="vert"/>
    <p:sndAc>
      <p:stSnd>
        <p:snd r:embed="rId2" name="chimes.wav"/>
      </p:stSnd>
    </p:sndAc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29870"/>
            <a:ext cx="9267825" cy="71208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93675" y="3023235"/>
            <a:ext cx="8757285" cy="22879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latin typeface="+mn-lt"/>
                <a:ea typeface="+mn-ea"/>
                <a:sym typeface="+mn-ea"/>
              </a:rPr>
              <a:t>     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小鸭子正在水里捉鱼，忽然听见小公鸡                                喊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  <a:hlinkClick r:id="rId2" action="ppaction://hlinksldjump"/>
              </a:rPr>
              <a:t>救命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。它飞快地游到小公鸡身边，让小公鸡坐在自己的背上。小公鸡上了岸，笑着对小鸭子说：“鸭子哥哥，谢谢你。”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5750" y="86995"/>
            <a:ext cx="8446770" cy="28346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l"/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它们走到小河边。小鸭子说：“公鸡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弟弟，我到河里捉鱼给你吃。”小公鸡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说：“我也去。”小鸭子说：“不行，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不行，你不会游泳，会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  <a:hlinkClick r:id="rId2" action="ppaction://hlinksldjump"/>
              </a:rPr>
              <a:t>淹死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的！”小公鸡不信，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  <a:hlinkClick r:id="rId2" action="ppaction://hlinksldjump"/>
              </a:rPr>
              <a:t>偷偷地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跟在小鸭子后面，也下了水。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60780" y="5558155"/>
            <a:ext cx="5694680" cy="914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p>
            <a:r>
              <a:rPr lang="zh-CN" altLang="en-US" sz="5400" b="1">
                <a:solidFill>
                  <a:srgbClr val="FF0000"/>
                </a:solidFill>
              </a:rPr>
              <a:t>你又知道了什么？</a:t>
            </a:r>
            <a:endParaRPr lang="zh-CN" altLang="en-US" sz="5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hecker dir="vert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40" name="Picture 4" descr="《小公鸡和小鸭子》图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195" y="-11430"/>
            <a:ext cx="4589780" cy="6873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5975" y="-8255"/>
            <a:ext cx="4504055" cy="68745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87170" y="5425440"/>
            <a:ext cx="6687185" cy="13106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8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 相 帮 助</a:t>
            </a:r>
            <a:endParaRPr lang="zh-CN" altLang="en-US" sz="80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" y="-6985"/>
            <a:ext cx="9127490" cy="68719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67510" y="2649855"/>
            <a:ext cx="6534150" cy="11887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7200" b="1">
                <a:solidFill>
                  <a:srgbClr val="FF0000"/>
                </a:solidFill>
              </a:rPr>
              <a:t>分角色演一演</a:t>
            </a:r>
            <a:r>
              <a:rPr lang="zh-CN" altLang="en-US" sz="6600" b="1">
                <a:solidFill>
                  <a:srgbClr val="FF0000"/>
                </a:solidFill>
              </a:rPr>
              <a:t>。</a:t>
            </a:r>
            <a:endParaRPr lang="zh-CN" altLang="en-US" sz="66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" y="-6985"/>
            <a:ext cx="9127490" cy="68719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8470" y="2018030"/>
            <a:ext cx="8082280" cy="1461770"/>
          </a:xfrm>
        </p:spPr>
        <p:txBody>
          <a:bodyPr/>
          <a:p>
            <a:r>
              <a:rPr lang="zh-CN" altLang="en-US" sz="4800" b="1">
                <a:solidFill>
                  <a:schemeClr val="tx1">
                    <a:lumMod val="95000"/>
                    <a:lumOff val="5000"/>
                  </a:schemeClr>
                </a:solidFill>
              </a:rPr>
              <a:t>带着你的体会，把课文完整地读一遍。</a:t>
            </a:r>
            <a:endParaRPr lang="zh-CN" altLang="en-US" sz="4800" b="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890" y="1175385"/>
            <a:ext cx="9126855" cy="2252345"/>
          </a:xfrm>
        </p:spPr>
        <p:txBody>
          <a:bodyPr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9143365" cy="6853555"/>
          </a:xfrm>
          <a:prstGeom prst="rect">
            <a:avLst/>
          </a:prstGeom>
        </p:spPr>
      </p:pic>
      <p:sp>
        <p:nvSpPr>
          <p:cNvPr id="15361" name="Text Box 4"/>
          <p:cNvSpPr txBox="1">
            <a:spLocks noChangeArrowheads="1"/>
          </p:cNvSpPr>
          <p:nvPr/>
        </p:nvSpPr>
        <p:spPr bwMode="auto">
          <a:xfrm>
            <a:off x="1457325" y="1554163"/>
            <a:ext cx="549275" cy="92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endParaRPr lang="zh-CN" altLang="zh-CN">
              <a:latin typeface="Calibri" panose="020F0502020204030204" pitchFamily="34" charset="0"/>
            </a:endParaRP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233680" y="151765"/>
            <a:ext cx="8820150" cy="655447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064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+mn-lt"/>
                <a:ea typeface="楷体_GB2312" panose="02010609030101010101" pitchFamily="49" charset="-122"/>
              </a:rPr>
              <a:t>5 </a:t>
            </a:r>
            <a:r>
              <a:rPr lang="zh-CN" altLang="en-US" sz="3200" b="1" dirty="0">
                <a:latin typeface="+mn-lt"/>
                <a:ea typeface="楷体_GB2312" panose="02010609030101010101" pitchFamily="49" charset="-122"/>
              </a:rPr>
              <a:t>小公鸡和小鸭子</a:t>
            </a:r>
            <a:endParaRPr lang="zh-CN" altLang="en-US" b="1" dirty="0">
              <a:latin typeface="+mn-lt"/>
              <a:ea typeface="楷体_GB2312" panose="02010609030101010101" pitchFamily="49" charset="-122"/>
            </a:endParaRPr>
          </a:p>
          <a:p>
            <a:pPr indent="406400" algn="ctr" fontAlgn="auto">
              <a:spcBef>
                <a:spcPts val="0"/>
              </a:spcBef>
              <a:spcAft>
                <a:spcPts val="0"/>
              </a:spcAft>
              <a:buFontTx/>
              <a:buAutoNum type="arabicPlain" startAt="16"/>
              <a:defRPr/>
            </a:pPr>
            <a:endParaRPr lang="zh-CN" altLang="en-US" sz="10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40640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lt"/>
                <a:ea typeface="+mn-ea"/>
              </a:rPr>
              <a:t>        小公鸡和小鸭子一块儿出去玩。</a:t>
            </a:r>
            <a:endParaRPr lang="zh-CN" altLang="en-US" sz="2800" b="1" dirty="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lt"/>
                <a:ea typeface="+mn-ea"/>
              </a:rPr>
              <a:t>       它们走进草地里。小公鸡找到了许多虫子，吃得很欢。小鸭子捉不到虫子，急得直哭。小公鸡看见了，捉到虫子就给小鸭子吃。</a:t>
            </a:r>
            <a:endParaRPr lang="zh-CN" altLang="en-US" sz="2800" b="1" dirty="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lt"/>
                <a:ea typeface="+mn-ea"/>
              </a:rPr>
              <a:t>       它们走到小河边。小鸭子说：“公鸡弟弟，我到河里捉鱼给你吃。”小公鸡说：“我也去。”小鸭子说：“不行，不行，你不会游泳，会</a:t>
            </a:r>
            <a:r>
              <a:rPr lang="zh-CN" altLang="en-US" sz="2800" b="1" dirty="0">
                <a:latin typeface="+mn-lt"/>
                <a:ea typeface="+mn-ea"/>
                <a:hlinkClick r:id="rId2" action="ppaction://hlinksldjump"/>
              </a:rPr>
              <a:t>淹死</a:t>
            </a:r>
            <a:r>
              <a:rPr lang="zh-CN" altLang="en-US" sz="2800" b="1" dirty="0">
                <a:latin typeface="+mn-lt"/>
                <a:ea typeface="+mn-ea"/>
              </a:rPr>
              <a:t>的！”小公鸡不信，</a:t>
            </a:r>
            <a:r>
              <a:rPr lang="zh-CN" altLang="en-US" sz="2800" b="1" dirty="0">
                <a:latin typeface="+mn-lt"/>
                <a:ea typeface="+mn-ea"/>
                <a:hlinkClick r:id="rId2" action="ppaction://hlinksldjump"/>
              </a:rPr>
              <a:t>偷偷地</a:t>
            </a:r>
            <a:r>
              <a:rPr lang="zh-CN" altLang="en-US" sz="2800" b="1" dirty="0">
                <a:latin typeface="+mn-lt"/>
                <a:ea typeface="+mn-ea"/>
              </a:rPr>
              <a:t>跟在小鸭子后面，也下了水。</a:t>
            </a:r>
            <a:endParaRPr lang="zh-CN" altLang="en-US" sz="2800" b="1" dirty="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lt"/>
                <a:ea typeface="+mn-ea"/>
              </a:rPr>
              <a:t>        小鸭子正在水里捉鱼，忽然听见小公鸡喊</a:t>
            </a:r>
            <a:r>
              <a:rPr lang="zh-CN" altLang="en-US" sz="2800" b="1" dirty="0">
                <a:latin typeface="+mn-lt"/>
                <a:ea typeface="+mn-ea"/>
                <a:hlinkClick r:id="rId2" action="ppaction://hlinksldjump"/>
              </a:rPr>
              <a:t>救命</a:t>
            </a:r>
            <a:r>
              <a:rPr lang="zh-CN" altLang="en-US" sz="2800" b="1" dirty="0">
                <a:latin typeface="+mn-lt"/>
                <a:ea typeface="+mn-ea"/>
              </a:rPr>
              <a:t>。它飞快地游到小公鸡身边，让小公鸡坐在自己的背上。小公鸡上了岸，笑着对小鸭子说：“鸭子哥哥，谢谢你。”</a:t>
            </a:r>
            <a:endParaRPr lang="zh-CN" altLang="en-US" sz="2800" b="1" dirty="0">
              <a:latin typeface="+mn-lt"/>
              <a:ea typeface="+mn-ea"/>
            </a:endParaRPr>
          </a:p>
          <a:p>
            <a:pPr indent="406400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dirty="0">
              <a:latin typeface="+mn-lt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3105" y="1147445"/>
            <a:ext cx="309880" cy="3663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80670" y="871855"/>
            <a:ext cx="309880" cy="6419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en-US" altLang="zh-CN" sz="3600" b="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1145" y="2592705"/>
            <a:ext cx="309880" cy="58039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en-US" altLang="zh-CN" sz="3200" b="1"/>
          </a:p>
        </p:txBody>
      </p:sp>
      <p:sp>
        <p:nvSpPr>
          <p:cNvPr id="7" name="文本框 6"/>
          <p:cNvSpPr txBox="1"/>
          <p:nvPr/>
        </p:nvSpPr>
        <p:spPr>
          <a:xfrm>
            <a:off x="294640" y="4323080"/>
            <a:ext cx="309880" cy="58039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en-US" altLang="zh-CN" sz="3200" b="1"/>
          </a:p>
        </p:txBody>
      </p:sp>
    </p:spTree>
  </p:cSld>
  <p:clrMapOvr>
    <a:masterClrMapping/>
  </p:clrMapOvr>
  <p:transition spd="med">
    <p:cover dir="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860" y="-13970"/>
            <a:ext cx="9168765" cy="68859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23545" y="-13970"/>
            <a:ext cx="8006080" cy="14325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学了这篇课文，你知道了什么？</a:t>
            </a:r>
            <a:endParaRPr lang="zh-CN" altLang="en-US" sz="4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明白了什么？</a:t>
            </a:r>
            <a:endParaRPr lang="zh-CN" altLang="en-US" sz="4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wheel spokes="8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2" descr="鸡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1590" y="-6350"/>
            <a:ext cx="97155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Text Box 3"/>
          <p:cNvSpPr txBox="1"/>
          <p:nvPr/>
        </p:nvSpPr>
        <p:spPr>
          <a:xfrm>
            <a:off x="755650" y="2420938"/>
            <a:ext cx="9217025" cy="25641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、小公鸡的嘴（     ），会 （     ），</a:t>
            </a:r>
            <a:endParaRPr lang="zh-CN" altLang="en-US" sz="32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lvl="0" eaLnBrk="1" hangingPunct="1"/>
            <a:r>
              <a:rPr lang="zh-CN" altLang="en-US" sz="32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不会（     ）。</a:t>
            </a:r>
            <a:endParaRPr lang="zh-CN" altLang="en-US" sz="32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lvl="0" eaLnBrk="1" hangingPunct="1"/>
            <a:r>
              <a:rPr lang="en-US" altLang="zh-CN" sz="32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  </a:t>
            </a:r>
            <a:r>
              <a:rPr lang="zh-CN" altLang="en-US" sz="32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小鸭子的嘴（      ），会  （      ），</a:t>
            </a:r>
            <a:endParaRPr lang="zh-CN" altLang="en-US" sz="32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lvl="0" eaLnBrk="1" hangingPunct="1"/>
            <a:r>
              <a:rPr lang="zh-CN" altLang="en-US" sz="32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不会（     ）。</a:t>
            </a:r>
            <a:endParaRPr lang="zh-CN" altLang="en-US" sz="32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lvl="0" eaLnBrk="1" hangingPunct="1"/>
            <a:endParaRPr lang="en-US" altLang="zh-CN" sz="320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4340" name="Picture 4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620713"/>
            <a:ext cx="1441450" cy="129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5" name="Text Box 5"/>
          <p:cNvSpPr txBox="1"/>
          <p:nvPr/>
        </p:nvSpPr>
        <p:spPr>
          <a:xfrm>
            <a:off x="3708083" y="2420938"/>
            <a:ext cx="995680" cy="5791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dirty="0">
                <a:latin typeface="Arial" panose="020B0604020202020204" pitchFamily="34" charset="0"/>
                <a:ea typeface="楷体_GB2312" panose="02010609030101010101" pitchFamily="49" charset="-122"/>
              </a:rPr>
              <a:t>尖尖</a:t>
            </a:r>
            <a:endParaRPr lang="zh-CN" altLang="en-US" sz="32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0246" name="Text Box 6"/>
          <p:cNvSpPr txBox="1"/>
          <p:nvPr/>
        </p:nvSpPr>
        <p:spPr>
          <a:xfrm>
            <a:off x="6053138" y="2420938"/>
            <a:ext cx="9969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dirty="0">
                <a:latin typeface="Arial" panose="020B0604020202020204" pitchFamily="34" charset="0"/>
                <a:ea typeface="楷体_GB2312" panose="02010609030101010101" pitchFamily="49" charset="-122"/>
              </a:rPr>
              <a:t>捉虫</a:t>
            </a:r>
            <a:endParaRPr lang="zh-CN" altLang="en-US" sz="32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0247" name="Text Box 7"/>
          <p:cNvSpPr txBox="1"/>
          <p:nvPr/>
        </p:nvSpPr>
        <p:spPr>
          <a:xfrm>
            <a:off x="6229668" y="3413760"/>
            <a:ext cx="9969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dirty="0">
                <a:latin typeface="Arial" panose="020B0604020202020204" pitchFamily="34" charset="0"/>
                <a:ea typeface="楷体_GB2312" panose="02010609030101010101" pitchFamily="49" charset="-122"/>
              </a:rPr>
              <a:t>游泳</a:t>
            </a:r>
            <a:endParaRPr lang="zh-CN" altLang="en-US" sz="32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0248" name="Text Box 8"/>
          <p:cNvSpPr txBox="1"/>
          <p:nvPr/>
        </p:nvSpPr>
        <p:spPr>
          <a:xfrm>
            <a:off x="3635058" y="3413125"/>
            <a:ext cx="9969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dirty="0">
                <a:latin typeface="Arial" panose="020B0604020202020204" pitchFamily="34" charset="0"/>
                <a:ea typeface="楷体_GB2312" panose="02010609030101010101" pitchFamily="49" charset="-122"/>
              </a:rPr>
              <a:t>扁扁</a:t>
            </a:r>
            <a:endParaRPr lang="zh-CN" altLang="en-US" sz="32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0249" name="Text Box 9"/>
          <p:cNvSpPr txBox="1"/>
          <p:nvPr/>
        </p:nvSpPr>
        <p:spPr>
          <a:xfrm>
            <a:off x="2349500" y="2921318"/>
            <a:ext cx="9969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dirty="0">
                <a:latin typeface="Arial" panose="020B0604020202020204" pitchFamily="34" charset="0"/>
                <a:ea typeface="楷体_GB2312" panose="02010609030101010101" pitchFamily="49" charset="-122"/>
              </a:rPr>
              <a:t>游泳</a:t>
            </a:r>
            <a:endParaRPr lang="zh-CN" altLang="en-US" sz="32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0250" name="Text Box 10"/>
          <p:cNvSpPr txBox="1"/>
          <p:nvPr/>
        </p:nvSpPr>
        <p:spPr>
          <a:xfrm>
            <a:off x="2266950" y="3908108"/>
            <a:ext cx="9969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dirty="0">
                <a:latin typeface="Arial" panose="020B0604020202020204" pitchFamily="34" charset="0"/>
                <a:ea typeface="楷体_GB2312" panose="02010609030101010101" pitchFamily="49" charset="-122"/>
              </a:rPr>
              <a:t>捉虫</a:t>
            </a:r>
            <a:endParaRPr lang="zh-CN" altLang="en-US" sz="32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4352" name="矩形 14351"/>
          <p:cNvSpPr/>
          <p:nvPr/>
        </p:nvSpPr>
        <p:spPr>
          <a:xfrm>
            <a:off x="107950" y="6237288"/>
            <a:ext cx="687388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 eaLnBrk="1" hangingPunct="1"/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lspjy.com</a:t>
            </a:r>
            <a:r>
              <a:rPr lang="zh-CN" altLang="en-US" sz="1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cz.lspjy.com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46" grpId="0"/>
      <p:bldP spid="10247" grpId="0"/>
      <p:bldP spid="10248" grpId="0"/>
      <p:bldP spid="10249" grpId="0"/>
      <p:bldP spid="102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鸡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1" name="Text Box 4"/>
          <p:cNvSpPr txBox="1">
            <a:spLocks noChangeArrowheads="1"/>
          </p:cNvSpPr>
          <p:nvPr/>
        </p:nvSpPr>
        <p:spPr bwMode="auto">
          <a:xfrm>
            <a:off x="1457325" y="1554163"/>
            <a:ext cx="549275" cy="92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endParaRPr lang="zh-CN" altLang="zh-CN">
              <a:latin typeface="Calibri" panose="020F0502020204030204" pitchFamily="34" charset="0"/>
            </a:endParaRP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 flipV="1">
            <a:off x="0" y="0"/>
            <a:ext cx="8820150" cy="5803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indent="4064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+mn-lt"/>
                <a:ea typeface="楷体_GB2312" panose="02010609030101010101" pitchFamily="49" charset="-122"/>
              </a:rPr>
              <a:t> </a:t>
            </a:r>
            <a:endParaRPr lang="en-US" altLang="zh-CN" sz="2800" dirty="0">
              <a:latin typeface="+mn-lt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3105" y="1147445"/>
            <a:ext cx="309880" cy="3663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03555" y="1020445"/>
            <a:ext cx="309880" cy="3663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73760" y="161290"/>
            <a:ext cx="7073265" cy="2590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400" b="1">
                <a:solidFill>
                  <a:srgbClr val="FF0000"/>
                </a:solidFill>
              </a:rPr>
              <a:t>按要求初读课文</a:t>
            </a:r>
            <a:endParaRPr lang="zh-CN" altLang="zh-CN" sz="4400" b="1">
              <a:solidFill>
                <a:srgbClr val="FF0000"/>
              </a:solidFill>
            </a:endParaRPr>
          </a:p>
          <a:p>
            <a:r>
              <a:rPr lang="zh-CN" altLang="zh-CN"/>
              <a:t>      </a:t>
            </a:r>
            <a:r>
              <a:rPr lang="zh-CN" altLang="zh-CN" sz="4000" b="1"/>
              <a:t>  看拼音，小声读课文，读准字音，遇到不懂的字可以问问同桌或者老师，然后多读几遍。</a:t>
            </a:r>
            <a:endParaRPr lang="zh-CN" altLang="zh-CN" sz="4000" b="1"/>
          </a:p>
        </p:txBody>
      </p:sp>
    </p:spTree>
  </p:cSld>
  <p:clrMapOvr>
    <a:masterClrMapping/>
  </p:clrMapOvr>
  <p:transition spd="med">
    <p:cover dir="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Picture 2" descr="鸡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8" name="Picture 3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620713"/>
            <a:ext cx="1441450" cy="129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Text Box 4"/>
          <p:cNvSpPr txBox="1"/>
          <p:nvPr/>
        </p:nvSpPr>
        <p:spPr>
          <a:xfrm>
            <a:off x="179388" y="2276475"/>
            <a:ext cx="9144000" cy="2042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、填空、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   这篇课文讲了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______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_______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互相帮助的故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事，说明小伙伴之间要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________</a:t>
            </a:r>
            <a:r>
              <a:rPr lang="en-US" altLang="zh-CN" sz="3200" dirty="0">
                <a:latin typeface="Arial" panose="020B0604020202020204" pitchFamily="34" charset="0"/>
                <a:sym typeface="+mn-ea"/>
              </a:rPr>
              <a:t>____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___</a:t>
            </a:r>
            <a:r>
              <a:rPr lang="en-US" altLang="zh-CN" sz="3200" dirty="0">
                <a:latin typeface="Arial" panose="020B0604020202020204" pitchFamily="34" charset="0"/>
                <a:sym typeface="+mn-ea"/>
              </a:rPr>
              <a:t>__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___</a:t>
            </a:r>
            <a:r>
              <a:rPr lang="zh-CN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zh-CN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88945" y="2628900"/>
            <a:ext cx="173609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小公鸡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99355" y="2628900"/>
            <a:ext cx="1560195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小鸭子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44365" y="3565525"/>
            <a:ext cx="4314825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团结友爱、互相帮助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" y="-6985"/>
            <a:ext cx="9117330" cy="6871970"/>
          </a:xfrm>
          <a:prstGeom prst="rect">
            <a:avLst/>
          </a:prstGeom>
        </p:spPr>
      </p:pic>
      <p:grpSp>
        <p:nvGrpSpPr>
          <p:cNvPr id="26627" name="Group 4"/>
          <p:cNvGrpSpPr/>
          <p:nvPr/>
        </p:nvGrpSpPr>
        <p:grpSpPr bwMode="auto">
          <a:xfrm>
            <a:off x="1600200" y="6019800"/>
            <a:ext cx="6935788" cy="49213"/>
            <a:chOff x="0" y="4031"/>
            <a:chExt cx="4369" cy="31"/>
          </a:xfrm>
        </p:grpSpPr>
        <p:sp>
          <p:nvSpPr>
            <p:cNvPr id="26636" name="Line 5"/>
            <p:cNvSpPr>
              <a:spLocks noChangeShapeType="1"/>
            </p:cNvSpPr>
            <p:nvPr/>
          </p:nvSpPr>
          <p:spPr bwMode="auto">
            <a:xfrm>
              <a:off x="0" y="4031"/>
              <a:ext cx="4179" cy="0"/>
            </a:xfrm>
            <a:prstGeom prst="line">
              <a:avLst/>
            </a:prstGeom>
            <a:noFill/>
            <a:ln w="12700">
              <a:solidFill>
                <a:srgbClr val="00CC99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7" name="Line 6"/>
            <p:cNvSpPr>
              <a:spLocks noChangeShapeType="1"/>
            </p:cNvSpPr>
            <p:nvPr/>
          </p:nvSpPr>
          <p:spPr bwMode="auto">
            <a:xfrm>
              <a:off x="190" y="4062"/>
              <a:ext cx="4179" cy="0"/>
            </a:xfrm>
            <a:prstGeom prst="line">
              <a:avLst/>
            </a:prstGeom>
            <a:noFill/>
            <a:ln w="12700">
              <a:solidFill>
                <a:srgbClr val="00CC99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28" name="Freeform 7"/>
          <p:cNvSpPr/>
          <p:nvPr/>
        </p:nvSpPr>
        <p:spPr bwMode="auto">
          <a:xfrm>
            <a:off x="381000" y="2057400"/>
            <a:ext cx="828675" cy="4032250"/>
          </a:xfrm>
          <a:custGeom>
            <a:avLst/>
            <a:gdLst>
              <a:gd name="T0" fmla="*/ 522 w 522"/>
              <a:gd name="T1" fmla="*/ 0 h 2540"/>
              <a:gd name="T2" fmla="*/ 68 w 522"/>
              <a:gd name="T3" fmla="*/ 318 h 2540"/>
              <a:gd name="T4" fmla="*/ 114 w 522"/>
              <a:gd name="T5" fmla="*/ 1134 h 2540"/>
              <a:gd name="T6" fmla="*/ 23 w 522"/>
              <a:gd name="T7" fmla="*/ 1905 h 2540"/>
              <a:gd name="T8" fmla="*/ 114 w 522"/>
              <a:gd name="T9" fmla="*/ 2540 h 25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22"/>
              <a:gd name="T16" fmla="*/ 0 h 2540"/>
              <a:gd name="T17" fmla="*/ 522 w 522"/>
              <a:gd name="T18" fmla="*/ 2540 h 254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22" h="2540">
                <a:moveTo>
                  <a:pt x="522" y="0"/>
                </a:moveTo>
                <a:cubicBezTo>
                  <a:pt x="329" y="64"/>
                  <a:pt x="136" y="129"/>
                  <a:pt x="68" y="318"/>
                </a:cubicBezTo>
                <a:cubicBezTo>
                  <a:pt x="0" y="507"/>
                  <a:pt x="121" y="870"/>
                  <a:pt x="114" y="1134"/>
                </a:cubicBezTo>
                <a:cubicBezTo>
                  <a:pt x="107" y="1398"/>
                  <a:pt x="23" y="1671"/>
                  <a:pt x="23" y="1905"/>
                </a:cubicBezTo>
                <a:cubicBezTo>
                  <a:pt x="23" y="2139"/>
                  <a:pt x="99" y="2434"/>
                  <a:pt x="114" y="2540"/>
                </a:cubicBezTo>
              </a:path>
            </a:pathLst>
          </a:custGeom>
          <a:noFill/>
          <a:ln w="9525">
            <a:solidFill>
              <a:srgbClr val="0099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838200" y="1219200"/>
          <a:ext cx="1079500" cy="1017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Image" r:id="rId2" imgW="4889500" imgH="4610100" progId="">
                  <p:embed/>
                </p:oleObj>
              </mc:Choice>
              <mc:Fallback>
                <p:oleObj name="Image" r:id="rId2" imgW="4889500" imgH="4610100" progId="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3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lum bright="29999" contrast="-30000"/>
                      </a:blip>
                      <a:stretch>
                        <a:fillRect/>
                      </a:stretch>
                    </p:blipFill>
                    <p:spPr>
                      <a:xfrm>
                        <a:off x="838200" y="1219200"/>
                        <a:ext cx="1079500" cy="10175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29" name="Text Box 11"/>
          <p:cNvSpPr txBox="1">
            <a:spLocks noChangeArrowheads="1"/>
          </p:cNvSpPr>
          <p:nvPr/>
        </p:nvSpPr>
        <p:spPr bwMode="auto">
          <a:xfrm>
            <a:off x="2111375" y="958533"/>
            <a:ext cx="6553200" cy="10090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        小公鸡说：“鸭子哥哥，谢谢你。”</a:t>
            </a:r>
            <a:endParaRPr lang="zh-CN" altLang="en-US" sz="2400" b="1">
              <a:latin typeface="Calibri" panose="020F050202020403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        小鸭子说：“</a:t>
            </a:r>
            <a:r>
              <a:rPr lang="zh-CN" altLang="en-US" sz="2400" b="1" u="sng">
                <a:latin typeface="Calibri" panose="020F0502020204030204" pitchFamily="34" charset="0"/>
              </a:rPr>
              <a:t>                                              。”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sp>
        <p:nvSpPr>
          <p:cNvPr id="26630" name="Text Box 13"/>
          <p:cNvSpPr txBox="1">
            <a:spLocks noChangeArrowheads="1"/>
          </p:cNvSpPr>
          <p:nvPr/>
        </p:nvSpPr>
        <p:spPr bwMode="auto">
          <a:xfrm>
            <a:off x="2248535" y="3422015"/>
            <a:ext cx="6287770" cy="23120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        我想对小公鸡说：</a:t>
            </a:r>
            <a:r>
              <a:rPr lang="zh-CN" altLang="en-US" sz="2400" b="1" u="sng">
                <a:latin typeface="Calibri" panose="020F0502020204030204" pitchFamily="34" charset="0"/>
              </a:rPr>
              <a:t> </a:t>
            </a:r>
            <a:r>
              <a:rPr lang="zh-CN" altLang="en-US" sz="2400" b="1">
                <a:latin typeface="Calibri" panose="020F0502020204030204" pitchFamily="34" charset="0"/>
                <a:sym typeface="+mn-ea"/>
              </a:rPr>
              <a:t>“</a:t>
            </a:r>
            <a:r>
              <a:rPr lang="zh-CN" altLang="en-US" sz="2400" b="1" u="sng">
                <a:latin typeface="Calibri" panose="020F0502020204030204" pitchFamily="34" charset="0"/>
              </a:rPr>
              <a:t>                                                     。 </a:t>
            </a:r>
            <a:r>
              <a:rPr lang="zh-CN" altLang="en-US" sz="2400" b="1" u="sng">
                <a:latin typeface="Calibri" panose="020F0502020204030204" pitchFamily="34" charset="0"/>
                <a:sym typeface="+mn-ea"/>
              </a:rPr>
              <a:t>”</a:t>
            </a:r>
            <a:r>
              <a:rPr lang="zh-CN" altLang="en-US" sz="2400" b="1">
                <a:latin typeface="Calibri" panose="020F0502020204030204" pitchFamily="34" charset="0"/>
              </a:rPr>
              <a:t>                                   </a:t>
            </a:r>
            <a:endParaRPr lang="zh-CN" altLang="en-US" sz="2400" b="1">
              <a:latin typeface="Calibri" panose="020F050202020403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latin typeface="Calibri" panose="020F050202020403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anose="020F0502020204030204" pitchFamily="34" charset="0"/>
              </a:rPr>
              <a:t>        我想对小鸭子说：</a:t>
            </a:r>
            <a:r>
              <a:rPr lang="zh-CN" altLang="en-US" sz="2400" b="1">
                <a:latin typeface="Calibri" panose="020F0502020204030204" pitchFamily="34" charset="0"/>
                <a:sym typeface="+mn-ea"/>
              </a:rPr>
              <a:t>“</a:t>
            </a:r>
            <a:r>
              <a:rPr lang="zh-CN" altLang="en-US" sz="2400" b="1" u="sng">
                <a:latin typeface="Calibri" panose="020F0502020204030204" pitchFamily="34" charset="0"/>
              </a:rPr>
              <a:t>                 </a:t>
            </a:r>
            <a:r>
              <a:rPr lang="zh-CN" altLang="en-US" sz="2400" b="1" u="sng">
                <a:latin typeface="Calibri" panose="020F0502020204030204" pitchFamily="34" charset="0"/>
                <a:sym typeface="+mn-ea"/>
              </a:rPr>
              <a:t>          </a:t>
            </a:r>
            <a:r>
              <a:rPr lang="zh-CN" altLang="en-US" sz="2400" b="1" u="sng">
                <a:latin typeface="Calibri" panose="020F0502020204030204" pitchFamily="34" charset="0"/>
              </a:rPr>
              <a:t>      。</a:t>
            </a:r>
            <a:r>
              <a:rPr lang="zh-CN" altLang="en-US" sz="2400" b="1" u="sng">
                <a:latin typeface="Calibri" panose="020F0502020204030204" pitchFamily="34" charset="0"/>
                <a:sym typeface="+mn-ea"/>
              </a:rPr>
              <a:t>”</a:t>
            </a:r>
            <a:r>
              <a:rPr lang="zh-CN" altLang="en-US" sz="2400" b="1" u="sng">
                <a:latin typeface="Calibri" panose="020F0502020204030204" pitchFamily="34" charset="0"/>
              </a:rPr>
              <a:t> 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pic>
        <p:nvPicPr>
          <p:cNvPr id="26631" name="Picture 2" descr="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225" y="2511425"/>
            <a:ext cx="2089150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2" name="矩形 10"/>
          <p:cNvSpPr>
            <a:spLocks noChangeArrowheads="1"/>
          </p:cNvSpPr>
          <p:nvPr/>
        </p:nvSpPr>
        <p:spPr bwMode="auto">
          <a:xfrm>
            <a:off x="126365" y="84455"/>
            <a:ext cx="2200910" cy="8743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Calibri" panose="020F0502020204030204" pitchFamily="34" charset="0"/>
              </a:rPr>
              <a:t>我会说 </a:t>
            </a:r>
            <a:endParaRPr lang="zh-CN" altLang="en-US" sz="48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15" y="-12700"/>
            <a:ext cx="9086215" cy="68719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1098550"/>
            <a:ext cx="5714365" cy="42856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73050" y="76200"/>
            <a:ext cx="2937510" cy="11887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7200" b="1">
                <a:solidFill>
                  <a:srgbClr val="FF0000"/>
                </a:solidFill>
              </a:rPr>
              <a:t>写一写</a:t>
            </a:r>
            <a:endParaRPr lang="zh-CN" altLang="en-US" sz="72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335" y="-6985"/>
            <a:ext cx="9128125" cy="68719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07085" y="2712720"/>
            <a:ext cx="7762240" cy="14325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p>
            <a:r>
              <a:rPr lang="zh-CN" altLang="en-US" sz="4400" b="1">
                <a:solidFill>
                  <a:schemeClr val="tx1"/>
                </a:solidFill>
              </a:rPr>
              <a:t>正确的坐姿：</a:t>
            </a:r>
            <a:endParaRPr lang="zh-CN" altLang="en-US" sz="4400" b="1">
              <a:solidFill>
                <a:schemeClr val="tx1"/>
              </a:solidFill>
            </a:endParaRPr>
          </a:p>
          <a:p>
            <a:r>
              <a:rPr lang="zh-CN" altLang="en-US" sz="4400" b="1">
                <a:solidFill>
                  <a:srgbClr val="FF0000"/>
                </a:solidFill>
              </a:rPr>
              <a:t>头正   肩平   身直   臂开   足安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160" y="-1905"/>
            <a:ext cx="9153525" cy="68827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31800" y="148590"/>
            <a:ext cx="2225040" cy="70104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三个一：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80" y="8255"/>
            <a:ext cx="9149715" cy="6882765"/>
          </a:xfrm>
          <a:prstGeom prst="rect">
            <a:avLst/>
          </a:prstGeom>
        </p:spPr>
      </p:pic>
      <p:sp>
        <p:nvSpPr>
          <p:cNvPr id="35842" name="WordArt 25"/>
          <p:cNvSpPr>
            <a:spLocks noTextEdit="1"/>
          </p:cNvSpPr>
          <p:nvPr/>
        </p:nvSpPr>
        <p:spPr>
          <a:xfrm>
            <a:off x="4635500" y="4511675"/>
            <a:ext cx="4321175" cy="230346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zh-CN" sz="54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再见！</a:t>
            </a:r>
            <a:endParaRPr lang="zh-CN" altLang="zh-CN" sz="54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lu"/>
    <p:sndAc>
      <p:stSnd>
        <p:snd r:embed="rId2" name="chimes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0" y="635"/>
            <a:ext cx="9147175" cy="6864350"/>
          </a:xfrm>
          <a:prstGeom prst="rect">
            <a:avLst/>
          </a:prstGeom>
        </p:spPr>
      </p:pic>
      <p:sp>
        <p:nvSpPr>
          <p:cNvPr id="15361" name="Text Box 4"/>
          <p:cNvSpPr txBox="1">
            <a:spLocks noChangeArrowheads="1"/>
          </p:cNvSpPr>
          <p:nvPr/>
        </p:nvSpPr>
        <p:spPr bwMode="auto">
          <a:xfrm>
            <a:off x="1457325" y="1554163"/>
            <a:ext cx="549275" cy="92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endParaRPr lang="zh-CN" altLang="zh-CN">
              <a:latin typeface="Calibri" panose="020F0502020204030204" pitchFamily="34" charset="0"/>
            </a:endParaRP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333375" y="0"/>
            <a:ext cx="8820150" cy="65544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4064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+mn-lt"/>
                <a:ea typeface="楷体_GB2312" panose="02010609030101010101" pitchFamily="49" charset="-122"/>
              </a:rPr>
              <a:t>5 </a:t>
            </a:r>
            <a:r>
              <a:rPr lang="zh-CN" altLang="en-US" sz="3200" b="1" dirty="0">
                <a:latin typeface="+mn-lt"/>
                <a:ea typeface="楷体_GB2312" panose="02010609030101010101" pitchFamily="49" charset="-122"/>
              </a:rPr>
              <a:t>小公鸡和小鸭子</a:t>
            </a:r>
            <a:endParaRPr lang="zh-CN" altLang="en-US" b="1" dirty="0">
              <a:latin typeface="+mn-lt"/>
              <a:ea typeface="楷体_GB2312" panose="02010609030101010101" pitchFamily="49" charset="-122"/>
            </a:endParaRPr>
          </a:p>
          <a:p>
            <a:pPr indent="406400" algn="ctr" fontAlgn="auto">
              <a:spcBef>
                <a:spcPts val="0"/>
              </a:spcBef>
              <a:spcAft>
                <a:spcPts val="0"/>
              </a:spcAft>
              <a:buFontTx/>
              <a:buAutoNum type="arabicPlain" startAt="16"/>
              <a:defRPr/>
            </a:pPr>
            <a:endParaRPr lang="zh-CN" altLang="en-US" sz="10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40640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lt"/>
                <a:ea typeface="+mn-ea"/>
              </a:rPr>
              <a:t>        小公鸡和小鸭子一块儿出去玩。</a:t>
            </a:r>
            <a:endParaRPr lang="zh-CN" altLang="en-US" sz="2800" b="1" dirty="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lt"/>
                <a:ea typeface="+mn-ea"/>
              </a:rPr>
              <a:t>        它们走进草地里。小公鸡找到了许多虫子，吃得很欢。小鸭子捉不到虫子，急得直哭。小公鸡看见了，捉到虫子就给小鸭子吃。</a:t>
            </a:r>
            <a:endParaRPr lang="zh-CN" altLang="en-US" sz="2800" b="1" dirty="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lt"/>
                <a:ea typeface="+mn-ea"/>
              </a:rPr>
              <a:t>        它们走到小河边。小鸭子说：“公鸡弟弟，我到河里捉鱼给你吃。”小公鸡说：“我也去。”小鸭子说：“不行，不行，你不会游泳，会</a:t>
            </a:r>
            <a:r>
              <a:rPr lang="zh-CN" altLang="en-US" sz="2800" b="1" dirty="0">
                <a:latin typeface="+mn-lt"/>
                <a:ea typeface="+mn-ea"/>
                <a:hlinkClick r:id="rId2" action="ppaction://hlinksldjump"/>
              </a:rPr>
              <a:t>淹死</a:t>
            </a:r>
            <a:r>
              <a:rPr lang="zh-CN" altLang="en-US" sz="2800" b="1" dirty="0">
                <a:latin typeface="+mn-lt"/>
                <a:ea typeface="+mn-ea"/>
              </a:rPr>
              <a:t>的！”小公鸡不信，</a:t>
            </a:r>
            <a:r>
              <a:rPr lang="zh-CN" altLang="en-US" sz="2800" b="1" dirty="0">
                <a:latin typeface="+mn-lt"/>
                <a:ea typeface="+mn-ea"/>
                <a:hlinkClick r:id="rId2" action="ppaction://hlinksldjump"/>
              </a:rPr>
              <a:t>偷偷地</a:t>
            </a:r>
            <a:r>
              <a:rPr lang="zh-CN" altLang="en-US" sz="2800" b="1" dirty="0">
                <a:latin typeface="+mn-lt"/>
                <a:ea typeface="+mn-ea"/>
              </a:rPr>
              <a:t>跟在小鸭子后面，也下了水。</a:t>
            </a:r>
            <a:endParaRPr lang="zh-CN" altLang="en-US" sz="2800" b="1" dirty="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lt"/>
                <a:ea typeface="+mn-ea"/>
              </a:rPr>
              <a:t>         小鸭子正在水里捉鱼，忽然听见小公鸡喊</a:t>
            </a:r>
            <a:r>
              <a:rPr lang="zh-CN" altLang="en-US" sz="2800" b="1" dirty="0">
                <a:latin typeface="+mn-lt"/>
                <a:ea typeface="+mn-ea"/>
                <a:hlinkClick r:id="rId2" action="ppaction://hlinksldjump"/>
              </a:rPr>
              <a:t>救命</a:t>
            </a:r>
            <a:r>
              <a:rPr lang="zh-CN" altLang="en-US" sz="2800" b="1" dirty="0">
                <a:latin typeface="+mn-lt"/>
                <a:ea typeface="+mn-ea"/>
              </a:rPr>
              <a:t>。它飞快地游到小公鸡身边，让小公鸡坐在自己的背上。小公鸡上了岸，笑着对小鸭子说：“鸭子哥哥，谢谢你。”</a:t>
            </a:r>
            <a:endParaRPr lang="zh-CN" altLang="en-US" sz="2800" b="1" dirty="0">
              <a:latin typeface="+mn-lt"/>
              <a:ea typeface="+mn-ea"/>
            </a:endParaRPr>
          </a:p>
          <a:p>
            <a:pPr indent="406400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dirty="0">
              <a:latin typeface="+mn-lt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3105" y="1147445"/>
            <a:ext cx="309880" cy="3663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03555" y="1020445"/>
            <a:ext cx="309880" cy="3663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 spd="med">
    <p:blinds dir="vert"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71145" y="92075"/>
            <a:ext cx="8601710" cy="72237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t</a:t>
            </a:r>
            <a:r>
              <a:rPr lang="en-US" altLang="zh-CN" sz="40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ā        h</a:t>
            </a:r>
            <a:r>
              <a:rPr lang="en-US" altLang="zh-CN" sz="40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é     shu</a:t>
            </a:r>
            <a:r>
              <a:rPr lang="en-US" altLang="zh-CN" sz="40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ō</a:t>
            </a:r>
            <a:r>
              <a:rPr lang="en-US" altLang="zh-CN" sz="40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y</a:t>
            </a:r>
            <a:r>
              <a:rPr lang="en-US" altLang="zh-CN" sz="40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ĕ</a:t>
            </a:r>
            <a:r>
              <a:rPr lang="en-US" altLang="zh-CN" sz="40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de    t</a:t>
            </a:r>
            <a:r>
              <a:rPr lang="en-US" altLang="zh-CN" sz="40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ī</a:t>
            </a:r>
            <a:r>
              <a:rPr lang="en-US" altLang="zh-CN" sz="40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ng</a:t>
            </a:r>
            <a:endParaRPr lang="en-US" altLang="zh-CN" sz="4000" dirty="0" smtClean="0">
              <a:solidFill>
                <a:schemeClr val="tx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zh-CN" sz="4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他        河       说        也      地      听</a:t>
            </a:r>
            <a:endParaRPr lang="zh-CN" altLang="zh-CN" sz="40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algn="l">
              <a:lnSpc>
                <a:spcPct val="130000"/>
              </a:lnSpc>
            </a:pPr>
            <a:endParaRPr lang="en-US" altLang="zh-CN" sz="4000" dirty="0" smtClean="0">
              <a:solidFill>
                <a:schemeClr val="tx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algn="l"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ku</a:t>
            </a:r>
            <a:r>
              <a:rPr lang="en-US" altLang="zh-CN" sz="40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à</a:t>
            </a:r>
            <a:r>
              <a:rPr lang="en-US" altLang="zh-CN" sz="40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i    zhu</a:t>
            </a:r>
            <a:r>
              <a:rPr lang="en-US" altLang="zh-CN" sz="40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ō     j</a:t>
            </a:r>
            <a:r>
              <a:rPr lang="en-US" altLang="zh-CN" sz="40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í      zhí      xíng    s</a:t>
            </a:r>
            <a:r>
              <a:rPr lang="en-US" altLang="zh-CN" sz="40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ĭ</a:t>
            </a:r>
            <a:endParaRPr lang="en-US" altLang="zh-CN" sz="4000" dirty="0" smtClean="0">
              <a:solidFill>
                <a:schemeClr val="tx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块        捉       急      直        行      死</a:t>
            </a:r>
            <a:endParaRPr lang="zh-CN" altLang="en-US" sz="40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algn="l">
              <a:lnSpc>
                <a:spcPct val="130000"/>
              </a:lnSpc>
            </a:pPr>
            <a:endParaRPr lang="en-US" altLang="zh-CN" sz="4000" dirty="0" smtClean="0">
              <a:solidFill>
                <a:schemeClr val="tx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g</a:t>
            </a:r>
            <a:r>
              <a:rPr lang="en-US" altLang="zh-CN" sz="40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ē</a:t>
            </a:r>
            <a:r>
              <a:rPr lang="en-US" altLang="zh-CN" sz="40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n     h</a:t>
            </a:r>
            <a:r>
              <a:rPr lang="en-US" altLang="zh-CN" sz="40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ū      hěn   shēn    gē     xìn</a:t>
            </a:r>
            <a:endParaRPr lang="en-US" altLang="zh-CN" sz="4000" dirty="0" smtClean="0">
              <a:solidFill>
                <a:schemeClr val="tx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跟       忽       很      身       哥      信</a:t>
            </a:r>
            <a:endParaRPr lang="zh-CN" altLang="en-US" sz="40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30000"/>
              </a:lnSpc>
            </a:pPr>
            <a:endParaRPr lang="zh-CN" altLang="en-US" sz="40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-19685" y="3810"/>
            <a:ext cx="9182735" cy="7222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t</a:t>
            </a:r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ā        h</a:t>
            </a:r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é     shu</a:t>
            </a:r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ō</a:t>
            </a:r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y</a:t>
            </a:r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ĕ</a:t>
            </a:r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de    t</a:t>
            </a:r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ī</a:t>
            </a:r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ng</a:t>
            </a:r>
            <a:endParaRPr lang="en-US" altLang="zh-CN" sz="3600" dirty="0" smtClean="0">
              <a:solidFill>
                <a:schemeClr val="tx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zh-CN" sz="36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   他        河       说        也      地      听</a:t>
            </a:r>
            <a:endParaRPr lang="zh-CN" altLang="zh-CN" sz="36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algn="l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(</a:t>
            </a:r>
            <a:r>
              <a:rPr lang="zh-CN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他们</a:t>
            </a:r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) (</a:t>
            </a:r>
            <a:r>
              <a:rPr lang="zh-CN" altLang="en-US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小河</a:t>
            </a:r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)   (</a:t>
            </a:r>
            <a:r>
              <a:rPr lang="zh-CN" altLang="en-US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说话</a:t>
            </a:r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)  (</a:t>
            </a:r>
            <a:r>
              <a:rPr lang="zh-CN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也是</a:t>
            </a:r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) (</a:t>
            </a:r>
            <a:r>
              <a:rPr lang="zh-CN" altLang="en-US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偷偷</a:t>
            </a:r>
            <a:r>
              <a:rPr lang="zh-CN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地</a:t>
            </a:r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) </a:t>
            </a:r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(</a:t>
            </a:r>
            <a:r>
              <a:rPr lang="zh-CN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听见</a:t>
            </a:r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)</a:t>
            </a:r>
            <a:endParaRPr lang="en-US" altLang="zh-CN" sz="3600" dirty="0" smtClean="0">
              <a:solidFill>
                <a:schemeClr val="tx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algn="l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  ku</a:t>
            </a:r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à</a:t>
            </a:r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i    zhu</a:t>
            </a:r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ō     j</a:t>
            </a:r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í      zhí      xíng    s</a:t>
            </a:r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ĭ</a:t>
            </a:r>
            <a:endParaRPr lang="en-US" altLang="zh-CN" sz="3600" dirty="0" smtClean="0">
              <a:solidFill>
                <a:schemeClr val="tx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块        捉       急      直        行      死</a:t>
            </a:r>
            <a:endParaRPr lang="zh-CN" altLang="en-US" sz="36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(</a:t>
            </a:r>
            <a:r>
              <a:rPr lang="zh-CN" altLang="en-US" sz="36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一块儿</a:t>
            </a:r>
            <a:r>
              <a:rPr lang="en-US" altLang="zh-CN" sz="36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) </a:t>
            </a:r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(</a:t>
            </a:r>
            <a:r>
              <a:rPr lang="zh-CN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捉虫</a:t>
            </a:r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) (</a:t>
            </a:r>
            <a:r>
              <a:rPr lang="zh-CN" altLang="en-US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急忙</a:t>
            </a:r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) (</a:t>
            </a:r>
            <a:r>
              <a:rPr lang="zh-CN" altLang="en-US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一直</a:t>
            </a:r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) (</a:t>
            </a:r>
            <a:r>
              <a:rPr lang="zh-CN" altLang="en-US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不行</a:t>
            </a:r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) (</a:t>
            </a:r>
            <a:r>
              <a:rPr lang="zh-CN" altLang="en-US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淹死</a:t>
            </a:r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)</a:t>
            </a:r>
            <a:endParaRPr lang="en-US" altLang="zh-CN" sz="3600" dirty="0" smtClean="0">
              <a:solidFill>
                <a:schemeClr val="tx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g</a:t>
            </a:r>
            <a:r>
              <a:rPr lang="en-US" altLang="zh-CN" sz="36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ē</a:t>
            </a:r>
            <a:r>
              <a:rPr lang="en-US" altLang="zh-CN" sz="36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n     h</a:t>
            </a:r>
            <a:r>
              <a:rPr lang="en-US" altLang="zh-CN" sz="36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ū      hěn   shēn    gē     xìn</a:t>
            </a:r>
            <a:endParaRPr lang="en-US" altLang="zh-CN" sz="3600" dirty="0" smtClean="0">
              <a:solidFill>
                <a:schemeClr val="tx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跟       忽       很      身       哥      信</a:t>
            </a:r>
            <a:endParaRPr lang="zh-CN" altLang="en-US" sz="36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(</a:t>
            </a:r>
            <a:r>
              <a:rPr lang="zh-CN" altLang="en-US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跟着</a:t>
            </a:r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)  (</a:t>
            </a:r>
            <a:r>
              <a:rPr lang="zh-CN" altLang="en-US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忽然</a:t>
            </a:r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) (</a:t>
            </a:r>
            <a:r>
              <a:rPr lang="zh-CN" altLang="en-US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很多</a:t>
            </a:r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) (</a:t>
            </a:r>
            <a:r>
              <a:rPr lang="zh-CN" altLang="en-US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身边</a:t>
            </a:r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) (</a:t>
            </a:r>
            <a:r>
              <a:rPr lang="zh-CN" altLang="en-US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哥哥</a:t>
            </a:r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) (</a:t>
            </a:r>
            <a:r>
              <a:rPr lang="zh-CN" altLang="en-US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不信</a:t>
            </a:r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)</a:t>
            </a:r>
            <a:endParaRPr lang="zh-CN" altLang="en-US" sz="36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30000"/>
              </a:lnSpc>
            </a:pPr>
            <a:endParaRPr lang="zh-CN" altLang="en-US" sz="36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" y="-6985"/>
            <a:ext cx="9127490" cy="68719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8470" y="2018030"/>
            <a:ext cx="8082280" cy="1461770"/>
          </a:xfrm>
        </p:spPr>
        <p:txBody>
          <a:bodyPr>
            <a:normAutofit fontScale="90000"/>
          </a:bodyPr>
          <a:p>
            <a:r>
              <a:rPr lang="zh-CN" altLang="en-US" sz="6000">
                <a:solidFill>
                  <a:srgbClr val="FF0000"/>
                </a:solidFill>
              </a:rPr>
              <a:t>小声读课文，回答问题</a:t>
            </a:r>
            <a:br>
              <a:rPr lang="en-US" altLang="zh-CN" sz="480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br>
              <a:rPr lang="en-US" altLang="zh-CN" sz="4800" b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altLang="zh-CN" sz="4800">
                <a:solidFill>
                  <a:schemeClr val="tx2">
                    <a:lumMod val="50000"/>
                  </a:schemeClr>
                </a:solidFill>
              </a:rPr>
              <a:t>      </a:t>
            </a:r>
            <a:r>
              <a:rPr lang="zh-CN" altLang="zh-CN" sz="4800">
                <a:solidFill>
                  <a:schemeClr val="tx2">
                    <a:lumMod val="50000"/>
                  </a:schemeClr>
                </a:solidFill>
              </a:rPr>
              <a:t>课文讲了小公鸡和小鸭子的什么事呢？</a:t>
            </a:r>
            <a:endParaRPr lang="zh-CN" altLang="zh-CN" sz="480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0" y="635"/>
            <a:ext cx="9147175" cy="6864350"/>
          </a:xfrm>
          <a:prstGeom prst="rect">
            <a:avLst/>
          </a:prstGeom>
        </p:spPr>
      </p:pic>
      <p:sp>
        <p:nvSpPr>
          <p:cNvPr id="15361" name="Text Box 4"/>
          <p:cNvSpPr txBox="1">
            <a:spLocks noChangeArrowheads="1"/>
          </p:cNvSpPr>
          <p:nvPr/>
        </p:nvSpPr>
        <p:spPr bwMode="auto">
          <a:xfrm>
            <a:off x="1457325" y="1554163"/>
            <a:ext cx="549275" cy="92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endParaRPr lang="zh-CN" altLang="zh-CN">
              <a:latin typeface="Calibri" panose="020F0502020204030204" pitchFamily="34" charset="0"/>
            </a:endParaRP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333375" y="0"/>
            <a:ext cx="8820150" cy="65544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4064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+mn-lt"/>
                <a:ea typeface="楷体_GB2312" panose="02010609030101010101" pitchFamily="49" charset="-122"/>
              </a:rPr>
              <a:t>5 </a:t>
            </a:r>
            <a:r>
              <a:rPr lang="zh-CN" altLang="en-US" sz="3200" b="1" dirty="0">
                <a:latin typeface="+mn-lt"/>
                <a:ea typeface="楷体_GB2312" panose="02010609030101010101" pitchFamily="49" charset="-122"/>
              </a:rPr>
              <a:t>小公鸡和小鸭子</a:t>
            </a:r>
            <a:endParaRPr lang="zh-CN" altLang="en-US" b="1" dirty="0">
              <a:latin typeface="+mn-lt"/>
              <a:ea typeface="楷体_GB2312" panose="02010609030101010101" pitchFamily="49" charset="-122"/>
            </a:endParaRPr>
          </a:p>
          <a:p>
            <a:pPr indent="406400" algn="ctr" fontAlgn="auto">
              <a:spcBef>
                <a:spcPts val="0"/>
              </a:spcBef>
              <a:spcAft>
                <a:spcPts val="0"/>
              </a:spcAft>
              <a:buFontTx/>
              <a:buAutoNum type="arabicPlain" startAt="16"/>
              <a:defRPr/>
            </a:pPr>
            <a:endParaRPr lang="zh-CN" altLang="en-US" sz="10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40640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lt"/>
                <a:ea typeface="+mn-ea"/>
              </a:rPr>
              <a:t>        小公鸡和小鸭子一块儿出去玩。</a:t>
            </a:r>
            <a:endParaRPr lang="zh-CN" altLang="en-US" sz="2800" b="1" dirty="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lt"/>
                <a:ea typeface="+mn-ea"/>
              </a:rPr>
              <a:t>        它们走进草地里。小公鸡找到了许多虫子，吃得很欢。小鸭子捉不到虫子，急得直哭。小公鸡看见了，捉到虫子就给小鸭子吃。</a:t>
            </a:r>
            <a:endParaRPr lang="zh-CN" altLang="en-US" sz="2800" b="1" dirty="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lt"/>
                <a:ea typeface="+mn-ea"/>
              </a:rPr>
              <a:t>        它们走到小河边。小鸭子说：“公鸡弟弟，我到河里捉鱼给你吃。”小公鸡说：“我也去。”小鸭子说：“不行，不行，你不会游泳，会</a:t>
            </a:r>
            <a:r>
              <a:rPr lang="zh-CN" altLang="en-US" sz="2800" b="1" dirty="0">
                <a:latin typeface="+mn-lt"/>
                <a:ea typeface="+mn-ea"/>
                <a:hlinkClick r:id="rId2" action="ppaction://hlinksldjump"/>
              </a:rPr>
              <a:t>淹死</a:t>
            </a:r>
            <a:r>
              <a:rPr lang="zh-CN" altLang="en-US" sz="2800" b="1" dirty="0">
                <a:latin typeface="+mn-lt"/>
                <a:ea typeface="+mn-ea"/>
              </a:rPr>
              <a:t>的！”小公鸡不信，</a:t>
            </a:r>
            <a:r>
              <a:rPr lang="zh-CN" altLang="en-US" sz="2800" b="1" dirty="0">
                <a:latin typeface="+mn-lt"/>
                <a:ea typeface="+mn-ea"/>
                <a:hlinkClick r:id="rId2" action="ppaction://hlinksldjump"/>
              </a:rPr>
              <a:t>偷偷地</a:t>
            </a:r>
            <a:r>
              <a:rPr lang="zh-CN" altLang="en-US" sz="2800" b="1" dirty="0">
                <a:latin typeface="+mn-lt"/>
                <a:ea typeface="+mn-ea"/>
              </a:rPr>
              <a:t>跟在小鸭子后面，也下了水。</a:t>
            </a:r>
            <a:endParaRPr lang="zh-CN" altLang="en-US" sz="2800" b="1" dirty="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lt"/>
                <a:ea typeface="+mn-ea"/>
              </a:rPr>
              <a:t>         小鸭子正在水里捉鱼，忽然听见小公鸡喊</a:t>
            </a:r>
            <a:r>
              <a:rPr lang="zh-CN" altLang="en-US" sz="2800" b="1" dirty="0">
                <a:latin typeface="+mn-lt"/>
                <a:ea typeface="+mn-ea"/>
                <a:hlinkClick r:id="rId2" action="ppaction://hlinksldjump"/>
              </a:rPr>
              <a:t>救命</a:t>
            </a:r>
            <a:r>
              <a:rPr lang="zh-CN" altLang="en-US" sz="2800" b="1" dirty="0">
                <a:latin typeface="+mn-lt"/>
                <a:ea typeface="+mn-ea"/>
              </a:rPr>
              <a:t>。它飞快地游到小公鸡身边，让小公鸡坐在自己的背上。小公鸡上了岸，笑着对小鸭子说：“鸭子哥哥，谢谢你。”</a:t>
            </a:r>
            <a:endParaRPr lang="zh-CN" altLang="en-US" sz="2800" b="1" dirty="0">
              <a:latin typeface="+mn-lt"/>
              <a:ea typeface="+mn-ea"/>
            </a:endParaRPr>
          </a:p>
          <a:p>
            <a:pPr indent="406400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dirty="0">
              <a:latin typeface="+mn-lt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3105" y="1147445"/>
            <a:ext cx="309880" cy="3663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03555" y="1020445"/>
            <a:ext cx="309880" cy="3663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 spd="med">
    <p:blinds dir="vert"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prstShdw prst="shdw11">
            <a:schemeClr val="bg2">
              <a:alpha val="50000"/>
            </a:schemeClr>
          </a:prstShdw>
        </a:effectLst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prstShdw prst="shdw11">
            <a:schemeClr val="bg2">
              <a:alpha val="50000"/>
            </a:schemeClr>
          </a:prstShdw>
        </a:effectLst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000120140530A99PPBG">
  <a:themeElements>
    <a:clrScheme name="自定义 153">
      <a:dk1>
        <a:srgbClr val="5F5F5F"/>
      </a:dk1>
      <a:lt1>
        <a:sysClr val="window" lastClr="FFFFFF"/>
      </a:lt1>
      <a:dk2>
        <a:srgbClr val="4D4D4D"/>
      </a:dk2>
      <a:lt2>
        <a:srgbClr val="FFFFFF"/>
      </a:lt2>
      <a:accent1>
        <a:srgbClr val="FFC000"/>
      </a:accent1>
      <a:accent2>
        <a:srgbClr val="F2800E"/>
      </a:accent2>
      <a:accent3>
        <a:srgbClr val="B06058"/>
      </a:accent3>
      <a:accent4>
        <a:srgbClr val="BB71A1"/>
      </a:accent4>
      <a:accent5>
        <a:srgbClr val="00B0F0"/>
      </a:accent5>
      <a:accent6>
        <a:srgbClr val="879169"/>
      </a:accent6>
      <a:hlink>
        <a:srgbClr val="3F6AC1"/>
      </a:hlink>
      <a:folHlink>
        <a:srgbClr val="D850BE"/>
      </a:folHlink>
    </a:clrScheme>
    <a:fontScheme name="自定义 6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0</TotalTime>
  <Words>3700</Words>
  <Application>WPS 演示</Application>
  <PresentationFormat>全屏显示(4:3)</PresentationFormat>
  <Paragraphs>239</Paragraphs>
  <Slides>45</Slides>
  <Notes>0</Notes>
  <HiddenSlides>5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45</vt:i4>
      </vt:variant>
    </vt:vector>
  </HeadingPairs>
  <TitlesOfParts>
    <vt:vector size="59" baseType="lpstr">
      <vt:lpstr>Arial</vt:lpstr>
      <vt:lpstr>宋体</vt:lpstr>
      <vt:lpstr>Wingdings</vt:lpstr>
      <vt:lpstr>Tahoma</vt:lpstr>
      <vt:lpstr>微软雅黑</vt:lpstr>
      <vt:lpstr>黑体</vt:lpstr>
      <vt:lpstr>Calibri</vt:lpstr>
      <vt:lpstr>楷体_GB2312</vt:lpstr>
      <vt:lpstr>华文新魏</vt:lpstr>
      <vt:lpstr>隶书</vt:lpstr>
      <vt:lpstr>Times New Roman</vt:lpstr>
      <vt:lpstr>新宋体</vt:lpstr>
      <vt:lpstr>Blends</vt:lpstr>
      <vt:lpstr>A000120140530A99PPBG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小声读课文，回答问题        课文讲了小公鸡和小鸭子的什么事呢？</vt:lpstr>
      <vt:lpstr>PowerPoint 演示文稿</vt:lpstr>
      <vt:lpstr>快速看一遍课文，标出自然段序号。</vt:lpstr>
      <vt:lpstr>PowerPoint 演示文稿</vt:lpstr>
      <vt:lpstr>PowerPoint 演示文稿</vt:lpstr>
      <vt:lpstr>小声读第2 ——4自然段，看看自己喜欢哪一部分。</vt:lpstr>
      <vt:lpstr>PowerPoint 演示文稿</vt:lpstr>
      <vt:lpstr>分组学习      把自己喜欢的部分读给同组的其他同学听，听的同学认真听，然后评一评哪里读得好，每个同学都读完以后，选出一个代表，向全班同学汇报。</vt:lpstr>
      <vt:lpstr>    汇报学习情况</vt:lpstr>
      <vt:lpstr>PowerPoint 演示文稿</vt:lpstr>
      <vt:lpstr>PowerPoint 演示文稿</vt:lpstr>
      <vt:lpstr>PowerPoint 演示文稿</vt:lpstr>
      <vt:lpstr>PowerPoint 演示文稿</vt:lpstr>
      <vt:lpstr>有感情地读第二自然段。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带着你的体会，把课文完整地读一遍。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dreamsummit</dc:creator>
  <cp:lastModifiedBy>Administrator</cp:lastModifiedBy>
  <cp:revision>233</cp:revision>
  <dcterms:created xsi:type="dcterms:W3CDTF">2016-11-14T05:50:00Z</dcterms:created>
  <dcterms:modified xsi:type="dcterms:W3CDTF">2017-06-14T03:37:57Z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2052-10.1.0.6391</vt:lpwstr>
  </property>
</Properties>
</file>