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9" r:id="rId1"/>
  </p:sldMasterIdLst>
  <p:notesMasterIdLst>
    <p:notesMasterId r:id="rId31"/>
  </p:notesMasterIdLst>
  <p:sldIdLst>
    <p:sldId id="313" r:id="rId2"/>
    <p:sldId id="408"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40" r:id="rId21"/>
    <p:sldId id="428" r:id="rId22"/>
    <p:sldId id="429" r:id="rId23"/>
    <p:sldId id="430" r:id="rId24"/>
    <p:sldId id="432" r:id="rId25"/>
    <p:sldId id="433" r:id="rId26"/>
    <p:sldId id="434" r:id="rId27"/>
    <p:sldId id="436" r:id="rId28"/>
    <p:sldId id="438" r:id="rId29"/>
    <p:sldId id="439" r:id="rId30"/>
  </p:sldIdLst>
  <p:sldSz cx="9144000" cy="6858000" type="screen4x3"/>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501650" indent="-4445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1004888" indent="-90488"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506538" indent="-134938"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2009775" indent="-180975"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084">
          <p15:clr>
            <a:srgbClr val="A4A3A4"/>
          </p15:clr>
        </p15:guide>
        <p15:guide id="2" pos="32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C83DB"/>
    <a:srgbClr val="FF0000"/>
    <a:srgbClr val="0EBFF8"/>
    <a:srgbClr val="024890"/>
    <a:srgbClr val="0033CC"/>
    <a:srgbClr val="3366FF"/>
    <a:srgbClr val="1234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788" autoAdjust="0"/>
    <p:restoredTop sz="94660"/>
  </p:normalViewPr>
  <p:slideViewPr>
    <p:cSldViewPr>
      <p:cViewPr varScale="1">
        <p:scale>
          <a:sx n="36" d="100"/>
          <a:sy n="36" d="100"/>
        </p:scale>
        <p:origin x="-1104" y="-90"/>
      </p:cViewPr>
      <p:guideLst>
        <p:guide orient="horz" pos="2084"/>
        <p:guide pos="321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en-US"/>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endParaRPr lang="en-US"/>
          </a:p>
        </p:txBody>
      </p:sp>
      <p:sp>
        <p:nvSpPr>
          <p:cNvPr id="7172"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91AE18D7-D230-42D4-94A2-16A61A86C263}" type="slidenum">
              <a:rPr lang="en-US"/>
              <a:pPr/>
              <a:t>‹#›</a:t>
            </a:fld>
            <a:endParaRPr lang="en-US"/>
          </a:p>
        </p:txBody>
      </p:sp>
    </p:spTree>
    <p:extLst>
      <p:ext uri="{BB962C8B-B14F-4D97-AF65-F5344CB8AC3E}">
        <p14:creationId xmlns:p14="http://schemas.microsoft.com/office/powerpoint/2010/main" val="404487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Arial" panose="020B0604020202020204" pitchFamily="34" charset="0"/>
        <a:ea typeface="宋体" panose="02010600030101010101" pitchFamily="2" charset="-122"/>
        <a:cs typeface="+mn-cs"/>
      </a:defRPr>
    </a:lvl1pPr>
    <a:lvl2pPr marL="501650" algn="l" rtl="0" eaLnBrk="0" fontAlgn="base" hangingPunct="0">
      <a:spcBef>
        <a:spcPct val="30000"/>
      </a:spcBef>
      <a:spcAft>
        <a:spcPct val="0"/>
      </a:spcAft>
      <a:defRPr sz="1300" kern="1200">
        <a:solidFill>
          <a:schemeClr val="tx1"/>
        </a:solidFill>
        <a:latin typeface="Arial" panose="020B0604020202020204" pitchFamily="34" charset="0"/>
        <a:ea typeface="宋体" panose="02010600030101010101" pitchFamily="2" charset="-122"/>
        <a:cs typeface="+mn-cs"/>
      </a:defRPr>
    </a:lvl2pPr>
    <a:lvl3pPr marL="1004888" algn="l" rtl="0" eaLnBrk="0" fontAlgn="base" hangingPunct="0">
      <a:spcBef>
        <a:spcPct val="30000"/>
      </a:spcBef>
      <a:spcAft>
        <a:spcPct val="0"/>
      </a:spcAft>
      <a:defRPr sz="1300" kern="1200">
        <a:solidFill>
          <a:schemeClr val="tx1"/>
        </a:solidFill>
        <a:latin typeface="Arial" panose="020B0604020202020204" pitchFamily="34" charset="0"/>
        <a:ea typeface="宋体" panose="02010600030101010101" pitchFamily="2" charset="-122"/>
        <a:cs typeface="+mn-cs"/>
      </a:defRPr>
    </a:lvl3pPr>
    <a:lvl4pPr marL="1506538" algn="l" rtl="0" eaLnBrk="0" fontAlgn="base" hangingPunct="0">
      <a:spcBef>
        <a:spcPct val="30000"/>
      </a:spcBef>
      <a:spcAft>
        <a:spcPct val="0"/>
      </a:spcAft>
      <a:defRPr sz="1300" kern="1200">
        <a:solidFill>
          <a:schemeClr val="tx1"/>
        </a:solidFill>
        <a:latin typeface="Arial" panose="020B0604020202020204" pitchFamily="34" charset="0"/>
        <a:ea typeface="宋体" panose="02010600030101010101" pitchFamily="2" charset="-122"/>
        <a:cs typeface="+mn-cs"/>
      </a:defRPr>
    </a:lvl4pPr>
    <a:lvl5pPr marL="2009775" algn="l" rtl="0" eaLnBrk="0" fontAlgn="base" hangingPunct="0">
      <a:spcBef>
        <a:spcPct val="30000"/>
      </a:spcBef>
      <a:spcAft>
        <a:spcPct val="0"/>
      </a:spcAft>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83B1CDF-F40C-4BE6-88C7-F933CB47B8CA}" type="datetimeFigureOut">
              <a:rPr lang="zh-CN" altLang="en-US"/>
              <a:pPr/>
              <a:t>2015/10/26</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76E5B2A-CFA2-4862-B208-2AB6E9CF46E9}" type="slidenum">
              <a:rPr lang="zh-CN" altLang="en-US"/>
              <a:pPr/>
              <a:t>‹#›</a:t>
            </a:fld>
            <a:endParaRPr lang="en-US"/>
          </a:p>
        </p:txBody>
      </p:sp>
    </p:spTree>
    <p:extLst>
      <p:ext uri="{BB962C8B-B14F-4D97-AF65-F5344CB8AC3E}">
        <p14:creationId xmlns:p14="http://schemas.microsoft.com/office/powerpoint/2010/main" val="1754344903"/>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825625"/>
            <a:ext cx="78867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53CEE00-0526-41CC-B523-2104CDC29397}" type="datetimeFigureOut">
              <a:rPr lang="zh-CN" altLang="en-US"/>
              <a:pPr/>
              <a:t>2015/10/26</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18B5C73-91C2-4F08-B70A-54D21F0E0CC1}" type="slidenum">
              <a:rPr lang="zh-CN" altLang="en-US"/>
              <a:pPr/>
              <a:t>‹#›</a:t>
            </a:fld>
            <a:endParaRPr lang="en-US"/>
          </a:p>
        </p:txBody>
      </p:sp>
    </p:spTree>
    <p:extLst>
      <p:ext uri="{BB962C8B-B14F-4D97-AF65-F5344CB8AC3E}">
        <p14:creationId xmlns:p14="http://schemas.microsoft.com/office/powerpoint/2010/main" val="2495995437"/>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B333A97-7EBD-4050-9582-D7C139F5CA9C}" type="datetimeFigureOut">
              <a:rPr lang="zh-CN" altLang="en-US"/>
              <a:pPr/>
              <a:t>2015/10/26</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EBAA24D7-9A89-48FF-B8E6-4B302CB6ADCB}" type="slidenum">
              <a:rPr lang="zh-CN" altLang="en-US"/>
              <a:pPr/>
              <a:t>‹#›</a:t>
            </a:fld>
            <a:endParaRPr lang="en-US"/>
          </a:p>
        </p:txBody>
      </p:sp>
    </p:spTree>
    <p:extLst>
      <p:ext uri="{BB962C8B-B14F-4D97-AF65-F5344CB8AC3E}">
        <p14:creationId xmlns:p14="http://schemas.microsoft.com/office/powerpoint/2010/main" val="3766996676"/>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825625"/>
            <a:ext cx="78867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D72C562-4635-428B-BE21-BF0286C8D7E1}" type="datetimeFigureOut">
              <a:rPr lang="zh-CN" altLang="en-US"/>
              <a:pPr/>
              <a:t>2015/10/26</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1AB9E89A-B2CE-4767-B5A8-28E20E6989F6}" type="slidenum">
              <a:rPr lang="zh-CN" altLang="en-US"/>
              <a:pPr/>
              <a:t>‹#›</a:t>
            </a:fld>
            <a:endParaRPr lang="en-US"/>
          </a:p>
        </p:txBody>
      </p:sp>
    </p:spTree>
    <p:extLst>
      <p:ext uri="{BB962C8B-B14F-4D97-AF65-F5344CB8AC3E}">
        <p14:creationId xmlns:p14="http://schemas.microsoft.com/office/powerpoint/2010/main" val="1638354594"/>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836F586-C5C6-49E4-8E57-FECD86E09134}" type="datetimeFigureOut">
              <a:rPr lang="zh-CN" altLang="en-US"/>
              <a:pPr/>
              <a:t>2015/10/26</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DAD10FC-3775-420E-9772-0E03D147271B}" type="slidenum">
              <a:rPr lang="zh-CN" altLang="en-US"/>
              <a:pPr/>
              <a:t>‹#›</a:t>
            </a:fld>
            <a:endParaRPr lang="en-US"/>
          </a:p>
        </p:txBody>
      </p:sp>
    </p:spTree>
    <p:extLst>
      <p:ext uri="{BB962C8B-B14F-4D97-AF65-F5344CB8AC3E}">
        <p14:creationId xmlns:p14="http://schemas.microsoft.com/office/powerpoint/2010/main" val="222628746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EB3EB0B4-AA44-4E53-98EF-80AD41F23959}" type="datetimeFigureOut">
              <a:rPr lang="zh-CN" altLang="en-US"/>
              <a:pPr/>
              <a:t>2015/10/26</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BA0F468D-BF24-48A0-AA60-B49D04C590D2}" type="slidenum">
              <a:rPr lang="zh-CN" altLang="en-US"/>
              <a:pPr/>
              <a:t>‹#›</a:t>
            </a:fld>
            <a:endParaRPr lang="en-US"/>
          </a:p>
        </p:txBody>
      </p:sp>
    </p:spTree>
    <p:extLst>
      <p:ext uri="{BB962C8B-B14F-4D97-AF65-F5344CB8AC3E}">
        <p14:creationId xmlns:p14="http://schemas.microsoft.com/office/powerpoint/2010/main" val="478942339"/>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1CEF31F-A7FF-4299-BF89-2BB7AC2505B7}" type="datetimeFigureOut">
              <a:rPr lang="zh-CN" altLang="en-US"/>
              <a:pPr/>
              <a:t>2015/10/26</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32EACDB1-F850-442F-90F8-2059F9052AD0}" type="slidenum">
              <a:rPr lang="zh-CN" altLang="en-US"/>
              <a:pPr/>
              <a:t>‹#›</a:t>
            </a:fld>
            <a:endParaRPr lang="en-US"/>
          </a:p>
        </p:txBody>
      </p:sp>
    </p:spTree>
    <p:extLst>
      <p:ext uri="{BB962C8B-B14F-4D97-AF65-F5344CB8AC3E}">
        <p14:creationId xmlns:p14="http://schemas.microsoft.com/office/powerpoint/2010/main" val="123601172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8D1561D-3B27-43AA-BB8A-91E2667CC46F}" type="datetimeFigureOut">
              <a:rPr lang="zh-CN" altLang="en-US"/>
              <a:pPr/>
              <a:t>2015/10/26</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F0FD159E-CB76-4AE2-9047-560D178B9965}" type="slidenum">
              <a:rPr lang="zh-CN" altLang="en-US"/>
              <a:pPr/>
              <a:t>‹#›</a:t>
            </a:fld>
            <a:endParaRPr lang="en-US"/>
          </a:p>
        </p:txBody>
      </p:sp>
    </p:spTree>
    <p:extLst>
      <p:ext uri="{BB962C8B-B14F-4D97-AF65-F5344CB8AC3E}">
        <p14:creationId xmlns:p14="http://schemas.microsoft.com/office/powerpoint/2010/main" val="315389394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384CB84-0016-4124-8FA7-B794EF7ED96B}" type="datetimeFigureOut">
              <a:rPr lang="zh-CN" altLang="en-US"/>
              <a:pPr/>
              <a:t>2015/10/26</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0751F169-C17A-4B72-95C8-1E15F8DE1C93}" type="slidenum">
              <a:rPr lang="zh-CN" altLang="en-US"/>
              <a:pPr/>
              <a:t>‹#›</a:t>
            </a:fld>
            <a:endParaRPr lang="en-US"/>
          </a:p>
        </p:txBody>
      </p:sp>
    </p:spTree>
    <p:extLst>
      <p:ext uri="{BB962C8B-B14F-4D97-AF65-F5344CB8AC3E}">
        <p14:creationId xmlns:p14="http://schemas.microsoft.com/office/powerpoint/2010/main" val="48770668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3AF1929-DECC-4CC9-9B78-95928853B440}" type="datetimeFigureOut">
              <a:rPr lang="zh-CN" altLang="en-US"/>
              <a:pPr/>
              <a:t>2015/10/26</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333DC370-D2F1-45F1-9A84-430E27838F0B}" type="slidenum">
              <a:rPr lang="zh-CN" altLang="en-US"/>
              <a:pPr/>
              <a:t>‹#›</a:t>
            </a:fld>
            <a:endParaRPr lang="en-US"/>
          </a:p>
        </p:txBody>
      </p:sp>
    </p:spTree>
    <p:extLst>
      <p:ext uri="{BB962C8B-B14F-4D97-AF65-F5344CB8AC3E}">
        <p14:creationId xmlns:p14="http://schemas.microsoft.com/office/powerpoint/2010/main" val="2827917864"/>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7E0DDDB-2614-4E58-83DC-91570B9EDD6D}" type="datetimeFigureOut">
              <a:rPr lang="zh-CN" altLang="en-US"/>
              <a:pPr/>
              <a:t>2015/10/26</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8C3B9C17-DCEE-40B7-953F-4A0320FCBBFB}" type="slidenum">
              <a:rPr lang="zh-CN" altLang="en-US"/>
              <a:pPr/>
              <a:t>‹#›</a:t>
            </a:fld>
            <a:endParaRPr lang="en-US"/>
          </a:p>
        </p:txBody>
      </p:sp>
    </p:spTree>
    <p:extLst>
      <p:ext uri="{BB962C8B-B14F-4D97-AF65-F5344CB8AC3E}">
        <p14:creationId xmlns:p14="http://schemas.microsoft.com/office/powerpoint/2010/main" val="1209634412"/>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Date Placeholder 3"/>
          <p:cNvSpPr>
            <a:spLocks noGrp="1" noChangeArrowheads="1"/>
          </p:cNvSpPr>
          <p:nvPr>
            <p:ph type="dt" sz="half" idx="2"/>
          </p:nvPr>
        </p:nvSpPr>
        <p:spPr bwMode="auto">
          <a:xfrm>
            <a:off x="628650" y="6356350"/>
            <a:ext cx="205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900">
                <a:solidFill>
                  <a:srgbClr val="898989"/>
                </a:solidFill>
              </a:defRPr>
            </a:lvl1pPr>
          </a:lstStyle>
          <a:p>
            <a:fld id="{C5625C3F-D09A-44C0-B821-BAF231B6B41A}" type="datetimeFigureOut">
              <a:rPr lang="zh-CN" altLang="en-US"/>
              <a:pPr/>
              <a:t>2015/10/26</a:t>
            </a:fld>
            <a:endParaRPr lang="en-US"/>
          </a:p>
        </p:txBody>
      </p:sp>
      <p:sp>
        <p:nvSpPr>
          <p:cNvPr id="1027" name="Footer Placeholder 4"/>
          <p:cNvSpPr>
            <a:spLocks noGrp="1" noChangeArrowheads="1"/>
          </p:cNvSpPr>
          <p:nvPr>
            <p:ph type="ftr" sz="quarter" idx="3"/>
          </p:nvPr>
        </p:nvSpPr>
        <p:spPr bwMode="auto">
          <a:xfrm>
            <a:off x="3028950" y="6356350"/>
            <a:ext cx="30861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900">
                <a:solidFill>
                  <a:srgbClr val="898989"/>
                </a:solidFill>
              </a:defRPr>
            </a:lvl1pPr>
          </a:lstStyle>
          <a:p>
            <a:endParaRPr lang="en-US"/>
          </a:p>
        </p:txBody>
      </p:sp>
      <p:sp>
        <p:nvSpPr>
          <p:cNvPr id="1028" name="Slide Number Placeholder 5"/>
          <p:cNvSpPr>
            <a:spLocks noGrp="1" noChangeArrowheads="1"/>
          </p:cNvSpPr>
          <p:nvPr>
            <p:ph type="sldNum" sz="quarter" idx="4"/>
          </p:nvPr>
        </p:nvSpPr>
        <p:spPr bwMode="auto">
          <a:xfrm>
            <a:off x="6457950" y="6356350"/>
            <a:ext cx="2057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fld id="{D2A28C70-CE04-4A0A-905F-B98641A4F449}" type="slidenum">
              <a:rPr lang="zh-CN" altLang="en-US"/>
              <a:pPr/>
              <a:t>‹#›</a:t>
            </a:fld>
            <a:endParaRPr lang="en-US"/>
          </a:p>
        </p:txBody>
      </p:sp>
      <p:pic>
        <p:nvPicPr>
          <p:cNvPr id="2" name="图片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Lst>
  <p:transition spd="med">
    <p:fade/>
  </p:transition>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jtyhjy.com/edu/ppt/ppt_notInterruptVideo.action?mediaVo.resId=53cf08935aa89455dcc4dc6b"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nvSpPr>
        <p:spPr bwMode="auto">
          <a:xfrm>
            <a:off x="323850" y="2060575"/>
            <a:ext cx="8459788"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215" tIns="29109" rIns="58215" bIns="29109" anchor="b"/>
          <a:lstStyle>
            <a:lvl1pPr defTabSz="679450">
              <a:defRPr>
                <a:solidFill>
                  <a:schemeClr val="tx1"/>
                </a:solidFill>
                <a:latin typeface="Arial" panose="020B0604020202020204" pitchFamily="34" charset="0"/>
                <a:ea typeface="宋体" panose="02010600030101010101" pitchFamily="2" charset="-122"/>
              </a:defRPr>
            </a:lvl1pPr>
            <a:lvl2pPr defTabSz="679450">
              <a:defRPr>
                <a:solidFill>
                  <a:schemeClr val="tx1"/>
                </a:solidFill>
                <a:latin typeface="Arial" panose="020B0604020202020204" pitchFamily="34" charset="0"/>
                <a:ea typeface="宋体" panose="02010600030101010101" pitchFamily="2" charset="-122"/>
              </a:defRPr>
            </a:lvl2pPr>
            <a:lvl3pPr defTabSz="679450">
              <a:defRPr>
                <a:solidFill>
                  <a:schemeClr val="tx1"/>
                </a:solidFill>
                <a:latin typeface="Arial" panose="020B0604020202020204" pitchFamily="34" charset="0"/>
                <a:ea typeface="宋体" panose="02010600030101010101" pitchFamily="2" charset="-122"/>
              </a:defRPr>
            </a:lvl3pPr>
            <a:lvl4pPr defTabSz="679450">
              <a:defRPr>
                <a:solidFill>
                  <a:schemeClr val="tx1"/>
                </a:solidFill>
                <a:latin typeface="Arial" panose="020B0604020202020204" pitchFamily="34" charset="0"/>
                <a:ea typeface="宋体" panose="02010600030101010101" pitchFamily="2" charset="-122"/>
              </a:defRPr>
            </a:lvl4pPr>
            <a:lvl5pPr defTabSz="679450">
              <a:defRPr>
                <a:solidFill>
                  <a:schemeClr val="tx1"/>
                </a:solidFill>
                <a:latin typeface="Arial" panose="020B0604020202020204" pitchFamily="34" charset="0"/>
                <a:ea typeface="宋体" panose="02010600030101010101" pitchFamily="2" charset="-122"/>
              </a:defRPr>
            </a:lvl5pPr>
            <a:lvl6pPr marL="2466975" indent="-180975" defTabSz="679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24175" indent="-180975" defTabSz="679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381375" indent="-180975" defTabSz="679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38575" indent="-180975" defTabSz="679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6000" b="1">
                <a:solidFill>
                  <a:srgbClr val="000000"/>
                </a:solidFill>
                <a:effectLst>
                  <a:outerShdw blurRad="38100" dist="38100" dir="2700000" algn="tl">
                    <a:srgbClr val="C0C0C0"/>
                  </a:outerShdw>
                </a:effectLst>
                <a:ea typeface="黑体" panose="02010609060101010101" pitchFamily="49" charset="-122"/>
              </a:rPr>
              <a:t>friends</a:t>
            </a:r>
          </a:p>
        </p:txBody>
      </p:sp>
      <p:pic>
        <p:nvPicPr>
          <p:cNvPr id="8196" name="Picture 2" descr="C:\Users\Administrator\Desktop\图片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2938"/>
            <a:ext cx="9144000" cy="621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矩形 6"/>
          <p:cNvSpPr>
            <a:spLocks noChangeArrowheads="1"/>
          </p:cNvSpPr>
          <p:nvPr/>
        </p:nvSpPr>
        <p:spPr bwMode="auto">
          <a:xfrm>
            <a:off x="3131484" y="1702548"/>
            <a:ext cx="5357813" cy="8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en-US" sz="4400">
                <a:ln w="0"/>
                <a:solidFill>
                  <a:srgbClr val="0070C0"/>
                </a:solidFill>
                <a:effectLst>
                  <a:outerShdw blurRad="38100" dist="25400" dir="5400000" algn="ctr" rotWithShape="0">
                    <a:srgbClr val="6E747A">
                      <a:alpha val="43000"/>
                    </a:srgbClr>
                  </a:outerShdw>
                </a:effectLst>
                <a:latin typeface="Times New Roman" panose="02020603050405020304" pitchFamily="18" charset="0"/>
              </a:rPr>
              <a:t>Unit 1 Cultural relics</a:t>
            </a:r>
          </a:p>
        </p:txBody>
      </p:sp>
      <p:sp>
        <p:nvSpPr>
          <p:cNvPr id="7" name="Text Box 6"/>
          <p:cNvSpPr txBox="1">
            <a:spLocks noChangeArrowheads="1"/>
          </p:cNvSpPr>
          <p:nvPr/>
        </p:nvSpPr>
        <p:spPr bwMode="auto">
          <a:xfrm>
            <a:off x="477966" y="1295456"/>
            <a:ext cx="249940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600" b="1">
                <a:solidFill>
                  <a:prstClr val="black"/>
                </a:solidFill>
                <a:latin typeface="Times New Roman" panose="02020603050405020304" pitchFamily="18" charset="0"/>
              </a:rPr>
              <a:t>人教课标</a:t>
            </a:r>
          </a:p>
          <a:p>
            <a:pPr eaLnBrk="1" hangingPunct="1"/>
            <a:r>
              <a:rPr lang="zh-CN" altLang="en-US" sz="3600" b="1">
                <a:solidFill>
                  <a:prstClr val="black"/>
                </a:solidFill>
                <a:latin typeface="Times New Roman" panose="02020603050405020304" pitchFamily="18" charset="0"/>
              </a:rPr>
              <a:t>高一 必修 </a:t>
            </a:r>
            <a:r>
              <a:rPr lang="en-US" sz="3600" b="1" smtClean="0">
                <a:solidFill>
                  <a:prstClr val="black"/>
                </a:solidFill>
                <a:latin typeface="Times New Roman" panose="02020603050405020304" pitchFamily="18" charset="0"/>
              </a:rPr>
              <a:t>2</a:t>
            </a:r>
            <a:endParaRPr lang="zh-CN" altLang="en-US" sz="3600" b="1">
              <a:solidFill>
                <a:prstClr val="black"/>
              </a:solidFill>
              <a:latin typeface="Times New Roman" panose="02020603050405020304" pitchFamily="18" charset="0"/>
            </a:endParaRPr>
          </a:p>
        </p:txBody>
      </p:sp>
      <p:sp>
        <p:nvSpPr>
          <p:cNvPr id="8" name="矩形 7"/>
          <p:cNvSpPr/>
          <p:nvPr/>
        </p:nvSpPr>
        <p:spPr>
          <a:xfrm>
            <a:off x="1145029" y="3048010"/>
            <a:ext cx="6476830" cy="2438336"/>
          </a:xfrm>
          <a:prstGeom prst="rect">
            <a:avLst/>
          </a:prstGeom>
          <a:noFill/>
        </p:spPr>
        <p:txBody>
          <a:bodyPr wrap="none" lIns="91440" tIns="45720" rIns="91440" bIns="45720">
            <a:prstTxWarp prst="textFadeRight">
              <a:avLst/>
            </a:prstTxWarp>
            <a:spAutoFit/>
          </a:bodyPr>
          <a:lstStyle/>
          <a:p>
            <a:pPr algn="ctr"/>
            <a:r>
              <a:rPr lang="en-US" altLang="zh-CN" sz="5400" smtClean="0">
                <a:ln w="9525">
                  <a:solidFill>
                    <a:schemeClr val="bg1"/>
                  </a:solidFill>
                  <a:prstDash val="solid"/>
                </a:ln>
                <a:solidFill>
                  <a:srgbClr val="F577A7"/>
                </a:solidFill>
                <a:effectLst>
                  <a:outerShdw blurRad="12700" dist="38100" dir="2700000" algn="tl" rotWithShape="0">
                    <a:schemeClr val="accent5">
                      <a:lumMod val="60000"/>
                      <a:lumOff val="40000"/>
                    </a:schemeClr>
                  </a:outerShdw>
                </a:effectLst>
                <a:latin typeface="+mn-lt"/>
              </a:rPr>
              <a:t>Reading</a:t>
            </a:r>
            <a:endParaRPr lang="zh-CN" altLang="en-US" sz="5400">
              <a:ln w="9525">
                <a:solidFill>
                  <a:schemeClr val="bg1"/>
                </a:solidFill>
                <a:prstDash val="solid"/>
              </a:ln>
              <a:solidFill>
                <a:srgbClr val="F577A7"/>
              </a:solidFill>
              <a:effectLst>
                <a:outerShdw blurRad="12700" dist="38100" dir="2700000" algn="tl" rotWithShape="0">
                  <a:schemeClr val="accent5">
                    <a:lumMod val="60000"/>
                    <a:lumOff val="40000"/>
                  </a:schemeClr>
                </a:outerShdw>
              </a:effectLst>
              <a:latin typeface="+mn-lt"/>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48800" cy="703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5" name="Text Box 3"/>
          <p:cNvSpPr txBox="1">
            <a:spLocks noChangeArrowheads="1"/>
          </p:cNvSpPr>
          <p:nvPr/>
        </p:nvSpPr>
        <p:spPr bwMode="auto">
          <a:xfrm>
            <a:off x="0" y="0"/>
            <a:ext cx="5594350" cy="100647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3300"/>
                </a:solidFill>
                <a:latin typeface="Comic Sans MS" panose="030F0702030302020204" pitchFamily="66" charset="0"/>
              </a:rPr>
              <a:t>Forbidden City</a:t>
            </a:r>
          </a:p>
        </p:txBody>
      </p:sp>
    </p:spTree>
  </p:cSld>
  <p:clrMapOvr>
    <a:masterClrMapping/>
  </p:clrMapOvr>
  <p:transition spd="med" advClick="0" advTm="5000">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Eiffel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3007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3"/>
          <p:cNvSpPr>
            <a:spLocks noRot="1" noChangeArrowheads="1"/>
          </p:cNvSpPr>
          <p:nvPr/>
        </p:nvSpPr>
        <p:spPr bwMode="auto">
          <a:xfrm>
            <a:off x="6012160" y="692943"/>
            <a:ext cx="2917825" cy="547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20000"/>
              </a:lnSpc>
              <a:spcBef>
                <a:spcPct val="20000"/>
              </a:spcBef>
              <a:buClr>
                <a:schemeClr val="accent1"/>
              </a:buClr>
              <a:buFont typeface="Wingdings" panose="05000000000000000000" pitchFamily="2" charset="2"/>
              <a:buNone/>
            </a:pPr>
            <a:r>
              <a:rPr lang="zh-CN" altLang="en-US" sz="6000" b="1">
                <a:solidFill>
                  <a:srgbClr val="FF0000"/>
                </a:solidFill>
                <a:latin typeface="Comic Sans MS" panose="030F0702030302020204" pitchFamily="66" charset="0"/>
                <a:ea typeface="微软雅黑" panose="020B0503020204020204" pitchFamily="34" charset="-122"/>
              </a:rPr>
              <a:t>The Eiffel Tower in Paris</a:t>
            </a:r>
          </a:p>
        </p:txBody>
      </p:sp>
    </p:spTree>
  </p:cSld>
  <p:clrMapOvr>
    <a:masterClrMapping/>
  </p:clrMapOvr>
  <p:transition spd="med" advClick="0" advTm="5000">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莫高窟"/>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2989" y="1573716"/>
            <a:ext cx="3961011" cy="528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descr="莫高窟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82989"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 Box 4"/>
          <p:cNvSpPr txBox="1">
            <a:spLocks noChangeArrowheads="1"/>
          </p:cNvSpPr>
          <p:nvPr/>
        </p:nvSpPr>
        <p:spPr bwMode="auto">
          <a:xfrm>
            <a:off x="53975" y="4654550"/>
            <a:ext cx="4878388"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Mogao Caves</a:t>
            </a:r>
          </a:p>
        </p:txBody>
      </p:sp>
    </p:spTree>
  </p:cSld>
  <p:clrMapOvr>
    <a:masterClrMapping/>
  </p:clrMapOvr>
  <p:transition spd="med" advClick="0" advTm="5000">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5867400" y="1457325"/>
            <a:ext cx="316865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000" b="1">
                <a:solidFill>
                  <a:srgbClr val="FF0000"/>
                </a:solidFill>
                <a:latin typeface="Comic Sans MS" panose="030F0702030302020204" pitchFamily="66" charset="0"/>
              </a:rPr>
              <a:t>Ming Dynasty vase</a:t>
            </a:r>
          </a:p>
        </p:txBody>
      </p:sp>
      <p:pic>
        <p:nvPicPr>
          <p:cNvPr id="2" name="图片 1"/>
          <p:cNvPicPr>
            <a:picLocks noChangeAspect="1"/>
          </p:cNvPicPr>
          <p:nvPr/>
        </p:nvPicPr>
        <p:blipFill>
          <a:blip r:embed="rId2"/>
          <a:stretch>
            <a:fillRect/>
          </a:stretch>
        </p:blipFill>
        <p:spPr>
          <a:xfrm>
            <a:off x="-15010" y="0"/>
            <a:ext cx="5628290" cy="6858000"/>
          </a:xfrm>
          <a:prstGeom prst="rect">
            <a:avLst/>
          </a:prstGeom>
        </p:spPr>
      </p:pic>
    </p:spTree>
  </p:cSld>
  <p:clrMapOvr>
    <a:masterClrMapping/>
  </p:clrMapOvr>
  <p:transition spd="med" advClick="0" advTm="5000">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79388" y="333375"/>
            <a:ext cx="66929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ivory dragon boat</a:t>
            </a:r>
          </a:p>
        </p:txBody>
      </p:sp>
      <p:pic>
        <p:nvPicPr>
          <p:cNvPr id="22531" name="Picture 3" descr="200611271000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313"/>
            <a:ext cx="9144000" cy="53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5000">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9144000" cy="6858001"/>
          </a:xfrm>
          <a:prstGeom prst="rect">
            <a:avLst/>
          </a:prstGeom>
        </p:spPr>
      </p:pic>
      <p:sp>
        <p:nvSpPr>
          <p:cNvPr id="23555" name="Text Box 3"/>
          <p:cNvSpPr txBox="1">
            <a:spLocks noChangeArrowheads="1"/>
          </p:cNvSpPr>
          <p:nvPr/>
        </p:nvSpPr>
        <p:spPr bwMode="auto">
          <a:xfrm>
            <a:off x="192088" y="269875"/>
            <a:ext cx="88439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The Taj Mahal in India</a:t>
            </a:r>
          </a:p>
        </p:txBody>
      </p:sp>
    </p:spTree>
  </p:cSld>
  <p:clrMapOvr>
    <a:masterClrMapping/>
  </p:clrMapOvr>
  <p:transition spd="med" advClick="0" advTm="5000">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PM_0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727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3" descr="PM_0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1225" y="0"/>
            <a:ext cx="4727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 Box 4"/>
          <p:cNvSpPr txBox="1">
            <a:spLocks noChangeArrowheads="1"/>
          </p:cNvSpPr>
          <p:nvPr/>
        </p:nvSpPr>
        <p:spPr bwMode="auto">
          <a:xfrm>
            <a:off x="5609400" y="714375"/>
            <a:ext cx="3092513" cy="5469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just">
              <a:lnSpc>
                <a:spcPct val="110000"/>
              </a:lnSpc>
            </a:pPr>
            <a:r>
              <a:rPr lang="zh-CN" altLang="en-US" sz="3200" b="1">
                <a:solidFill>
                  <a:srgbClr val="0000CC"/>
                </a:solidFill>
                <a:latin typeface="Times New Roman" panose="02020603050405020304" pitchFamily="18" charset="0"/>
              </a:rPr>
              <a:t>  It is a part of </a:t>
            </a:r>
          </a:p>
          <a:p>
            <a:pPr algn="just">
              <a:lnSpc>
                <a:spcPct val="110000"/>
              </a:lnSpc>
            </a:pPr>
            <a:r>
              <a:rPr lang="zh-CN" altLang="en-US" sz="3200" b="1">
                <a:solidFill>
                  <a:srgbClr val="0000CC"/>
                </a:solidFill>
                <a:latin typeface="Times New Roman" panose="02020603050405020304" pitchFamily="18" charset="0"/>
              </a:rPr>
              <a:t>    something </a:t>
            </a:r>
          </a:p>
          <a:p>
            <a:pPr algn="just">
              <a:lnSpc>
                <a:spcPct val="110000"/>
              </a:lnSpc>
            </a:pPr>
            <a:r>
              <a:rPr lang="zh-CN" altLang="en-US" sz="3200" b="1">
                <a:solidFill>
                  <a:srgbClr val="0000CC"/>
                </a:solidFill>
                <a:latin typeface="Times New Roman" panose="02020603050405020304" pitchFamily="18" charset="0"/>
              </a:rPr>
              <a:t>  </a:t>
            </a:r>
            <a:r>
              <a:rPr lang="zh-CN" altLang="en-US" sz="3200" b="1">
                <a:solidFill>
                  <a:srgbClr val="FF3300"/>
                </a:solidFill>
                <a:latin typeface="Times New Roman" panose="02020603050405020304" pitchFamily="18" charset="0"/>
              </a:rPr>
              <a:t>old</a:t>
            </a:r>
            <a:r>
              <a:rPr lang="zh-CN" altLang="en-US" sz="3200" b="1">
                <a:solidFill>
                  <a:srgbClr val="0000CC"/>
                </a:solidFill>
                <a:latin typeface="Times New Roman" panose="02020603050405020304" pitchFamily="18" charset="0"/>
              </a:rPr>
              <a:t> that has</a:t>
            </a:r>
          </a:p>
          <a:p>
            <a:pPr algn="just">
              <a:lnSpc>
                <a:spcPct val="110000"/>
              </a:lnSpc>
            </a:pPr>
            <a:r>
              <a:rPr lang="zh-CN" altLang="en-US" sz="3200" b="1">
                <a:solidFill>
                  <a:srgbClr val="0000CC"/>
                </a:solidFill>
                <a:latin typeface="Times New Roman" panose="02020603050405020304" pitchFamily="18" charset="0"/>
              </a:rPr>
              <a:t> </a:t>
            </a:r>
            <a:r>
              <a:rPr lang="zh-CN" altLang="en-US" sz="3200" b="1">
                <a:solidFill>
                  <a:srgbClr val="FF3300"/>
                </a:solidFill>
                <a:latin typeface="Times New Roman" panose="02020603050405020304" pitchFamily="18" charset="0"/>
              </a:rPr>
              <a:t>remained</a:t>
            </a:r>
            <a:r>
              <a:rPr lang="zh-CN" altLang="en-US" sz="3200" b="1">
                <a:solidFill>
                  <a:srgbClr val="0000CC"/>
                </a:solidFill>
                <a:latin typeface="Times New Roman" panose="02020603050405020304" pitchFamily="18" charset="0"/>
              </a:rPr>
              <a:t> when </a:t>
            </a:r>
          </a:p>
          <a:p>
            <a:pPr algn="just">
              <a:lnSpc>
                <a:spcPct val="110000"/>
              </a:lnSpc>
            </a:pPr>
            <a:r>
              <a:rPr lang="zh-CN" altLang="en-US" sz="3200" b="1">
                <a:solidFill>
                  <a:srgbClr val="0000CC"/>
                </a:solidFill>
                <a:latin typeface="Times New Roman" panose="02020603050405020304" pitchFamily="18" charset="0"/>
              </a:rPr>
              <a:t>the rest of it has </a:t>
            </a:r>
          </a:p>
          <a:p>
            <a:pPr algn="just">
              <a:lnSpc>
                <a:spcPct val="110000"/>
              </a:lnSpc>
            </a:pPr>
            <a:r>
              <a:rPr lang="zh-CN" altLang="en-US" sz="3200" b="1">
                <a:solidFill>
                  <a:srgbClr val="0000CC"/>
                </a:solidFill>
                <a:latin typeface="Times New Roman" panose="02020603050405020304" pitchFamily="18" charset="0"/>
              </a:rPr>
              <a:t>been </a:t>
            </a:r>
            <a:r>
              <a:rPr lang="zh-CN" altLang="en-US" sz="3200" b="1">
                <a:solidFill>
                  <a:srgbClr val="FF3300"/>
                </a:solidFill>
                <a:latin typeface="Times New Roman" panose="02020603050405020304" pitchFamily="18" charset="0"/>
              </a:rPr>
              <a:t>destroyed</a:t>
            </a:r>
            <a:r>
              <a:rPr lang="zh-CN" altLang="en-US" sz="3200" b="1">
                <a:solidFill>
                  <a:srgbClr val="0000CC"/>
                </a:solidFill>
                <a:latin typeface="Times New Roman" panose="02020603050405020304" pitchFamily="18" charset="0"/>
              </a:rPr>
              <a:t>. </a:t>
            </a:r>
          </a:p>
          <a:p>
            <a:pPr algn="just">
              <a:lnSpc>
                <a:spcPct val="110000"/>
              </a:lnSpc>
            </a:pPr>
            <a:r>
              <a:rPr lang="zh-CN" altLang="en-US" sz="3200" b="1">
                <a:solidFill>
                  <a:srgbClr val="0000CC"/>
                </a:solidFill>
                <a:latin typeface="Times New Roman" panose="02020603050405020304" pitchFamily="18" charset="0"/>
              </a:rPr>
              <a:t>   It tells people </a:t>
            </a:r>
          </a:p>
          <a:p>
            <a:pPr algn="just">
              <a:lnSpc>
                <a:spcPct val="110000"/>
              </a:lnSpc>
            </a:pPr>
            <a:r>
              <a:rPr lang="zh-CN" altLang="en-US" sz="3200" b="1">
                <a:solidFill>
                  <a:srgbClr val="0000CC"/>
                </a:solidFill>
                <a:latin typeface="Times New Roman" panose="02020603050405020304" pitchFamily="18" charset="0"/>
              </a:rPr>
              <a:t>about the </a:t>
            </a:r>
            <a:r>
              <a:rPr lang="zh-CN" altLang="en-US" sz="3200" b="1">
                <a:solidFill>
                  <a:srgbClr val="FF3300"/>
                </a:solidFill>
                <a:latin typeface="Times New Roman" panose="02020603050405020304" pitchFamily="18" charset="0"/>
              </a:rPr>
              <a:t>past</a:t>
            </a:r>
            <a:r>
              <a:rPr lang="zh-CN" altLang="en-US" sz="3200" b="1">
                <a:solidFill>
                  <a:srgbClr val="0000CC"/>
                </a:solidFill>
                <a:latin typeface="Times New Roman" panose="02020603050405020304" pitchFamily="18" charset="0"/>
              </a:rPr>
              <a:t>.</a:t>
            </a:r>
          </a:p>
          <a:p>
            <a:pPr algn="just">
              <a:lnSpc>
                <a:spcPct val="110000"/>
              </a:lnSpc>
            </a:pPr>
            <a:r>
              <a:rPr lang="zh-CN" altLang="en-US" sz="3200" b="1">
                <a:solidFill>
                  <a:srgbClr val="0000CC"/>
                </a:solidFill>
                <a:latin typeface="Times New Roman" panose="02020603050405020304" pitchFamily="18" charset="0"/>
              </a:rPr>
              <a:t>  It has </a:t>
            </a:r>
            <a:r>
              <a:rPr lang="zh-CN" altLang="en-US" sz="3200" b="1">
                <a:solidFill>
                  <a:srgbClr val="FF3300"/>
                </a:solidFill>
                <a:latin typeface="Times New Roman" panose="02020603050405020304" pitchFamily="18" charset="0"/>
              </a:rPr>
              <a:t>survived</a:t>
            </a:r>
            <a:r>
              <a:rPr lang="zh-CN" altLang="en-US" sz="3200" b="1">
                <a:solidFill>
                  <a:srgbClr val="0000CC"/>
                </a:solidFill>
                <a:latin typeface="Times New Roman" panose="02020603050405020304" pitchFamily="18" charset="0"/>
              </a:rPr>
              <a:t> </a:t>
            </a:r>
          </a:p>
          <a:p>
            <a:pPr algn="just">
              <a:lnSpc>
                <a:spcPct val="110000"/>
              </a:lnSpc>
            </a:pPr>
            <a:r>
              <a:rPr lang="zh-CN" altLang="en-US" sz="3200" b="1">
                <a:solidFill>
                  <a:srgbClr val="0000CC"/>
                </a:solidFill>
                <a:latin typeface="Times New Roman" panose="02020603050405020304" pitchFamily="18" charset="0"/>
              </a:rPr>
              <a:t>for a long time.</a:t>
            </a:r>
          </a:p>
        </p:txBody>
      </p:sp>
      <p:sp>
        <p:nvSpPr>
          <p:cNvPr id="24581" name="Text Box 5"/>
          <p:cNvSpPr txBox="1">
            <a:spLocks noChangeArrowheads="1"/>
          </p:cNvSpPr>
          <p:nvPr/>
        </p:nvSpPr>
        <p:spPr bwMode="auto">
          <a:xfrm>
            <a:off x="1143000" y="1111250"/>
            <a:ext cx="2403475"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30000"/>
              </a:lnSpc>
            </a:pPr>
            <a:r>
              <a:rPr lang="zh-CN" altLang="en-US" sz="4800" b="1">
                <a:solidFill>
                  <a:srgbClr val="1D573A"/>
                </a:solidFill>
                <a:latin typeface="Times New Roman" panose="02020603050405020304" pitchFamily="18" charset="0"/>
              </a:rPr>
              <a:t>What is </a:t>
            </a:r>
          </a:p>
          <a:p>
            <a:pPr>
              <a:lnSpc>
                <a:spcPct val="130000"/>
              </a:lnSpc>
            </a:pPr>
            <a:r>
              <a:rPr lang="zh-CN" altLang="en-US" sz="4800" b="1">
                <a:solidFill>
                  <a:srgbClr val="1D573A"/>
                </a:solidFill>
                <a:latin typeface="Times New Roman" panose="02020603050405020304" pitchFamily="18" charset="0"/>
              </a:rPr>
              <a:t>     a </a:t>
            </a:r>
          </a:p>
          <a:p>
            <a:pPr>
              <a:lnSpc>
                <a:spcPct val="130000"/>
              </a:lnSpc>
            </a:pPr>
            <a:r>
              <a:rPr lang="zh-CN" altLang="en-US" sz="4800" b="1">
                <a:solidFill>
                  <a:srgbClr val="1D573A"/>
                </a:solidFill>
                <a:latin typeface="Times New Roman" panose="02020603050405020304" pitchFamily="18" charset="0"/>
              </a:rPr>
              <a:t>cultural </a:t>
            </a:r>
          </a:p>
          <a:p>
            <a:pPr>
              <a:lnSpc>
                <a:spcPct val="130000"/>
              </a:lnSpc>
            </a:pPr>
            <a:r>
              <a:rPr lang="zh-CN" altLang="en-US" sz="4800" b="1">
                <a:solidFill>
                  <a:srgbClr val="1D573A"/>
                </a:solidFill>
                <a:latin typeface="Times New Roman" panose="02020603050405020304" pitchFamily="18" charset="0"/>
              </a:rPr>
              <a:t>  relic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blinds(horizontal)">
                                      <p:cBhvr>
                                        <p:cTn id="7" dur="500"/>
                                        <p:tgtEl>
                                          <p:spTgt spid="245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linds(horizontal)">
                                      <p:cBhvr>
                                        <p:cTn id="12"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utoUpdateAnimBg="0"/>
      <p:bldP spid="2458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Amber%20room%2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0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3"/>
          <p:cNvSpPr txBox="1">
            <a:spLocks noChangeArrowheads="1"/>
          </p:cNvSpPr>
          <p:nvPr/>
        </p:nvSpPr>
        <p:spPr bwMode="auto">
          <a:xfrm>
            <a:off x="1331640" y="4653136"/>
            <a:ext cx="72009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6000" b="1">
                <a:solidFill>
                  <a:srgbClr val="FF0000"/>
                </a:solidFill>
                <a:latin typeface="Comic Sans MS" panose="030F0702030302020204" pitchFamily="66" charset="0"/>
              </a:rPr>
              <a:t>The Amber Room</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200405180154_6533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0"/>
            <a:ext cx="2401888" cy="285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5" descr="2005991348342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7397" y="2852738"/>
            <a:ext cx="5148262" cy="405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6" descr="2006080315221083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0"/>
            <a:ext cx="2843212"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7" descr="2005121583890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4300" y="5157788"/>
            <a:ext cx="1727200"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8" descr="200461514417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9925" y="2852738"/>
            <a:ext cx="212407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Picture 9" descr="u=3163464243,4234330084&amp;gp=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2969" y="2852738"/>
            <a:ext cx="15494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a:stretch>
            <a:fillRect/>
          </a:stretch>
        </p:blipFill>
        <p:spPr>
          <a:xfrm>
            <a:off x="-3819" y="2860449"/>
            <a:ext cx="3962399" cy="3997551"/>
          </a:xfrm>
          <a:prstGeom prst="rect">
            <a:avLst/>
          </a:prstGeom>
        </p:spPr>
      </p:pic>
      <p:pic>
        <p:nvPicPr>
          <p:cNvPr id="3" name="图片 2"/>
          <p:cNvPicPr>
            <a:picLocks noChangeAspect="1"/>
          </p:cNvPicPr>
          <p:nvPr/>
        </p:nvPicPr>
        <p:blipFill>
          <a:blip r:embed="rId9"/>
          <a:stretch>
            <a:fillRect/>
          </a:stretch>
        </p:blipFill>
        <p:spPr>
          <a:xfrm>
            <a:off x="1588" y="6625"/>
            <a:ext cx="3929761" cy="2853823"/>
          </a:xfrm>
          <a:prstGeom prst="rect">
            <a:avLst/>
          </a:prstGeom>
        </p:spPr>
      </p:pic>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Amber%20room%2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0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3"/>
          <p:cNvSpPr txBox="1">
            <a:spLocks noChangeArrowheads="1"/>
          </p:cNvSpPr>
          <p:nvPr/>
        </p:nvSpPr>
        <p:spPr bwMode="auto">
          <a:xfrm>
            <a:off x="1258888" y="5661025"/>
            <a:ext cx="6624637" cy="10064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6000">
                <a:solidFill>
                  <a:srgbClr val="FF0000"/>
                </a:solidFill>
                <a:latin typeface="Comic Sans MS" panose="030F0702030302020204" pitchFamily="66" charset="0"/>
              </a:rPr>
              <a:t>It is now missing</a:t>
            </a:r>
            <a:r>
              <a:rPr lang="zh-CN" altLang="en-US" sz="4400">
                <a:solidFill>
                  <a:srgbClr val="FF0000"/>
                </a:solidFill>
                <a:latin typeface="Comic Sans MS" panose="030F0702030302020204" pitchFamily="66"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wedge">
                                      <p:cBhvr>
                                        <p:cTn id="7" dur="20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4294967295"/>
          </p:nvPr>
        </p:nvSpPr>
        <p:spPr bwMode="auto">
          <a:xfrm>
            <a:off x="395536" y="1052736"/>
            <a:ext cx="8229600" cy="45259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None/>
            </a:pPr>
            <a:r>
              <a:rPr lang="zh-CN" altLang="en-US" sz="2800" dirty="0" smtClean="0"/>
              <a:t>         </a:t>
            </a:r>
            <a:r>
              <a:rPr lang="zh-CN" altLang="en-US" sz="2800" dirty="0"/>
              <a:t>通过呈现图片引起学生对本单元话题的兴趣，使学生了解文化遗产的概念，为过渡到下一步学习做好铺垫</a:t>
            </a:r>
            <a:r>
              <a:rPr lang="zh-CN" altLang="en-US" sz="2800" dirty="0" smtClean="0"/>
              <a:t>。本课主要是阅读课，旨在提高学生的阅读能力和综合运用语言能力。 </a:t>
            </a:r>
            <a:endParaRPr lang="en-US" altLang="zh-CN" sz="2800" dirty="0">
              <a:latin typeface="Times New Roman" panose="02020603050405020304" pitchFamily="18" charset="0"/>
              <a:cs typeface="Times New Roman" panose="02020603050405020304" pitchFamily="18" charset="0"/>
            </a:endParaRPr>
          </a:p>
          <a:p>
            <a:pPr marL="0" indent="0">
              <a:buNone/>
            </a:pPr>
            <a:r>
              <a:rPr lang="zh-CN" altLang="en-US" sz="2800" dirty="0" smtClean="0">
                <a:latin typeface="Times New Roman" panose="02020603050405020304" pitchFamily="18" charset="0"/>
                <a:cs typeface="Times New Roman" panose="02020603050405020304" pitchFamily="18" charset="0"/>
              </a:rPr>
              <a:t>        首先，</a:t>
            </a:r>
            <a:r>
              <a:rPr lang="zh-CN" altLang="en-US" sz="2800" dirty="0" smtClean="0"/>
              <a:t>快速</a:t>
            </a:r>
            <a:r>
              <a:rPr lang="zh-CN" altLang="en-US" sz="2800" dirty="0"/>
              <a:t>阅读，完成相关练习，训练学生快速提取信息的能力</a:t>
            </a:r>
            <a:r>
              <a:rPr lang="zh-CN" altLang="en-US" sz="2800" dirty="0" smtClean="0"/>
              <a:t>。其次，精读部分</a:t>
            </a:r>
            <a:r>
              <a:rPr lang="zh-CN" altLang="en-US" sz="2800" dirty="0"/>
              <a:t>设置了简答，</a:t>
            </a:r>
            <a:r>
              <a:rPr lang="en-US" altLang="zh-CN" sz="2800" dirty="0"/>
              <a:t>True or false </a:t>
            </a:r>
            <a:r>
              <a:rPr lang="zh-CN" altLang="en-US" sz="2800" dirty="0"/>
              <a:t>等题型，多角度的训练学生的阅读能力，深层次的理解</a:t>
            </a:r>
            <a:r>
              <a:rPr lang="zh-CN" altLang="en-US" sz="2800" dirty="0" smtClean="0"/>
              <a:t>课文。</a:t>
            </a:r>
            <a:r>
              <a:rPr lang="en-US" altLang="zh-CN" sz="2800" dirty="0" smtClean="0"/>
              <a:t>Role play  </a:t>
            </a:r>
            <a:r>
              <a:rPr lang="zh-CN" altLang="en-US" sz="2800" dirty="0"/>
              <a:t>这一块，更符合新课标的要求，训练学生的口语表达能力和交际能力。</a:t>
            </a:r>
          </a:p>
          <a:p>
            <a:pPr>
              <a:buNone/>
            </a:pPr>
            <a:endParaRPr lang="zh-CN" altLang="en-US" sz="3200" dirty="0"/>
          </a:p>
          <a:p>
            <a:pPr marL="0" indent="0">
              <a:buNone/>
            </a:pPr>
            <a:endParaRPr lang="en-US" sz="2800" dirty="0"/>
          </a:p>
        </p:txBody>
      </p:sp>
      <p:pic>
        <p:nvPicPr>
          <p:cNvPr id="9219" name="图片 1" descr="设计思路(修改).png"/>
          <p:cNvPicPr>
            <a:picLocks noGrp="1" noChangeAspect="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bwMode="auto">
          <a:xfrm>
            <a:off x="107504" y="0"/>
            <a:ext cx="3060700" cy="939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104775" y="112425"/>
            <a:ext cx="3025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sz="3200" b="1">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49" charset="-122"/>
                <a:cs typeface="Times New Roman" panose="02020603050405020304" pitchFamily="18" charset="0"/>
              </a:rPr>
              <a:t>Fast reading</a:t>
            </a:r>
            <a:r>
              <a:rPr lang="zh-CN" altLang="en-US" sz="3200">
                <a:latin typeface="Times New Roman" panose="02020603050405020304" pitchFamily="18" charset="0"/>
                <a:ea typeface="华文新魏" panose="02010800040101010101" pitchFamily="2" charset="-122"/>
                <a:cs typeface="Times New Roman" panose="02020603050405020304" pitchFamily="18" charset="0"/>
              </a:rPr>
              <a:t> </a:t>
            </a:r>
          </a:p>
        </p:txBody>
      </p:sp>
      <p:sp>
        <p:nvSpPr>
          <p:cNvPr id="28675" name="Text Box 3"/>
          <p:cNvSpPr txBox="1">
            <a:spLocks noChangeArrowheads="1"/>
          </p:cNvSpPr>
          <p:nvPr/>
        </p:nvSpPr>
        <p:spPr bwMode="auto">
          <a:xfrm>
            <a:off x="250825" y="1836738"/>
            <a:ext cx="3671888" cy="368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0363" indent="-360363">
              <a:defRPr>
                <a:solidFill>
                  <a:schemeClr val="tx1"/>
                </a:solidFill>
                <a:latin typeface="Arial" panose="020B0604020202020204" pitchFamily="34" charset="0"/>
                <a:ea typeface="宋体" panose="02010600030101010101" pitchFamily="2" charset="-122"/>
              </a:defRPr>
            </a:lvl1pPr>
            <a:lvl2pPr marL="1584325" indent="-685800">
              <a:defRPr>
                <a:solidFill>
                  <a:schemeClr val="tx1"/>
                </a:solidFill>
                <a:latin typeface="Arial" panose="020B0604020202020204" pitchFamily="34" charset="0"/>
                <a:ea typeface="宋体" panose="02010600030101010101" pitchFamily="2" charset="-122"/>
              </a:defRPr>
            </a:lvl2pPr>
            <a:lvl3pPr marL="2449513" indent="-685800">
              <a:defRPr>
                <a:solidFill>
                  <a:schemeClr val="tx1"/>
                </a:solidFill>
                <a:latin typeface="Arial" panose="020B0604020202020204" pitchFamily="34" charset="0"/>
                <a:ea typeface="宋体" panose="02010600030101010101" pitchFamily="2" charset="-122"/>
              </a:defRPr>
            </a:lvl3pPr>
            <a:lvl4pPr marL="3314700" indent="-685800">
              <a:defRPr>
                <a:solidFill>
                  <a:schemeClr val="tx1"/>
                </a:solidFill>
                <a:latin typeface="Arial" panose="020B0604020202020204" pitchFamily="34" charset="0"/>
                <a:ea typeface="宋体" panose="02010600030101010101" pitchFamily="2" charset="-122"/>
              </a:defRPr>
            </a:lvl4pPr>
            <a:lvl5pPr marL="4179888" indent="-685800">
              <a:defRPr>
                <a:solidFill>
                  <a:schemeClr val="tx1"/>
                </a:solidFill>
                <a:latin typeface="Arial" panose="020B0604020202020204" pitchFamily="34" charset="0"/>
                <a:ea typeface="宋体" panose="02010600030101010101" pitchFamily="2" charset="-122"/>
              </a:defRPr>
            </a:lvl5pPr>
            <a:lvl6pPr marL="46370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50942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55514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60086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buFont typeface="Arial" panose="020B0604020202020204" pitchFamily="34" charset="0"/>
              <a:buAutoNum type="arabicPeriod"/>
            </a:pPr>
            <a:r>
              <a:rPr lang="zh-CN" altLang="en-US" sz="2800" b="1">
                <a:latin typeface="Times New Roman" panose="02020603050405020304" pitchFamily="18" charset="0"/>
              </a:rPr>
              <a:t>Frederick I</a:t>
            </a:r>
          </a:p>
          <a:p>
            <a:pPr>
              <a:lnSpc>
                <a:spcPct val="120000"/>
              </a:lnSpc>
              <a:buFont typeface="Arial" panose="020B0604020202020204" pitchFamily="34" charset="0"/>
              <a:buAutoNum type="arabicPeriod"/>
            </a:pPr>
            <a:r>
              <a:rPr lang="zh-CN" altLang="en-US" sz="2800" b="1">
                <a:latin typeface="Times New Roman" panose="02020603050405020304" pitchFamily="18" charset="0"/>
              </a:rPr>
              <a:t>Frederick William I</a:t>
            </a:r>
          </a:p>
          <a:p>
            <a:pPr>
              <a:lnSpc>
                <a:spcPct val="120000"/>
              </a:lnSpc>
              <a:buFont typeface="Arial" panose="020B0604020202020204" pitchFamily="34" charset="0"/>
              <a:buAutoNum type="arabicPeriod"/>
            </a:pPr>
            <a:r>
              <a:rPr lang="zh-CN" altLang="en-US" sz="2800" b="1">
                <a:latin typeface="Times New Roman" panose="02020603050405020304" pitchFamily="18" charset="0"/>
              </a:rPr>
              <a:t>Peter the Great</a:t>
            </a:r>
          </a:p>
          <a:p>
            <a:pPr>
              <a:lnSpc>
                <a:spcPct val="120000"/>
              </a:lnSpc>
              <a:buFont typeface="Arial" panose="020B0604020202020204" pitchFamily="34" charset="0"/>
              <a:buAutoNum type="arabicPeriod"/>
            </a:pPr>
            <a:r>
              <a:rPr lang="zh-CN" altLang="en-US" sz="2800" b="1">
                <a:latin typeface="Times New Roman" panose="02020603050405020304" pitchFamily="18" charset="0"/>
              </a:rPr>
              <a:t>Catherine II</a:t>
            </a:r>
          </a:p>
          <a:p>
            <a:pPr>
              <a:lnSpc>
                <a:spcPct val="120000"/>
              </a:lnSpc>
              <a:buFont typeface="Arial" panose="020B0604020202020204" pitchFamily="34" charset="0"/>
              <a:buAutoNum type="arabicPeriod"/>
            </a:pPr>
            <a:r>
              <a:rPr lang="zh-CN" altLang="en-US" sz="2800" b="1">
                <a:latin typeface="Times New Roman" panose="02020603050405020304" pitchFamily="18" charset="0"/>
              </a:rPr>
              <a:t>The Nazi army</a:t>
            </a:r>
          </a:p>
          <a:p>
            <a:pPr>
              <a:lnSpc>
                <a:spcPct val="120000"/>
              </a:lnSpc>
              <a:buFont typeface="Arial" panose="020B0604020202020204" pitchFamily="34" charset="0"/>
              <a:buAutoNum type="arabicPeriod"/>
            </a:pPr>
            <a:r>
              <a:rPr lang="zh-CN" altLang="en-US" sz="2800" b="1">
                <a:latin typeface="Times New Roman" panose="02020603050405020304" pitchFamily="18" charset="0"/>
              </a:rPr>
              <a:t>The Russians and Germans</a:t>
            </a:r>
          </a:p>
        </p:txBody>
      </p:sp>
      <p:sp>
        <p:nvSpPr>
          <p:cNvPr id="28676" name="Text Box 4"/>
          <p:cNvSpPr txBox="1">
            <a:spLocks noChangeArrowheads="1"/>
          </p:cNvSpPr>
          <p:nvPr/>
        </p:nvSpPr>
        <p:spPr bwMode="auto">
          <a:xfrm>
            <a:off x="4425950" y="549275"/>
            <a:ext cx="4537075" cy="607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49263" indent="-449263">
              <a:defRPr>
                <a:solidFill>
                  <a:schemeClr val="tx1"/>
                </a:solidFill>
                <a:latin typeface="Arial" panose="020B0604020202020204" pitchFamily="34" charset="0"/>
                <a:ea typeface="宋体" panose="02010600030101010101" pitchFamily="2" charset="-122"/>
              </a:defRPr>
            </a:lvl1pPr>
            <a:lvl2pPr marL="1495425" indent="-685800">
              <a:defRPr>
                <a:solidFill>
                  <a:schemeClr val="tx1"/>
                </a:solidFill>
                <a:latin typeface="Arial" panose="020B0604020202020204" pitchFamily="34" charset="0"/>
                <a:ea typeface="宋体" panose="02010600030101010101" pitchFamily="2" charset="-122"/>
              </a:defRPr>
            </a:lvl2pPr>
            <a:lvl3pPr marL="2360613" indent="-685800">
              <a:defRPr>
                <a:solidFill>
                  <a:schemeClr val="tx1"/>
                </a:solidFill>
                <a:latin typeface="Arial" panose="020B0604020202020204" pitchFamily="34" charset="0"/>
                <a:ea typeface="宋体" panose="02010600030101010101" pitchFamily="2" charset="-122"/>
              </a:defRPr>
            </a:lvl3pPr>
            <a:lvl4pPr marL="3225800" indent="-685800">
              <a:defRPr>
                <a:solidFill>
                  <a:schemeClr val="tx1"/>
                </a:solidFill>
                <a:latin typeface="Arial" panose="020B0604020202020204" pitchFamily="34" charset="0"/>
                <a:ea typeface="宋体" panose="02010600030101010101" pitchFamily="2" charset="-122"/>
              </a:defRPr>
            </a:lvl4pPr>
            <a:lvl5pPr marL="4090988" indent="-685800">
              <a:defRPr>
                <a:solidFill>
                  <a:schemeClr val="tx1"/>
                </a:solidFill>
                <a:latin typeface="Arial" panose="020B0604020202020204" pitchFamily="34" charset="0"/>
                <a:ea typeface="宋体" panose="02010600030101010101" pitchFamily="2" charset="-122"/>
              </a:defRPr>
            </a:lvl5pPr>
            <a:lvl6pPr marL="45481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50053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54625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5919788" indent="-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20000"/>
              </a:spcBef>
              <a:buFont typeface="Arial" panose="020B0604020202020204" pitchFamily="34" charset="0"/>
              <a:buAutoNum type="alphaUcPeriod"/>
            </a:pPr>
            <a:r>
              <a:rPr lang="zh-CN" altLang="en-US" sz="2800" b="1">
                <a:latin typeface="Times New Roman" panose="02020603050405020304" pitchFamily="18" charset="0"/>
              </a:rPr>
              <a:t>Stole the Amber Room.</a:t>
            </a:r>
          </a:p>
          <a:p>
            <a:pPr>
              <a:spcBef>
                <a:spcPct val="20000"/>
              </a:spcBef>
              <a:buFont typeface="Arial" panose="020B0604020202020204" pitchFamily="34" charset="0"/>
              <a:buAutoNum type="alphaUcPeriod"/>
            </a:pPr>
            <a:r>
              <a:rPr lang="zh-CN" altLang="en-US" sz="2800" b="1">
                <a:latin typeface="Times New Roman" panose="02020603050405020304" pitchFamily="18" charset="0"/>
              </a:rPr>
              <a:t>Sent a troop of his best soldiers to the King of Prussia.</a:t>
            </a:r>
          </a:p>
          <a:p>
            <a:pPr>
              <a:spcBef>
                <a:spcPct val="20000"/>
              </a:spcBef>
              <a:buFont typeface="Arial" panose="020B0604020202020204" pitchFamily="34" charset="0"/>
              <a:buAutoNum type="alphaUcPeriod"/>
            </a:pPr>
            <a:r>
              <a:rPr lang="zh-CN" altLang="en-US" sz="2800" b="1">
                <a:latin typeface="Times New Roman" panose="02020603050405020304" pitchFamily="18" charset="0"/>
              </a:rPr>
              <a:t>Had the Amber Room made.</a:t>
            </a:r>
          </a:p>
          <a:p>
            <a:pPr>
              <a:spcBef>
                <a:spcPct val="20000"/>
              </a:spcBef>
              <a:buFont typeface="Arial" panose="020B0604020202020204" pitchFamily="34" charset="0"/>
              <a:buAutoNum type="alphaUcPeriod"/>
            </a:pPr>
            <a:r>
              <a:rPr lang="zh-CN" altLang="en-US" sz="2800" b="1">
                <a:latin typeface="Times New Roman" panose="02020603050405020304" pitchFamily="18" charset="0"/>
              </a:rPr>
              <a:t>Had it moved outside St Petersburg.</a:t>
            </a:r>
          </a:p>
          <a:p>
            <a:pPr>
              <a:spcBef>
                <a:spcPct val="20000"/>
              </a:spcBef>
              <a:buFont typeface="Arial" panose="020B0604020202020204" pitchFamily="34" charset="0"/>
              <a:buAutoNum type="alphaUcPeriod"/>
            </a:pPr>
            <a:r>
              <a:rPr lang="zh-CN" altLang="en-US" sz="2800" b="1">
                <a:latin typeface="Times New Roman" panose="02020603050405020304" pitchFamily="18" charset="0"/>
              </a:rPr>
              <a:t>Gave it to the Czar as a gift.</a:t>
            </a:r>
          </a:p>
          <a:p>
            <a:pPr>
              <a:spcBef>
                <a:spcPct val="20000"/>
              </a:spcBef>
              <a:buFont typeface="Arial" panose="020B0604020202020204" pitchFamily="34" charset="0"/>
              <a:buAutoNum type="alphaUcPeriod"/>
            </a:pPr>
            <a:r>
              <a:rPr lang="zh-CN" altLang="en-US" sz="2800" b="1">
                <a:latin typeface="Times New Roman" panose="02020603050405020304" pitchFamily="18" charset="0"/>
              </a:rPr>
              <a:t>Built a new Amber Room after studying pictures of the old one.</a:t>
            </a:r>
          </a:p>
        </p:txBody>
      </p:sp>
      <p:sp>
        <p:nvSpPr>
          <p:cNvPr id="28677" name="Line 5"/>
          <p:cNvSpPr>
            <a:spLocks noChangeShapeType="1"/>
          </p:cNvSpPr>
          <p:nvPr/>
        </p:nvSpPr>
        <p:spPr bwMode="auto">
          <a:xfrm>
            <a:off x="2627313" y="2133600"/>
            <a:ext cx="1800225" cy="503238"/>
          </a:xfrm>
          <a:prstGeom prst="line">
            <a:avLst/>
          </a:prstGeom>
          <a:noFill/>
          <a:ln w="38100" cmpd="sng">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78" name="Line 6"/>
          <p:cNvSpPr>
            <a:spLocks noChangeShapeType="1"/>
          </p:cNvSpPr>
          <p:nvPr/>
        </p:nvSpPr>
        <p:spPr bwMode="auto">
          <a:xfrm>
            <a:off x="3706813" y="2709863"/>
            <a:ext cx="792162" cy="1800225"/>
          </a:xfrm>
          <a:prstGeom prst="line">
            <a:avLst/>
          </a:prstGeom>
          <a:noFill/>
          <a:ln w="38100" cmpd="sng">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79" name="Line 7"/>
          <p:cNvSpPr>
            <a:spLocks noChangeShapeType="1"/>
          </p:cNvSpPr>
          <p:nvPr/>
        </p:nvSpPr>
        <p:spPr bwMode="auto">
          <a:xfrm flipV="1">
            <a:off x="3130550" y="1341438"/>
            <a:ext cx="1368425" cy="1871662"/>
          </a:xfrm>
          <a:prstGeom prst="line">
            <a:avLst/>
          </a:prstGeom>
          <a:noFill/>
          <a:ln w="38100" cmpd="sng">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80" name="Line 8"/>
          <p:cNvSpPr>
            <a:spLocks noChangeShapeType="1"/>
          </p:cNvSpPr>
          <p:nvPr/>
        </p:nvSpPr>
        <p:spPr bwMode="auto">
          <a:xfrm flipV="1">
            <a:off x="2554288" y="3644900"/>
            <a:ext cx="1944687" cy="73025"/>
          </a:xfrm>
          <a:prstGeom prst="line">
            <a:avLst/>
          </a:prstGeom>
          <a:noFill/>
          <a:ln w="38100" cmpd="sng">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81" name="Line 9"/>
          <p:cNvSpPr>
            <a:spLocks noChangeShapeType="1"/>
          </p:cNvSpPr>
          <p:nvPr/>
        </p:nvSpPr>
        <p:spPr bwMode="auto">
          <a:xfrm flipV="1">
            <a:off x="2986088" y="909638"/>
            <a:ext cx="1441450" cy="3311525"/>
          </a:xfrm>
          <a:prstGeom prst="line">
            <a:avLst/>
          </a:prstGeom>
          <a:noFill/>
          <a:ln w="38100" cmpd="sng">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82" name="Line 10"/>
          <p:cNvSpPr>
            <a:spLocks noChangeShapeType="1"/>
          </p:cNvSpPr>
          <p:nvPr/>
        </p:nvSpPr>
        <p:spPr bwMode="auto">
          <a:xfrm>
            <a:off x="2914650" y="4941888"/>
            <a:ext cx="1584325" cy="576262"/>
          </a:xfrm>
          <a:prstGeom prst="line">
            <a:avLst/>
          </a:prstGeom>
          <a:noFill/>
          <a:ln w="38100" cmpd="sng">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83" name="Text Box 11"/>
          <p:cNvSpPr txBox="1">
            <a:spLocks noChangeArrowheads="1"/>
          </p:cNvSpPr>
          <p:nvPr/>
        </p:nvSpPr>
        <p:spPr bwMode="auto">
          <a:xfrm>
            <a:off x="2555875" y="44450"/>
            <a:ext cx="626586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latin typeface="Times New Roman" panose="02020603050405020304" pitchFamily="18" charset="0"/>
              </a:rPr>
              <a:t>Join the correct parts of the sentences together.</a:t>
            </a:r>
          </a:p>
        </p:txBody>
      </p:sp>
      <p:sp>
        <p:nvSpPr>
          <p:cNvPr id="2" name="矩形 1"/>
          <p:cNvSpPr/>
          <p:nvPr/>
        </p:nvSpPr>
        <p:spPr>
          <a:xfrm>
            <a:off x="659655" y="1034574"/>
            <a:ext cx="3024783" cy="738664"/>
          </a:xfrm>
          <a:prstGeom prst="rect">
            <a:avLst/>
          </a:prstGeom>
        </p:spPr>
        <p:txBody>
          <a:bodyPr wrap="square">
            <a:spAutoFit/>
          </a:bodyPr>
          <a:lstStyle/>
          <a:p>
            <a:r>
              <a:rPr lang="zh-CN" altLang="en-US" sz="1400" smtClean="0">
                <a:hlinkClick r:id="rId2"/>
              </a:rPr>
              <a:t>http://www.jtyhjy.com/edu/ppt/ppt_notInterruptVideo.action?mediaVo.resId=53cf08935aa89455dcc4dc6b</a:t>
            </a:r>
            <a:endParaRPr lang="zh-CN" altLang="en-US" sz="140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53" y="1022338"/>
            <a:ext cx="638200" cy="63820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wipe(left)">
                                      <p:cBhvr>
                                        <p:cTn id="7" dur="500"/>
                                        <p:tgtEl>
                                          <p:spTgt spid="286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8"/>
                                        </p:tgtEl>
                                        <p:attrNameLst>
                                          <p:attrName>style.visibility</p:attrName>
                                        </p:attrNameLst>
                                      </p:cBhvr>
                                      <p:to>
                                        <p:strVal val="visible"/>
                                      </p:to>
                                    </p:set>
                                    <p:animEffect transition="in" filter="wipe(left)">
                                      <p:cBhvr>
                                        <p:cTn id="12" dur="500"/>
                                        <p:tgtEl>
                                          <p:spTgt spid="286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79"/>
                                        </p:tgtEl>
                                        <p:attrNameLst>
                                          <p:attrName>style.visibility</p:attrName>
                                        </p:attrNameLst>
                                      </p:cBhvr>
                                      <p:to>
                                        <p:strVal val="visible"/>
                                      </p:to>
                                    </p:set>
                                    <p:animEffect transition="in" filter="wipe(left)">
                                      <p:cBhvr>
                                        <p:cTn id="17" dur="500"/>
                                        <p:tgtEl>
                                          <p:spTgt spid="2867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80"/>
                                        </p:tgtEl>
                                        <p:attrNameLst>
                                          <p:attrName>style.visibility</p:attrName>
                                        </p:attrNameLst>
                                      </p:cBhvr>
                                      <p:to>
                                        <p:strVal val="visible"/>
                                      </p:to>
                                    </p:set>
                                    <p:animEffect transition="in" filter="wipe(left)">
                                      <p:cBhvr>
                                        <p:cTn id="22" dur="500"/>
                                        <p:tgtEl>
                                          <p:spTgt spid="2868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681"/>
                                        </p:tgtEl>
                                        <p:attrNameLst>
                                          <p:attrName>style.visibility</p:attrName>
                                        </p:attrNameLst>
                                      </p:cBhvr>
                                      <p:to>
                                        <p:strVal val="visible"/>
                                      </p:to>
                                    </p:set>
                                    <p:animEffect transition="in" filter="wipe(left)">
                                      <p:cBhvr>
                                        <p:cTn id="27" dur="500"/>
                                        <p:tgtEl>
                                          <p:spTgt spid="2868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682"/>
                                        </p:tgtEl>
                                        <p:attrNameLst>
                                          <p:attrName>style.visibility</p:attrName>
                                        </p:attrNameLst>
                                      </p:cBhvr>
                                      <p:to>
                                        <p:strVal val="visible"/>
                                      </p:to>
                                    </p:set>
                                    <p:animEffect transition="in" filter="wipe(left)">
                                      <p:cBhvr>
                                        <p:cTn id="32" dur="500"/>
                                        <p:tgtEl>
                                          <p:spTgt spid="2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P spid="28678" grpId="0" animBg="1"/>
      <p:bldP spid="28679" grpId="0" animBg="1"/>
      <p:bldP spid="28680" grpId="0" animBg="1"/>
      <p:bldP spid="28681" grpId="0" animBg="1"/>
      <p:bldP spid="2868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4294967295"/>
          </p:nvPr>
        </p:nvSpPr>
        <p:spPr bwMode="auto">
          <a:xfrm>
            <a:off x="0" y="1052736"/>
            <a:ext cx="9467850" cy="3456384"/>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buFont typeface="Wingdings" panose="05000000000000000000" pitchFamily="2" charset="2"/>
              <a:buNone/>
            </a:pPr>
            <a:r>
              <a:rPr lang="zh-CN" altLang="en-US" sz="3600" b="1"/>
              <a:t>1.  What  was the Amber Room made of ?</a:t>
            </a:r>
          </a:p>
          <a:p>
            <a:pPr marL="609600" indent="-609600"/>
            <a:endParaRPr lang="zh-CN" altLang="en-US" sz="3600" b="1"/>
          </a:p>
          <a:p>
            <a:pPr marL="609600" indent="-609600"/>
            <a:endParaRPr lang="zh-CN" altLang="en-US" sz="3600" b="1"/>
          </a:p>
          <a:p>
            <a:pPr marL="609600" indent="-609600"/>
            <a:endParaRPr lang="zh-CN" altLang="en-US" sz="3600" b="1"/>
          </a:p>
          <a:p>
            <a:pPr marL="609600" indent="-609600">
              <a:buFont typeface="Wingdings" panose="05000000000000000000" pitchFamily="2" charset="2"/>
              <a:buNone/>
            </a:pPr>
            <a:r>
              <a:rPr lang="zh-CN" altLang="en-US" sz="3600" b="1"/>
              <a:t>2. The amber feels as hard as stone, how can it be made into a room?</a:t>
            </a:r>
          </a:p>
          <a:p>
            <a:pPr marL="609600" indent="-609600">
              <a:buFont typeface="Wingdings" panose="05000000000000000000" pitchFamily="2" charset="2"/>
              <a:buNone/>
            </a:pPr>
            <a:r>
              <a:rPr lang="zh-CN" altLang="en-US" sz="3600"/>
              <a:t>      </a:t>
            </a:r>
          </a:p>
        </p:txBody>
      </p:sp>
      <p:sp>
        <p:nvSpPr>
          <p:cNvPr id="29699" name="Text Box 3"/>
          <p:cNvSpPr txBox="1">
            <a:spLocks noChangeArrowheads="1"/>
          </p:cNvSpPr>
          <p:nvPr/>
        </p:nvSpPr>
        <p:spPr bwMode="auto">
          <a:xfrm>
            <a:off x="539552" y="4595510"/>
            <a:ext cx="92170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rgbClr val="FF0000"/>
                </a:solidFill>
                <a:latin typeface="Comic Sans MS" panose="030F0702030302020204" pitchFamily="66" charset="0"/>
              </a:rPr>
              <a:t>Once it is heated, the amber can be made into any shape.</a:t>
            </a:r>
          </a:p>
        </p:txBody>
      </p:sp>
      <p:sp>
        <p:nvSpPr>
          <p:cNvPr id="29700" name="Text Box 4"/>
          <p:cNvSpPr txBox="1">
            <a:spLocks noChangeArrowheads="1"/>
          </p:cNvSpPr>
          <p:nvPr/>
        </p:nvSpPr>
        <p:spPr bwMode="auto">
          <a:xfrm>
            <a:off x="647700" y="1628999"/>
            <a:ext cx="864235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4000" b="1">
                <a:solidFill>
                  <a:srgbClr val="FF0000"/>
                </a:solidFill>
                <a:latin typeface="Comic Sans MS" panose="030F0702030302020204" pitchFamily="66" charset="0"/>
              </a:rPr>
              <a:t>7,000 tons of </a:t>
            </a:r>
            <a:r>
              <a:rPr lang="zh-CN" altLang="en-US" sz="4000" b="1">
                <a:solidFill>
                  <a:srgbClr val="0000CC"/>
                </a:solidFill>
                <a:latin typeface="Comic Sans MS" panose="030F0702030302020204" pitchFamily="66" charset="0"/>
              </a:rPr>
              <a:t>amber</a:t>
            </a:r>
            <a:r>
              <a:rPr lang="zh-CN" altLang="en-US" sz="4000" b="1">
                <a:solidFill>
                  <a:srgbClr val="FF0000"/>
                </a:solidFill>
                <a:latin typeface="Comic Sans MS" panose="030F0702030302020204" pitchFamily="66" charset="0"/>
              </a:rPr>
              <a:t> were used to make it. It was also made with gold and jewels.</a:t>
            </a:r>
          </a:p>
        </p:txBody>
      </p:sp>
      <p:sp>
        <p:nvSpPr>
          <p:cNvPr id="29701" name="Text Box 5"/>
          <p:cNvSpPr txBox="1">
            <a:spLocks noChangeArrowheads="1"/>
          </p:cNvSpPr>
          <p:nvPr/>
        </p:nvSpPr>
        <p:spPr bwMode="auto">
          <a:xfrm>
            <a:off x="5364088" y="236638"/>
            <a:ext cx="1371600" cy="457200"/>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Para 1</a:t>
            </a:r>
          </a:p>
        </p:txBody>
      </p:sp>
      <p:sp>
        <p:nvSpPr>
          <p:cNvPr id="29702" name="文本框 2"/>
          <p:cNvSpPr txBox="1">
            <a:spLocks noChangeArrowheads="1"/>
          </p:cNvSpPr>
          <p:nvPr/>
        </p:nvSpPr>
        <p:spPr bwMode="auto">
          <a:xfrm>
            <a:off x="0" y="165547"/>
            <a:ext cx="30648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rgbClr val="0000FF"/>
                </a:solidFill>
                <a:latin typeface="Times New Roman" panose="02020603050405020304" pitchFamily="18" charset="0"/>
                <a:cs typeface="Times New Roman" panose="02020603050405020304" pitchFamily="18" charset="0"/>
              </a:rPr>
              <a:t>Careful reading </a:t>
            </a:r>
            <a:endParaRPr lang="zh-CN" altLang="en-US" sz="3200" b="1">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9699"/>
                                        </p:tgtEl>
                                        <p:attrNameLst>
                                          <p:attrName>style.visibility</p:attrName>
                                        </p:attrNameLst>
                                      </p:cBhvr>
                                      <p:to>
                                        <p:strVal val="visible"/>
                                      </p:to>
                                    </p:set>
                                    <p:animEffect transition="in" filter="blinds(horizontal)">
                                      <p:cBhvr>
                                        <p:cTn id="11"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0" y="188913"/>
            <a:ext cx="8893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5000"/>
              </a:lnSpc>
            </a:pPr>
            <a:r>
              <a:rPr lang="zh-CN" altLang="en-US" sz="3200" b="1">
                <a:solidFill>
                  <a:srgbClr val="0000CC"/>
                </a:solidFill>
                <a:ea typeface="华文新魏" panose="02010800040101010101" pitchFamily="2" charset="-122"/>
              </a:rPr>
              <a:t>Detailed information</a:t>
            </a:r>
            <a:r>
              <a:rPr lang="zh-CN" altLang="en-US" sz="3200" b="1">
                <a:ea typeface="华文新魏" panose="02010800040101010101" pitchFamily="2" charset="-122"/>
              </a:rPr>
              <a:t> about the Amber Room</a:t>
            </a:r>
          </a:p>
        </p:txBody>
      </p:sp>
      <p:graphicFrame>
        <p:nvGraphicFramePr>
          <p:cNvPr id="30723" name="Group 3"/>
          <p:cNvGraphicFramePr>
            <a:graphicFrameLocks noGrp="1"/>
          </p:cNvGraphicFramePr>
          <p:nvPr/>
        </p:nvGraphicFramePr>
        <p:xfrm>
          <a:off x="466725" y="796925"/>
          <a:ext cx="8208963" cy="5008564"/>
        </p:xfrm>
        <a:graphic>
          <a:graphicData uri="http://schemas.openxmlformats.org/drawingml/2006/table">
            <a:tbl>
              <a:tblPr/>
              <a:tblGrid>
                <a:gridCol w="2305050"/>
                <a:gridCol w="5903913"/>
              </a:tblGrid>
              <a:tr h="549275">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6125">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2338">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3788">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97038">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685800">
                        <a:lnSpc>
                          <a:spcPct val="90000"/>
                        </a:lnSpc>
                        <a:spcBef>
                          <a:spcPts val="750"/>
                        </a:spcBef>
                        <a:defRPr sz="1900">
                          <a:solidFill>
                            <a:schemeClr val="tx1"/>
                          </a:solidFill>
                          <a:latin typeface="Calibri" panose="020F0502020204030204" pitchFamily="34" charset="0"/>
                          <a:ea typeface="宋体" panose="02010600030101010101" pitchFamily="2" charset="-122"/>
                        </a:defRPr>
                      </a:lvl1pPr>
                      <a:lvl2pPr marL="457200" defTabSz="685800">
                        <a:lnSpc>
                          <a:spcPct val="90000"/>
                        </a:lnSpc>
                        <a:spcBef>
                          <a:spcPts val="375"/>
                        </a:spcBef>
                        <a:defRPr sz="2400">
                          <a:solidFill>
                            <a:schemeClr val="tx1"/>
                          </a:solidFill>
                          <a:latin typeface="Calibri" panose="020F0502020204030204" pitchFamily="34" charset="0"/>
                          <a:ea typeface="宋体" panose="02010600030101010101" pitchFamily="2" charset="-122"/>
                        </a:defRPr>
                      </a:lvl2pPr>
                      <a:lvl3pPr marL="914400" defTabSz="685800">
                        <a:lnSpc>
                          <a:spcPct val="90000"/>
                        </a:lnSpc>
                        <a:spcBef>
                          <a:spcPts val="375"/>
                        </a:spcBef>
                        <a:defRPr sz="1300">
                          <a:solidFill>
                            <a:schemeClr val="tx1"/>
                          </a:solidFill>
                          <a:latin typeface="Calibri" panose="020F0502020204030204" pitchFamily="34" charset="0"/>
                          <a:ea typeface="宋体" panose="02010600030101010101" pitchFamily="2" charset="-122"/>
                        </a:defRPr>
                      </a:lvl3pPr>
                      <a:lvl4pPr marL="13716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4pPr>
                      <a:lvl5pPr marL="1828800" defTabSz="685800">
                        <a:lnSpc>
                          <a:spcPct val="90000"/>
                        </a:lnSpc>
                        <a:spcBef>
                          <a:spcPts val="375"/>
                        </a:spcBef>
                        <a:defRPr sz="1100">
                          <a:solidFill>
                            <a:schemeClr val="tx1"/>
                          </a:solidFill>
                          <a:latin typeface="Calibri" panose="020F0502020204030204" pitchFamily="34" charset="0"/>
                          <a:ea typeface="宋体" panose="02010600030101010101" pitchFamily="2" charset="-122"/>
                        </a:defRPr>
                      </a:lvl5pPr>
                      <a:lvl6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6pPr>
                      <a:lvl7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7pPr>
                      <a:lvl8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8pPr>
                      <a:lvl9pPr indent="-180975" defTabSz="685800" eaLnBrk="0" fontAlgn="base" hangingPunct="0">
                        <a:lnSpc>
                          <a:spcPct val="90000"/>
                        </a:lnSpc>
                        <a:spcBef>
                          <a:spcPts val="375"/>
                        </a:spcBef>
                        <a:spcAft>
                          <a:spcPct val="0"/>
                        </a:spcAft>
                        <a:buFont typeface="Arial" panose="020B0604020202020204" pitchFamily="34" charset="0"/>
                        <a:defRPr sz="1100">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20000"/>
                        </a:lnSpc>
                        <a:spcBef>
                          <a:spcPct val="20000"/>
                        </a:spcBef>
                        <a:spcAft>
                          <a:spcPct val="0"/>
                        </a:spcAft>
                        <a:buClr>
                          <a:schemeClr val="accent1"/>
                        </a:buClr>
                        <a:buSzTx/>
                        <a:buFont typeface="Wingdings" panose="05000000000000000000" pitchFamily="2" charset="2"/>
                        <a:buNone/>
                        <a:tabLst/>
                      </a:pPr>
                      <a:endParaRPr kumimoji="0" lang="zh-CN" altLang="en-US" sz="2000" b="0" i="0" u="none" strike="noStrike" cap="none" normalizeH="0" baseline="0" smtClean="0">
                        <a:ln>
                          <a:noFill/>
                        </a:ln>
                        <a:solidFill>
                          <a:schemeClr val="tx1"/>
                        </a:solidFill>
                        <a:effectLst/>
                        <a:latin typeface="Calibri" panose="020F0502020204030204" pitchFamily="34" charset="0"/>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43" name="Text Box 23"/>
          <p:cNvSpPr txBox="1">
            <a:spLocks noChangeArrowheads="1"/>
          </p:cNvSpPr>
          <p:nvPr/>
        </p:nvSpPr>
        <p:spPr bwMode="auto">
          <a:xfrm>
            <a:off x="693738" y="827088"/>
            <a:ext cx="14922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t>Colour</a:t>
            </a:r>
          </a:p>
        </p:txBody>
      </p:sp>
      <p:sp>
        <p:nvSpPr>
          <p:cNvPr id="30744" name="Text Box 24"/>
          <p:cNvSpPr txBox="1">
            <a:spLocks noChangeArrowheads="1"/>
          </p:cNvSpPr>
          <p:nvPr/>
        </p:nvSpPr>
        <p:spPr bwMode="auto">
          <a:xfrm>
            <a:off x="611188" y="1444625"/>
            <a:ext cx="2168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t>Birthplace</a:t>
            </a:r>
          </a:p>
        </p:txBody>
      </p:sp>
      <p:sp>
        <p:nvSpPr>
          <p:cNvPr id="30745" name="Text Box 25"/>
          <p:cNvSpPr txBox="1">
            <a:spLocks noChangeArrowheads="1"/>
          </p:cNvSpPr>
          <p:nvPr/>
        </p:nvSpPr>
        <p:spPr bwMode="auto">
          <a:xfrm>
            <a:off x="755650" y="2236788"/>
            <a:ext cx="15367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t>Design</a:t>
            </a:r>
          </a:p>
        </p:txBody>
      </p:sp>
      <p:sp>
        <p:nvSpPr>
          <p:cNvPr id="30746" name="Text Box 26"/>
          <p:cNvSpPr txBox="1">
            <a:spLocks noChangeArrowheads="1"/>
          </p:cNvSpPr>
          <p:nvPr/>
        </p:nvSpPr>
        <p:spPr bwMode="auto">
          <a:xfrm>
            <a:off x="755650" y="3100388"/>
            <a:ext cx="17176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t>Material</a:t>
            </a:r>
          </a:p>
        </p:txBody>
      </p:sp>
      <p:sp>
        <p:nvSpPr>
          <p:cNvPr id="30747" name="Text Box 27"/>
          <p:cNvSpPr txBox="1">
            <a:spLocks noChangeArrowheads="1"/>
          </p:cNvSpPr>
          <p:nvPr/>
        </p:nvSpPr>
        <p:spPr bwMode="auto">
          <a:xfrm>
            <a:off x="395288" y="4397375"/>
            <a:ext cx="232568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t>Time to </a:t>
            </a:r>
          </a:p>
          <a:p>
            <a:r>
              <a:rPr lang="zh-CN" altLang="en-US" sz="3200" b="1"/>
              <a:t>complete it</a:t>
            </a:r>
          </a:p>
        </p:txBody>
      </p:sp>
      <p:sp>
        <p:nvSpPr>
          <p:cNvPr id="30748" name="Text Box 28"/>
          <p:cNvSpPr txBox="1">
            <a:spLocks noChangeArrowheads="1"/>
          </p:cNvSpPr>
          <p:nvPr/>
        </p:nvSpPr>
        <p:spPr bwMode="auto">
          <a:xfrm>
            <a:off x="3367088" y="815975"/>
            <a:ext cx="27400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rgbClr val="0000CC"/>
                </a:solidFill>
                <a:latin typeface="Comic Sans MS" panose="030F0702030302020204" pitchFamily="66" charset="0"/>
              </a:rPr>
              <a:t>yellow-brown</a:t>
            </a:r>
          </a:p>
        </p:txBody>
      </p:sp>
      <p:sp>
        <p:nvSpPr>
          <p:cNvPr id="30749" name="Text Box 29"/>
          <p:cNvSpPr txBox="1">
            <a:spLocks noChangeArrowheads="1"/>
          </p:cNvSpPr>
          <p:nvPr/>
        </p:nvSpPr>
        <p:spPr bwMode="auto">
          <a:xfrm>
            <a:off x="3440113" y="1436688"/>
            <a:ext cx="15430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rgbClr val="0000CC"/>
                </a:solidFill>
                <a:latin typeface="Comic Sans MS" panose="030F0702030302020204" pitchFamily="66" charset="0"/>
              </a:rPr>
              <a:t>Prussia</a:t>
            </a:r>
          </a:p>
        </p:txBody>
      </p:sp>
      <p:sp>
        <p:nvSpPr>
          <p:cNvPr id="30750" name="Text Box 30"/>
          <p:cNvSpPr txBox="1">
            <a:spLocks noChangeArrowheads="1"/>
          </p:cNvSpPr>
          <p:nvPr/>
        </p:nvSpPr>
        <p:spPr bwMode="auto">
          <a:xfrm>
            <a:off x="3059113" y="2020888"/>
            <a:ext cx="55657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rgbClr val="0000CC"/>
                </a:solidFill>
                <a:latin typeface="Comic Sans MS" panose="030F0702030302020204" pitchFamily="66" charset="0"/>
              </a:rPr>
              <a:t>of the fancy style popular </a:t>
            </a:r>
          </a:p>
          <a:p>
            <a:r>
              <a:rPr lang="zh-CN" altLang="en-US" sz="3200" b="1">
                <a:solidFill>
                  <a:srgbClr val="0000CC"/>
                </a:solidFill>
                <a:latin typeface="Comic Sans MS" panose="030F0702030302020204" pitchFamily="66" charset="0"/>
              </a:rPr>
              <a:t>in those days</a:t>
            </a:r>
          </a:p>
        </p:txBody>
      </p:sp>
      <p:sp>
        <p:nvSpPr>
          <p:cNvPr id="30751" name="Text Box 31"/>
          <p:cNvSpPr txBox="1">
            <a:spLocks noChangeArrowheads="1"/>
          </p:cNvSpPr>
          <p:nvPr/>
        </p:nvSpPr>
        <p:spPr bwMode="auto">
          <a:xfrm>
            <a:off x="2698750" y="3100388"/>
            <a:ext cx="64452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0000CC"/>
                </a:solidFill>
                <a:latin typeface="Comic Sans MS" panose="030F0702030302020204" pitchFamily="66" charset="0"/>
              </a:rPr>
              <a:t>seven thousand tons of amber; </a:t>
            </a:r>
          </a:p>
        </p:txBody>
      </p:sp>
      <p:sp>
        <p:nvSpPr>
          <p:cNvPr id="30752" name="Text Box 32"/>
          <p:cNvSpPr txBox="1">
            <a:spLocks noChangeArrowheads="1"/>
          </p:cNvSpPr>
          <p:nvPr/>
        </p:nvSpPr>
        <p:spPr bwMode="auto">
          <a:xfrm>
            <a:off x="2987675" y="3532188"/>
            <a:ext cx="31972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rgbClr val="0000CC"/>
                </a:solidFill>
                <a:latin typeface="Comic Sans MS" panose="030F0702030302020204" pitchFamily="66" charset="0"/>
              </a:rPr>
              <a:t>gold and jewels</a:t>
            </a:r>
          </a:p>
        </p:txBody>
      </p:sp>
      <p:sp>
        <p:nvSpPr>
          <p:cNvPr id="30753" name="Text Box 33"/>
          <p:cNvSpPr txBox="1">
            <a:spLocks noChangeArrowheads="1"/>
          </p:cNvSpPr>
          <p:nvPr/>
        </p:nvSpPr>
        <p:spPr bwMode="auto">
          <a:xfrm>
            <a:off x="2843213" y="4252913"/>
            <a:ext cx="6553200"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5000"/>
              </a:lnSpc>
            </a:pPr>
            <a:r>
              <a:rPr lang="zh-CN" altLang="en-US" sz="3200" b="1">
                <a:solidFill>
                  <a:srgbClr val="0000CC"/>
                </a:solidFill>
                <a:latin typeface="Comic Sans MS" panose="030F0702030302020204" pitchFamily="66" charset="0"/>
              </a:rPr>
              <a:t>It took a team of the</a:t>
            </a:r>
          </a:p>
          <a:p>
            <a:pPr>
              <a:lnSpc>
                <a:spcPct val="95000"/>
              </a:lnSpc>
            </a:pPr>
            <a:r>
              <a:rPr lang="zh-CN" altLang="en-US" sz="3200" b="1">
                <a:solidFill>
                  <a:srgbClr val="0000CC"/>
                </a:solidFill>
                <a:latin typeface="Comic Sans MS" panose="030F0702030302020204" pitchFamily="66" charset="0"/>
              </a:rPr>
              <a:t>country’s best artists ten</a:t>
            </a:r>
          </a:p>
          <a:p>
            <a:pPr>
              <a:lnSpc>
                <a:spcPct val="95000"/>
              </a:lnSpc>
            </a:pPr>
            <a:r>
              <a:rPr lang="zh-CN" altLang="en-US" sz="3200" b="1">
                <a:solidFill>
                  <a:srgbClr val="0000CC"/>
                </a:solidFill>
                <a:latin typeface="Comic Sans MS" panose="030F0702030302020204" pitchFamily="66" charset="0"/>
              </a:rPr>
              <a:t>years to make it.</a:t>
            </a:r>
          </a:p>
        </p:txBody>
      </p:sp>
      <p:sp>
        <p:nvSpPr>
          <p:cNvPr id="30754" name="Rectangle 34"/>
          <p:cNvSpPr>
            <a:spLocks noChangeArrowheads="1"/>
          </p:cNvSpPr>
          <p:nvPr/>
        </p:nvSpPr>
        <p:spPr bwMode="auto">
          <a:xfrm>
            <a:off x="539750" y="5805488"/>
            <a:ext cx="7561263" cy="123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3300"/>
                </a:solidFill>
              </a:rPr>
              <a:t>The best and biggest work of amber art ever made.</a:t>
            </a:r>
          </a:p>
          <a:p>
            <a:r>
              <a:rPr lang="zh-CN" altLang="en-US" sz="2400" b="1">
                <a:solidFill>
                  <a:srgbClr val="FF3300"/>
                </a:solidFill>
              </a:rPr>
              <a:t>（有史以来所制作的最大最好的琥珀艺术作品）</a:t>
            </a:r>
          </a:p>
          <a:p>
            <a:pPr>
              <a:spcBef>
                <a:spcPct val="50000"/>
              </a:spcBef>
            </a:pPr>
            <a:r>
              <a:rPr lang="zh-CN" altLang="en-US" b="1"/>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722"/>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1000"/>
                                  </p:stCondLst>
                                  <p:childTnLst>
                                    <p:set>
                                      <p:cBhvr>
                                        <p:cTn id="9" dur="1" fill="hold">
                                          <p:stCondLst>
                                            <p:cond delay="499"/>
                                          </p:stCondLst>
                                        </p:cTn>
                                        <p:tgtEl>
                                          <p:spTgt spid="30723"/>
                                        </p:tgtEl>
                                        <p:attrNameLst>
                                          <p:attrName>style.visibility</p:attrName>
                                        </p:attrNameLst>
                                      </p:cBhvr>
                                      <p:to>
                                        <p:strVal val="visible"/>
                                      </p:to>
                                    </p:set>
                                  </p:childTnLst>
                                </p:cTn>
                              </p:par>
                            </p:childTnLst>
                          </p:cTn>
                        </p:par>
                        <p:par>
                          <p:cTn id="10" fill="hold" nodeType="afterGroup">
                            <p:stCondLst>
                              <p:cond delay="2000"/>
                            </p:stCondLst>
                            <p:childTnLst>
                              <p:par>
                                <p:cTn id="11" presetID="3" presetClass="entr" presetSubtype="10" fill="hold" grpId="0" nodeType="afterEffect">
                                  <p:stCondLst>
                                    <p:cond delay="500"/>
                                  </p:stCondLst>
                                  <p:childTnLst>
                                    <p:set>
                                      <p:cBhvr>
                                        <p:cTn id="12" dur="1" fill="hold">
                                          <p:stCondLst>
                                            <p:cond delay="0"/>
                                          </p:stCondLst>
                                        </p:cTn>
                                        <p:tgtEl>
                                          <p:spTgt spid="30743"/>
                                        </p:tgtEl>
                                        <p:attrNameLst>
                                          <p:attrName>style.visibility</p:attrName>
                                        </p:attrNameLst>
                                      </p:cBhvr>
                                      <p:to>
                                        <p:strVal val="visible"/>
                                      </p:to>
                                    </p:set>
                                    <p:animEffect transition="in" filter="blinds(horizontal)">
                                      <p:cBhvr>
                                        <p:cTn id="13" dur="500"/>
                                        <p:tgtEl>
                                          <p:spTgt spid="30743"/>
                                        </p:tgtEl>
                                      </p:cBhvr>
                                    </p:animEffect>
                                  </p:childTnLst>
                                </p:cTn>
                              </p:par>
                            </p:childTnLst>
                          </p:cTn>
                        </p:par>
                        <p:par>
                          <p:cTn id="14" fill="hold" nodeType="afterGroup">
                            <p:stCondLst>
                              <p:cond delay="3000"/>
                            </p:stCondLst>
                            <p:childTnLst>
                              <p:par>
                                <p:cTn id="15" presetID="3" presetClass="entr" presetSubtype="10" fill="hold" grpId="0" nodeType="afterEffect">
                                  <p:stCondLst>
                                    <p:cond delay="0"/>
                                  </p:stCondLst>
                                  <p:childTnLst>
                                    <p:set>
                                      <p:cBhvr>
                                        <p:cTn id="16" dur="1" fill="hold">
                                          <p:stCondLst>
                                            <p:cond delay="0"/>
                                          </p:stCondLst>
                                        </p:cTn>
                                        <p:tgtEl>
                                          <p:spTgt spid="30744"/>
                                        </p:tgtEl>
                                        <p:attrNameLst>
                                          <p:attrName>style.visibility</p:attrName>
                                        </p:attrNameLst>
                                      </p:cBhvr>
                                      <p:to>
                                        <p:strVal val="visible"/>
                                      </p:to>
                                    </p:set>
                                    <p:animEffect transition="in" filter="blinds(horizontal)">
                                      <p:cBhvr>
                                        <p:cTn id="17" dur="500"/>
                                        <p:tgtEl>
                                          <p:spTgt spid="30744"/>
                                        </p:tgtEl>
                                      </p:cBhvr>
                                    </p:animEffect>
                                  </p:childTnLst>
                                </p:cTn>
                              </p:par>
                            </p:childTnLst>
                          </p:cTn>
                        </p:par>
                        <p:par>
                          <p:cTn id="18" fill="hold" nodeType="afterGroup">
                            <p:stCondLst>
                              <p:cond delay="3500"/>
                            </p:stCondLst>
                            <p:childTnLst>
                              <p:par>
                                <p:cTn id="19" presetID="3" presetClass="entr" presetSubtype="10" fill="hold" grpId="0" nodeType="afterEffect">
                                  <p:stCondLst>
                                    <p:cond delay="0"/>
                                  </p:stCondLst>
                                  <p:childTnLst>
                                    <p:set>
                                      <p:cBhvr>
                                        <p:cTn id="20" dur="1" fill="hold">
                                          <p:stCondLst>
                                            <p:cond delay="0"/>
                                          </p:stCondLst>
                                        </p:cTn>
                                        <p:tgtEl>
                                          <p:spTgt spid="30745"/>
                                        </p:tgtEl>
                                        <p:attrNameLst>
                                          <p:attrName>style.visibility</p:attrName>
                                        </p:attrNameLst>
                                      </p:cBhvr>
                                      <p:to>
                                        <p:strVal val="visible"/>
                                      </p:to>
                                    </p:set>
                                    <p:animEffect transition="in" filter="blinds(horizontal)">
                                      <p:cBhvr>
                                        <p:cTn id="21" dur="500"/>
                                        <p:tgtEl>
                                          <p:spTgt spid="30745"/>
                                        </p:tgtEl>
                                      </p:cBhvr>
                                    </p:animEffect>
                                  </p:childTnLst>
                                </p:cTn>
                              </p:par>
                            </p:childTnLst>
                          </p:cTn>
                        </p:par>
                        <p:par>
                          <p:cTn id="22" fill="hold" nodeType="afterGroup">
                            <p:stCondLst>
                              <p:cond delay="4000"/>
                            </p:stCondLst>
                            <p:childTnLst>
                              <p:par>
                                <p:cTn id="23" presetID="3" presetClass="entr" presetSubtype="10" fill="hold" grpId="0" nodeType="afterEffect">
                                  <p:stCondLst>
                                    <p:cond delay="0"/>
                                  </p:stCondLst>
                                  <p:childTnLst>
                                    <p:set>
                                      <p:cBhvr>
                                        <p:cTn id="24" dur="1" fill="hold">
                                          <p:stCondLst>
                                            <p:cond delay="0"/>
                                          </p:stCondLst>
                                        </p:cTn>
                                        <p:tgtEl>
                                          <p:spTgt spid="30746"/>
                                        </p:tgtEl>
                                        <p:attrNameLst>
                                          <p:attrName>style.visibility</p:attrName>
                                        </p:attrNameLst>
                                      </p:cBhvr>
                                      <p:to>
                                        <p:strVal val="visible"/>
                                      </p:to>
                                    </p:set>
                                    <p:animEffect transition="in" filter="blinds(horizontal)">
                                      <p:cBhvr>
                                        <p:cTn id="25" dur="500"/>
                                        <p:tgtEl>
                                          <p:spTgt spid="30746"/>
                                        </p:tgtEl>
                                      </p:cBhvr>
                                    </p:animEffect>
                                  </p:childTnLst>
                                </p:cTn>
                              </p:par>
                            </p:childTnLst>
                          </p:cTn>
                        </p:par>
                        <p:par>
                          <p:cTn id="26" fill="hold" nodeType="afterGroup">
                            <p:stCondLst>
                              <p:cond delay="4500"/>
                            </p:stCondLst>
                            <p:childTnLst>
                              <p:par>
                                <p:cTn id="27" presetID="3" presetClass="entr" presetSubtype="10" fill="hold" grpId="0" nodeType="afterEffect">
                                  <p:stCondLst>
                                    <p:cond delay="0"/>
                                  </p:stCondLst>
                                  <p:childTnLst>
                                    <p:set>
                                      <p:cBhvr>
                                        <p:cTn id="28" dur="1" fill="hold">
                                          <p:stCondLst>
                                            <p:cond delay="0"/>
                                          </p:stCondLst>
                                        </p:cTn>
                                        <p:tgtEl>
                                          <p:spTgt spid="30747"/>
                                        </p:tgtEl>
                                        <p:attrNameLst>
                                          <p:attrName>style.visibility</p:attrName>
                                        </p:attrNameLst>
                                      </p:cBhvr>
                                      <p:to>
                                        <p:strVal val="visible"/>
                                      </p:to>
                                    </p:set>
                                    <p:animEffect transition="in" filter="blinds(horizontal)">
                                      <p:cBhvr>
                                        <p:cTn id="29" dur="500"/>
                                        <p:tgtEl>
                                          <p:spTgt spid="3074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30748"/>
                                        </p:tgtEl>
                                        <p:attrNameLst>
                                          <p:attrName>style.visibility</p:attrName>
                                        </p:attrNameLst>
                                      </p:cBhvr>
                                      <p:to>
                                        <p:strVal val="visible"/>
                                      </p:to>
                                    </p:set>
                                    <p:animEffect transition="in" filter="slide(fromBottom)">
                                      <p:cBhvr>
                                        <p:cTn id="34" dur="500"/>
                                        <p:tgtEl>
                                          <p:spTgt spid="3074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30749"/>
                                        </p:tgtEl>
                                        <p:attrNameLst>
                                          <p:attrName>style.visibility</p:attrName>
                                        </p:attrNameLst>
                                      </p:cBhvr>
                                      <p:to>
                                        <p:strVal val="visible"/>
                                      </p:to>
                                    </p:set>
                                    <p:animEffect transition="in" filter="slide(fromBottom)">
                                      <p:cBhvr>
                                        <p:cTn id="39" dur="500"/>
                                        <p:tgtEl>
                                          <p:spTgt spid="3074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30750"/>
                                        </p:tgtEl>
                                        <p:attrNameLst>
                                          <p:attrName>style.visibility</p:attrName>
                                        </p:attrNameLst>
                                      </p:cBhvr>
                                      <p:to>
                                        <p:strVal val="visible"/>
                                      </p:to>
                                    </p:set>
                                    <p:animEffect transition="in" filter="slide(fromBottom)">
                                      <p:cBhvr>
                                        <p:cTn id="44" dur="500"/>
                                        <p:tgtEl>
                                          <p:spTgt spid="30750"/>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30751"/>
                                        </p:tgtEl>
                                        <p:attrNameLst>
                                          <p:attrName>style.visibility</p:attrName>
                                        </p:attrNameLst>
                                      </p:cBhvr>
                                      <p:to>
                                        <p:strVal val="visible"/>
                                      </p:to>
                                    </p:set>
                                    <p:animEffect transition="in" filter="slide(fromBottom)">
                                      <p:cBhvr>
                                        <p:cTn id="49" dur="500"/>
                                        <p:tgtEl>
                                          <p:spTgt spid="3075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30752"/>
                                        </p:tgtEl>
                                        <p:attrNameLst>
                                          <p:attrName>style.visibility</p:attrName>
                                        </p:attrNameLst>
                                      </p:cBhvr>
                                      <p:to>
                                        <p:strVal val="visible"/>
                                      </p:to>
                                    </p:set>
                                    <p:animEffect transition="in" filter="slide(fromBottom)">
                                      <p:cBhvr>
                                        <p:cTn id="54" dur="500"/>
                                        <p:tgtEl>
                                          <p:spTgt spid="3075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30753"/>
                                        </p:tgtEl>
                                        <p:attrNameLst>
                                          <p:attrName>style.visibility</p:attrName>
                                        </p:attrNameLst>
                                      </p:cBhvr>
                                      <p:to>
                                        <p:strVal val="visible"/>
                                      </p:to>
                                    </p:set>
                                    <p:animEffect transition="in" filter="slide(fromBottom)">
                                      <p:cBhvr>
                                        <p:cTn id="59" dur="500"/>
                                        <p:tgtEl>
                                          <p:spTgt spid="30753"/>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30754"/>
                                        </p:tgtEl>
                                        <p:attrNameLst>
                                          <p:attrName>style.visibility</p:attrName>
                                        </p:attrNameLst>
                                      </p:cBhvr>
                                      <p:to>
                                        <p:strVal val="visible"/>
                                      </p:to>
                                    </p:set>
                                    <p:anim calcmode="lin" valueType="num">
                                      <p:cBhvr additive="base">
                                        <p:cTn id="64" dur="500" fill="hold"/>
                                        <p:tgtEl>
                                          <p:spTgt spid="30754"/>
                                        </p:tgtEl>
                                        <p:attrNameLst>
                                          <p:attrName>ppt_x</p:attrName>
                                        </p:attrNameLst>
                                      </p:cBhvr>
                                      <p:tavLst>
                                        <p:tav tm="0">
                                          <p:val>
                                            <p:strVal val="#ppt_x"/>
                                          </p:val>
                                        </p:tav>
                                        <p:tav tm="100000">
                                          <p:val>
                                            <p:strVal val="#ppt_x"/>
                                          </p:val>
                                        </p:tav>
                                      </p:tavLst>
                                    </p:anim>
                                    <p:anim calcmode="lin" valueType="num">
                                      <p:cBhvr additive="base">
                                        <p:cTn id="65" dur="500" fill="hold"/>
                                        <p:tgtEl>
                                          <p:spTgt spid="307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43" grpId="0" autoUpdateAnimBg="0"/>
      <p:bldP spid="30744" grpId="0" autoUpdateAnimBg="0"/>
      <p:bldP spid="30745" grpId="0" autoUpdateAnimBg="0"/>
      <p:bldP spid="30746" grpId="0" autoUpdateAnimBg="0"/>
      <p:bldP spid="30747" grpId="0" autoUpdateAnimBg="0"/>
      <p:bldP spid="30748" grpId="0" autoUpdateAnimBg="0"/>
      <p:bldP spid="30749" grpId="0" autoUpdateAnimBg="0"/>
      <p:bldP spid="30750" grpId="0" autoUpdateAnimBg="0"/>
      <p:bldP spid="30751" grpId="0" autoUpdateAnimBg="0"/>
      <p:bldP spid="30752" grpId="0" autoUpdateAnimBg="0"/>
      <p:bldP spid="30753" grpId="0" autoUpdateAnimBg="0"/>
      <p:bldP spid="307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250825" y="620713"/>
            <a:ext cx="889317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1.What did Peter the Great give </a:t>
            </a:r>
            <a:r>
              <a:rPr lang="zh-CN" altLang="en-US" sz="3600" b="1">
                <a:solidFill>
                  <a:srgbClr val="FF0000"/>
                </a:solidFill>
              </a:rPr>
              <a:t>in return</a:t>
            </a:r>
            <a:r>
              <a:rPr lang="zh-CN" altLang="en-US" sz="3600" b="1"/>
              <a:t>?</a:t>
            </a:r>
          </a:p>
        </p:txBody>
      </p:sp>
      <p:sp>
        <p:nvSpPr>
          <p:cNvPr id="31747" name="Text Box 3"/>
          <p:cNvSpPr txBox="1">
            <a:spLocks noChangeArrowheads="1"/>
          </p:cNvSpPr>
          <p:nvPr/>
        </p:nvSpPr>
        <p:spPr bwMode="auto">
          <a:xfrm>
            <a:off x="323850" y="1685925"/>
            <a:ext cx="84963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rgbClr val="0000CC"/>
                </a:solidFill>
                <a:latin typeface="Comic Sans MS" panose="030F0702030302020204" pitchFamily="66" charset="0"/>
              </a:rPr>
              <a:t>The Czar gave the king of Prussia</a:t>
            </a:r>
            <a:r>
              <a:rPr lang="zh-CN" altLang="en-US" sz="4000" b="1">
                <a:solidFill>
                  <a:schemeClr val="accent2"/>
                </a:solidFill>
                <a:latin typeface="Comic Sans MS" panose="030F0702030302020204" pitchFamily="66" charset="0"/>
              </a:rPr>
              <a:t> </a:t>
            </a:r>
            <a:r>
              <a:rPr lang="zh-CN" altLang="en-US" sz="4000" b="1">
                <a:solidFill>
                  <a:srgbClr val="FF0000"/>
                </a:solidFill>
                <a:latin typeface="Comic Sans MS" panose="030F0702030302020204" pitchFamily="66" charset="0"/>
              </a:rPr>
              <a:t>55 of his best soldiers</a:t>
            </a:r>
            <a:r>
              <a:rPr lang="zh-CN" altLang="en-US" sz="4000" b="1">
                <a:solidFill>
                  <a:schemeClr val="accent2"/>
                </a:solidFill>
                <a:latin typeface="Comic Sans MS" panose="030F0702030302020204" pitchFamily="66" charset="0"/>
              </a:rPr>
              <a:t>.</a:t>
            </a:r>
          </a:p>
        </p:txBody>
      </p:sp>
      <p:sp>
        <p:nvSpPr>
          <p:cNvPr id="31748" name="Text Box 4"/>
          <p:cNvSpPr txBox="1">
            <a:spLocks noChangeArrowheads="1"/>
          </p:cNvSpPr>
          <p:nvPr/>
        </p:nvSpPr>
        <p:spPr bwMode="auto">
          <a:xfrm>
            <a:off x="252413" y="3052763"/>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2.What was the Amber Room used for when it </a:t>
            </a:r>
            <a:r>
              <a:rPr lang="zh-CN" altLang="en-US" sz="3600" b="1">
                <a:solidFill>
                  <a:srgbClr val="FF0000"/>
                </a:solidFill>
              </a:rPr>
              <a:t>belong</a:t>
            </a:r>
            <a:r>
              <a:rPr lang="zh-CN" altLang="en-US" sz="3600" b="1"/>
              <a:t>ed </a:t>
            </a:r>
            <a:r>
              <a:rPr lang="zh-CN" altLang="en-US" sz="3600" b="1">
                <a:solidFill>
                  <a:srgbClr val="FF0000"/>
                </a:solidFill>
              </a:rPr>
              <a:t>to</a:t>
            </a:r>
            <a:r>
              <a:rPr lang="zh-CN" altLang="en-US" sz="3600" b="1">
                <a:solidFill>
                  <a:srgbClr val="FF3300"/>
                </a:solidFill>
              </a:rPr>
              <a:t> </a:t>
            </a:r>
            <a:r>
              <a:rPr lang="zh-CN" altLang="en-US" sz="3600" b="1"/>
              <a:t>Peter the Great?</a:t>
            </a:r>
          </a:p>
        </p:txBody>
      </p:sp>
      <p:sp>
        <p:nvSpPr>
          <p:cNvPr id="31749" name="Text Box 5"/>
          <p:cNvSpPr txBox="1">
            <a:spLocks noChangeArrowheads="1"/>
          </p:cNvSpPr>
          <p:nvPr/>
        </p:nvSpPr>
        <p:spPr bwMode="auto">
          <a:xfrm>
            <a:off x="468313" y="4419600"/>
            <a:ext cx="867568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rgbClr val="0000CC"/>
                </a:solidFill>
                <a:latin typeface="Comic Sans MS" panose="030F0702030302020204" pitchFamily="66" charset="0"/>
              </a:rPr>
              <a:t>It</a:t>
            </a:r>
            <a:r>
              <a:rPr lang="zh-CN" altLang="en-US" sz="4000" b="1">
                <a:solidFill>
                  <a:schemeClr val="accent2"/>
                </a:solidFill>
                <a:latin typeface="Comic Sans MS" panose="030F0702030302020204" pitchFamily="66" charset="0"/>
              </a:rPr>
              <a:t> </a:t>
            </a:r>
            <a:r>
              <a:rPr lang="zh-CN" altLang="en-US" sz="4000" b="1">
                <a:solidFill>
                  <a:srgbClr val="FF0000"/>
                </a:solidFill>
                <a:latin typeface="Comic Sans MS" panose="030F0702030302020204" pitchFamily="66" charset="0"/>
              </a:rPr>
              <a:t>served as</a:t>
            </a:r>
            <a:r>
              <a:rPr lang="zh-CN" altLang="en-US" sz="4000" b="1">
                <a:solidFill>
                  <a:schemeClr val="accent2"/>
                </a:solidFill>
                <a:latin typeface="Comic Sans MS" panose="030F0702030302020204" pitchFamily="66" charset="0"/>
              </a:rPr>
              <a:t> </a:t>
            </a:r>
            <a:r>
              <a:rPr lang="zh-CN" altLang="en-US" sz="4000" b="1">
                <a:solidFill>
                  <a:srgbClr val="0000CC"/>
                </a:solidFill>
                <a:latin typeface="Comic Sans MS" panose="030F0702030302020204" pitchFamily="66" charset="0"/>
              </a:rPr>
              <a:t>a small</a:t>
            </a:r>
            <a:r>
              <a:rPr lang="zh-CN" altLang="en-US" sz="4000" b="1">
                <a:solidFill>
                  <a:schemeClr val="accent2"/>
                </a:solidFill>
                <a:latin typeface="Comic Sans MS" panose="030F0702030302020204" pitchFamily="66" charset="0"/>
              </a:rPr>
              <a:t> </a:t>
            </a:r>
            <a:r>
              <a:rPr lang="zh-CN" altLang="en-US" sz="4000" b="1">
                <a:solidFill>
                  <a:srgbClr val="FF0000"/>
                </a:solidFill>
                <a:latin typeface="Comic Sans MS" panose="030F0702030302020204" pitchFamily="66" charset="0"/>
              </a:rPr>
              <a:t>reception hall</a:t>
            </a:r>
            <a:r>
              <a:rPr lang="zh-CN" altLang="en-US" sz="4000" b="1">
                <a:solidFill>
                  <a:schemeClr val="accent2"/>
                </a:solidFill>
                <a:latin typeface="Comic Sans MS" panose="030F0702030302020204" pitchFamily="66" charset="0"/>
              </a:rPr>
              <a:t> </a:t>
            </a:r>
            <a:r>
              <a:rPr lang="zh-CN" altLang="en-US" sz="4000" b="1">
                <a:solidFill>
                  <a:srgbClr val="0000CC"/>
                </a:solidFill>
                <a:latin typeface="Comic Sans MS" panose="030F0702030302020204" pitchFamily="66" charset="0"/>
              </a:rPr>
              <a:t>for important visitors.</a:t>
            </a:r>
          </a:p>
        </p:txBody>
      </p:sp>
      <p:pic>
        <p:nvPicPr>
          <p:cNvPr id="31750" name="Picture 6" descr="ico_error">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2700" y="5475288"/>
            <a:ext cx="1511300" cy="138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Text Box 7"/>
          <p:cNvSpPr txBox="1">
            <a:spLocks noChangeArrowheads="1"/>
          </p:cNvSpPr>
          <p:nvPr/>
        </p:nvSpPr>
        <p:spPr bwMode="auto">
          <a:xfrm>
            <a:off x="0" y="0"/>
            <a:ext cx="1371600" cy="457200"/>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Para 2</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box(in)">
                                      <p:cBhvr>
                                        <p:cTn id="7" dur="500"/>
                                        <p:tgtEl>
                                          <p:spTgt spid="317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1749"/>
                                        </p:tgtEl>
                                        <p:attrNameLst>
                                          <p:attrName>style.visibility</p:attrName>
                                        </p:attrNameLst>
                                      </p:cBhvr>
                                      <p:to>
                                        <p:strVal val="visible"/>
                                      </p:to>
                                    </p:set>
                                    <p:animEffect transition="in" filter="box(in)">
                                      <p:cBhvr>
                                        <p:cTn id="12"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utoUpdateAnimBg="0"/>
      <p:bldP spid="3174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325438" y="838200"/>
            <a:ext cx="863917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1.What did Catherine II use the Amber Room for?</a:t>
            </a:r>
          </a:p>
        </p:txBody>
      </p:sp>
      <p:sp>
        <p:nvSpPr>
          <p:cNvPr id="32771" name="Text Box 3"/>
          <p:cNvSpPr txBox="1">
            <a:spLocks noChangeArrowheads="1"/>
          </p:cNvSpPr>
          <p:nvPr/>
        </p:nvSpPr>
        <p:spPr bwMode="auto">
          <a:xfrm>
            <a:off x="539750" y="1989138"/>
            <a:ext cx="80708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rgbClr val="FF0000"/>
                </a:solidFill>
                <a:latin typeface="Comic Sans MS" panose="030F0702030302020204" pitchFamily="66" charset="0"/>
              </a:rPr>
              <a:t>She spent her summers in the Amber Room.</a:t>
            </a:r>
          </a:p>
        </p:txBody>
      </p:sp>
      <p:sp>
        <p:nvSpPr>
          <p:cNvPr id="32772" name="Text Box 4"/>
          <p:cNvSpPr txBox="1">
            <a:spLocks noChangeArrowheads="1"/>
          </p:cNvSpPr>
          <p:nvPr/>
        </p:nvSpPr>
        <p:spPr bwMode="auto">
          <a:xfrm>
            <a:off x="323850" y="3276600"/>
            <a:ext cx="83883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2.What could you see in the Amber room after it was completed?</a:t>
            </a:r>
          </a:p>
        </p:txBody>
      </p:sp>
      <p:sp>
        <p:nvSpPr>
          <p:cNvPr id="32773" name="Text Box 5"/>
          <p:cNvSpPr txBox="1">
            <a:spLocks noChangeArrowheads="1"/>
          </p:cNvSpPr>
          <p:nvPr/>
        </p:nvSpPr>
        <p:spPr bwMode="auto">
          <a:xfrm>
            <a:off x="611188" y="4508500"/>
            <a:ext cx="8151812"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rgbClr val="FF0000"/>
                </a:solidFill>
                <a:latin typeface="Comic Sans MS" panose="030F0702030302020204" pitchFamily="66" charset="0"/>
              </a:rPr>
              <a:t>Almost six hundred candles lit the room, and its mirrors and pictures shone like gold.</a:t>
            </a:r>
          </a:p>
        </p:txBody>
      </p:sp>
      <p:pic>
        <p:nvPicPr>
          <p:cNvPr id="32774" name="Picture 6" descr="ico_error">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0"/>
            <a:ext cx="1116012"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Text Box 7"/>
          <p:cNvSpPr txBox="1">
            <a:spLocks noChangeArrowheads="1"/>
          </p:cNvSpPr>
          <p:nvPr/>
        </p:nvSpPr>
        <p:spPr bwMode="auto">
          <a:xfrm>
            <a:off x="0" y="0"/>
            <a:ext cx="1371600" cy="457200"/>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Para 3</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ox(in)">
                                      <p:cBhvr>
                                        <p:cTn id="7" dur="500"/>
                                        <p:tgtEl>
                                          <p:spTgt spid="32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2773"/>
                                        </p:tgtEl>
                                        <p:attrNameLst>
                                          <p:attrName>style.visibility</p:attrName>
                                        </p:attrNameLst>
                                      </p:cBhvr>
                                      <p:to>
                                        <p:strVal val="visible"/>
                                      </p:to>
                                    </p:set>
                                    <p:animEffect transition="in" filter="box(in)">
                                      <p:cBhvr>
                                        <p:cTn id="12"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3"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533400" y="764704"/>
            <a:ext cx="80772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3086100" indent="-3429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543300" indent="-3429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4000500" indent="-3429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b="1"/>
              <a:t>(     ) Germany and Russia are at war in 1941</a:t>
            </a:r>
          </a:p>
          <a:p>
            <a:r>
              <a:rPr lang="zh-CN" altLang="en-US" sz="3600" b="1"/>
              <a:t>(     ) All things in the Amber Room were stolen.</a:t>
            </a:r>
          </a:p>
          <a:p>
            <a:r>
              <a:rPr lang="zh-CN" altLang="en-US" sz="3600" b="1">
                <a:solidFill>
                  <a:srgbClr val="FF3300"/>
                </a:solidFill>
              </a:rPr>
              <a:t>  </a:t>
            </a:r>
            <a:r>
              <a:rPr lang="zh-CN" altLang="en-US" sz="3600" b="1">
                <a:solidFill>
                  <a:srgbClr val="FF0000"/>
                </a:solidFill>
              </a:rPr>
              <a:t>The Russians were only able to remove the</a:t>
            </a:r>
            <a:r>
              <a:rPr lang="zh-CN" altLang="en-US" sz="3600" b="1">
                <a:solidFill>
                  <a:srgbClr val="FF3300"/>
                </a:solidFill>
              </a:rPr>
              <a:t> </a:t>
            </a:r>
            <a:r>
              <a:rPr lang="zh-CN" altLang="en-US" sz="3600" b="1">
                <a:solidFill>
                  <a:srgbClr val="0000CC"/>
                </a:solidFill>
              </a:rPr>
              <a:t>furniture and small art objects</a:t>
            </a:r>
            <a:r>
              <a:rPr lang="zh-CN" altLang="en-US" sz="3600" b="1">
                <a:solidFill>
                  <a:srgbClr val="FF3300"/>
                </a:solidFill>
              </a:rPr>
              <a:t> </a:t>
            </a:r>
            <a:r>
              <a:rPr lang="zh-CN" altLang="en-US" sz="3600" b="1">
                <a:solidFill>
                  <a:srgbClr val="FF0000"/>
                </a:solidFill>
              </a:rPr>
              <a:t>from the Amber Room.</a:t>
            </a:r>
          </a:p>
          <a:p>
            <a:r>
              <a:rPr lang="zh-CN" altLang="en-US" sz="3600" b="1"/>
              <a:t>(     ) The Nazis stole the Amber Room within two days.</a:t>
            </a:r>
          </a:p>
          <a:p>
            <a:endParaRPr lang="zh-CN" altLang="en-US" sz="3600" b="1"/>
          </a:p>
        </p:txBody>
      </p:sp>
      <p:sp>
        <p:nvSpPr>
          <p:cNvPr id="33795" name="Text Box 3"/>
          <p:cNvSpPr txBox="1">
            <a:spLocks noChangeArrowheads="1"/>
          </p:cNvSpPr>
          <p:nvPr/>
        </p:nvSpPr>
        <p:spPr bwMode="auto">
          <a:xfrm>
            <a:off x="893762" y="1917229"/>
            <a:ext cx="4921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rgbClr val="FF0000"/>
                </a:solidFill>
                <a:latin typeface="Comic Sans MS" panose="030F0702030302020204" pitchFamily="66" charset="0"/>
              </a:rPr>
              <a:t>F</a:t>
            </a:r>
          </a:p>
        </p:txBody>
      </p:sp>
      <p:sp>
        <p:nvSpPr>
          <p:cNvPr id="33796" name="Text Box 4"/>
          <p:cNvSpPr txBox="1">
            <a:spLocks noChangeArrowheads="1"/>
          </p:cNvSpPr>
          <p:nvPr/>
        </p:nvSpPr>
        <p:spPr bwMode="auto">
          <a:xfrm>
            <a:off x="749300" y="4652491"/>
            <a:ext cx="53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rgbClr val="FF0000"/>
                </a:solidFill>
                <a:latin typeface="Comic Sans MS" panose="030F0702030302020204" pitchFamily="66" charset="0"/>
                <a:ea typeface="Gulim" panose="020B0600000101010101" pitchFamily="34" charset="-127"/>
              </a:rPr>
              <a:t>T</a:t>
            </a:r>
          </a:p>
        </p:txBody>
      </p:sp>
      <p:pic>
        <p:nvPicPr>
          <p:cNvPr id="33797" name="Picture 5" descr="ico_error">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5274321"/>
            <a:ext cx="1511300" cy="138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Text Box 6"/>
          <p:cNvSpPr txBox="1">
            <a:spLocks noChangeArrowheads="1"/>
          </p:cNvSpPr>
          <p:nvPr/>
        </p:nvSpPr>
        <p:spPr bwMode="auto">
          <a:xfrm>
            <a:off x="0" y="0"/>
            <a:ext cx="1371600" cy="457200"/>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Para 4</a:t>
            </a:r>
          </a:p>
        </p:txBody>
      </p:sp>
      <p:sp>
        <p:nvSpPr>
          <p:cNvPr id="33799" name="Text Box 7"/>
          <p:cNvSpPr txBox="1">
            <a:spLocks noChangeArrowheads="1"/>
          </p:cNvSpPr>
          <p:nvPr/>
        </p:nvSpPr>
        <p:spPr bwMode="auto">
          <a:xfrm>
            <a:off x="1752600" y="26177"/>
            <a:ext cx="2819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i="1">
                <a:solidFill>
                  <a:srgbClr val="0000CC"/>
                </a:solidFill>
                <a:latin typeface="Times New Roman" panose="02020603050405020304" pitchFamily="18" charset="0"/>
                <a:cs typeface="Times New Roman" panose="02020603050405020304" pitchFamily="18" charset="0"/>
              </a:rPr>
              <a:t>True or False</a:t>
            </a:r>
          </a:p>
        </p:txBody>
      </p:sp>
      <p:sp>
        <p:nvSpPr>
          <p:cNvPr id="33800" name="Text Box 8"/>
          <p:cNvSpPr txBox="1">
            <a:spLocks noChangeArrowheads="1"/>
          </p:cNvSpPr>
          <p:nvPr/>
        </p:nvSpPr>
        <p:spPr bwMode="auto">
          <a:xfrm>
            <a:off x="822325" y="836141"/>
            <a:ext cx="53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rgbClr val="FF0000"/>
                </a:solidFill>
                <a:latin typeface="Comic Sans MS" panose="030F0702030302020204" pitchFamily="66" charset="0"/>
                <a:ea typeface="Gulim" panose="020B0600000101010101" pitchFamily="34" charset="-127"/>
              </a:rPr>
              <a:t>T</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3800"/>
                                        </p:tgtEl>
                                        <p:attrNameLst>
                                          <p:attrName>style.visibility</p:attrName>
                                        </p:attrNameLst>
                                      </p:cBhvr>
                                      <p:to>
                                        <p:strVal val="visible"/>
                                      </p:to>
                                    </p:set>
                                    <p:anim calcmode="lin" valueType="num">
                                      <p:cBhvr>
                                        <p:cTn id="7" dur="1000" fill="hold"/>
                                        <p:tgtEl>
                                          <p:spTgt spid="33800"/>
                                        </p:tgtEl>
                                        <p:attrNameLst>
                                          <p:attrName>ppt_w</p:attrName>
                                        </p:attrNameLst>
                                      </p:cBhvr>
                                      <p:tavLst>
                                        <p:tav tm="0">
                                          <p:val>
                                            <p:fltVal val="0"/>
                                          </p:val>
                                        </p:tav>
                                        <p:tav tm="100000">
                                          <p:val>
                                            <p:strVal val="#ppt_w"/>
                                          </p:val>
                                        </p:tav>
                                      </p:tavLst>
                                    </p:anim>
                                    <p:anim calcmode="lin" valueType="num">
                                      <p:cBhvr>
                                        <p:cTn id="8" dur="1000" fill="hold"/>
                                        <p:tgtEl>
                                          <p:spTgt spid="33800"/>
                                        </p:tgtEl>
                                        <p:attrNameLst>
                                          <p:attrName>ppt_h</p:attrName>
                                        </p:attrNameLst>
                                      </p:cBhvr>
                                      <p:tavLst>
                                        <p:tav tm="0">
                                          <p:val>
                                            <p:fltVal val="0"/>
                                          </p:val>
                                        </p:tav>
                                        <p:tav tm="100000">
                                          <p:val>
                                            <p:strVal val="#ppt_h"/>
                                          </p:val>
                                        </p:tav>
                                      </p:tavLst>
                                    </p:anim>
                                    <p:anim calcmode="lin" valueType="num">
                                      <p:cBhvr>
                                        <p:cTn id="9" dur="1000" fill="hold"/>
                                        <p:tgtEl>
                                          <p:spTgt spid="3380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380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33795"/>
                                        </p:tgtEl>
                                        <p:attrNameLst>
                                          <p:attrName>style.visibility</p:attrName>
                                        </p:attrNameLst>
                                      </p:cBhvr>
                                      <p:to>
                                        <p:strVal val="visible"/>
                                      </p:to>
                                    </p:set>
                                    <p:anim calcmode="lin" valueType="num">
                                      <p:cBhvr>
                                        <p:cTn id="15" dur="1000" fill="hold"/>
                                        <p:tgtEl>
                                          <p:spTgt spid="33795"/>
                                        </p:tgtEl>
                                        <p:attrNameLst>
                                          <p:attrName>ppt_w</p:attrName>
                                        </p:attrNameLst>
                                      </p:cBhvr>
                                      <p:tavLst>
                                        <p:tav tm="0">
                                          <p:val>
                                            <p:fltVal val="0"/>
                                          </p:val>
                                        </p:tav>
                                        <p:tav tm="100000">
                                          <p:val>
                                            <p:strVal val="#ppt_w"/>
                                          </p:val>
                                        </p:tav>
                                      </p:tavLst>
                                    </p:anim>
                                    <p:anim calcmode="lin" valueType="num">
                                      <p:cBhvr>
                                        <p:cTn id="16" dur="1000" fill="hold"/>
                                        <p:tgtEl>
                                          <p:spTgt spid="33795"/>
                                        </p:tgtEl>
                                        <p:attrNameLst>
                                          <p:attrName>ppt_h</p:attrName>
                                        </p:attrNameLst>
                                      </p:cBhvr>
                                      <p:tavLst>
                                        <p:tav tm="0">
                                          <p:val>
                                            <p:fltVal val="0"/>
                                          </p:val>
                                        </p:tav>
                                        <p:tav tm="100000">
                                          <p:val>
                                            <p:strVal val="#ppt_h"/>
                                          </p:val>
                                        </p:tav>
                                      </p:tavLst>
                                    </p:anim>
                                    <p:anim calcmode="lin" valueType="num">
                                      <p:cBhvr>
                                        <p:cTn id="17" dur="1000" fill="hold"/>
                                        <p:tgtEl>
                                          <p:spTgt spid="3379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379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33794">
                                            <p:txEl>
                                              <p:pRg st="2" end="2"/>
                                            </p:txEl>
                                          </p:spTgt>
                                        </p:tgtEl>
                                        <p:attrNameLst>
                                          <p:attrName>style.visibility</p:attrName>
                                        </p:attrNameLst>
                                      </p:cBhvr>
                                      <p:to>
                                        <p:strVal val="visible"/>
                                      </p:to>
                                    </p:set>
                                    <p:animEffect transition="in" filter="blinds(horizontal)">
                                      <p:cBhvr>
                                        <p:cTn id="23" dur="500"/>
                                        <p:tgtEl>
                                          <p:spTgt spid="33794">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5" presetClass="entr" presetSubtype="0" fill="hold" grpId="0" nodeType="clickEffect">
                                  <p:stCondLst>
                                    <p:cond delay="0"/>
                                  </p:stCondLst>
                                  <p:childTnLst>
                                    <p:set>
                                      <p:cBhvr>
                                        <p:cTn id="27" dur="1" fill="hold">
                                          <p:stCondLst>
                                            <p:cond delay="0"/>
                                          </p:stCondLst>
                                        </p:cTn>
                                        <p:tgtEl>
                                          <p:spTgt spid="33796"/>
                                        </p:tgtEl>
                                        <p:attrNameLst>
                                          <p:attrName>style.visibility</p:attrName>
                                        </p:attrNameLst>
                                      </p:cBhvr>
                                      <p:to>
                                        <p:strVal val="visible"/>
                                      </p:to>
                                    </p:set>
                                    <p:anim calcmode="lin" valueType="num">
                                      <p:cBhvr>
                                        <p:cTn id="28" dur="1000" fill="hold"/>
                                        <p:tgtEl>
                                          <p:spTgt spid="33796"/>
                                        </p:tgtEl>
                                        <p:attrNameLst>
                                          <p:attrName>ppt_w</p:attrName>
                                        </p:attrNameLst>
                                      </p:cBhvr>
                                      <p:tavLst>
                                        <p:tav tm="0">
                                          <p:val>
                                            <p:fltVal val="0"/>
                                          </p:val>
                                        </p:tav>
                                        <p:tav tm="100000">
                                          <p:val>
                                            <p:strVal val="#ppt_w"/>
                                          </p:val>
                                        </p:tav>
                                      </p:tavLst>
                                    </p:anim>
                                    <p:anim calcmode="lin" valueType="num">
                                      <p:cBhvr>
                                        <p:cTn id="29" dur="1000" fill="hold"/>
                                        <p:tgtEl>
                                          <p:spTgt spid="33796"/>
                                        </p:tgtEl>
                                        <p:attrNameLst>
                                          <p:attrName>ppt_h</p:attrName>
                                        </p:attrNameLst>
                                      </p:cBhvr>
                                      <p:tavLst>
                                        <p:tav tm="0">
                                          <p:val>
                                            <p:fltVal val="0"/>
                                          </p:val>
                                        </p:tav>
                                        <p:tav tm="100000">
                                          <p:val>
                                            <p:strVal val="#ppt_h"/>
                                          </p:val>
                                        </p:tav>
                                      </p:tavLst>
                                    </p:anim>
                                    <p:anim calcmode="lin" valueType="num">
                                      <p:cBhvr>
                                        <p:cTn id="30" dur="1000" fill="hold"/>
                                        <p:tgtEl>
                                          <p:spTgt spid="3379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79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utoUpdateAnimBg="0"/>
      <p:bldP spid="33796" grpId="0" autoUpdateAnimBg="0"/>
      <p:bldP spid="33800"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4294967295"/>
          </p:nvPr>
        </p:nvSpPr>
        <p:spPr bwMode="auto">
          <a:xfrm>
            <a:off x="179512" y="908720"/>
            <a:ext cx="8964488" cy="41036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buFont typeface="Wingdings" panose="05000000000000000000" pitchFamily="2" charset="2"/>
              <a:buNone/>
            </a:pPr>
            <a:r>
              <a:rPr lang="zh-CN" altLang="en-US" b="1"/>
              <a:t>( </a:t>
            </a:r>
            <a:r>
              <a:rPr lang="zh-CN" altLang="en-US" b="1" smtClean="0"/>
              <a:t>       </a:t>
            </a:r>
            <a:r>
              <a:rPr lang="zh-CN" altLang="en-US" b="1"/>
              <a:t>)  </a:t>
            </a:r>
            <a:r>
              <a:rPr lang="zh-CN" altLang="en-US" sz="3600" b="1"/>
              <a:t>Which of the following is wrong about the Amber Room?</a:t>
            </a:r>
          </a:p>
          <a:p>
            <a:pPr marL="609600" indent="-609600">
              <a:buFont typeface="Wingdings" panose="05000000000000000000" pitchFamily="2" charset="2"/>
              <a:buNone/>
            </a:pPr>
            <a:r>
              <a:rPr lang="zh-CN" altLang="en-US" sz="3600" b="1">
                <a:solidFill>
                  <a:srgbClr val="0000CC"/>
                </a:solidFill>
              </a:rPr>
              <a:t>A.People continue to search for the old room.</a:t>
            </a:r>
          </a:p>
          <a:p>
            <a:pPr marL="609600" indent="-609600">
              <a:buFont typeface="Wingdings" panose="05000000000000000000" pitchFamily="2" charset="2"/>
              <a:buNone/>
            </a:pPr>
            <a:r>
              <a:rPr lang="zh-CN" altLang="en-US" sz="3600" b="1">
                <a:solidFill>
                  <a:srgbClr val="0000CC"/>
                </a:solidFill>
              </a:rPr>
              <a:t>B.People find the room finally.</a:t>
            </a:r>
          </a:p>
          <a:p>
            <a:pPr marL="609600" indent="-609600">
              <a:buFont typeface="Wingdings" panose="05000000000000000000" pitchFamily="2" charset="2"/>
              <a:buNone/>
            </a:pPr>
            <a:r>
              <a:rPr lang="zh-CN" altLang="en-US" sz="3600" b="1">
                <a:solidFill>
                  <a:srgbClr val="0000CC"/>
                </a:solidFill>
              </a:rPr>
              <a:t>C.The Russians and Germans have built a new one.</a:t>
            </a:r>
          </a:p>
          <a:p>
            <a:pPr marL="609600" indent="-609600">
              <a:buFont typeface="Wingdings" panose="05000000000000000000" pitchFamily="2" charset="2"/>
              <a:buNone/>
            </a:pPr>
            <a:r>
              <a:rPr lang="zh-CN" altLang="en-US" sz="3600" b="1">
                <a:solidFill>
                  <a:srgbClr val="0000CC"/>
                </a:solidFill>
              </a:rPr>
              <a:t>D.The new one is much like the old one.</a:t>
            </a:r>
          </a:p>
        </p:txBody>
      </p:sp>
      <p:sp>
        <p:nvSpPr>
          <p:cNvPr id="34819" name="Text Box 3"/>
          <p:cNvSpPr txBox="1">
            <a:spLocks noChangeArrowheads="1"/>
          </p:cNvSpPr>
          <p:nvPr/>
        </p:nvSpPr>
        <p:spPr bwMode="auto">
          <a:xfrm>
            <a:off x="419100" y="908720"/>
            <a:ext cx="533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solidFill>
                  <a:srgbClr val="FF0000"/>
                </a:solidFill>
                <a:latin typeface="Comic Sans MS" panose="030F0702030302020204" pitchFamily="66" charset="0"/>
                <a:ea typeface="Gulim" panose="020B0600000101010101" pitchFamily="34" charset="-127"/>
              </a:rPr>
              <a:t>B</a:t>
            </a:r>
          </a:p>
        </p:txBody>
      </p:sp>
      <p:sp>
        <p:nvSpPr>
          <p:cNvPr id="34820" name="Text Box 4"/>
          <p:cNvSpPr txBox="1">
            <a:spLocks noChangeArrowheads="1"/>
          </p:cNvSpPr>
          <p:nvPr/>
        </p:nvSpPr>
        <p:spPr bwMode="auto">
          <a:xfrm>
            <a:off x="0" y="0"/>
            <a:ext cx="1371600" cy="457200"/>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Para 5</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1000" fill="hold"/>
                                        <p:tgtEl>
                                          <p:spTgt spid="34819"/>
                                        </p:tgtEl>
                                        <p:attrNameLst>
                                          <p:attrName>ppt_w</p:attrName>
                                        </p:attrNameLst>
                                      </p:cBhvr>
                                      <p:tavLst>
                                        <p:tav tm="0">
                                          <p:val>
                                            <p:fltVal val="0"/>
                                          </p:val>
                                        </p:tav>
                                        <p:tav tm="100000">
                                          <p:val>
                                            <p:strVal val="#ppt_w"/>
                                          </p:val>
                                        </p:tav>
                                      </p:tavLst>
                                    </p:anim>
                                    <p:anim calcmode="lin" valueType="num">
                                      <p:cBhvr>
                                        <p:cTn id="8" dur="1000" fill="hold"/>
                                        <p:tgtEl>
                                          <p:spTgt spid="34819"/>
                                        </p:tgtEl>
                                        <p:attrNameLst>
                                          <p:attrName>ppt_h</p:attrName>
                                        </p:attrNameLst>
                                      </p:cBhvr>
                                      <p:tavLst>
                                        <p:tav tm="0">
                                          <p:val>
                                            <p:fltVal val="0"/>
                                          </p:val>
                                        </p:tav>
                                        <p:tav tm="100000">
                                          <p:val>
                                            <p:strVal val="#ppt_h"/>
                                          </p:val>
                                        </p:tav>
                                      </p:tavLst>
                                    </p:anim>
                                    <p:anim calcmode="lin" valueType="num">
                                      <p:cBhvr>
                                        <p:cTn id="9" dur="1000" fill="hold"/>
                                        <p:tgtEl>
                                          <p:spTgt spid="3481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48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23850" y="303213"/>
            <a:ext cx="7596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4000" b="1">
                <a:solidFill>
                  <a:srgbClr val="FF0000"/>
                </a:solidFill>
                <a:latin typeface="Times New Roman" panose="02020603050405020304" pitchFamily="18" charset="0"/>
              </a:rPr>
              <a:t>The characteristics of the passage </a:t>
            </a:r>
          </a:p>
        </p:txBody>
      </p:sp>
      <p:sp>
        <p:nvSpPr>
          <p:cNvPr id="35843" name="Rectangle 3"/>
          <p:cNvSpPr>
            <a:spLocks noChangeArrowheads="1"/>
          </p:cNvSpPr>
          <p:nvPr/>
        </p:nvSpPr>
        <p:spPr bwMode="auto">
          <a:xfrm>
            <a:off x="684213" y="1341438"/>
            <a:ext cx="7920037" cy="3751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zh-CN" altLang="en-US" sz="4000" b="1" i="1">
                <a:latin typeface="Times New Roman" panose="02020603050405020304" pitchFamily="18" charset="0"/>
              </a:rPr>
              <a:t>    This passage tells the history of the Amber Room in the order of time so that we can clearly know what happened to it. Besides, the passage uses the Past Tense. </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strips(downRight)">
                                      <p:cBhvr>
                                        <p:cTn id="7" dur="1000"/>
                                        <p:tgtEl>
                                          <p:spTgt spid="358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wedge">
                                      <p:cBhvr>
                                        <p:cTn id="12" dur="10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4294967295"/>
          </p:nvPr>
        </p:nvSpPr>
        <p:spPr bwMode="auto">
          <a:xfrm>
            <a:off x="107950" y="2366963"/>
            <a:ext cx="9396413" cy="384968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b="1"/>
              <a:t>Suppose you are the guide of the Amber Room!</a:t>
            </a:r>
          </a:p>
          <a:p>
            <a:r>
              <a:rPr lang="zh-CN" altLang="en-US" sz="2400" b="1"/>
              <a:t>You are going to introduce the Amber Room to visitors.</a:t>
            </a:r>
          </a:p>
          <a:p>
            <a:r>
              <a:rPr lang="zh-CN" altLang="en-US" sz="2400" b="1">
                <a:solidFill>
                  <a:srgbClr val="FF0000"/>
                </a:solidFill>
              </a:rPr>
              <a:t>What are you going to introduce?</a:t>
            </a:r>
          </a:p>
          <a:p>
            <a:r>
              <a:rPr lang="zh-CN" altLang="en-US" sz="2400" b="1">
                <a:solidFill>
                  <a:srgbClr val="FF0000"/>
                </a:solidFill>
              </a:rPr>
              <a:t>Basic information: made of ... </a:t>
            </a:r>
          </a:p>
          <a:p>
            <a:r>
              <a:rPr lang="zh-CN" altLang="en-US" sz="2400" b="1">
                <a:solidFill>
                  <a:srgbClr val="FF0000"/>
                </a:solidFill>
              </a:rPr>
              <a:t>History: 1716             1770          1941       2003</a:t>
            </a:r>
            <a:r>
              <a:rPr lang="zh-CN" altLang="en-US" sz="2400" b="1"/>
              <a:t>    </a:t>
            </a:r>
          </a:p>
          <a:p>
            <a:endParaRPr lang="zh-CN" altLang="en-US" sz="2400"/>
          </a:p>
          <a:p>
            <a:endParaRPr lang="zh-CN" altLang="en-US" sz="2400"/>
          </a:p>
        </p:txBody>
      </p:sp>
      <p:sp>
        <p:nvSpPr>
          <p:cNvPr id="36867" name="Line 3"/>
          <p:cNvSpPr>
            <a:spLocks noChangeShapeType="1"/>
          </p:cNvSpPr>
          <p:nvPr/>
        </p:nvSpPr>
        <p:spPr bwMode="auto">
          <a:xfrm>
            <a:off x="3348038" y="5229225"/>
            <a:ext cx="576262" cy="0"/>
          </a:xfrm>
          <a:prstGeom prst="line">
            <a:avLst/>
          </a:prstGeom>
          <a:noFill/>
          <a:ln w="69850" cmpd="sng">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68" name="Line 4"/>
          <p:cNvSpPr>
            <a:spLocks noChangeShapeType="1"/>
          </p:cNvSpPr>
          <p:nvPr/>
        </p:nvSpPr>
        <p:spPr bwMode="auto">
          <a:xfrm>
            <a:off x="5651500" y="5229225"/>
            <a:ext cx="576263" cy="0"/>
          </a:xfrm>
          <a:prstGeom prst="line">
            <a:avLst/>
          </a:prstGeom>
          <a:noFill/>
          <a:ln w="69850" cmpd="sng">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6869" name="Picture 5" descr="cicer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325" y="0"/>
            <a:ext cx="29876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6" descr="aug200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84663"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AutoShape 7"/>
          <p:cNvSpPr>
            <a:spLocks noChangeArrowheads="1"/>
          </p:cNvSpPr>
          <p:nvPr/>
        </p:nvSpPr>
        <p:spPr bwMode="auto">
          <a:xfrm>
            <a:off x="4648200" y="0"/>
            <a:ext cx="1944688" cy="609600"/>
          </a:xfrm>
          <a:prstGeom prst="cloudCallout">
            <a:avLst>
              <a:gd name="adj1" fmla="val -28532"/>
              <a:gd name="adj2" fmla="val 207292"/>
            </a:avLst>
          </a:prstGeom>
          <a:solidFill>
            <a:srgbClr val="E7A1DF"/>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1"/>
          </a:p>
        </p:txBody>
      </p:sp>
      <p:sp>
        <p:nvSpPr>
          <p:cNvPr id="36872" name="Rectangle 8"/>
          <p:cNvSpPr>
            <a:spLocks noChangeArrowheads="1"/>
          </p:cNvSpPr>
          <p:nvPr/>
        </p:nvSpPr>
        <p:spPr bwMode="auto">
          <a:xfrm>
            <a:off x="4932363" y="0"/>
            <a:ext cx="14716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welcome</a:t>
            </a:r>
          </a:p>
        </p:txBody>
      </p:sp>
      <p:sp>
        <p:nvSpPr>
          <p:cNvPr id="36873" name="Line 9"/>
          <p:cNvSpPr>
            <a:spLocks noChangeShapeType="1"/>
          </p:cNvSpPr>
          <p:nvPr/>
        </p:nvSpPr>
        <p:spPr bwMode="auto">
          <a:xfrm>
            <a:off x="4932363" y="6021388"/>
            <a:ext cx="576262" cy="0"/>
          </a:xfrm>
          <a:prstGeom prst="line">
            <a:avLst/>
          </a:prstGeom>
          <a:noFill/>
          <a:ln w="69850" cmpd="sng">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74" name="Text Box 10"/>
          <p:cNvSpPr txBox="1">
            <a:spLocks noChangeArrowheads="1"/>
          </p:cNvSpPr>
          <p:nvPr/>
        </p:nvSpPr>
        <p:spPr bwMode="auto">
          <a:xfrm>
            <a:off x="107950" y="5013325"/>
            <a:ext cx="342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CC"/>
                </a:solidFill>
              </a:rPr>
              <a:t>Frederick William I</a:t>
            </a:r>
          </a:p>
        </p:txBody>
      </p:sp>
      <p:sp>
        <p:nvSpPr>
          <p:cNvPr id="36875" name="Text Box 11"/>
          <p:cNvSpPr txBox="1">
            <a:spLocks noChangeArrowheads="1"/>
          </p:cNvSpPr>
          <p:nvPr/>
        </p:nvSpPr>
        <p:spPr bwMode="auto">
          <a:xfrm>
            <a:off x="3851275" y="5013325"/>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CC"/>
                </a:solidFill>
              </a:rPr>
              <a:t>Catherine II</a:t>
            </a:r>
          </a:p>
        </p:txBody>
      </p:sp>
      <p:sp>
        <p:nvSpPr>
          <p:cNvPr id="36876" name="Text Box 12"/>
          <p:cNvSpPr txBox="1">
            <a:spLocks noChangeArrowheads="1"/>
          </p:cNvSpPr>
          <p:nvPr/>
        </p:nvSpPr>
        <p:spPr bwMode="auto">
          <a:xfrm>
            <a:off x="6372225" y="5013325"/>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CC"/>
                </a:solidFill>
              </a:rPr>
              <a:t>German Nazis</a:t>
            </a:r>
          </a:p>
        </p:txBody>
      </p:sp>
      <p:sp>
        <p:nvSpPr>
          <p:cNvPr id="36877" name="Text Box 13"/>
          <p:cNvSpPr txBox="1">
            <a:spLocks noChangeArrowheads="1"/>
          </p:cNvSpPr>
          <p:nvPr/>
        </p:nvSpPr>
        <p:spPr bwMode="auto">
          <a:xfrm>
            <a:off x="5580063" y="5805488"/>
            <a:ext cx="335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CC"/>
                </a:solidFill>
              </a:rPr>
              <a:t>Russians &amp; Germans</a:t>
            </a:r>
          </a:p>
        </p:txBody>
      </p:sp>
      <p:sp>
        <p:nvSpPr>
          <p:cNvPr id="36878" name="Text Box 14"/>
          <p:cNvSpPr txBox="1">
            <a:spLocks noChangeArrowheads="1"/>
          </p:cNvSpPr>
          <p:nvPr/>
        </p:nvSpPr>
        <p:spPr bwMode="auto">
          <a:xfrm>
            <a:off x="0" y="0"/>
            <a:ext cx="2484438" cy="701675"/>
          </a:xfrm>
          <a:prstGeom prst="rect">
            <a:avLst/>
          </a:prstGeom>
          <a:solidFill>
            <a:srgbClr val="E8D8E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t>Role-play</a:t>
            </a:r>
          </a:p>
        </p:txBody>
      </p:sp>
      <p:sp>
        <p:nvSpPr>
          <p:cNvPr id="36879" name="Text Box 15"/>
          <p:cNvSpPr txBox="1">
            <a:spLocks noChangeArrowheads="1"/>
          </p:cNvSpPr>
          <p:nvPr/>
        </p:nvSpPr>
        <p:spPr bwMode="auto">
          <a:xfrm>
            <a:off x="102507" y="2619490"/>
            <a:ext cx="8893175" cy="17399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a:solidFill>
                  <a:srgbClr val="FFFF66"/>
                </a:solidFill>
              </a:rPr>
              <a:t>Ladies and gentlemen, welcome to Amber Room. I’m glad to introduce the Amber Room to you...</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866">
                                            <p:txEl>
                                              <p:pRg st="2" end="2"/>
                                            </p:txEl>
                                          </p:spTgt>
                                        </p:tgtEl>
                                        <p:attrNameLst>
                                          <p:attrName>style.visibility</p:attrName>
                                        </p:attrNameLst>
                                      </p:cBhvr>
                                      <p:to>
                                        <p:strVal val="visible"/>
                                      </p:to>
                                    </p:set>
                                    <p:animEffect transition="in" filter="blinds(horizontal)">
                                      <p:cBhvr>
                                        <p:cTn id="7" dur="500"/>
                                        <p:tgtEl>
                                          <p:spTgt spid="36866">
                                            <p:txEl>
                                              <p:pRg st="2" end="2"/>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6867"/>
                                        </p:tgtEl>
                                        <p:attrNameLst>
                                          <p:attrName>style.visibility</p:attrName>
                                        </p:attrNameLst>
                                      </p:cBhvr>
                                      <p:to>
                                        <p:strVal val="visible"/>
                                      </p:to>
                                    </p:set>
                                    <p:animEffect transition="in" filter="blinds(horizontal)">
                                      <p:cBhvr>
                                        <p:cTn id="10" dur="500"/>
                                        <p:tgtEl>
                                          <p:spTgt spid="3686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blinds(horizontal)">
                                      <p:cBhvr>
                                        <p:cTn id="13" dur="500"/>
                                        <p:tgtEl>
                                          <p:spTgt spid="3686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6873"/>
                                        </p:tgtEl>
                                        <p:attrNameLst>
                                          <p:attrName>style.visibility</p:attrName>
                                        </p:attrNameLst>
                                      </p:cBhvr>
                                      <p:to>
                                        <p:strVal val="visible"/>
                                      </p:to>
                                    </p:set>
                                    <p:animEffect transition="in" filter="blinds(horizontal)">
                                      <p:cBhvr>
                                        <p:cTn id="16" dur="500"/>
                                        <p:tgtEl>
                                          <p:spTgt spid="3687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36866">
                                            <p:txEl>
                                              <p:pRg st="3" end="3"/>
                                            </p:txEl>
                                          </p:spTgt>
                                        </p:tgtEl>
                                        <p:attrNameLst>
                                          <p:attrName>style.visibility</p:attrName>
                                        </p:attrNameLst>
                                      </p:cBhvr>
                                      <p:to>
                                        <p:strVal val="visible"/>
                                      </p:to>
                                    </p:set>
                                    <p:animEffect transition="in" filter="blinds(horizontal)">
                                      <p:cBhvr>
                                        <p:cTn id="21" dur="500"/>
                                        <p:tgtEl>
                                          <p:spTgt spid="36866">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6866">
                                            <p:txEl>
                                              <p:pRg st="4" end="4"/>
                                            </p:txEl>
                                          </p:spTgt>
                                        </p:tgtEl>
                                        <p:attrNameLst>
                                          <p:attrName>style.visibility</p:attrName>
                                        </p:attrNameLst>
                                      </p:cBhvr>
                                      <p:to>
                                        <p:strVal val="visible"/>
                                      </p:to>
                                    </p:set>
                                    <p:animEffect transition="in" filter="blinds(horizontal)">
                                      <p:cBhvr>
                                        <p:cTn id="24" dur="500"/>
                                        <p:tgtEl>
                                          <p:spTgt spid="36866">
                                            <p:txEl>
                                              <p:pRg st="4" end="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6874"/>
                                        </p:tgtEl>
                                        <p:attrNameLst>
                                          <p:attrName>style.visibility</p:attrName>
                                        </p:attrNameLst>
                                      </p:cBhvr>
                                      <p:to>
                                        <p:strVal val="visible"/>
                                      </p:to>
                                    </p:set>
                                    <p:animEffect transition="in" filter="blinds(horizontal)">
                                      <p:cBhvr>
                                        <p:cTn id="29" dur="500"/>
                                        <p:tgtEl>
                                          <p:spTgt spid="3687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6875"/>
                                        </p:tgtEl>
                                        <p:attrNameLst>
                                          <p:attrName>style.visibility</p:attrName>
                                        </p:attrNameLst>
                                      </p:cBhvr>
                                      <p:to>
                                        <p:strVal val="visible"/>
                                      </p:to>
                                    </p:set>
                                    <p:animEffect transition="in" filter="blinds(horizontal)">
                                      <p:cBhvr>
                                        <p:cTn id="34" dur="500"/>
                                        <p:tgtEl>
                                          <p:spTgt spid="3687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6876"/>
                                        </p:tgtEl>
                                        <p:attrNameLst>
                                          <p:attrName>style.visibility</p:attrName>
                                        </p:attrNameLst>
                                      </p:cBhvr>
                                      <p:to>
                                        <p:strVal val="visible"/>
                                      </p:to>
                                    </p:set>
                                    <p:animEffect transition="in" filter="blinds(horizontal)">
                                      <p:cBhvr>
                                        <p:cTn id="39" dur="500"/>
                                        <p:tgtEl>
                                          <p:spTgt spid="3687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36877"/>
                                        </p:tgtEl>
                                        <p:attrNameLst>
                                          <p:attrName>style.visibility</p:attrName>
                                        </p:attrNameLst>
                                      </p:cBhvr>
                                      <p:to>
                                        <p:strVal val="visible"/>
                                      </p:to>
                                    </p:set>
                                    <p:animEffect transition="in" filter="blinds(horizontal)">
                                      <p:cBhvr>
                                        <p:cTn id="44" dur="500"/>
                                        <p:tgtEl>
                                          <p:spTgt spid="36877"/>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36879"/>
                                        </p:tgtEl>
                                        <p:attrNameLst>
                                          <p:attrName>style.visibility</p:attrName>
                                        </p:attrNameLst>
                                      </p:cBhvr>
                                      <p:to>
                                        <p:strVal val="visible"/>
                                      </p:to>
                                    </p:set>
                                    <p:animEffect transition="in" filter="blinds(horizontal)">
                                      <p:cBhvr>
                                        <p:cTn id="49" dur="500"/>
                                        <p:tgtEl>
                                          <p:spTgt spid="368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nimBg="1"/>
      <p:bldP spid="36868" grpId="0" animBg="1"/>
      <p:bldP spid="36873" grpId="0" animBg="1"/>
      <p:bldP spid="36874" grpId="0" autoUpdateAnimBg="0"/>
      <p:bldP spid="36875" grpId="0" autoUpdateAnimBg="0"/>
      <p:bldP spid="36876" grpId="0" autoUpdateAnimBg="0"/>
      <p:bldP spid="36877" grpId="0" autoUpdateAnimBg="0"/>
      <p:bldP spid="36879"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D:\08072401-2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2425" y="2759075"/>
            <a:ext cx="2857500" cy="222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4" descr="D:\08072401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138" y="1416050"/>
            <a:ext cx="4098925" cy="286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任意多边形 3"/>
          <p:cNvSpPr>
            <a:spLocks/>
          </p:cNvSpPr>
          <p:nvPr/>
        </p:nvSpPr>
        <p:spPr bwMode="auto">
          <a:xfrm>
            <a:off x="0" y="3000375"/>
            <a:ext cx="1604963" cy="1903413"/>
          </a:xfrm>
          <a:custGeom>
            <a:avLst/>
            <a:gdLst>
              <a:gd name="T0" fmla="*/ 1748590 w 1748590"/>
              <a:gd name="T1" fmla="*/ 0 h 1973179"/>
              <a:gd name="T2" fmla="*/ 818147 w 1748590"/>
              <a:gd name="T3" fmla="*/ 657727 h 1973179"/>
              <a:gd name="T4" fmla="*/ 0 w 1748590"/>
              <a:gd name="T5" fmla="*/ 1973179 h 1973179"/>
              <a:gd name="T6" fmla="*/ 0 w 1748590"/>
              <a:gd name="T7" fmla="*/ 0 h 1973179"/>
              <a:gd name="T8" fmla="*/ 1748590 w 1748590"/>
              <a:gd name="T9" fmla="*/ 1973179 h 1973179"/>
            </a:gdLst>
            <a:ahLst/>
            <a:cxnLst>
              <a:cxn ang="0">
                <a:pos x="T0" y="T1"/>
              </a:cxn>
              <a:cxn ang="0">
                <a:pos x="T2" y="T3"/>
              </a:cxn>
              <a:cxn ang="0">
                <a:pos x="T4" y="T5"/>
              </a:cxn>
            </a:cxnLst>
            <a:rect l="T6" t="T7" r="T8" b="T9"/>
            <a:pathLst>
              <a:path w="1748590" h="1973179">
                <a:moveTo>
                  <a:pt x="1748590" y="0"/>
                </a:moveTo>
                <a:cubicBezTo>
                  <a:pt x="1429084" y="164432"/>
                  <a:pt x="1109579" y="328864"/>
                  <a:pt x="818147" y="657727"/>
                </a:cubicBezTo>
                <a:cubicBezTo>
                  <a:pt x="526715" y="986590"/>
                  <a:pt x="263357" y="1479884"/>
                  <a:pt x="0" y="1973179"/>
                </a:cubicBezTo>
              </a:path>
            </a:pathLst>
          </a:custGeom>
          <a:noFill/>
          <a:ln w="25400" cmpd="sng">
            <a:solidFill>
              <a:srgbClr val="FF66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7893" name="任意多边形 6"/>
          <p:cNvSpPr>
            <a:spLocks/>
          </p:cNvSpPr>
          <p:nvPr/>
        </p:nvSpPr>
        <p:spPr bwMode="auto">
          <a:xfrm>
            <a:off x="6991350" y="3984625"/>
            <a:ext cx="293688" cy="185738"/>
          </a:xfrm>
          <a:custGeom>
            <a:avLst/>
            <a:gdLst>
              <a:gd name="T0" fmla="*/ 28075 w 1604211"/>
              <a:gd name="T1" fmla="*/ 1014664 h 1014664"/>
              <a:gd name="T2" fmla="*/ 4011 w 1604211"/>
              <a:gd name="T3" fmla="*/ 878306 h 1014664"/>
              <a:gd name="T4" fmla="*/ 4011 w 1604211"/>
              <a:gd name="T5" fmla="*/ 745958 h 1014664"/>
              <a:gd name="T6" fmla="*/ 24064 w 1604211"/>
              <a:gd name="T7" fmla="*/ 621632 h 1014664"/>
              <a:gd name="T8" fmla="*/ 76201 w 1604211"/>
              <a:gd name="T9" fmla="*/ 477253 h 1014664"/>
              <a:gd name="T10" fmla="*/ 176464 w 1604211"/>
              <a:gd name="T11" fmla="*/ 308811 h 1014664"/>
              <a:gd name="T12" fmla="*/ 288759 w 1604211"/>
              <a:gd name="T13" fmla="*/ 196516 h 1014664"/>
              <a:gd name="T14" fmla="*/ 457201 w 1604211"/>
              <a:gd name="T15" fmla="*/ 84222 h 1014664"/>
              <a:gd name="T16" fmla="*/ 677780 w 1604211"/>
              <a:gd name="T17" fmla="*/ 12032 h 1014664"/>
              <a:gd name="T18" fmla="*/ 910390 w 1604211"/>
              <a:gd name="T19" fmla="*/ 12032 h 1014664"/>
              <a:gd name="T20" fmla="*/ 1098885 w 1604211"/>
              <a:gd name="T21" fmla="*/ 56148 h 1014664"/>
              <a:gd name="T22" fmla="*/ 1211180 w 1604211"/>
              <a:gd name="T23" fmla="*/ 108285 h 1014664"/>
              <a:gd name="T24" fmla="*/ 1335506 w 1604211"/>
              <a:gd name="T25" fmla="*/ 192506 h 1014664"/>
              <a:gd name="T26" fmla="*/ 1427748 w 1604211"/>
              <a:gd name="T27" fmla="*/ 292769 h 1014664"/>
              <a:gd name="T28" fmla="*/ 1475875 w 1604211"/>
              <a:gd name="T29" fmla="*/ 356937 h 1014664"/>
              <a:gd name="T30" fmla="*/ 1503948 w 1604211"/>
              <a:gd name="T31" fmla="*/ 401053 h 1014664"/>
              <a:gd name="T32" fmla="*/ 1552075 w 1604211"/>
              <a:gd name="T33" fmla="*/ 489285 h 1014664"/>
              <a:gd name="T34" fmla="*/ 1576138 w 1604211"/>
              <a:gd name="T35" fmla="*/ 561474 h 1014664"/>
              <a:gd name="T36" fmla="*/ 1592180 w 1604211"/>
              <a:gd name="T37" fmla="*/ 613611 h 1014664"/>
              <a:gd name="T38" fmla="*/ 1604211 w 1604211"/>
              <a:gd name="T39" fmla="*/ 689811 h 1014664"/>
              <a:gd name="T40" fmla="*/ 0 w 1604211"/>
              <a:gd name="T41" fmla="*/ 0 h 1014664"/>
              <a:gd name="T42" fmla="*/ 1604211 w 1604211"/>
              <a:gd name="T43" fmla="*/ 1014664 h 1014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604211" h="1014664">
                <a:moveTo>
                  <a:pt x="28075" y="1014664"/>
                </a:moveTo>
                <a:cubicBezTo>
                  <a:pt x="18048" y="968877"/>
                  <a:pt x="8022" y="923090"/>
                  <a:pt x="4011" y="878306"/>
                </a:cubicBezTo>
                <a:cubicBezTo>
                  <a:pt x="0" y="833522"/>
                  <a:pt x="669" y="788737"/>
                  <a:pt x="4011" y="745958"/>
                </a:cubicBezTo>
                <a:cubicBezTo>
                  <a:pt x="7353" y="703179"/>
                  <a:pt x="12032" y="666416"/>
                  <a:pt x="24064" y="621632"/>
                </a:cubicBezTo>
                <a:cubicBezTo>
                  <a:pt x="36096" y="576848"/>
                  <a:pt x="50801" y="529390"/>
                  <a:pt x="76201" y="477253"/>
                </a:cubicBezTo>
                <a:cubicBezTo>
                  <a:pt x="101601" y="425116"/>
                  <a:pt x="141038" y="355601"/>
                  <a:pt x="176464" y="308811"/>
                </a:cubicBezTo>
                <a:cubicBezTo>
                  <a:pt x="211890" y="262021"/>
                  <a:pt x="241970" y="233947"/>
                  <a:pt x="288759" y="196516"/>
                </a:cubicBezTo>
                <a:cubicBezTo>
                  <a:pt x="335548" y="159085"/>
                  <a:pt x="392364" y="114969"/>
                  <a:pt x="457201" y="84222"/>
                </a:cubicBezTo>
                <a:cubicBezTo>
                  <a:pt x="522038" y="53475"/>
                  <a:pt x="602249" y="24064"/>
                  <a:pt x="677780" y="12032"/>
                </a:cubicBezTo>
                <a:cubicBezTo>
                  <a:pt x="753311" y="0"/>
                  <a:pt x="840206" y="4679"/>
                  <a:pt x="910390" y="12032"/>
                </a:cubicBezTo>
                <a:cubicBezTo>
                  <a:pt x="980574" y="19385"/>
                  <a:pt x="1048753" y="40106"/>
                  <a:pt x="1098885" y="56148"/>
                </a:cubicBezTo>
                <a:cubicBezTo>
                  <a:pt x="1149017" y="72190"/>
                  <a:pt x="1171743" y="85559"/>
                  <a:pt x="1211180" y="108285"/>
                </a:cubicBezTo>
                <a:cubicBezTo>
                  <a:pt x="1250617" y="131011"/>
                  <a:pt x="1299411" y="161759"/>
                  <a:pt x="1335506" y="192506"/>
                </a:cubicBezTo>
                <a:cubicBezTo>
                  <a:pt x="1371601" y="223253"/>
                  <a:pt x="1404353" y="265364"/>
                  <a:pt x="1427748" y="292769"/>
                </a:cubicBezTo>
                <a:cubicBezTo>
                  <a:pt x="1451143" y="320174"/>
                  <a:pt x="1463175" y="338890"/>
                  <a:pt x="1475875" y="356937"/>
                </a:cubicBezTo>
                <a:cubicBezTo>
                  <a:pt x="1488575" y="374984"/>
                  <a:pt x="1491248" y="378995"/>
                  <a:pt x="1503948" y="401053"/>
                </a:cubicBezTo>
                <a:cubicBezTo>
                  <a:pt x="1516648" y="423111"/>
                  <a:pt x="1540043" y="462548"/>
                  <a:pt x="1552075" y="489285"/>
                </a:cubicBezTo>
                <a:cubicBezTo>
                  <a:pt x="1564107" y="516022"/>
                  <a:pt x="1569454" y="540753"/>
                  <a:pt x="1576138" y="561474"/>
                </a:cubicBezTo>
                <a:cubicBezTo>
                  <a:pt x="1582822" y="582195"/>
                  <a:pt x="1587501" y="592222"/>
                  <a:pt x="1592180" y="613611"/>
                </a:cubicBezTo>
                <a:cubicBezTo>
                  <a:pt x="1596859" y="635001"/>
                  <a:pt x="1600535" y="662406"/>
                  <a:pt x="1604211" y="689811"/>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7894" name="任意多边形 7"/>
          <p:cNvSpPr>
            <a:spLocks/>
          </p:cNvSpPr>
          <p:nvPr/>
        </p:nvSpPr>
        <p:spPr bwMode="auto">
          <a:xfrm>
            <a:off x="6991350" y="4106863"/>
            <a:ext cx="293688" cy="171450"/>
          </a:xfrm>
          <a:custGeom>
            <a:avLst/>
            <a:gdLst>
              <a:gd name="T0" fmla="*/ 1590173 w 1602873"/>
              <a:gd name="T1" fmla="*/ 0 h 935790"/>
              <a:gd name="T2" fmla="*/ 1602205 w 1602873"/>
              <a:gd name="T3" fmla="*/ 112294 h 935790"/>
              <a:gd name="T4" fmla="*/ 1586163 w 1602873"/>
              <a:gd name="T5" fmla="*/ 260684 h 935790"/>
              <a:gd name="T6" fmla="*/ 1546058 w 1602873"/>
              <a:gd name="T7" fmla="*/ 401052 h 935790"/>
              <a:gd name="T8" fmla="*/ 1473868 w 1602873"/>
              <a:gd name="T9" fmla="*/ 553452 h 935790"/>
              <a:gd name="T10" fmla="*/ 1369595 w 1602873"/>
              <a:gd name="T11" fmla="*/ 685800 h 935790"/>
              <a:gd name="T12" fmla="*/ 1273342 w 1602873"/>
              <a:gd name="T13" fmla="*/ 766010 h 935790"/>
              <a:gd name="T14" fmla="*/ 1149016 w 1602873"/>
              <a:gd name="T15" fmla="*/ 846221 h 935790"/>
              <a:gd name="T16" fmla="*/ 1016668 w 1602873"/>
              <a:gd name="T17" fmla="*/ 894347 h 935790"/>
              <a:gd name="T18" fmla="*/ 900363 w 1602873"/>
              <a:gd name="T19" fmla="*/ 922421 h 935790"/>
              <a:gd name="T20" fmla="*/ 743952 w 1602873"/>
              <a:gd name="T21" fmla="*/ 930442 h 935790"/>
              <a:gd name="T22" fmla="*/ 531395 w 1602873"/>
              <a:gd name="T23" fmla="*/ 890336 h 935790"/>
              <a:gd name="T24" fmla="*/ 407068 w 1602873"/>
              <a:gd name="T25" fmla="*/ 834189 h 935790"/>
              <a:gd name="T26" fmla="*/ 230605 w 1602873"/>
              <a:gd name="T27" fmla="*/ 717884 h 935790"/>
              <a:gd name="T28" fmla="*/ 86226 w 1602873"/>
              <a:gd name="T29" fmla="*/ 525378 h 935790"/>
              <a:gd name="T30" fmla="*/ 14037 w 1602873"/>
              <a:gd name="T31" fmla="*/ 364957 h 935790"/>
              <a:gd name="T32" fmla="*/ 2005 w 1602873"/>
              <a:gd name="T33" fmla="*/ 320842 h 935790"/>
              <a:gd name="T34" fmla="*/ 0 w 1602873"/>
              <a:gd name="T35" fmla="*/ 0 h 935790"/>
              <a:gd name="T36" fmla="*/ 1602873 w 1602873"/>
              <a:gd name="T37" fmla="*/ 935790 h 935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1602873" h="935790">
                <a:moveTo>
                  <a:pt x="1590173" y="0"/>
                </a:moveTo>
                <a:cubicBezTo>
                  <a:pt x="1596523" y="34423"/>
                  <a:pt x="1602873" y="68847"/>
                  <a:pt x="1602205" y="112294"/>
                </a:cubicBezTo>
                <a:cubicBezTo>
                  <a:pt x="1601537" y="155741"/>
                  <a:pt x="1595521" y="212558"/>
                  <a:pt x="1586163" y="260684"/>
                </a:cubicBezTo>
                <a:cubicBezTo>
                  <a:pt x="1576805" y="308810"/>
                  <a:pt x="1564774" y="352257"/>
                  <a:pt x="1546058" y="401052"/>
                </a:cubicBezTo>
                <a:cubicBezTo>
                  <a:pt x="1527342" y="449847"/>
                  <a:pt x="1503279" y="505994"/>
                  <a:pt x="1473868" y="553452"/>
                </a:cubicBezTo>
                <a:cubicBezTo>
                  <a:pt x="1444457" y="600910"/>
                  <a:pt x="1403016" y="650374"/>
                  <a:pt x="1369595" y="685800"/>
                </a:cubicBezTo>
                <a:cubicBezTo>
                  <a:pt x="1336174" y="721226"/>
                  <a:pt x="1310105" y="739273"/>
                  <a:pt x="1273342" y="766010"/>
                </a:cubicBezTo>
                <a:cubicBezTo>
                  <a:pt x="1236579" y="792747"/>
                  <a:pt x="1191795" y="824832"/>
                  <a:pt x="1149016" y="846221"/>
                </a:cubicBezTo>
                <a:cubicBezTo>
                  <a:pt x="1106237" y="867610"/>
                  <a:pt x="1058110" y="881647"/>
                  <a:pt x="1016668" y="894347"/>
                </a:cubicBezTo>
                <a:cubicBezTo>
                  <a:pt x="975226" y="907047"/>
                  <a:pt x="945816" y="916405"/>
                  <a:pt x="900363" y="922421"/>
                </a:cubicBezTo>
                <a:cubicBezTo>
                  <a:pt x="854910" y="928437"/>
                  <a:pt x="805447" y="935790"/>
                  <a:pt x="743952" y="930442"/>
                </a:cubicBezTo>
                <a:cubicBezTo>
                  <a:pt x="682457" y="925095"/>
                  <a:pt x="587542" y="906378"/>
                  <a:pt x="531395" y="890336"/>
                </a:cubicBezTo>
                <a:cubicBezTo>
                  <a:pt x="475248" y="874294"/>
                  <a:pt x="457200" y="862931"/>
                  <a:pt x="407068" y="834189"/>
                </a:cubicBezTo>
                <a:cubicBezTo>
                  <a:pt x="356936" y="805447"/>
                  <a:pt x="284079" y="769352"/>
                  <a:pt x="230605" y="717884"/>
                </a:cubicBezTo>
                <a:cubicBezTo>
                  <a:pt x="177131" y="666416"/>
                  <a:pt x="122321" y="584199"/>
                  <a:pt x="86226" y="525378"/>
                </a:cubicBezTo>
                <a:cubicBezTo>
                  <a:pt x="50131" y="466557"/>
                  <a:pt x="28074" y="399046"/>
                  <a:pt x="14037" y="364957"/>
                </a:cubicBezTo>
                <a:cubicBezTo>
                  <a:pt x="0" y="330868"/>
                  <a:pt x="1002" y="325855"/>
                  <a:pt x="2005" y="320842"/>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withEffect">
                                  <p:stCondLst>
                                    <p:cond delay="0"/>
                                  </p:stCondLst>
                                  <p:childTnLst>
                                    <p:set>
                                      <p:cBhvr>
                                        <p:cTn id="6" dur="1" fill="hold">
                                          <p:stCondLst>
                                            <p:cond delay="0"/>
                                          </p:stCondLst>
                                        </p:cTn>
                                        <p:tgtEl>
                                          <p:spTgt spid="3789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789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7890"/>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37891"/>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7892"/>
                                        </p:tgtEl>
                                        <p:attrNameLst>
                                          <p:attrName>style.visibility</p:attrName>
                                        </p:attrNameLst>
                                      </p:cBhvr>
                                      <p:to>
                                        <p:strVal val="hidden"/>
                                      </p:to>
                                    </p:set>
                                  </p:childTnLst>
                                </p:cTn>
                              </p:par>
                            </p:childTnLst>
                          </p:cTn>
                        </p:par>
                        <p:par>
                          <p:cTn id="15" fill="hold" nodeType="afterGroup">
                            <p:stCondLst>
                              <p:cond delay="1"/>
                            </p:stCondLst>
                            <p:childTnLst>
                              <p:par>
                                <p:cTn id="16" presetID="22" presetClass="entr" presetSubtype="4" fill="hold" grpId="1" nodeType="afterEffect">
                                  <p:stCondLst>
                                    <p:cond delay="0"/>
                                  </p:stCondLst>
                                  <p:childTnLst>
                                    <p:set>
                                      <p:cBhvr>
                                        <p:cTn id="17" dur="1" fill="hold">
                                          <p:stCondLst>
                                            <p:cond delay="0"/>
                                          </p:stCondLst>
                                        </p:cTn>
                                        <p:tgtEl>
                                          <p:spTgt spid="37892"/>
                                        </p:tgtEl>
                                        <p:attrNameLst>
                                          <p:attrName>style.visibility</p:attrName>
                                        </p:attrNameLst>
                                      </p:cBhvr>
                                      <p:to>
                                        <p:strVal val="visible"/>
                                      </p:to>
                                    </p:set>
                                    <p:animEffect transition="in" filter="wipe(down)">
                                      <p:cBhvr>
                                        <p:cTn id="18" dur="500"/>
                                        <p:tgtEl>
                                          <p:spTgt spid="37892"/>
                                        </p:tgtEl>
                                      </p:cBhvr>
                                    </p:animEffect>
                                  </p:childTnLst>
                                </p:cTn>
                              </p:par>
                            </p:childTnLst>
                          </p:cTn>
                        </p:par>
                        <p:par>
                          <p:cTn id="19" fill="hold" nodeType="afterGroup">
                            <p:stCondLst>
                              <p:cond delay="501"/>
                            </p:stCondLst>
                            <p:childTnLst>
                              <p:par>
                                <p:cTn id="20" presetID="22" presetClass="entr" presetSubtype="8" fill="hold" nodeType="afterEffect">
                                  <p:stCondLst>
                                    <p:cond delay="0"/>
                                  </p:stCondLst>
                                  <p:childTnLst>
                                    <p:set>
                                      <p:cBhvr>
                                        <p:cTn id="21" dur="1" fill="hold">
                                          <p:stCondLst>
                                            <p:cond delay="0"/>
                                          </p:stCondLst>
                                        </p:cTn>
                                        <p:tgtEl>
                                          <p:spTgt spid="37891"/>
                                        </p:tgtEl>
                                        <p:attrNameLst>
                                          <p:attrName>style.visibility</p:attrName>
                                        </p:attrNameLst>
                                      </p:cBhvr>
                                      <p:to>
                                        <p:strVal val="visible"/>
                                      </p:to>
                                    </p:set>
                                    <p:animEffect transition="in" filter="wipe(left)">
                                      <p:cBhvr>
                                        <p:cTn id="22" dur="500"/>
                                        <p:tgtEl>
                                          <p:spTgt spid="37891"/>
                                        </p:tgtEl>
                                      </p:cBhvr>
                                    </p:animEffect>
                                  </p:childTnLst>
                                </p:cTn>
                              </p:par>
                            </p:childTnLst>
                          </p:cTn>
                        </p:par>
                        <p:par>
                          <p:cTn id="23" fill="hold" nodeType="afterGroup">
                            <p:stCondLst>
                              <p:cond delay="1001"/>
                            </p:stCondLst>
                            <p:childTnLst>
                              <p:par>
                                <p:cTn id="24" presetID="22" presetClass="entr" presetSubtype="8" fill="hold" nodeType="afterEffect">
                                  <p:stCondLst>
                                    <p:cond delay="0"/>
                                  </p:stCondLst>
                                  <p:childTnLst>
                                    <p:set>
                                      <p:cBhvr>
                                        <p:cTn id="25" dur="1" fill="hold">
                                          <p:stCondLst>
                                            <p:cond delay="0"/>
                                          </p:stCondLst>
                                        </p:cTn>
                                        <p:tgtEl>
                                          <p:spTgt spid="37890"/>
                                        </p:tgtEl>
                                        <p:attrNameLst>
                                          <p:attrName>style.visibility</p:attrName>
                                        </p:attrNameLst>
                                      </p:cBhvr>
                                      <p:to>
                                        <p:strVal val="visible"/>
                                      </p:to>
                                    </p:set>
                                    <p:animEffect transition="in" filter="wipe(left)">
                                      <p:cBhvr>
                                        <p:cTn id="26" dur="500"/>
                                        <p:tgtEl>
                                          <p:spTgt spid="37890"/>
                                        </p:tgtEl>
                                      </p:cBhvr>
                                    </p:animEffect>
                                  </p:childTnLst>
                                </p:cTn>
                              </p:par>
                              <p:par>
                                <p:cTn id="27" presetID="1" presetClass="exit" presetSubtype="0" fill="hold" grpId="2" nodeType="withEffect">
                                  <p:stCondLst>
                                    <p:cond delay="0"/>
                                  </p:stCondLst>
                                  <p:childTnLst>
                                    <p:set>
                                      <p:cBhvr>
                                        <p:cTn id="28" dur="1" fill="hold">
                                          <p:stCondLst>
                                            <p:cond delay="0"/>
                                          </p:stCondLst>
                                        </p:cTn>
                                        <p:tgtEl>
                                          <p:spTgt spid="37892"/>
                                        </p:tgtEl>
                                        <p:attrNameLst>
                                          <p:attrName>style.visibility</p:attrName>
                                        </p:attrNameLst>
                                      </p:cBhvr>
                                      <p:to>
                                        <p:strVal val="hidden"/>
                                      </p:to>
                                    </p:set>
                                  </p:childTnLst>
                                </p:cTn>
                              </p:par>
                            </p:childTnLst>
                          </p:cTn>
                        </p:par>
                        <p:par>
                          <p:cTn id="29" fill="hold" nodeType="afterGroup">
                            <p:stCondLst>
                              <p:cond delay="1501"/>
                            </p:stCondLst>
                            <p:childTnLst>
                              <p:par>
                                <p:cTn id="30" presetID="22" presetClass="entr" presetSubtype="8" fill="hold" grpId="1" nodeType="afterEffect">
                                  <p:stCondLst>
                                    <p:cond delay="0"/>
                                  </p:stCondLst>
                                  <p:childTnLst>
                                    <p:set>
                                      <p:cBhvr>
                                        <p:cTn id="31" dur="1" fill="hold">
                                          <p:stCondLst>
                                            <p:cond delay="0"/>
                                          </p:stCondLst>
                                        </p:cTn>
                                        <p:tgtEl>
                                          <p:spTgt spid="37893"/>
                                        </p:tgtEl>
                                        <p:attrNameLst>
                                          <p:attrName>style.visibility</p:attrName>
                                        </p:attrNameLst>
                                      </p:cBhvr>
                                      <p:to>
                                        <p:strVal val="visible"/>
                                      </p:to>
                                    </p:set>
                                    <p:animEffect transition="in" filter="wipe(left)">
                                      <p:cBhvr>
                                        <p:cTn id="32" dur="500"/>
                                        <p:tgtEl>
                                          <p:spTgt spid="37893"/>
                                        </p:tgtEl>
                                      </p:cBhvr>
                                    </p:animEffect>
                                  </p:childTnLst>
                                </p:cTn>
                              </p:par>
                            </p:childTnLst>
                          </p:cTn>
                        </p:par>
                        <p:par>
                          <p:cTn id="33" fill="hold" nodeType="afterGroup">
                            <p:stCondLst>
                              <p:cond delay="2001"/>
                            </p:stCondLst>
                            <p:childTnLst>
                              <p:par>
                                <p:cTn id="34" presetID="22" presetClass="entr" presetSubtype="2" fill="hold" grpId="1" nodeType="afterEffect">
                                  <p:stCondLst>
                                    <p:cond delay="0"/>
                                  </p:stCondLst>
                                  <p:childTnLst>
                                    <p:set>
                                      <p:cBhvr>
                                        <p:cTn id="35" dur="1" fill="hold">
                                          <p:stCondLst>
                                            <p:cond delay="0"/>
                                          </p:stCondLst>
                                        </p:cTn>
                                        <p:tgtEl>
                                          <p:spTgt spid="37894"/>
                                        </p:tgtEl>
                                        <p:attrNameLst>
                                          <p:attrName>style.visibility</p:attrName>
                                        </p:attrNameLst>
                                      </p:cBhvr>
                                      <p:to>
                                        <p:strVal val="visible"/>
                                      </p:to>
                                    </p:set>
                                    <p:animEffect transition="in" filter="wipe(right)">
                                      <p:cBhvr>
                                        <p:cTn id="36" dur="5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p:bldP spid="37892" grpId="1" animBg="1"/>
      <p:bldP spid="37892" grpId="2" animBg="1"/>
      <p:bldP spid="37893" grpId="0" animBg="1"/>
      <p:bldP spid="37893" grpId="1" animBg="1"/>
      <p:bldP spid="37894" grpId="0" animBg="1"/>
      <p:bldP spid="3789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PM_0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7" y="0"/>
            <a:ext cx="91805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 Box 3">
            <a:hlinkClick r:id="rId3" action="ppaction://hlinksldjump"/>
          </p:cNvPr>
          <p:cNvSpPr txBox="1">
            <a:spLocks noChangeArrowheads="1"/>
          </p:cNvSpPr>
          <p:nvPr/>
        </p:nvSpPr>
        <p:spPr bwMode="auto">
          <a:xfrm>
            <a:off x="1517650" y="2205038"/>
            <a:ext cx="3270250"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60000"/>
              </a:lnSpc>
            </a:pPr>
            <a:r>
              <a:rPr lang="zh-CN" altLang="en-US" sz="3600" b="1">
                <a:solidFill>
                  <a:schemeClr val="accent2"/>
                </a:solidFill>
                <a:latin typeface="Times New Roman" panose="02020603050405020304" pitchFamily="18" charset="0"/>
              </a:rPr>
              <a:t>Do you know </a:t>
            </a:r>
          </a:p>
          <a:p>
            <a:pPr>
              <a:lnSpc>
                <a:spcPct val="160000"/>
              </a:lnSpc>
            </a:pPr>
            <a:r>
              <a:rPr lang="zh-CN" altLang="en-US" sz="3600" b="1">
                <a:solidFill>
                  <a:schemeClr val="accent2"/>
                </a:solidFill>
                <a:latin typeface="Times New Roman" panose="02020603050405020304" pitchFamily="18" charset="0"/>
              </a:rPr>
              <a:t>what a cultural </a:t>
            </a:r>
          </a:p>
          <a:p>
            <a:pPr>
              <a:lnSpc>
                <a:spcPct val="160000"/>
              </a:lnSpc>
            </a:pPr>
            <a:r>
              <a:rPr lang="zh-CN" altLang="en-US" sz="3600" b="1">
                <a:solidFill>
                  <a:schemeClr val="accent2"/>
                </a:solidFill>
                <a:latin typeface="Times New Roman" panose="02020603050405020304" pitchFamily="18" charset="0"/>
              </a:rPr>
              <a:t>relic is?</a:t>
            </a:r>
          </a:p>
        </p:txBody>
      </p:sp>
      <p:sp>
        <p:nvSpPr>
          <p:cNvPr id="11268" name="Text Box 4">
            <a:hlinkClick r:id="rId3" action="ppaction://hlinksldjump"/>
          </p:cNvPr>
          <p:cNvSpPr txBox="1">
            <a:spLocks noChangeArrowheads="1"/>
          </p:cNvSpPr>
          <p:nvPr/>
        </p:nvSpPr>
        <p:spPr bwMode="auto">
          <a:xfrm>
            <a:off x="4572000" y="1700213"/>
            <a:ext cx="3168650" cy="372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zh-CN" altLang="en-US" sz="3600" b="1">
                <a:solidFill>
                  <a:srgbClr val="0000FF"/>
                </a:solidFill>
                <a:latin typeface="Times New Roman" panose="02020603050405020304" pitchFamily="18" charset="0"/>
              </a:rPr>
              <a:t>Can you give </a:t>
            </a:r>
          </a:p>
          <a:p>
            <a:pPr>
              <a:lnSpc>
                <a:spcPct val="110000"/>
              </a:lnSpc>
            </a:pPr>
            <a:r>
              <a:rPr lang="zh-CN" altLang="en-US" sz="3600" b="1">
                <a:solidFill>
                  <a:srgbClr val="0000FF"/>
                </a:solidFill>
                <a:latin typeface="Times New Roman" panose="02020603050405020304" pitchFamily="18" charset="0"/>
              </a:rPr>
              <a:t>some examples </a:t>
            </a:r>
          </a:p>
          <a:p>
            <a:pPr>
              <a:lnSpc>
                <a:spcPct val="110000"/>
              </a:lnSpc>
            </a:pPr>
            <a:r>
              <a:rPr lang="zh-CN" altLang="en-US" sz="3600" b="1">
                <a:solidFill>
                  <a:srgbClr val="0000FF"/>
                </a:solidFill>
                <a:latin typeface="Times New Roman" panose="02020603050405020304" pitchFamily="18" charset="0"/>
              </a:rPr>
              <a:t>of  the cultural </a:t>
            </a:r>
          </a:p>
          <a:p>
            <a:pPr>
              <a:lnSpc>
                <a:spcPct val="110000"/>
              </a:lnSpc>
            </a:pPr>
            <a:r>
              <a:rPr lang="zh-CN" altLang="en-US" sz="3600" b="1">
                <a:solidFill>
                  <a:srgbClr val="0000FF"/>
                </a:solidFill>
                <a:latin typeface="Times New Roman" panose="02020603050405020304" pitchFamily="18" charset="0"/>
              </a:rPr>
              <a:t>relics both at home </a:t>
            </a:r>
          </a:p>
          <a:p>
            <a:pPr>
              <a:lnSpc>
                <a:spcPct val="110000"/>
              </a:lnSpc>
            </a:pPr>
            <a:r>
              <a:rPr lang="zh-CN" altLang="en-US" sz="3600" b="1">
                <a:solidFill>
                  <a:srgbClr val="0000FF"/>
                </a:solidFill>
                <a:latin typeface="Times New Roman" panose="02020603050405020304" pitchFamily="18" charset="0"/>
              </a:rPr>
              <a:t>and abroad?</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checkerboard(across)">
                                      <p:cBhvr>
                                        <p:cTn id="7" dur="500"/>
                                        <p:tgtEl>
                                          <p:spTgt spid="112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transition="in" filter="checkerboard(across)">
                                      <p:cBhvr>
                                        <p:cTn id="12"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1126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圆明园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26988"/>
            <a:ext cx="91805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ext Box 3"/>
          <p:cNvSpPr txBox="1">
            <a:spLocks noChangeArrowheads="1"/>
          </p:cNvSpPr>
          <p:nvPr/>
        </p:nvSpPr>
        <p:spPr bwMode="auto">
          <a:xfrm>
            <a:off x="3692525" y="5365750"/>
            <a:ext cx="513715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Yuanmingyuan</a:t>
            </a:r>
          </a:p>
        </p:txBody>
      </p:sp>
      <p:sp>
        <p:nvSpPr>
          <p:cNvPr id="12292" name="Rectangle 2"/>
          <p:cNvSpPr txBox="1">
            <a:spLocks noChangeArrowheads="1"/>
          </p:cNvSpPr>
          <p:nvPr/>
        </p:nvSpPr>
        <p:spPr bwMode="auto">
          <a:xfrm>
            <a:off x="323850" y="963613"/>
            <a:ext cx="4422775" cy="460375"/>
          </a:xfrm>
          <a:prstGeom prst="rect">
            <a:avLst/>
          </a:prstGeom>
          <a:solidFill>
            <a:srgbClr val="FFFF00"/>
          </a:solidFill>
          <a:ln w="9525" cmpd="sng">
            <a:solidFill>
              <a:srgbClr val="000000"/>
            </a:solidFill>
            <a:miter lim="800000"/>
            <a:headEnd/>
            <a:tailEnd/>
          </a:ln>
        </p:spPr>
        <p:txBody>
          <a:bodyPr/>
          <a:lstStyle>
            <a:lvl1pPr defTabSz="685800">
              <a:defRPr>
                <a:solidFill>
                  <a:schemeClr val="tx1"/>
                </a:solidFill>
                <a:latin typeface="Arial" panose="020B0604020202020204" pitchFamily="34" charset="0"/>
                <a:ea typeface="宋体" panose="02010600030101010101" pitchFamily="2" charset="-122"/>
              </a:defRPr>
            </a:lvl1pPr>
            <a:lvl2pPr defTabSz="685800">
              <a:defRPr>
                <a:solidFill>
                  <a:schemeClr val="tx1"/>
                </a:solidFill>
                <a:latin typeface="Arial" panose="020B0604020202020204" pitchFamily="34" charset="0"/>
                <a:ea typeface="宋体" panose="02010600030101010101" pitchFamily="2" charset="-122"/>
              </a:defRPr>
            </a:lvl2pPr>
            <a:lvl3pPr defTabSz="685800">
              <a:defRPr>
                <a:solidFill>
                  <a:schemeClr val="tx1"/>
                </a:solidFill>
                <a:latin typeface="Arial" panose="020B0604020202020204" pitchFamily="34" charset="0"/>
                <a:ea typeface="宋体" panose="02010600030101010101" pitchFamily="2" charset="-122"/>
              </a:defRPr>
            </a:lvl3pPr>
            <a:lvl4pPr defTabSz="685800">
              <a:defRPr>
                <a:solidFill>
                  <a:schemeClr val="tx1"/>
                </a:solidFill>
                <a:latin typeface="Arial" panose="020B0604020202020204" pitchFamily="34" charset="0"/>
                <a:ea typeface="宋体" panose="02010600030101010101" pitchFamily="2" charset="-122"/>
              </a:defRPr>
            </a:lvl4pPr>
            <a:lvl5pPr defTabSz="685800">
              <a:defRPr>
                <a:solidFill>
                  <a:schemeClr val="tx1"/>
                </a:solidFill>
                <a:latin typeface="Arial" panose="020B0604020202020204" pitchFamily="34" charset="0"/>
                <a:ea typeface="宋体" panose="02010600030101010101" pitchFamily="2" charset="-122"/>
              </a:defRPr>
            </a:lvl5pPr>
            <a:lvl6pPr marL="2466975" indent="-180975"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24175" indent="-180975"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381375" indent="-180975"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38575" indent="-180975"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90000"/>
              </a:lnSpc>
            </a:pPr>
            <a:r>
              <a:rPr lang="en-US" sz="2900" smtClean="0">
                <a:latin typeface="Calibri Light" panose="020F0302020204030204" pitchFamily="34" charset="0"/>
              </a:rPr>
              <a:t>Let</a:t>
            </a:r>
            <a:r>
              <a:rPr lang="en-US" sz="2900" smtClean="0">
                <a:latin typeface="Verdana" panose="020B0604030504040204" pitchFamily="34" charset="0"/>
              </a:rPr>
              <a:t>’</a:t>
            </a:r>
            <a:r>
              <a:rPr lang="en-US" sz="2900" smtClean="0">
                <a:latin typeface="Calibri Light" panose="020F0302020204030204" pitchFamily="34" charset="0"/>
              </a:rPr>
              <a:t>s </a:t>
            </a:r>
            <a:r>
              <a:rPr lang="en-US" sz="2900">
                <a:latin typeface="Calibri Light" panose="020F0302020204030204" pitchFamily="34" charset="0"/>
              </a:rPr>
              <a:t>enjoy some pictures!</a:t>
            </a:r>
          </a:p>
        </p:txBody>
      </p:sp>
      <p:pic>
        <p:nvPicPr>
          <p:cNvPr id="12293" name="图片 1" descr="新课导入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086" y="214360"/>
            <a:ext cx="2343151"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5000">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great w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p:cNvSpPr txBox="1">
            <a:spLocks noChangeArrowheads="1"/>
          </p:cNvSpPr>
          <p:nvPr/>
        </p:nvSpPr>
        <p:spPr bwMode="auto">
          <a:xfrm>
            <a:off x="1524000" y="233363"/>
            <a:ext cx="5964238"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The Great Wall</a:t>
            </a:r>
          </a:p>
        </p:txBody>
      </p:sp>
      <p:pic>
        <p:nvPicPr>
          <p:cNvPr id="13316" name="Picture 4" descr="great wall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234315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500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武落钟离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p:cNvSpPr txBox="1">
            <a:spLocks noChangeArrowheads="1"/>
          </p:cNvSpPr>
          <p:nvPr/>
        </p:nvSpPr>
        <p:spPr bwMode="auto">
          <a:xfrm>
            <a:off x="323850" y="260350"/>
            <a:ext cx="8777288"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Wuluozhongli Mountain </a:t>
            </a:r>
          </a:p>
        </p:txBody>
      </p:sp>
    </p:spTree>
  </p:cSld>
  <p:clrMapOvr>
    <a:masterClrMapping/>
  </p:clrMapOvr>
  <p:transition spd="med" advClick="0" advTm="5000">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budalago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3"/>
          <p:cNvSpPr txBox="1">
            <a:spLocks noChangeArrowheads="1"/>
          </p:cNvSpPr>
          <p:nvPr/>
        </p:nvSpPr>
        <p:spPr bwMode="auto">
          <a:xfrm>
            <a:off x="4129088" y="260350"/>
            <a:ext cx="50149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Potala Palace</a:t>
            </a:r>
          </a:p>
        </p:txBody>
      </p:sp>
    </p:spTree>
  </p:cSld>
  <p:clrMapOvr>
    <a:masterClrMapping/>
  </p:clrMapOvr>
  <p:transition spd="med" advClick="0" advTm="5000">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5882" y="0"/>
            <a:ext cx="9209882" cy="6898382"/>
          </a:xfrm>
          <a:prstGeom prst="rect">
            <a:avLst/>
          </a:prstGeom>
        </p:spPr>
      </p:pic>
      <p:sp>
        <p:nvSpPr>
          <p:cNvPr id="16387" name="Text Box 3"/>
          <p:cNvSpPr txBox="1">
            <a:spLocks noChangeArrowheads="1"/>
          </p:cNvSpPr>
          <p:nvPr/>
        </p:nvSpPr>
        <p:spPr bwMode="auto">
          <a:xfrm>
            <a:off x="152400" y="84138"/>
            <a:ext cx="68500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rPr>
              <a:t>Temple of Heaven</a:t>
            </a:r>
          </a:p>
        </p:txBody>
      </p:sp>
    </p:spTree>
  </p:cSld>
  <p:clrMapOvr>
    <a:masterClrMapping/>
  </p:clrMapOvr>
  <p:transition spd="med" advClick="0" advTm="5000">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金字塔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p:cNvSpPr txBox="1">
            <a:spLocks noChangeArrowheads="1"/>
          </p:cNvSpPr>
          <p:nvPr/>
        </p:nvSpPr>
        <p:spPr bwMode="auto">
          <a:xfrm>
            <a:off x="0" y="0"/>
            <a:ext cx="84947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latin typeface="Comic Sans MS" panose="030F0702030302020204" pitchFamily="66" charset="0"/>
                <a:ea typeface="Batang" panose="02030600000101010101" pitchFamily="18" charset="-127"/>
              </a:rPr>
              <a:t>The Pyramids in Egypt</a:t>
            </a:r>
          </a:p>
        </p:txBody>
      </p:sp>
    </p:spTree>
  </p:cSld>
  <p:clrMapOvr>
    <a:masterClrMapping/>
  </p:clrMapOvr>
  <p:transition spd="med" advClick="0" advTm="5000">
    <p:pull/>
  </p:transition>
  <p:timing>
    <p:tnLst>
      <p:par>
        <p:cTn id="1" dur="indefinite" restart="never" nodeType="tmRoot"/>
      </p:par>
    </p:tnLst>
  </p:timing>
</p:sld>
</file>

<file path=ppt/theme/theme1.xml><?xml version="1.0" encoding="utf-8"?>
<a:theme xmlns:a="http://schemas.openxmlformats.org/drawingml/2006/main" name="2_自定义设计方案">
  <a:themeElements>
    <a:clrScheme name="">
      <a:dk1>
        <a:srgbClr val="000000"/>
      </a:dk1>
      <a:lt1>
        <a:srgbClr val="FFFFFF"/>
      </a:lt1>
      <a:dk2>
        <a:srgbClr val="454551"/>
      </a:dk2>
      <a:lt2>
        <a:srgbClr val="D8D9DC"/>
      </a:lt2>
      <a:accent1>
        <a:srgbClr val="E32D91"/>
      </a:accent1>
      <a:accent2>
        <a:srgbClr val="C830CC"/>
      </a:accent2>
      <a:accent3>
        <a:srgbClr val="FFFFFF"/>
      </a:accent3>
      <a:accent4>
        <a:srgbClr val="000000"/>
      </a:accent4>
      <a:accent5>
        <a:srgbClr val="EFADC7"/>
      </a:accent5>
      <a:accent6>
        <a:srgbClr val="B52AB9"/>
      </a:accent6>
      <a:hlink>
        <a:srgbClr val="6B9F25"/>
      </a:hlink>
      <a:folHlink>
        <a:srgbClr val="8C8C8C"/>
      </a:folHlink>
    </a:clrScheme>
    <a:fontScheme name="2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100</TotalTime>
  <Pages>0</Pages>
  <Words>855</Words>
  <Characters>0</Characters>
  <Application>Microsoft Office PowerPoint</Application>
  <DocSecurity>0</DocSecurity>
  <PresentationFormat>全屏显示(4:3)</PresentationFormat>
  <Lines>0</Lines>
  <Paragraphs>128</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admin</cp:lastModifiedBy>
  <cp:revision>261</cp:revision>
  <dcterms:created xsi:type="dcterms:W3CDTF">2013-09-18T00:47:06Z</dcterms:created>
  <dcterms:modified xsi:type="dcterms:W3CDTF">2015-10-26T10:25:46Z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