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262" r:id="rId2"/>
    <p:sldId id="259" r:id="rId3"/>
    <p:sldId id="276" r:id="rId4"/>
    <p:sldId id="279" r:id="rId5"/>
    <p:sldId id="284" r:id="rId6"/>
    <p:sldId id="280" r:id="rId7"/>
    <p:sldId id="292" r:id="rId8"/>
    <p:sldId id="291" r:id="rId9"/>
    <p:sldId id="293" r:id="rId10"/>
    <p:sldId id="294" r:id="rId11"/>
    <p:sldId id="296" r:id="rId12"/>
    <p:sldId id="298" r:id="rId13"/>
    <p:sldId id="297" r:id="rId14"/>
    <p:sldId id="299" r:id="rId15"/>
    <p:sldId id="283" r:id="rId16"/>
    <p:sldId id="290" r:id="rId17"/>
    <p:sldId id="260" r:id="rId18"/>
    <p:sldId id="282"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CCFF33"/>
    <a:srgbClr val="CC99FF"/>
    <a:srgbClr val="FFFF66"/>
    <a:srgbClr val="66FF33"/>
    <a:srgbClr val="0099FF"/>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750" autoAdjust="0"/>
    <p:restoredTop sz="94635" autoAdjust="0"/>
  </p:normalViewPr>
  <p:slideViewPr>
    <p:cSldViewPr>
      <p:cViewPr>
        <p:scale>
          <a:sx n="80" d="100"/>
          <a:sy n="80" d="100"/>
        </p:scale>
        <p:origin x="-306" y="-522"/>
      </p:cViewPr>
      <p:guideLst>
        <p:guide orient="horz" pos="2160"/>
        <p:guide pos="2880"/>
      </p:guideLst>
    </p:cSldViewPr>
  </p:slideViewPr>
  <p:outlineViewPr>
    <p:cViewPr>
      <p:scale>
        <a:sx n="33" d="100"/>
        <a:sy n="33" d="100"/>
      </p:scale>
      <p:origin x="0" y="6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zh-CN" altLang="en-US" smtClean="0"/>
              <a:t>初三话题复习</a:t>
            </a: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51C93D7-A1C3-4F8D-8F72-308B1E9A3DB7}" type="datetimeFigureOut">
              <a:rPr lang="zh-CN" altLang="en-US" smtClean="0"/>
              <a:pPr/>
              <a:t>2013/4/15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D059B02-5D10-4FA4-82E4-336EB4F14D8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zh-CN" altLang="en-US" smtClean="0"/>
              <a:t>初三话题复习</a:t>
            </a: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3318481-17C6-46D5-8F45-BC3BE0A46F04}" type="datetimeFigureOut">
              <a:rPr lang="zh-CN" altLang="en-US" smtClean="0"/>
              <a:pPr/>
              <a:t>2013/4/15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BA0100A-851D-4077-8CB2-F00C9C41877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sldNum="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5" name="页眉占位符 4"/>
          <p:cNvSpPr>
            <a:spLocks noGrp="1"/>
          </p:cNvSpPr>
          <p:nvPr>
            <p:ph type="hdr" sz="quarter" idx="10"/>
          </p:nvPr>
        </p:nvSpPr>
        <p:spPr/>
        <p:txBody>
          <a:bodyPr/>
          <a:lstStyle/>
          <a:p>
            <a:r>
              <a:rPr lang="zh-CN" altLang="en-US" smtClean="0"/>
              <a:t>初三话题复习</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5" name="页眉占位符 4"/>
          <p:cNvSpPr>
            <a:spLocks noGrp="1"/>
          </p:cNvSpPr>
          <p:nvPr>
            <p:ph type="hdr" sz="quarter" idx="10"/>
          </p:nvPr>
        </p:nvSpPr>
        <p:spPr/>
        <p:txBody>
          <a:bodyPr/>
          <a:lstStyle/>
          <a:p>
            <a:r>
              <a:rPr lang="zh-CN" altLang="en-US" smtClean="0"/>
              <a:t>初三话题复习</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5" name="页眉占位符 4"/>
          <p:cNvSpPr>
            <a:spLocks noGrp="1"/>
          </p:cNvSpPr>
          <p:nvPr>
            <p:ph type="hdr" sz="quarter" idx="10"/>
          </p:nvPr>
        </p:nvSpPr>
        <p:spPr/>
        <p:txBody>
          <a:bodyPr/>
          <a:lstStyle/>
          <a:p>
            <a:r>
              <a:rPr lang="zh-CN" altLang="en-US" smtClean="0"/>
              <a:t>初三话题复习</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5" name="页眉占位符 4"/>
          <p:cNvSpPr>
            <a:spLocks noGrp="1"/>
          </p:cNvSpPr>
          <p:nvPr>
            <p:ph type="hdr" sz="quarter" idx="10"/>
          </p:nvPr>
        </p:nvSpPr>
        <p:spPr/>
        <p:txBody>
          <a:bodyPr/>
          <a:lstStyle/>
          <a:p>
            <a:r>
              <a:rPr lang="zh-CN" altLang="en-US" smtClean="0"/>
              <a:t>初三话题复习</a:t>
            </a: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5" name="页眉占位符 4"/>
          <p:cNvSpPr>
            <a:spLocks noGrp="1"/>
          </p:cNvSpPr>
          <p:nvPr>
            <p:ph type="hdr" sz="quarter" idx="10"/>
          </p:nvPr>
        </p:nvSpPr>
        <p:spPr/>
        <p:txBody>
          <a:bodyPr/>
          <a:lstStyle/>
          <a:p>
            <a:r>
              <a:rPr lang="zh-CN" altLang="en-US" smtClean="0"/>
              <a:t>初三话题复习</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5" name="页眉占位符 4"/>
          <p:cNvSpPr>
            <a:spLocks noGrp="1"/>
          </p:cNvSpPr>
          <p:nvPr>
            <p:ph type="hdr" sz="quarter" idx="10"/>
          </p:nvPr>
        </p:nvSpPr>
        <p:spPr/>
        <p:txBody>
          <a:bodyPr/>
          <a:lstStyle/>
          <a:p>
            <a:r>
              <a:rPr lang="zh-CN" altLang="en-US" smtClean="0"/>
              <a:t>初三话题复习</a:t>
            </a:r>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5" name="页眉占位符 4"/>
          <p:cNvSpPr>
            <a:spLocks noGrp="1"/>
          </p:cNvSpPr>
          <p:nvPr>
            <p:ph type="hdr" sz="quarter" idx="10"/>
          </p:nvPr>
        </p:nvSpPr>
        <p:spPr/>
        <p:txBody>
          <a:bodyPr/>
          <a:lstStyle/>
          <a:p>
            <a:r>
              <a:rPr lang="zh-CN" altLang="en-US" smtClean="0"/>
              <a:t>初三话题复习</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5" name="页眉占位符 4"/>
          <p:cNvSpPr>
            <a:spLocks noGrp="1"/>
          </p:cNvSpPr>
          <p:nvPr>
            <p:ph type="hdr" sz="quarter" idx="10"/>
          </p:nvPr>
        </p:nvSpPr>
        <p:spPr/>
        <p:txBody>
          <a:bodyPr/>
          <a:lstStyle/>
          <a:p>
            <a:r>
              <a:rPr lang="zh-CN" altLang="en-US" smtClean="0"/>
              <a:t>初三话题复习</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5" name="页眉占位符 4"/>
          <p:cNvSpPr>
            <a:spLocks noGrp="1"/>
          </p:cNvSpPr>
          <p:nvPr>
            <p:ph type="hdr" sz="quarter" idx="10"/>
          </p:nvPr>
        </p:nvSpPr>
        <p:spPr/>
        <p:txBody>
          <a:bodyPr/>
          <a:lstStyle/>
          <a:p>
            <a:r>
              <a:rPr lang="zh-CN" altLang="en-US" smtClean="0"/>
              <a:t>初三话题复习</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5" name="页眉占位符 4"/>
          <p:cNvSpPr>
            <a:spLocks noGrp="1"/>
          </p:cNvSpPr>
          <p:nvPr>
            <p:ph type="hdr" sz="quarter" idx="10"/>
          </p:nvPr>
        </p:nvSpPr>
        <p:spPr/>
        <p:txBody>
          <a:bodyPr/>
          <a:lstStyle/>
          <a:p>
            <a:r>
              <a:rPr lang="zh-CN" altLang="en-US" smtClean="0"/>
              <a:t>初三话题复习</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5" name="页眉占位符 4"/>
          <p:cNvSpPr>
            <a:spLocks noGrp="1"/>
          </p:cNvSpPr>
          <p:nvPr>
            <p:ph type="hdr" sz="quarter" idx="10"/>
          </p:nvPr>
        </p:nvSpPr>
        <p:spPr/>
        <p:txBody>
          <a:bodyPr/>
          <a:lstStyle/>
          <a:p>
            <a:r>
              <a:rPr lang="zh-CN" altLang="en-US" smtClean="0"/>
              <a:t>初三话题复习</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5" name="页眉占位符 4"/>
          <p:cNvSpPr>
            <a:spLocks noGrp="1"/>
          </p:cNvSpPr>
          <p:nvPr>
            <p:ph type="hdr" sz="quarter" idx="10"/>
          </p:nvPr>
        </p:nvSpPr>
        <p:spPr/>
        <p:txBody>
          <a:bodyPr/>
          <a:lstStyle/>
          <a:p>
            <a:r>
              <a:rPr lang="zh-CN" altLang="en-US" smtClean="0"/>
              <a:t>初三话题复习</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5" name="页眉占位符 4"/>
          <p:cNvSpPr>
            <a:spLocks noGrp="1"/>
          </p:cNvSpPr>
          <p:nvPr>
            <p:ph type="hdr" sz="quarter" idx="10"/>
          </p:nvPr>
        </p:nvSpPr>
        <p:spPr/>
        <p:txBody>
          <a:bodyPr/>
          <a:lstStyle/>
          <a:p>
            <a:r>
              <a:rPr lang="zh-CN" altLang="en-US" smtClean="0"/>
              <a:t>初三话题复习</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5" name="页眉占位符 4"/>
          <p:cNvSpPr>
            <a:spLocks noGrp="1"/>
          </p:cNvSpPr>
          <p:nvPr>
            <p:ph type="hdr" sz="quarter" idx="10"/>
          </p:nvPr>
        </p:nvSpPr>
        <p:spPr/>
        <p:txBody>
          <a:bodyPr/>
          <a:lstStyle/>
          <a:p>
            <a:r>
              <a:rPr lang="zh-CN" altLang="en-US" smtClean="0"/>
              <a:t>初三话题复习</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5" name="页眉占位符 4"/>
          <p:cNvSpPr>
            <a:spLocks noGrp="1"/>
          </p:cNvSpPr>
          <p:nvPr>
            <p:ph type="hdr" sz="quarter" idx="10"/>
          </p:nvPr>
        </p:nvSpPr>
        <p:spPr/>
        <p:txBody>
          <a:bodyPr/>
          <a:lstStyle/>
          <a:p>
            <a:r>
              <a:rPr lang="zh-CN" altLang="en-US" smtClean="0"/>
              <a:t>初三话题复习</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2013/4/15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2013/4/15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2013/4/15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2013/4/15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2013/4/15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2013/4/15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2013/4/15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2013/4/15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2013/4/15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2013/4/15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2013/4/15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2013/4/15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audio" Target="file:///C:\Users\Administrator\Desktop\&#20844;&#24320;&#35838;4.15\Earth%20Hour.wma" TargetMode="Externa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audio" Target="file:///C:\Users\Administrator\Desktop\&#20844;&#24320;&#35838;4.15\Earth%20Hour.wma" TargetMode="Externa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背景色.jpg"/>
          <p:cNvPicPr>
            <a:picLocks noChangeAspect="1"/>
          </p:cNvPicPr>
          <p:nvPr/>
        </p:nvPicPr>
        <p:blipFill>
          <a:blip r:embed="rId2" cstate="print"/>
          <a:stretch>
            <a:fillRect/>
          </a:stretch>
        </p:blipFill>
        <p:spPr>
          <a:xfrm>
            <a:off x="0" y="0"/>
            <a:ext cx="9144000" cy="6858000"/>
          </a:xfrm>
          <a:prstGeom prst="rect">
            <a:avLst/>
          </a:prstGeom>
          <a:noFill/>
          <a:ln w="76200">
            <a:solidFill>
              <a:schemeClr val="tx2">
                <a:lumMod val="40000"/>
                <a:lumOff val="60000"/>
              </a:schemeClr>
            </a:solidFill>
          </a:ln>
          <a:scene3d>
            <a:camera prst="orthographicFront"/>
            <a:lightRig rig="threePt" dir="t"/>
          </a:scene3d>
          <a:sp3d>
            <a:bevelT prst="slope"/>
          </a:sp3d>
        </p:spPr>
      </p:pic>
      <p:sp>
        <p:nvSpPr>
          <p:cNvPr id="2" name="标题 1"/>
          <p:cNvSpPr>
            <a:spLocks noGrp="1"/>
          </p:cNvSpPr>
          <p:nvPr>
            <p:ph type="ctrTitle"/>
          </p:nvPr>
        </p:nvSpPr>
        <p:spPr>
          <a:xfrm>
            <a:off x="611560" y="714356"/>
            <a:ext cx="7889530" cy="5143536"/>
          </a:xfrm>
          <a:noFill/>
          <a:ln w="88900">
            <a:solidFill>
              <a:schemeClr val="accent3">
                <a:lumMod val="60000"/>
                <a:lumOff val="40000"/>
              </a:schemeClr>
            </a:solidFill>
          </a:ln>
          <a:effectLst/>
        </p:spPr>
        <p:txBody>
          <a:bodyPr>
            <a:normAutofit/>
          </a:bodyPr>
          <a:lstStyle/>
          <a:p>
            <a:pPr>
              <a:lnSpc>
                <a:spcPct val="150000"/>
              </a:lnSpc>
            </a:pPr>
            <a:r>
              <a:rPr lang="zh-CN" altLang="en-US" sz="4800" b="1" dirty="0" smtClean="0">
                <a:solidFill>
                  <a:schemeClr val="tx2">
                    <a:lumMod val="75000"/>
                  </a:schemeClr>
                </a:solidFill>
              </a:rPr>
              <a:t>三校同题研讨课堂展示</a:t>
            </a:r>
            <a:r>
              <a:rPr lang="en-US" altLang="zh-CN" sz="4800" b="1" dirty="0" smtClean="0">
                <a:solidFill>
                  <a:schemeClr val="tx2">
                    <a:lumMod val="75000"/>
                  </a:schemeClr>
                </a:solidFill>
              </a:rPr>
              <a:t/>
            </a:r>
            <a:br>
              <a:rPr lang="en-US" altLang="zh-CN" sz="4800" b="1" dirty="0" smtClean="0">
                <a:solidFill>
                  <a:schemeClr val="tx2">
                    <a:lumMod val="75000"/>
                  </a:schemeClr>
                </a:solidFill>
              </a:rPr>
            </a:br>
            <a:r>
              <a:rPr lang="zh-CN" altLang="en-US" sz="4800" b="1" dirty="0" smtClean="0">
                <a:solidFill>
                  <a:schemeClr val="tx2">
                    <a:lumMod val="75000"/>
                  </a:schemeClr>
                </a:solidFill>
              </a:rPr>
              <a:t>山西省实验中学</a:t>
            </a:r>
            <a:r>
              <a:rPr lang="en-US" altLang="zh-CN" sz="4800" b="1" dirty="0" smtClean="0">
                <a:solidFill>
                  <a:schemeClr val="tx2">
                    <a:lumMod val="75000"/>
                  </a:schemeClr>
                </a:solidFill>
              </a:rPr>
              <a:t/>
            </a:r>
            <a:br>
              <a:rPr lang="en-US" altLang="zh-CN" sz="4800" b="1" dirty="0" smtClean="0">
                <a:solidFill>
                  <a:schemeClr val="tx2">
                    <a:lumMod val="75000"/>
                  </a:schemeClr>
                </a:solidFill>
              </a:rPr>
            </a:br>
            <a:r>
              <a:rPr lang="zh-CN" altLang="en-US" sz="3600" b="1" dirty="0" smtClean="0">
                <a:solidFill>
                  <a:schemeClr val="tx2">
                    <a:lumMod val="75000"/>
                  </a:schemeClr>
                </a:solidFill>
              </a:rPr>
              <a:t>井虹</a:t>
            </a:r>
            <a:r>
              <a:rPr lang="en-US" altLang="zh-CN" sz="3600" b="1" dirty="0" smtClean="0">
                <a:solidFill>
                  <a:schemeClr val="tx2">
                    <a:lumMod val="75000"/>
                  </a:schemeClr>
                </a:solidFill>
              </a:rPr>
              <a:t/>
            </a:r>
            <a:br>
              <a:rPr lang="en-US" altLang="zh-CN" sz="3600" b="1" dirty="0" smtClean="0">
                <a:solidFill>
                  <a:schemeClr val="tx2">
                    <a:lumMod val="75000"/>
                  </a:schemeClr>
                </a:solidFill>
              </a:rPr>
            </a:br>
            <a:r>
              <a:rPr lang="en-US" altLang="zh-CN" sz="2400" b="1" dirty="0" smtClean="0">
                <a:solidFill>
                  <a:schemeClr val="tx2">
                    <a:lumMod val="75000"/>
                  </a:schemeClr>
                </a:solidFill>
              </a:rPr>
              <a:t>2013.04</a:t>
            </a:r>
            <a:r>
              <a:rPr lang="zh-CN" altLang="en-US" sz="2400" b="1" dirty="0" smtClean="0">
                <a:solidFill>
                  <a:schemeClr val="tx2">
                    <a:lumMod val="75000"/>
                  </a:schemeClr>
                </a:solidFill>
              </a:rPr>
              <a:t> </a:t>
            </a:r>
            <a:endParaRPr lang="zh-CN" altLang="en-US" sz="4800" b="1" dirty="0">
              <a:solidFill>
                <a:schemeClr val="tx2">
                  <a:lumMod val="7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AutoShape 2"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28" name="AutoShape 4"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Grp="1" noChangeAspect="1" noChangeArrowheads="1"/>
          </p:cNvSpPr>
          <p:nvPr>
            <p:ph type="subTitle" idx="1"/>
          </p:nvPr>
        </p:nvSpPr>
        <p:spPr bwMode="auto">
          <a:xfrm>
            <a:off x="0" y="1052513"/>
            <a:ext cx="9144000" cy="5805487"/>
          </a:xfrm>
          <a:prstGeom prst="rect">
            <a:avLst/>
          </a:prstGeom>
          <a:noFill/>
        </p:spPr>
        <p:txBody>
          <a:bodyPr vert="horz" wrap="square" lIns="91440" tIns="45720" rIns="91440" bIns="45720" numCol="1" anchor="t" anchorCtr="0" compatLnSpc="1">
            <a:prstTxWarp prst="textNoShape">
              <a:avLst/>
            </a:prstTxWarp>
            <a:normAutofit/>
          </a:bodyPr>
          <a:lstStyle/>
          <a:p>
            <a:pPr lvl="0" algn="l"/>
            <a:endParaRPr lang="zh-CN" altLang="en-US" sz="3600" b="1" dirty="0" smtClean="0">
              <a:solidFill>
                <a:schemeClr val="tx1"/>
              </a:solidFill>
            </a:endParaRPr>
          </a:p>
          <a:p>
            <a:pPr marL="360000" algn="l">
              <a:lnSpc>
                <a:spcPct val="150000"/>
              </a:lnSpc>
              <a:spcBef>
                <a:spcPts val="1200"/>
              </a:spcBef>
            </a:pPr>
            <a:endParaRPr lang="en-US" altLang="zh-CN" sz="3600" dirty="0" smtClean="0">
              <a:solidFill>
                <a:schemeClr val="tx1"/>
              </a:solidFill>
              <a:latin typeface="Arial Black" pitchFamily="34" charset="0"/>
            </a:endParaRPr>
          </a:p>
        </p:txBody>
      </p:sp>
      <p:sp>
        <p:nvSpPr>
          <p:cNvPr id="26632" name="AutoShape 8"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4" name="AutoShape 10"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6" name="AutoShape 12"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19" name="TextBox 18"/>
          <p:cNvSpPr txBox="1"/>
          <p:nvPr/>
        </p:nvSpPr>
        <p:spPr>
          <a:xfrm>
            <a:off x="0" y="-24"/>
            <a:ext cx="9144000" cy="1142877"/>
          </a:xfrm>
          <a:prstGeom prst="rect">
            <a:avLst/>
          </a:prstGeom>
          <a:solidFill>
            <a:schemeClr val="tx2">
              <a:lumMod val="20000"/>
              <a:lumOff val="80000"/>
            </a:schemeClr>
          </a:solidFill>
        </p:spPr>
        <p:txBody>
          <a:bodyPr wrap="square" rtlCol="0">
            <a:spAutoFit/>
          </a:bodyPr>
          <a:lstStyle/>
          <a:p>
            <a:pPr>
              <a:lnSpc>
                <a:spcPct val="150000"/>
              </a:lnSpc>
            </a:pPr>
            <a:r>
              <a:rPr lang="en-US" altLang="zh-CN" sz="2400" dirty="0" smtClean="0">
                <a:latin typeface="Arial Black" pitchFamily="34" charset="0"/>
              </a:rPr>
              <a:t>Activity </a:t>
            </a:r>
            <a:r>
              <a:rPr lang="en-US" altLang="zh-CN" sz="2400" dirty="0" smtClean="0">
                <a:latin typeface="Arial Black" pitchFamily="34" charset="0"/>
              </a:rPr>
              <a:t>4</a:t>
            </a:r>
            <a:r>
              <a:rPr lang="en-US" altLang="zh-CN" sz="2400" dirty="0" smtClean="0">
                <a:latin typeface="Arial Black" pitchFamily="34" charset="0"/>
              </a:rPr>
              <a:t>.  </a:t>
            </a:r>
          </a:p>
          <a:p>
            <a:pPr>
              <a:lnSpc>
                <a:spcPct val="150000"/>
              </a:lnSpc>
            </a:pPr>
            <a:r>
              <a:rPr lang="en-US" altLang="zh-CN" sz="2400" dirty="0" smtClean="0">
                <a:latin typeface="Arial Black" pitchFamily="34" charset="0"/>
              </a:rPr>
              <a:t>Read the passage and answer the questions.</a:t>
            </a:r>
            <a:endParaRPr lang="en-US" altLang="zh-CN" sz="2400" dirty="0" smtClean="0">
              <a:latin typeface="Arial Black" pitchFamily="34" charset="0"/>
            </a:endParaRPr>
          </a:p>
        </p:txBody>
      </p:sp>
      <p:sp>
        <p:nvSpPr>
          <p:cNvPr id="12" name="TextBox 11"/>
          <p:cNvSpPr txBox="1"/>
          <p:nvPr/>
        </p:nvSpPr>
        <p:spPr>
          <a:xfrm>
            <a:off x="0" y="1142984"/>
            <a:ext cx="9144000" cy="6186309"/>
          </a:xfrm>
          <a:prstGeom prst="rect">
            <a:avLst/>
          </a:prstGeom>
          <a:noFill/>
        </p:spPr>
        <p:txBody>
          <a:bodyPr wrap="square" rtlCol="0">
            <a:spAutoFit/>
          </a:bodyPr>
          <a:lstStyle/>
          <a:p>
            <a:pPr>
              <a:lnSpc>
                <a:spcPct val="150000"/>
              </a:lnSpc>
            </a:pPr>
            <a:r>
              <a:rPr lang="en-US" sz="2800" b="1" dirty="0" smtClean="0"/>
              <a:t>         But </a:t>
            </a:r>
            <a:r>
              <a:rPr lang="en-US" sz="2800" b="1" dirty="0" smtClean="0"/>
              <a:t>how can we save resources in our daily life? Here are some ways. Firstly, please recycle the materials that you use. Recycling can save resources, cut down energy use and stop air pollution. Materials like paper, glass, plastic and metal can all be recycled. Secondly, to buy recycled products is a good idea. We can get out of our way to find the products that are made from recycled material. By doing this, you are encouraging companies and factories to find more ways of recycling materials. </a:t>
            </a:r>
            <a:endParaRPr lang="zh-CN" altLang="en-US" sz="2800" b="1" dirty="0" smtClean="0"/>
          </a:p>
          <a:p>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AutoShape 2"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28" name="AutoShape 4"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Grp="1" noChangeAspect="1" noChangeArrowheads="1"/>
          </p:cNvSpPr>
          <p:nvPr>
            <p:ph type="subTitle" idx="1"/>
          </p:nvPr>
        </p:nvSpPr>
        <p:spPr bwMode="auto">
          <a:xfrm>
            <a:off x="0" y="1052513"/>
            <a:ext cx="9144000" cy="5805487"/>
          </a:xfrm>
          <a:prstGeom prst="rect">
            <a:avLst/>
          </a:prstGeom>
          <a:noFill/>
        </p:spPr>
        <p:txBody>
          <a:bodyPr vert="horz" wrap="square" lIns="91440" tIns="45720" rIns="91440" bIns="45720" numCol="1" anchor="t" anchorCtr="0" compatLnSpc="1">
            <a:prstTxWarp prst="textNoShape">
              <a:avLst/>
            </a:prstTxWarp>
            <a:normAutofit/>
          </a:bodyPr>
          <a:lstStyle/>
          <a:p>
            <a:pPr lvl="0" algn="l"/>
            <a:endParaRPr lang="zh-CN" altLang="en-US" sz="3600" b="1" dirty="0" smtClean="0">
              <a:solidFill>
                <a:schemeClr val="tx1"/>
              </a:solidFill>
            </a:endParaRPr>
          </a:p>
          <a:p>
            <a:pPr marL="360000" algn="l">
              <a:lnSpc>
                <a:spcPct val="150000"/>
              </a:lnSpc>
              <a:spcBef>
                <a:spcPts val="1200"/>
              </a:spcBef>
            </a:pPr>
            <a:endParaRPr lang="en-US" altLang="zh-CN" sz="3600" dirty="0" smtClean="0">
              <a:solidFill>
                <a:schemeClr val="tx1"/>
              </a:solidFill>
              <a:latin typeface="Arial Black" pitchFamily="34" charset="0"/>
            </a:endParaRPr>
          </a:p>
        </p:txBody>
      </p:sp>
      <p:sp>
        <p:nvSpPr>
          <p:cNvPr id="26632" name="AutoShape 8"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4" name="AutoShape 10"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6" name="AutoShape 12"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19" name="TextBox 18"/>
          <p:cNvSpPr txBox="1"/>
          <p:nvPr/>
        </p:nvSpPr>
        <p:spPr>
          <a:xfrm>
            <a:off x="0" y="-24"/>
            <a:ext cx="9144000" cy="1142877"/>
          </a:xfrm>
          <a:prstGeom prst="rect">
            <a:avLst/>
          </a:prstGeom>
          <a:solidFill>
            <a:schemeClr val="tx2">
              <a:lumMod val="20000"/>
              <a:lumOff val="80000"/>
            </a:schemeClr>
          </a:solidFill>
        </p:spPr>
        <p:txBody>
          <a:bodyPr wrap="square" rtlCol="0">
            <a:spAutoFit/>
          </a:bodyPr>
          <a:lstStyle/>
          <a:p>
            <a:pPr>
              <a:lnSpc>
                <a:spcPct val="150000"/>
              </a:lnSpc>
            </a:pPr>
            <a:r>
              <a:rPr lang="en-US" altLang="zh-CN" sz="2400" dirty="0" smtClean="0">
                <a:latin typeface="Arial Black" pitchFamily="34" charset="0"/>
              </a:rPr>
              <a:t>Activity </a:t>
            </a:r>
            <a:r>
              <a:rPr lang="en-US" altLang="zh-CN" sz="2400" dirty="0" smtClean="0">
                <a:latin typeface="Arial Black" pitchFamily="34" charset="0"/>
              </a:rPr>
              <a:t>4</a:t>
            </a:r>
            <a:r>
              <a:rPr lang="en-US" altLang="zh-CN" sz="2400" dirty="0" smtClean="0">
                <a:latin typeface="Arial Black" pitchFamily="34" charset="0"/>
              </a:rPr>
              <a:t>.  </a:t>
            </a:r>
          </a:p>
          <a:p>
            <a:pPr>
              <a:lnSpc>
                <a:spcPct val="150000"/>
              </a:lnSpc>
            </a:pPr>
            <a:r>
              <a:rPr lang="en-US" altLang="zh-CN" sz="2400" dirty="0" smtClean="0">
                <a:latin typeface="Arial Black" pitchFamily="34" charset="0"/>
              </a:rPr>
              <a:t>Read the passage and answer the questions.</a:t>
            </a:r>
            <a:endParaRPr lang="en-US" altLang="zh-CN" sz="2400" dirty="0" smtClean="0">
              <a:latin typeface="Arial Black" pitchFamily="34" charset="0"/>
            </a:endParaRPr>
          </a:p>
        </p:txBody>
      </p:sp>
      <p:sp>
        <p:nvSpPr>
          <p:cNvPr id="12" name="TextBox 11"/>
          <p:cNvSpPr txBox="1"/>
          <p:nvPr/>
        </p:nvSpPr>
        <p:spPr>
          <a:xfrm>
            <a:off x="0" y="1142984"/>
            <a:ext cx="9144000" cy="6832640"/>
          </a:xfrm>
          <a:prstGeom prst="rect">
            <a:avLst/>
          </a:prstGeom>
          <a:noFill/>
        </p:spPr>
        <p:txBody>
          <a:bodyPr wrap="square" rtlCol="0">
            <a:spAutoFit/>
          </a:bodyPr>
          <a:lstStyle/>
          <a:p>
            <a:pPr>
              <a:lnSpc>
                <a:spcPct val="150000"/>
              </a:lnSpc>
            </a:pPr>
            <a:r>
              <a:rPr lang="en-US" sz="2800" b="1" dirty="0" smtClean="0"/>
              <a:t>         Thirdly</a:t>
            </a:r>
            <a:r>
              <a:rPr lang="en-US" sz="2800" b="1" dirty="0" smtClean="0"/>
              <a:t>, we are supposed to buy the products with less packaging(</a:t>
            </a:r>
            <a:r>
              <a:rPr lang="zh-CN" altLang="en-US" sz="2800" b="1" dirty="0" smtClean="0"/>
              <a:t>包装</a:t>
            </a:r>
            <a:r>
              <a:rPr lang="en-US" sz="2800" b="1" dirty="0" smtClean="0"/>
              <a:t>). A large amount of paper or plastic is used for packaging, much of which is wasteful and unnecessary. When we buy any product, we’d better look at the packaging and ask ourselves: Can it be reused? Is it made of recycled materials? Is it necessary to use so much packaging? If we found any company that </a:t>
            </a:r>
            <a:r>
              <a:rPr lang="en-US" sz="2800" b="1" dirty="0" err="1" smtClean="0"/>
              <a:t>overpackages</a:t>
            </a:r>
            <a:r>
              <a:rPr lang="en-US" sz="2800" b="1" dirty="0" smtClean="0"/>
              <a:t>(</a:t>
            </a:r>
            <a:r>
              <a:rPr lang="zh-CN" altLang="en-US" sz="2800" b="1" dirty="0" smtClean="0"/>
              <a:t>过度包装</a:t>
            </a:r>
            <a:r>
              <a:rPr lang="en-US" sz="2800" b="1" dirty="0" smtClean="0"/>
              <a:t>), we could email them and tell them that we are more willing to buy the less packaged products.</a:t>
            </a:r>
            <a:endParaRPr lang="zh-CN" altLang="en-US" sz="2800" b="1" dirty="0" smtClean="0"/>
          </a:p>
          <a:p>
            <a:pPr>
              <a:lnSpc>
                <a:spcPct val="150000"/>
              </a:lnSpc>
            </a:pPr>
            <a:endParaRPr lang="zh-CN" altLang="en-US" sz="2800" b="1" dirty="0" smtClean="0"/>
          </a:p>
          <a:p>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AutoShape 2"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28" name="AutoShape 4"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Grp="1" noChangeAspect="1" noChangeArrowheads="1"/>
          </p:cNvSpPr>
          <p:nvPr>
            <p:ph type="subTitle" idx="1"/>
          </p:nvPr>
        </p:nvSpPr>
        <p:spPr bwMode="auto">
          <a:xfrm>
            <a:off x="0" y="1052513"/>
            <a:ext cx="9144000" cy="5805487"/>
          </a:xfrm>
          <a:prstGeom prst="rect">
            <a:avLst/>
          </a:prstGeom>
          <a:noFill/>
        </p:spPr>
        <p:txBody>
          <a:bodyPr vert="horz" wrap="square" lIns="91440" tIns="45720" rIns="91440" bIns="45720" numCol="1" anchor="t" anchorCtr="0" compatLnSpc="1">
            <a:prstTxWarp prst="textNoShape">
              <a:avLst/>
            </a:prstTxWarp>
            <a:normAutofit/>
          </a:bodyPr>
          <a:lstStyle/>
          <a:p>
            <a:pPr lvl="0" algn="l"/>
            <a:endParaRPr lang="zh-CN" altLang="en-US" sz="3600" b="1" dirty="0" smtClean="0">
              <a:solidFill>
                <a:schemeClr val="tx1"/>
              </a:solidFill>
            </a:endParaRPr>
          </a:p>
          <a:p>
            <a:pPr marL="360000" algn="l">
              <a:lnSpc>
                <a:spcPct val="150000"/>
              </a:lnSpc>
              <a:spcBef>
                <a:spcPts val="1200"/>
              </a:spcBef>
            </a:pPr>
            <a:endParaRPr lang="en-US" altLang="zh-CN" sz="3600" dirty="0" smtClean="0">
              <a:solidFill>
                <a:schemeClr val="tx1"/>
              </a:solidFill>
              <a:latin typeface="Arial Black" pitchFamily="34" charset="0"/>
            </a:endParaRPr>
          </a:p>
        </p:txBody>
      </p:sp>
      <p:sp>
        <p:nvSpPr>
          <p:cNvPr id="26632" name="AutoShape 8"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4" name="AutoShape 10"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6" name="AutoShape 12"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19" name="TextBox 18"/>
          <p:cNvSpPr txBox="1"/>
          <p:nvPr/>
        </p:nvSpPr>
        <p:spPr>
          <a:xfrm>
            <a:off x="0" y="-24"/>
            <a:ext cx="9144000" cy="1142877"/>
          </a:xfrm>
          <a:prstGeom prst="rect">
            <a:avLst/>
          </a:prstGeom>
          <a:solidFill>
            <a:schemeClr val="tx2">
              <a:lumMod val="20000"/>
              <a:lumOff val="80000"/>
            </a:schemeClr>
          </a:solidFill>
        </p:spPr>
        <p:txBody>
          <a:bodyPr wrap="square" rtlCol="0">
            <a:spAutoFit/>
          </a:bodyPr>
          <a:lstStyle/>
          <a:p>
            <a:pPr>
              <a:lnSpc>
                <a:spcPct val="150000"/>
              </a:lnSpc>
            </a:pPr>
            <a:r>
              <a:rPr lang="en-US" altLang="zh-CN" sz="2400" dirty="0" smtClean="0">
                <a:latin typeface="Arial Black" pitchFamily="34" charset="0"/>
              </a:rPr>
              <a:t>Activity </a:t>
            </a:r>
            <a:r>
              <a:rPr lang="en-US" altLang="zh-CN" sz="2400" dirty="0" smtClean="0">
                <a:latin typeface="Arial Black" pitchFamily="34" charset="0"/>
              </a:rPr>
              <a:t>4</a:t>
            </a:r>
            <a:r>
              <a:rPr lang="en-US" altLang="zh-CN" sz="2400" dirty="0" smtClean="0">
                <a:latin typeface="Arial Black" pitchFamily="34" charset="0"/>
              </a:rPr>
              <a:t>.  </a:t>
            </a:r>
          </a:p>
          <a:p>
            <a:pPr>
              <a:lnSpc>
                <a:spcPct val="150000"/>
              </a:lnSpc>
            </a:pPr>
            <a:r>
              <a:rPr lang="en-US" altLang="zh-CN" sz="2400" dirty="0" smtClean="0">
                <a:latin typeface="Arial Black" pitchFamily="34" charset="0"/>
              </a:rPr>
              <a:t>Read the passage and answer the questions.</a:t>
            </a:r>
            <a:endParaRPr lang="en-US" altLang="zh-CN" sz="2400" dirty="0" smtClean="0">
              <a:latin typeface="Arial Black" pitchFamily="34" charset="0"/>
            </a:endParaRPr>
          </a:p>
        </p:txBody>
      </p:sp>
      <p:sp>
        <p:nvSpPr>
          <p:cNvPr id="12" name="TextBox 11"/>
          <p:cNvSpPr txBox="1"/>
          <p:nvPr/>
        </p:nvSpPr>
        <p:spPr>
          <a:xfrm>
            <a:off x="0" y="1142984"/>
            <a:ext cx="9144000" cy="8648521"/>
          </a:xfrm>
          <a:prstGeom prst="rect">
            <a:avLst/>
          </a:prstGeom>
          <a:noFill/>
        </p:spPr>
        <p:txBody>
          <a:bodyPr wrap="square" rtlCol="0">
            <a:spAutoFit/>
          </a:bodyPr>
          <a:lstStyle/>
          <a:p>
            <a:pPr>
              <a:lnSpc>
                <a:spcPct val="150000"/>
              </a:lnSpc>
            </a:pPr>
            <a:r>
              <a:rPr lang="en-US" sz="2800" b="1" dirty="0" smtClean="0"/>
              <a:t>       It’s </a:t>
            </a:r>
            <a:r>
              <a:rPr lang="en-US" sz="2800" b="1" dirty="0" smtClean="0"/>
              <a:t>easy to follow the advice, isn’t it? No one wants the last drop of water to be our tear. If everyone takes part in the campaign of saving resources, our planet will certainly become more pleasant and our life will also get better</a:t>
            </a:r>
            <a:r>
              <a:rPr lang="en-US" sz="2800" b="1" dirty="0" smtClean="0"/>
              <a:t>!</a:t>
            </a:r>
          </a:p>
          <a:p>
            <a:pPr marL="514350" lvl="0" indent="-514350">
              <a:lnSpc>
                <a:spcPct val="150000"/>
              </a:lnSpc>
              <a:spcBef>
                <a:spcPts val="1200"/>
              </a:spcBef>
              <a:buAutoNum type="arabicPeriod"/>
            </a:pPr>
            <a:r>
              <a:rPr lang="en-US" sz="2800" b="1" dirty="0" smtClean="0"/>
              <a:t>Why </a:t>
            </a:r>
            <a:r>
              <a:rPr lang="en-US" sz="2800" b="1" dirty="0" smtClean="0"/>
              <a:t>should we save </a:t>
            </a:r>
            <a:r>
              <a:rPr lang="en-US" sz="2800" b="1" dirty="0" smtClean="0"/>
              <a:t>resources?</a:t>
            </a:r>
          </a:p>
          <a:p>
            <a:pPr marL="514350" lvl="0" indent="-514350">
              <a:lnSpc>
                <a:spcPct val="150000"/>
              </a:lnSpc>
              <a:spcBef>
                <a:spcPts val="1200"/>
              </a:spcBef>
            </a:pPr>
            <a:r>
              <a:rPr lang="en-US" altLang="zh-CN" sz="2800" b="1" dirty="0" smtClean="0"/>
              <a:t>  </a:t>
            </a:r>
            <a:r>
              <a:rPr lang="en-US" altLang="zh-CN" sz="2800" b="1" dirty="0" smtClean="0"/>
              <a:t>    </a:t>
            </a:r>
            <a:r>
              <a:rPr lang="en-US" altLang="zh-CN" sz="2800" b="1" dirty="0" smtClean="0">
                <a:solidFill>
                  <a:srgbClr val="FF0000"/>
                </a:solidFill>
              </a:rPr>
              <a:t>Because  </a:t>
            </a:r>
            <a:r>
              <a:rPr lang="en-US" altLang="zh-CN" sz="2800" b="1" dirty="0" smtClean="0">
                <a:solidFill>
                  <a:srgbClr val="FF0000"/>
                </a:solidFill>
              </a:rPr>
              <a:t>most kinds of materials are disappearing. </a:t>
            </a:r>
            <a:r>
              <a:rPr lang="en-US" altLang="zh-CN" sz="2800" b="1" dirty="0" smtClean="0">
                <a:solidFill>
                  <a:srgbClr val="FF0000"/>
                </a:solidFill>
              </a:rPr>
              <a:t>                                                                    </a:t>
            </a:r>
            <a:r>
              <a:rPr lang="en-US" sz="2800" b="1" dirty="0" smtClean="0">
                <a:solidFill>
                  <a:srgbClr val="FF0000"/>
                </a:solidFill>
              </a:rPr>
              <a:t>                                                                                                                                                  </a:t>
            </a:r>
            <a:r>
              <a:rPr lang="en-US" altLang="zh-CN" sz="2800" b="1" dirty="0" smtClean="0">
                <a:solidFill>
                  <a:srgbClr val="FF0000"/>
                </a:solidFill>
              </a:rPr>
              <a:t> </a:t>
            </a:r>
            <a:r>
              <a:rPr lang="en-US" sz="2800" b="1" dirty="0" smtClean="0">
                <a:solidFill>
                  <a:srgbClr val="FF0000"/>
                </a:solidFill>
              </a:rPr>
              <a:t>                                     </a:t>
            </a:r>
            <a:endParaRPr lang="zh-CN" altLang="en-US" sz="2800" b="1" dirty="0" smtClean="0">
              <a:solidFill>
                <a:srgbClr val="FF0000"/>
              </a:solidFill>
            </a:endParaRPr>
          </a:p>
          <a:p>
            <a:pPr marL="514350" lvl="0" indent="-514350">
              <a:lnSpc>
                <a:spcPct val="150000"/>
              </a:lnSpc>
              <a:buAutoNum type="arabicPeriod" startAt="2"/>
            </a:pPr>
            <a:r>
              <a:rPr lang="en-US" sz="2800" b="1" dirty="0" smtClean="0"/>
              <a:t>When </a:t>
            </a:r>
            <a:r>
              <a:rPr lang="en-US" sz="2800" b="1" dirty="0" smtClean="0"/>
              <a:t>will people run out of copper</a:t>
            </a:r>
            <a:r>
              <a:rPr lang="en-US" sz="2800" b="1" dirty="0" smtClean="0"/>
              <a:t>?</a:t>
            </a:r>
          </a:p>
          <a:p>
            <a:pPr marL="514350" lvl="0" indent="-514350">
              <a:lnSpc>
                <a:spcPct val="150000"/>
              </a:lnSpc>
            </a:pPr>
            <a:r>
              <a:rPr lang="en-US" sz="2800" b="1" dirty="0" smtClean="0"/>
              <a:t> </a:t>
            </a:r>
            <a:r>
              <a:rPr lang="en-US" sz="2800" b="1" dirty="0" smtClean="0"/>
              <a:t>      </a:t>
            </a:r>
            <a:r>
              <a:rPr lang="en-US" sz="2800" b="1" dirty="0" smtClean="0">
                <a:solidFill>
                  <a:srgbClr val="FF0000"/>
                </a:solidFill>
              </a:rPr>
              <a:t>They will run out of copper in 100 years.                  </a:t>
            </a:r>
          </a:p>
          <a:p>
            <a:pPr lvl="0"/>
            <a:r>
              <a:rPr lang="en-US" altLang="zh-CN" sz="2800" dirty="0" smtClean="0"/>
              <a:t> </a:t>
            </a:r>
            <a:r>
              <a:rPr lang="en-US" altLang="zh-CN" sz="2800" dirty="0" smtClean="0"/>
              <a:t>    </a:t>
            </a:r>
            <a:endParaRPr lang="zh-CN" altLang="en-US" sz="2800" dirty="0" smtClean="0"/>
          </a:p>
          <a:p>
            <a:r>
              <a:rPr lang="en-US" sz="2800" dirty="0" smtClean="0"/>
              <a:t>   </a:t>
            </a:r>
            <a:r>
              <a:rPr lang="en-US" sz="2800" u="sng" dirty="0" smtClean="0"/>
              <a:t>                                                                                   </a:t>
            </a:r>
            <a:endParaRPr lang="zh-CN" altLang="en-US" sz="2800" dirty="0" smtClean="0"/>
          </a:p>
          <a:p>
            <a:pPr>
              <a:lnSpc>
                <a:spcPct val="150000"/>
              </a:lnSpc>
            </a:pPr>
            <a:endParaRPr lang="zh-CN" altLang="en-US" sz="2800" b="1" dirty="0" smtClean="0"/>
          </a:p>
          <a:p>
            <a:pPr>
              <a:lnSpc>
                <a:spcPct val="150000"/>
              </a:lnSpc>
            </a:pPr>
            <a:endParaRPr lang="zh-CN" altLang="en-US" sz="2800" b="1" dirty="0" smtClean="0"/>
          </a:p>
          <a:p>
            <a:pPr>
              <a:lnSpc>
                <a:spcPct val="150000"/>
              </a:lnSpc>
            </a:pPr>
            <a:endParaRPr lang="zh-CN" altLang="en-US" sz="2800" b="1"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AutoShape 2"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28" name="AutoShape 4"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Grp="1" noChangeAspect="1" noChangeArrowheads="1"/>
          </p:cNvSpPr>
          <p:nvPr>
            <p:ph type="subTitle" idx="1"/>
          </p:nvPr>
        </p:nvSpPr>
        <p:spPr bwMode="auto">
          <a:xfrm>
            <a:off x="0" y="1052513"/>
            <a:ext cx="9144000" cy="5805487"/>
          </a:xfrm>
          <a:prstGeom prst="rect">
            <a:avLst/>
          </a:prstGeom>
          <a:noFill/>
        </p:spPr>
        <p:txBody>
          <a:bodyPr vert="horz" wrap="square" lIns="91440" tIns="45720" rIns="91440" bIns="45720" numCol="1" anchor="t" anchorCtr="0" compatLnSpc="1">
            <a:prstTxWarp prst="textNoShape">
              <a:avLst/>
            </a:prstTxWarp>
            <a:normAutofit/>
          </a:bodyPr>
          <a:lstStyle/>
          <a:p>
            <a:pPr lvl="0" algn="l"/>
            <a:endParaRPr lang="zh-CN" altLang="en-US" sz="3600" b="1" dirty="0" smtClean="0">
              <a:solidFill>
                <a:schemeClr val="tx1"/>
              </a:solidFill>
            </a:endParaRPr>
          </a:p>
          <a:p>
            <a:pPr marL="360000" algn="l">
              <a:lnSpc>
                <a:spcPct val="150000"/>
              </a:lnSpc>
              <a:spcBef>
                <a:spcPts val="1200"/>
              </a:spcBef>
            </a:pPr>
            <a:endParaRPr lang="en-US" altLang="zh-CN" sz="3600" dirty="0" smtClean="0">
              <a:solidFill>
                <a:schemeClr val="tx1"/>
              </a:solidFill>
              <a:latin typeface="Arial Black" pitchFamily="34" charset="0"/>
            </a:endParaRPr>
          </a:p>
        </p:txBody>
      </p:sp>
      <p:sp>
        <p:nvSpPr>
          <p:cNvPr id="26632" name="AutoShape 8"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4" name="AutoShape 10"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6" name="AutoShape 12"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19" name="TextBox 18"/>
          <p:cNvSpPr txBox="1"/>
          <p:nvPr/>
        </p:nvSpPr>
        <p:spPr>
          <a:xfrm>
            <a:off x="0" y="-24"/>
            <a:ext cx="9144000" cy="1142877"/>
          </a:xfrm>
          <a:prstGeom prst="rect">
            <a:avLst/>
          </a:prstGeom>
          <a:solidFill>
            <a:schemeClr val="tx2">
              <a:lumMod val="20000"/>
              <a:lumOff val="80000"/>
            </a:schemeClr>
          </a:solidFill>
        </p:spPr>
        <p:txBody>
          <a:bodyPr wrap="square" rtlCol="0">
            <a:spAutoFit/>
          </a:bodyPr>
          <a:lstStyle/>
          <a:p>
            <a:pPr>
              <a:lnSpc>
                <a:spcPct val="150000"/>
              </a:lnSpc>
            </a:pPr>
            <a:r>
              <a:rPr lang="en-US" altLang="zh-CN" sz="2400" dirty="0" smtClean="0">
                <a:latin typeface="Arial Black" pitchFamily="34" charset="0"/>
              </a:rPr>
              <a:t>Activity </a:t>
            </a:r>
            <a:r>
              <a:rPr lang="en-US" altLang="zh-CN" sz="2400" dirty="0" smtClean="0">
                <a:latin typeface="Arial Black" pitchFamily="34" charset="0"/>
              </a:rPr>
              <a:t>4</a:t>
            </a:r>
            <a:r>
              <a:rPr lang="en-US" altLang="zh-CN" sz="2400" dirty="0" smtClean="0">
                <a:latin typeface="Arial Black" pitchFamily="34" charset="0"/>
              </a:rPr>
              <a:t>.  </a:t>
            </a:r>
          </a:p>
          <a:p>
            <a:pPr>
              <a:lnSpc>
                <a:spcPct val="150000"/>
              </a:lnSpc>
            </a:pPr>
            <a:r>
              <a:rPr lang="en-US" altLang="zh-CN" sz="2400" dirty="0" smtClean="0">
                <a:latin typeface="Arial Black" pitchFamily="34" charset="0"/>
              </a:rPr>
              <a:t>Read the passage and answer the questions.</a:t>
            </a:r>
            <a:endParaRPr lang="en-US" altLang="zh-CN" sz="2400" dirty="0" smtClean="0">
              <a:latin typeface="Arial Black" pitchFamily="34" charset="0"/>
            </a:endParaRPr>
          </a:p>
        </p:txBody>
      </p:sp>
      <p:sp>
        <p:nvSpPr>
          <p:cNvPr id="12" name="TextBox 11"/>
          <p:cNvSpPr txBox="1"/>
          <p:nvPr/>
        </p:nvSpPr>
        <p:spPr>
          <a:xfrm>
            <a:off x="0" y="1142984"/>
            <a:ext cx="9144000" cy="6186309"/>
          </a:xfrm>
          <a:prstGeom prst="rect">
            <a:avLst/>
          </a:prstGeom>
          <a:noFill/>
        </p:spPr>
        <p:txBody>
          <a:bodyPr wrap="square" rtlCol="0">
            <a:spAutoFit/>
          </a:bodyPr>
          <a:lstStyle/>
          <a:p>
            <a:pPr lvl="0">
              <a:lnSpc>
                <a:spcPct val="150000"/>
              </a:lnSpc>
            </a:pPr>
            <a:r>
              <a:rPr lang="en-US" sz="2800" b="1" dirty="0" smtClean="0"/>
              <a:t> 3. How </a:t>
            </a:r>
            <a:r>
              <a:rPr lang="en-US" sz="2800" b="1" dirty="0" smtClean="0"/>
              <a:t>many pieces of advice are given in the passage?</a:t>
            </a:r>
            <a:endParaRPr lang="zh-CN" altLang="en-US" sz="2800" b="1" dirty="0" smtClean="0"/>
          </a:p>
          <a:p>
            <a:pPr>
              <a:lnSpc>
                <a:spcPct val="150000"/>
              </a:lnSpc>
            </a:pPr>
            <a:r>
              <a:rPr lang="en-US" sz="2800" b="1" dirty="0" smtClean="0">
                <a:solidFill>
                  <a:srgbClr val="FF0000"/>
                </a:solidFill>
              </a:rPr>
              <a:t>      </a:t>
            </a:r>
            <a:r>
              <a:rPr lang="en-US" sz="2800" b="1" dirty="0" smtClean="0">
                <a:solidFill>
                  <a:srgbClr val="FF0000"/>
                </a:solidFill>
              </a:rPr>
              <a:t>Three.                                                                                </a:t>
            </a:r>
            <a:endParaRPr lang="zh-CN" altLang="en-US" sz="2800" b="1" dirty="0" smtClean="0">
              <a:solidFill>
                <a:srgbClr val="FF0000"/>
              </a:solidFill>
            </a:endParaRPr>
          </a:p>
          <a:p>
            <a:pPr lvl="0">
              <a:lnSpc>
                <a:spcPct val="150000"/>
              </a:lnSpc>
            </a:pPr>
            <a:r>
              <a:rPr lang="en-US" sz="2800" b="1" dirty="0" smtClean="0"/>
              <a:t> 4. Can </a:t>
            </a:r>
            <a:r>
              <a:rPr lang="en-US" sz="2800" b="1" dirty="0" smtClean="0"/>
              <a:t>old magazines and newspapers be recycled?</a:t>
            </a:r>
            <a:endParaRPr lang="zh-CN" altLang="en-US" sz="2800" b="1" dirty="0" smtClean="0"/>
          </a:p>
          <a:p>
            <a:pPr>
              <a:lnSpc>
                <a:spcPct val="150000"/>
              </a:lnSpc>
            </a:pPr>
            <a:r>
              <a:rPr lang="en-US" sz="2800" b="1" dirty="0" smtClean="0"/>
              <a:t>      </a:t>
            </a:r>
            <a:r>
              <a:rPr lang="en-US" sz="2800" b="1" dirty="0" smtClean="0">
                <a:solidFill>
                  <a:srgbClr val="FF0000"/>
                </a:solidFill>
              </a:rPr>
              <a:t>Yes, they can.                                                                                </a:t>
            </a:r>
            <a:endParaRPr lang="zh-CN" altLang="en-US" sz="2800" b="1" dirty="0" smtClean="0">
              <a:solidFill>
                <a:srgbClr val="FF0000"/>
              </a:solidFill>
            </a:endParaRPr>
          </a:p>
          <a:p>
            <a:pPr lvl="0">
              <a:lnSpc>
                <a:spcPct val="150000"/>
              </a:lnSpc>
            </a:pPr>
            <a:r>
              <a:rPr lang="en-US" sz="2800" b="1" dirty="0" smtClean="0"/>
              <a:t> 5. If </a:t>
            </a:r>
            <a:r>
              <a:rPr lang="en-US" sz="2800" b="1" dirty="0" smtClean="0"/>
              <a:t>you find any </a:t>
            </a:r>
            <a:r>
              <a:rPr lang="en-US" sz="2800" b="1" dirty="0" smtClean="0"/>
              <a:t>company </a:t>
            </a:r>
            <a:r>
              <a:rPr lang="en-US" sz="2800" b="1" dirty="0" err="1" smtClean="0"/>
              <a:t>overpackage</a:t>
            </a:r>
            <a:r>
              <a:rPr lang="en-US" sz="2800" b="1" dirty="0" smtClean="0"/>
              <a:t>, </a:t>
            </a:r>
            <a:r>
              <a:rPr lang="en-US" sz="2800" b="1" dirty="0" smtClean="0"/>
              <a:t>what are you </a:t>
            </a:r>
            <a:r>
              <a:rPr lang="en-US" sz="2800" b="1" dirty="0" smtClean="0"/>
              <a:t> </a:t>
            </a:r>
          </a:p>
          <a:p>
            <a:pPr lvl="0">
              <a:lnSpc>
                <a:spcPct val="150000"/>
              </a:lnSpc>
            </a:pPr>
            <a:r>
              <a:rPr lang="en-US" sz="2800" b="1" dirty="0" smtClean="0"/>
              <a:t> </a:t>
            </a:r>
            <a:r>
              <a:rPr lang="en-US" sz="2800" b="1" dirty="0" smtClean="0"/>
              <a:t>    supposed </a:t>
            </a:r>
            <a:r>
              <a:rPr lang="en-US" sz="2800" b="1" dirty="0" smtClean="0"/>
              <a:t>to do</a:t>
            </a:r>
            <a:r>
              <a:rPr lang="en-US" sz="2800" b="1" dirty="0" smtClean="0"/>
              <a:t>?</a:t>
            </a:r>
          </a:p>
          <a:p>
            <a:pPr lvl="0">
              <a:lnSpc>
                <a:spcPct val="150000"/>
              </a:lnSpc>
            </a:pPr>
            <a:r>
              <a:rPr lang="en-US" altLang="zh-CN" sz="2800" b="1" dirty="0" smtClean="0"/>
              <a:t> </a:t>
            </a:r>
            <a:r>
              <a:rPr lang="en-US" altLang="zh-CN" sz="2800" b="1" dirty="0" smtClean="0"/>
              <a:t>    </a:t>
            </a:r>
            <a:r>
              <a:rPr lang="en-US" altLang="zh-CN" sz="2800" b="1" dirty="0" smtClean="0">
                <a:solidFill>
                  <a:srgbClr val="FF0000"/>
                </a:solidFill>
              </a:rPr>
              <a:t>We are supposed to email it and tell it not to </a:t>
            </a:r>
          </a:p>
          <a:p>
            <a:pPr lvl="0">
              <a:lnSpc>
                <a:spcPct val="150000"/>
              </a:lnSpc>
            </a:pPr>
            <a:r>
              <a:rPr lang="en-US" altLang="zh-CN" sz="2800" b="1" dirty="0" smtClean="0">
                <a:solidFill>
                  <a:srgbClr val="FF0000"/>
                </a:solidFill>
              </a:rPr>
              <a:t> </a:t>
            </a:r>
            <a:r>
              <a:rPr lang="en-US" altLang="zh-CN" sz="2800" b="1" dirty="0" smtClean="0">
                <a:solidFill>
                  <a:srgbClr val="FF0000"/>
                </a:solidFill>
              </a:rPr>
              <a:t>    </a:t>
            </a:r>
            <a:r>
              <a:rPr lang="en-US" altLang="zh-CN" sz="2800" b="1" dirty="0" err="1" smtClean="0">
                <a:solidFill>
                  <a:srgbClr val="FF0000"/>
                </a:solidFill>
              </a:rPr>
              <a:t>overpackage</a:t>
            </a:r>
            <a:r>
              <a:rPr lang="en-US" altLang="zh-CN" sz="2800" b="1" dirty="0" smtClean="0">
                <a:solidFill>
                  <a:srgbClr val="FF0000"/>
                </a:solidFill>
              </a:rPr>
              <a:t>. </a:t>
            </a:r>
            <a:endParaRPr lang="zh-CN" altLang="en-US" sz="2800" b="1" dirty="0" smtClean="0">
              <a:solidFill>
                <a:srgbClr val="FF0000"/>
              </a:solidFill>
            </a:endParaRPr>
          </a:p>
          <a:p>
            <a:pPr>
              <a:lnSpc>
                <a:spcPct val="150000"/>
              </a:lnSpc>
            </a:pPr>
            <a:endParaRPr lang="zh-CN" altLang="en-US" sz="2800" b="1"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AutoShape 2"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2" name="AutoShape 8"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4" name="AutoShape 10"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6" name="AutoShape 12"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19" name="TextBox 18"/>
          <p:cNvSpPr txBox="1"/>
          <p:nvPr/>
        </p:nvSpPr>
        <p:spPr>
          <a:xfrm>
            <a:off x="0" y="-24"/>
            <a:ext cx="9144000" cy="584775"/>
          </a:xfrm>
          <a:prstGeom prst="rect">
            <a:avLst/>
          </a:prstGeom>
          <a:solidFill>
            <a:schemeClr val="tx2">
              <a:lumMod val="20000"/>
              <a:lumOff val="80000"/>
            </a:schemeClr>
          </a:solidFill>
        </p:spPr>
        <p:txBody>
          <a:bodyPr wrap="square" rtlCol="0">
            <a:spAutoFit/>
          </a:bodyPr>
          <a:lstStyle/>
          <a:p>
            <a:r>
              <a:rPr lang="en-US" sz="3200" b="1" dirty="0" smtClean="0"/>
              <a:t>Activity 4.  Learning to write!</a:t>
            </a:r>
            <a:endParaRPr lang="zh-CN" altLang="en-US" sz="3200" b="1" dirty="0" smtClean="0"/>
          </a:p>
        </p:txBody>
      </p:sp>
      <p:sp>
        <p:nvSpPr>
          <p:cNvPr id="12" name="TextBox 11"/>
          <p:cNvSpPr txBox="1"/>
          <p:nvPr/>
        </p:nvSpPr>
        <p:spPr>
          <a:xfrm>
            <a:off x="0" y="1142984"/>
            <a:ext cx="9144000" cy="1015663"/>
          </a:xfrm>
          <a:prstGeom prst="rect">
            <a:avLst/>
          </a:prstGeom>
          <a:noFill/>
        </p:spPr>
        <p:txBody>
          <a:bodyPr wrap="square" rtlCol="0">
            <a:spAutoFit/>
          </a:bodyPr>
          <a:lstStyle/>
          <a:p>
            <a:pPr>
              <a:lnSpc>
                <a:spcPct val="150000"/>
              </a:lnSpc>
            </a:pPr>
            <a:endParaRPr lang="zh-CN" altLang="en-US" sz="2800" b="1" dirty="0" smtClean="0"/>
          </a:p>
          <a:p>
            <a:endParaRPr lang="zh-CN" altLang="en-US" dirty="0"/>
          </a:p>
        </p:txBody>
      </p:sp>
      <p:sp>
        <p:nvSpPr>
          <p:cNvPr id="10" name="副标题 9"/>
          <p:cNvSpPr>
            <a:spLocks noGrp="1"/>
          </p:cNvSpPr>
          <p:nvPr>
            <p:ph type="subTitle" idx="1"/>
          </p:nvPr>
        </p:nvSpPr>
        <p:spPr>
          <a:xfrm>
            <a:off x="0" y="642918"/>
            <a:ext cx="9144000" cy="6215082"/>
          </a:xfrm>
        </p:spPr>
        <p:txBody>
          <a:bodyPr>
            <a:normAutofit/>
          </a:bodyPr>
          <a:lstStyle/>
          <a:p>
            <a:pPr>
              <a:spcBef>
                <a:spcPts val="1200"/>
              </a:spcBef>
            </a:pPr>
            <a:r>
              <a:rPr lang="en-US" b="1" dirty="0" smtClean="0">
                <a:solidFill>
                  <a:schemeClr val="tx1"/>
                </a:solidFill>
              </a:rPr>
              <a:t>The Structure of the Passage</a:t>
            </a:r>
          </a:p>
          <a:p>
            <a:pPr algn="l">
              <a:spcBef>
                <a:spcPts val="1200"/>
              </a:spcBef>
            </a:pPr>
            <a:r>
              <a:rPr lang="en-US" b="1" dirty="0" smtClean="0">
                <a:solidFill>
                  <a:schemeClr val="tx1"/>
                </a:solidFill>
              </a:rPr>
              <a:t>The </a:t>
            </a:r>
            <a:r>
              <a:rPr lang="en-US" b="1" dirty="0" smtClean="0">
                <a:solidFill>
                  <a:schemeClr val="tx1"/>
                </a:solidFill>
              </a:rPr>
              <a:t>key sentence of Paragraph 1</a:t>
            </a:r>
            <a:r>
              <a:rPr lang="en-US" b="1" dirty="0" smtClean="0">
                <a:solidFill>
                  <a:schemeClr val="tx1"/>
                </a:solidFill>
              </a:rPr>
              <a:t>.</a:t>
            </a:r>
          </a:p>
          <a:p>
            <a:pPr algn="l"/>
            <a:r>
              <a:rPr lang="en-US" b="1" dirty="0" smtClean="0">
                <a:solidFill>
                  <a:schemeClr val="tx1"/>
                </a:solidFill>
              </a:rPr>
              <a:t> </a:t>
            </a:r>
            <a:r>
              <a:rPr lang="en-US" b="1" dirty="0" smtClean="0">
                <a:solidFill>
                  <a:srgbClr val="FF0000"/>
                </a:solidFill>
              </a:rPr>
              <a:t>Most kinds of the </a:t>
            </a:r>
            <a:r>
              <a:rPr lang="en-US" b="1" dirty="0" smtClean="0">
                <a:solidFill>
                  <a:srgbClr val="FF0000"/>
                </a:solidFill>
              </a:rPr>
              <a:t>material </a:t>
            </a:r>
            <a:r>
              <a:rPr lang="en-US" b="1" dirty="0" smtClean="0">
                <a:solidFill>
                  <a:srgbClr val="FF0000"/>
                </a:solidFill>
              </a:rPr>
              <a:t>are disappearing.</a:t>
            </a:r>
            <a:r>
              <a:rPr lang="en-US" b="1" u="sng" dirty="0" smtClean="0">
                <a:solidFill>
                  <a:srgbClr val="FF0000"/>
                </a:solidFill>
              </a:rPr>
              <a:t>   </a:t>
            </a:r>
            <a:endParaRPr lang="zh-CN" altLang="en-US" b="1" dirty="0" smtClean="0">
              <a:solidFill>
                <a:srgbClr val="FF0000"/>
              </a:solidFill>
            </a:endParaRPr>
          </a:p>
          <a:p>
            <a:pPr algn="l"/>
            <a:r>
              <a:rPr lang="en-US" b="1" dirty="0" smtClean="0">
                <a:solidFill>
                  <a:schemeClr val="tx1"/>
                </a:solidFill>
              </a:rPr>
              <a:t>The key sentence of Paragraph 2. </a:t>
            </a:r>
            <a:endParaRPr lang="en-US" b="1" dirty="0" smtClean="0">
              <a:solidFill>
                <a:schemeClr val="tx1"/>
              </a:solidFill>
            </a:endParaRPr>
          </a:p>
          <a:p>
            <a:pPr algn="l"/>
            <a:r>
              <a:rPr lang="en-US" b="1" dirty="0" smtClean="0">
                <a:solidFill>
                  <a:schemeClr val="tx1"/>
                </a:solidFill>
              </a:rPr>
              <a:t> </a:t>
            </a:r>
            <a:r>
              <a:rPr lang="en-US" b="1" dirty="0" smtClean="0">
                <a:solidFill>
                  <a:srgbClr val="FF0000"/>
                </a:solidFill>
              </a:rPr>
              <a:t>How </a:t>
            </a:r>
            <a:r>
              <a:rPr lang="en-US" b="1" dirty="0" smtClean="0">
                <a:solidFill>
                  <a:srgbClr val="FF0000"/>
                </a:solidFill>
              </a:rPr>
              <a:t>can we save resources in our daily life? Here are some ways.</a:t>
            </a:r>
            <a:r>
              <a:rPr lang="en-US" b="1" u="sng" dirty="0" smtClean="0">
                <a:solidFill>
                  <a:srgbClr val="FF0000"/>
                </a:solidFill>
              </a:rPr>
              <a:t>                                                    </a:t>
            </a:r>
            <a:endParaRPr lang="zh-CN" altLang="en-US" b="1" dirty="0" smtClean="0">
              <a:solidFill>
                <a:srgbClr val="FF0000"/>
              </a:solidFill>
            </a:endParaRPr>
          </a:p>
          <a:p>
            <a:pPr algn="l"/>
            <a:r>
              <a:rPr lang="en-US" b="1" dirty="0" smtClean="0">
                <a:solidFill>
                  <a:schemeClr val="tx1"/>
                </a:solidFill>
              </a:rPr>
              <a:t>The key sentence of Paragraph 3</a:t>
            </a:r>
            <a:r>
              <a:rPr lang="en-US" b="1" dirty="0" smtClean="0">
                <a:solidFill>
                  <a:schemeClr val="tx1"/>
                </a:solidFill>
              </a:rPr>
              <a:t>.</a:t>
            </a:r>
          </a:p>
          <a:p>
            <a:pPr algn="l"/>
            <a:r>
              <a:rPr lang="en-US" b="1" dirty="0" smtClean="0">
                <a:solidFill>
                  <a:schemeClr val="tx1"/>
                </a:solidFill>
              </a:rPr>
              <a:t> </a:t>
            </a:r>
            <a:r>
              <a:rPr lang="en-US" b="1" dirty="0" smtClean="0">
                <a:solidFill>
                  <a:srgbClr val="FF0000"/>
                </a:solidFill>
              </a:rPr>
              <a:t>Everyone should do his or her bit for our planet.</a:t>
            </a:r>
            <a:r>
              <a:rPr lang="en-US" b="1" u="sng" dirty="0" smtClean="0">
                <a:solidFill>
                  <a:srgbClr val="FF0000"/>
                </a:solidFill>
              </a:rPr>
              <a:t> </a:t>
            </a:r>
            <a:endParaRPr lang="zh-CN" altLang="en-US" b="1" dirty="0" smtClean="0">
              <a:solidFill>
                <a:schemeClr val="tx1"/>
              </a:solidFill>
            </a:endParaRPr>
          </a:p>
          <a:p>
            <a:pPr algn="l"/>
            <a:endParaRPr lang="en-US" b="1" dirty="0" smtClean="0">
              <a:solidFill>
                <a:schemeClr val="tx1"/>
              </a:solidFill>
            </a:endParaRPr>
          </a:p>
          <a:p>
            <a:pPr algn="l">
              <a:spcBef>
                <a:spcPts val="2400"/>
              </a:spcBef>
            </a:pPr>
            <a:r>
              <a:rPr lang="en-US" b="1" dirty="0" smtClean="0">
                <a:solidFill>
                  <a:schemeClr val="tx1"/>
                </a:solidFill>
              </a:rPr>
              <a:t>             H</a:t>
            </a:r>
            <a:r>
              <a:rPr lang="en-US" altLang="zh-CN" b="1" dirty="0" smtClean="0">
                <a:solidFill>
                  <a:schemeClr val="tx1"/>
                </a:solidFill>
              </a:rPr>
              <a:t>ow to save resources at home?</a:t>
            </a:r>
            <a:endParaRPr lang="en-US" b="1" dirty="0" smtClean="0">
              <a:solidFill>
                <a:schemeClr val="tx1"/>
              </a:solidFill>
            </a:endParaRPr>
          </a:p>
          <a:p>
            <a:pPr algn="l"/>
            <a:endParaRPr lang="zh-CN" altLang="en-US" b="1" dirty="0">
              <a:solidFill>
                <a:schemeClr val="tx1"/>
              </a:solidFill>
            </a:endParaRPr>
          </a:p>
        </p:txBody>
      </p:sp>
      <p:sp>
        <p:nvSpPr>
          <p:cNvPr id="11" name="虚尾箭头 10"/>
          <p:cNvSpPr/>
          <p:nvPr/>
        </p:nvSpPr>
        <p:spPr>
          <a:xfrm rot="5400000">
            <a:off x="3500430" y="5500702"/>
            <a:ext cx="928694" cy="500066"/>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6" presetClass="emph" presetSubtype="0" fill="hold" grpId="0" nodeType="clickEffect">
                                  <p:stCondLst>
                                    <p:cond delay="0"/>
                                  </p:stCondLst>
                                  <p:childTnLst>
                                    <p:animScale>
                                      <p:cBhvr>
                                        <p:cTn id="18" dur="2000" fill="hold"/>
                                        <p:tgtEl>
                                          <p:spTgt spid="11"/>
                                        </p:tgtEl>
                                      </p:cBhvr>
                                      <p:by x="150000" y="150000"/>
                                    </p:animScale>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Administrator\Desktop\地球4.jpg"/>
          <p:cNvPicPr>
            <a:picLocks noChangeAspect="1" noChangeArrowheads="1"/>
          </p:cNvPicPr>
          <p:nvPr/>
        </p:nvPicPr>
        <p:blipFill>
          <a:blip r:embed="rId3" cstate="print"/>
          <a:srcRect/>
          <a:stretch>
            <a:fillRect/>
          </a:stretch>
        </p:blipFill>
        <p:spPr bwMode="auto">
          <a:xfrm>
            <a:off x="2214546" y="1281396"/>
            <a:ext cx="5046883" cy="5362314"/>
          </a:xfrm>
          <a:prstGeom prst="rect">
            <a:avLst/>
          </a:prstGeom>
          <a:noFill/>
        </p:spPr>
      </p:pic>
      <p:sp>
        <p:nvSpPr>
          <p:cNvPr id="2" name="标题 1"/>
          <p:cNvSpPr>
            <a:spLocks noGrp="1"/>
          </p:cNvSpPr>
          <p:nvPr>
            <p:ph type="ctrTitle"/>
          </p:nvPr>
        </p:nvSpPr>
        <p:spPr>
          <a:xfrm>
            <a:off x="0" y="1"/>
            <a:ext cx="9144000" cy="1052735"/>
          </a:xfrm>
          <a:solidFill>
            <a:schemeClr val="tx2"/>
          </a:solidFill>
          <a:ln>
            <a:solidFill>
              <a:schemeClr val="tx2">
                <a:lumMod val="75000"/>
              </a:schemeClr>
            </a:solidFill>
          </a:ln>
        </p:spPr>
        <p:txBody>
          <a:bodyPr/>
          <a:lstStyle/>
          <a:p>
            <a:r>
              <a:rPr lang="en-US" altLang="zh-CN" b="1" dirty="0" smtClean="0">
                <a:solidFill>
                  <a:schemeClr val="bg1"/>
                </a:solidFill>
              </a:rPr>
              <a:t>Save resources, save our planet.</a:t>
            </a:r>
            <a:endParaRPr lang="zh-CN" altLang="en-US" b="1" dirty="0">
              <a:solidFill>
                <a:schemeClr val="bg1"/>
              </a:solidFill>
            </a:endParaRPr>
          </a:p>
        </p:txBody>
      </p:sp>
      <p:sp>
        <p:nvSpPr>
          <p:cNvPr id="26626" name="AutoShape 2"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28" name="AutoShape 4"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Grp="1" noChangeAspect="1" noChangeArrowheads="1"/>
          </p:cNvSpPr>
          <p:nvPr>
            <p:ph type="subTitle" idx="1"/>
          </p:nvPr>
        </p:nvSpPr>
        <p:spPr bwMode="auto">
          <a:xfrm>
            <a:off x="0" y="1052513"/>
            <a:ext cx="9144000" cy="5805487"/>
          </a:xfrm>
          <a:prstGeom prst="rect">
            <a:avLst/>
          </a:prstGeom>
          <a:noFill/>
        </p:spPr>
        <p:txBody>
          <a:bodyPr vert="horz" wrap="square" lIns="91440" tIns="45720" rIns="91440" bIns="45720" numCol="1" anchor="t" anchorCtr="0" compatLnSpc="1">
            <a:prstTxWarp prst="textNoShape">
              <a:avLst/>
            </a:prstTxWarp>
            <a:normAutofit/>
          </a:bodyPr>
          <a:lstStyle/>
          <a:p>
            <a:pPr marL="360000" algn="l">
              <a:lnSpc>
                <a:spcPct val="150000"/>
              </a:lnSpc>
              <a:spcBef>
                <a:spcPts val="1200"/>
              </a:spcBef>
            </a:pPr>
            <a:r>
              <a:rPr lang="en-US" altLang="zh-CN" sz="5400" dirty="0" smtClean="0">
                <a:solidFill>
                  <a:schemeClr val="tx2">
                    <a:lumMod val="75000"/>
                  </a:schemeClr>
                </a:solidFill>
                <a:latin typeface="Arial Black" pitchFamily="34" charset="0"/>
              </a:rPr>
              <a:t>The 44</a:t>
            </a:r>
            <a:r>
              <a:rPr lang="en-US" altLang="zh-CN" sz="5400" baseline="30000" dirty="0" smtClean="0">
                <a:solidFill>
                  <a:schemeClr val="tx2">
                    <a:lumMod val="75000"/>
                  </a:schemeClr>
                </a:solidFill>
                <a:latin typeface="Arial Black" pitchFamily="34" charset="0"/>
              </a:rPr>
              <a:t>th</a:t>
            </a:r>
            <a:r>
              <a:rPr lang="en-US" altLang="zh-CN" sz="5400" dirty="0" smtClean="0">
                <a:solidFill>
                  <a:schemeClr val="tx2">
                    <a:lumMod val="75000"/>
                  </a:schemeClr>
                </a:solidFill>
                <a:latin typeface="Arial Black" pitchFamily="34" charset="0"/>
              </a:rPr>
              <a:t> </a:t>
            </a:r>
          </a:p>
        </p:txBody>
      </p:sp>
      <p:sp>
        <p:nvSpPr>
          <p:cNvPr id="26632" name="AutoShape 8"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4" name="AutoShape 10"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6" name="AutoShape 12"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0" y="1"/>
            <a:ext cx="9144000" cy="1052735"/>
          </a:xfrm>
          <a:solidFill>
            <a:schemeClr val="tx2"/>
          </a:solidFill>
          <a:ln>
            <a:solidFill>
              <a:schemeClr val="tx2">
                <a:lumMod val="75000"/>
              </a:schemeClr>
            </a:solidFill>
          </a:ln>
        </p:spPr>
        <p:txBody>
          <a:bodyPr/>
          <a:lstStyle/>
          <a:p>
            <a:r>
              <a:rPr lang="en-US" altLang="zh-CN" b="1" dirty="0" smtClean="0">
                <a:solidFill>
                  <a:schemeClr val="bg1"/>
                </a:solidFill>
              </a:rPr>
              <a:t>Save resources, save our planet.</a:t>
            </a:r>
            <a:endParaRPr lang="zh-CN" altLang="en-US" b="1" dirty="0">
              <a:solidFill>
                <a:schemeClr val="bg1"/>
              </a:solidFill>
            </a:endParaRPr>
          </a:p>
        </p:txBody>
      </p:sp>
      <p:sp>
        <p:nvSpPr>
          <p:cNvPr id="26626" name="AutoShape 2"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28" name="AutoShape 4"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Grp="1" noChangeAspect="1" noChangeArrowheads="1"/>
          </p:cNvSpPr>
          <p:nvPr>
            <p:ph type="subTitle" idx="1"/>
          </p:nvPr>
        </p:nvSpPr>
        <p:spPr bwMode="auto">
          <a:xfrm>
            <a:off x="0" y="1052513"/>
            <a:ext cx="9144000" cy="5805487"/>
          </a:xfrm>
          <a:prstGeom prst="rect">
            <a:avLst/>
          </a:prstGeom>
          <a:noFill/>
        </p:spPr>
        <p:txBody>
          <a:bodyPr vert="horz" wrap="square" lIns="91440" tIns="45720" rIns="91440" bIns="45720" numCol="1" anchor="t" anchorCtr="0" compatLnSpc="1">
            <a:prstTxWarp prst="textNoShape">
              <a:avLst/>
            </a:prstTxWarp>
            <a:normAutofit fontScale="92500"/>
          </a:bodyPr>
          <a:lstStyle/>
          <a:p>
            <a:pPr lvl="0">
              <a:spcBef>
                <a:spcPts val="2400"/>
              </a:spcBef>
            </a:pPr>
            <a:endParaRPr lang="en-US" altLang="zh-CN" sz="2200" dirty="0" smtClean="0">
              <a:solidFill>
                <a:schemeClr val="tx1"/>
              </a:solidFill>
              <a:latin typeface="Arial Black" pitchFamily="34" charset="0"/>
            </a:endParaRPr>
          </a:p>
          <a:p>
            <a:pPr marL="180000" lvl="0" algn="l">
              <a:spcBef>
                <a:spcPts val="600"/>
              </a:spcBef>
            </a:pPr>
            <a:r>
              <a:rPr lang="en-US" altLang="zh-CN" sz="2200" dirty="0" smtClean="0">
                <a:solidFill>
                  <a:schemeClr val="tx1"/>
                </a:solidFill>
                <a:latin typeface="Arial Black" pitchFamily="34" charset="0"/>
              </a:rPr>
              <a:t>Activity 6   Writing</a:t>
            </a:r>
          </a:p>
          <a:p>
            <a:pPr marL="180000" algn="l">
              <a:lnSpc>
                <a:spcPct val="150000"/>
              </a:lnSpc>
              <a:spcBef>
                <a:spcPts val="0"/>
              </a:spcBef>
              <a:spcAft>
                <a:spcPts val="1200"/>
              </a:spcAft>
            </a:pPr>
            <a:r>
              <a:rPr lang="en-US" altLang="zh-CN" dirty="0" smtClean="0">
                <a:solidFill>
                  <a:schemeClr val="tx1"/>
                </a:solidFill>
                <a:latin typeface="Arial Black" pitchFamily="34" charset="0"/>
              </a:rPr>
              <a:t>    </a:t>
            </a:r>
            <a:r>
              <a:rPr lang="en-US" altLang="zh-CN" sz="2400" dirty="0" smtClean="0">
                <a:solidFill>
                  <a:schemeClr val="tx1"/>
                </a:solidFill>
                <a:latin typeface="Arial Black" pitchFamily="34" charset="0"/>
              </a:rPr>
              <a:t>Please write a letter </a:t>
            </a:r>
            <a:r>
              <a:rPr lang="en-US" altLang="zh-CN" sz="2400" dirty="0" smtClean="0">
                <a:solidFill>
                  <a:schemeClr val="tx1"/>
                </a:solidFill>
                <a:latin typeface="Arial Black" pitchFamily="34" charset="0"/>
              </a:rPr>
              <a:t>about the coming Earth Day to Taiyuan Evening paper in order to educate the public about the importance of saving resources. </a:t>
            </a:r>
            <a:r>
              <a:rPr lang="en-US" altLang="zh-CN" sz="2400" dirty="0" smtClean="0">
                <a:solidFill>
                  <a:schemeClr val="tx1"/>
                </a:solidFill>
                <a:latin typeface="Arial Black" pitchFamily="34" charset="0"/>
              </a:rPr>
              <a:t>Your passage should include the points below. (About 80 words.) </a:t>
            </a:r>
            <a:endParaRPr lang="en-US" altLang="zh-CN" sz="2400" dirty="0" smtClean="0">
              <a:solidFill>
                <a:schemeClr val="tx1"/>
              </a:solidFill>
              <a:effectLst>
                <a:outerShdw blurRad="38100" dist="38100" dir="2700000" algn="tl">
                  <a:srgbClr val="000000">
                    <a:alpha val="43137"/>
                  </a:srgbClr>
                </a:outerShdw>
              </a:effectLst>
              <a:latin typeface="Arial Black" pitchFamily="34" charset="0"/>
            </a:endParaRPr>
          </a:p>
          <a:p>
            <a:pPr marL="180000" algn="l">
              <a:lnSpc>
                <a:spcPct val="150000"/>
              </a:lnSpc>
              <a:spcBef>
                <a:spcPts val="600"/>
              </a:spcBef>
              <a:buFont typeface="Wingdings" pitchFamily="2" charset="2"/>
              <a:buChar char="Ø"/>
            </a:pPr>
            <a:r>
              <a:rPr lang="en-US" altLang="zh-CN" sz="2400" dirty="0" smtClean="0">
                <a:solidFill>
                  <a:schemeClr val="tx1"/>
                </a:solidFill>
                <a:latin typeface="Arial Black" pitchFamily="34" charset="0"/>
              </a:rPr>
              <a:t> Why is it important to save resources?</a:t>
            </a:r>
          </a:p>
          <a:p>
            <a:pPr marL="180000" algn="l">
              <a:lnSpc>
                <a:spcPct val="150000"/>
              </a:lnSpc>
              <a:spcBef>
                <a:spcPts val="600"/>
              </a:spcBef>
              <a:buFont typeface="Wingdings" pitchFamily="2" charset="2"/>
              <a:buChar char="Ø"/>
            </a:pPr>
            <a:r>
              <a:rPr lang="en-US" altLang="zh-CN" sz="2400" dirty="0" smtClean="0">
                <a:solidFill>
                  <a:schemeClr val="tx1"/>
                </a:solidFill>
                <a:latin typeface="Arial Black" pitchFamily="34" charset="0"/>
              </a:rPr>
              <a:t> Did you see anyone wasting resources?</a:t>
            </a:r>
          </a:p>
          <a:p>
            <a:pPr marL="180000" algn="l">
              <a:lnSpc>
                <a:spcPct val="150000"/>
              </a:lnSpc>
              <a:spcBef>
                <a:spcPts val="600"/>
              </a:spcBef>
              <a:buFont typeface="Wingdings" pitchFamily="2" charset="2"/>
              <a:buChar char="Ø"/>
            </a:pPr>
            <a:r>
              <a:rPr lang="en-US" altLang="zh-CN" sz="2400" dirty="0" smtClean="0">
                <a:solidFill>
                  <a:schemeClr val="tx1"/>
                </a:solidFill>
                <a:latin typeface="Arial Black" pitchFamily="34" charset="0"/>
              </a:rPr>
              <a:t> Can you give any advice to Taiyuan people on how </a:t>
            </a:r>
            <a:r>
              <a:rPr lang="en-US" altLang="zh-CN" sz="2400" dirty="0" smtClean="0">
                <a:solidFill>
                  <a:schemeClr val="tx1"/>
                </a:solidFill>
                <a:latin typeface="Arial Black" pitchFamily="34" charset="0"/>
              </a:rPr>
              <a:t>to </a:t>
            </a:r>
          </a:p>
          <a:p>
            <a:pPr marL="180000" algn="l">
              <a:lnSpc>
                <a:spcPct val="150000"/>
              </a:lnSpc>
              <a:spcBef>
                <a:spcPts val="600"/>
              </a:spcBef>
            </a:pPr>
            <a:r>
              <a:rPr lang="en-US" altLang="zh-CN" sz="2400" dirty="0" smtClean="0">
                <a:solidFill>
                  <a:schemeClr val="tx1"/>
                </a:solidFill>
                <a:latin typeface="Arial Black" pitchFamily="34" charset="0"/>
              </a:rPr>
              <a:t>   save resources?</a:t>
            </a:r>
            <a:endParaRPr lang="zh-CN" altLang="en-US" sz="2400" dirty="0" smtClean="0">
              <a:solidFill>
                <a:schemeClr val="tx1"/>
              </a:solidFill>
              <a:latin typeface="Arial Black" pitchFamily="34" charset="0"/>
            </a:endParaRPr>
          </a:p>
          <a:p>
            <a:pPr lvl="0" algn="l">
              <a:spcBef>
                <a:spcPts val="2400"/>
              </a:spcBef>
            </a:pPr>
            <a:endParaRPr lang="en-US" altLang="zh-CN" dirty="0" smtClean="0">
              <a:solidFill>
                <a:schemeClr val="tx1"/>
              </a:solidFill>
              <a:latin typeface="Arial Black" pitchFamily="34" charset="0"/>
            </a:endParaRPr>
          </a:p>
          <a:p>
            <a:pPr algn="l">
              <a:spcBef>
                <a:spcPts val="2400"/>
              </a:spcBef>
              <a:buFont typeface="Arial" pitchFamily="34" charset="0"/>
              <a:buChar char="•"/>
            </a:pPr>
            <a:endParaRPr lang="en-US" altLang="zh-CN" dirty="0" smtClean="0">
              <a:solidFill>
                <a:schemeClr val="tx1"/>
              </a:solidFill>
              <a:latin typeface="Arial Black" pitchFamily="34" charset="0"/>
            </a:endParaRPr>
          </a:p>
        </p:txBody>
      </p:sp>
      <p:sp>
        <p:nvSpPr>
          <p:cNvPr id="26632" name="AutoShape 8"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4" name="AutoShape 10"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6" name="AutoShape 12"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背景色.jpg"/>
          <p:cNvPicPr>
            <a:picLocks noChangeAspect="1"/>
          </p:cNvPicPr>
          <p:nvPr/>
        </p:nvPicPr>
        <p:blipFill>
          <a:blip r:embed="rId2" cstate="print"/>
          <a:stretch>
            <a:fillRect/>
          </a:stretch>
        </p:blipFill>
        <p:spPr>
          <a:xfrm>
            <a:off x="0" y="0"/>
            <a:ext cx="9144000" cy="6858000"/>
          </a:xfrm>
          <a:prstGeom prst="rect">
            <a:avLst/>
          </a:prstGeom>
          <a:ln w="76200">
            <a:solidFill>
              <a:schemeClr val="tx2">
                <a:lumMod val="40000"/>
                <a:lumOff val="60000"/>
              </a:schemeClr>
            </a:solidFill>
          </a:ln>
          <a:scene3d>
            <a:camera prst="orthographicFront"/>
            <a:lightRig rig="threePt" dir="t"/>
          </a:scene3d>
          <a:sp3d>
            <a:bevelT prst="slope"/>
          </a:sp3d>
        </p:spPr>
      </p:pic>
      <p:sp>
        <p:nvSpPr>
          <p:cNvPr id="2" name="标题 1"/>
          <p:cNvSpPr>
            <a:spLocks noGrp="1"/>
          </p:cNvSpPr>
          <p:nvPr>
            <p:ph type="ctrTitle"/>
          </p:nvPr>
        </p:nvSpPr>
        <p:spPr>
          <a:xfrm>
            <a:off x="893892" y="1097310"/>
            <a:ext cx="7535760" cy="3760450"/>
          </a:xfrm>
          <a:noFill/>
          <a:ln w="76200">
            <a:solidFill>
              <a:schemeClr val="bg1"/>
            </a:solidFill>
          </a:ln>
        </p:spPr>
        <p:txBody>
          <a:bodyPr>
            <a:normAutofit/>
          </a:bodyPr>
          <a:lstStyle/>
          <a:p>
            <a:r>
              <a:rPr lang="en-US" altLang="zh-CN" sz="9600" b="1" dirty="0" smtClean="0">
                <a:solidFill>
                  <a:schemeClr val="tx2">
                    <a:lumMod val="75000"/>
                  </a:schemeClr>
                </a:solidFill>
              </a:rPr>
              <a:t>Thank   You</a:t>
            </a:r>
            <a:endParaRPr lang="zh-CN" altLang="en-US" sz="9600" b="1" dirty="0">
              <a:solidFill>
                <a:schemeClr val="tx2">
                  <a:lumMod val="75000"/>
                </a:schemeClr>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0" y="1"/>
            <a:ext cx="9144000" cy="1052735"/>
          </a:xfrm>
          <a:solidFill>
            <a:schemeClr val="tx2"/>
          </a:solidFill>
          <a:ln>
            <a:solidFill>
              <a:schemeClr val="tx2">
                <a:lumMod val="75000"/>
              </a:schemeClr>
            </a:solidFill>
          </a:ln>
        </p:spPr>
        <p:txBody>
          <a:bodyPr/>
          <a:lstStyle/>
          <a:p>
            <a:r>
              <a:rPr lang="en-US" altLang="zh-CN" b="1" dirty="0" smtClean="0">
                <a:solidFill>
                  <a:schemeClr val="bg1"/>
                </a:solidFill>
              </a:rPr>
              <a:t>Save resources, save our planet.</a:t>
            </a:r>
            <a:endParaRPr lang="zh-CN" altLang="en-US" b="1" dirty="0">
              <a:solidFill>
                <a:schemeClr val="bg1"/>
              </a:solidFill>
            </a:endParaRPr>
          </a:p>
        </p:txBody>
      </p:sp>
      <p:sp>
        <p:nvSpPr>
          <p:cNvPr id="26626" name="AutoShape 2"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28" name="AutoShape 4"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Grp="1" noChangeAspect="1" noChangeArrowheads="1"/>
          </p:cNvSpPr>
          <p:nvPr>
            <p:ph type="subTitle" idx="1"/>
          </p:nvPr>
        </p:nvSpPr>
        <p:spPr bwMode="auto">
          <a:xfrm>
            <a:off x="0" y="1052513"/>
            <a:ext cx="9144000" cy="5805487"/>
          </a:xfrm>
          <a:prstGeom prst="rect">
            <a:avLst/>
          </a:prstGeom>
          <a:noFill/>
        </p:spPr>
        <p:txBody>
          <a:bodyPr vert="horz" wrap="square" lIns="91440" tIns="45720" rIns="91440" bIns="45720" numCol="1" anchor="t" anchorCtr="0" compatLnSpc="1">
            <a:prstTxWarp prst="textNoShape">
              <a:avLst/>
            </a:prstTxWarp>
            <a:normAutofit/>
          </a:bodyPr>
          <a:lstStyle/>
          <a:p>
            <a:pPr lvl="0" algn="l"/>
            <a:r>
              <a:rPr lang="en-US" altLang="zh-CN" sz="3600" dirty="0" smtClean="0"/>
              <a:t>   </a:t>
            </a:r>
            <a:r>
              <a:rPr lang="en-US" altLang="zh-CN" sz="3600" b="1" dirty="0" smtClean="0">
                <a:solidFill>
                  <a:schemeClr val="tx1"/>
                </a:solidFill>
              </a:rPr>
              <a:t>Listening</a:t>
            </a:r>
            <a:endParaRPr lang="en-US" altLang="zh-CN" sz="3600" dirty="0" smtClean="0"/>
          </a:p>
        </p:txBody>
      </p:sp>
      <p:sp>
        <p:nvSpPr>
          <p:cNvPr id="26632" name="AutoShape 8"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4" name="AutoShape 10"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6" name="AutoShape 12"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9" name="Earth Hour.wma">
            <a:hlinkClick r:id="" action="ppaction://media"/>
          </p:cNvPr>
          <p:cNvPicPr>
            <a:picLocks noRot="1" noChangeAspect="1"/>
          </p:cNvPicPr>
          <p:nvPr>
            <a:audioFile r:link="rId1"/>
          </p:nvPr>
        </p:nvPicPr>
        <p:blipFill>
          <a:blip r:embed="rId4" cstate="print"/>
          <a:stretch>
            <a:fillRect/>
          </a:stretch>
        </p:blipFill>
        <p:spPr>
          <a:xfrm>
            <a:off x="4419600" y="32766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19907" fill="hold"/>
                                        <p:tgtEl>
                                          <p:spTgt spid="9"/>
                                        </p:tgtEl>
                                      </p:cBhvr>
                                    </p:cmd>
                                  </p:childTnLst>
                                </p:cTn>
                              </p:par>
                            </p:childTnLst>
                          </p:cTn>
                        </p:par>
                      </p:childTnLst>
                    </p:cTn>
                  </p:par>
                </p:childTnLst>
              </p:cTn>
              <p:nextCondLst>
                <p:cond evt="onClick" delay="0">
                  <p:tgtEl>
                    <p:spTgt spid="9"/>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背景色.jpg"/>
          <p:cNvPicPr>
            <a:picLocks noChangeAspect="1"/>
          </p:cNvPicPr>
          <p:nvPr/>
        </p:nvPicPr>
        <p:blipFill>
          <a:blip r:embed="rId2" cstate="print"/>
          <a:stretch>
            <a:fillRect/>
          </a:stretch>
        </p:blipFill>
        <p:spPr>
          <a:xfrm>
            <a:off x="0" y="0"/>
            <a:ext cx="9144000" cy="6858000"/>
          </a:xfrm>
          <a:prstGeom prst="rect">
            <a:avLst/>
          </a:prstGeom>
          <a:noFill/>
          <a:ln w="76200">
            <a:noFill/>
          </a:ln>
          <a:scene3d>
            <a:camera prst="orthographicFront"/>
            <a:lightRig rig="threePt" dir="t"/>
          </a:scene3d>
          <a:sp3d>
            <a:bevelT prst="slope"/>
          </a:sp3d>
        </p:spPr>
      </p:pic>
      <p:sp>
        <p:nvSpPr>
          <p:cNvPr id="5" name="副标题 4"/>
          <p:cNvSpPr>
            <a:spLocks noGrp="1"/>
          </p:cNvSpPr>
          <p:nvPr>
            <p:ph type="subTitle" idx="1"/>
          </p:nvPr>
        </p:nvSpPr>
        <p:spPr>
          <a:xfrm>
            <a:off x="0" y="0"/>
            <a:ext cx="9144000" cy="6858000"/>
          </a:xfrm>
        </p:spPr>
        <p:txBody>
          <a:bodyPr/>
          <a:lstStyle/>
          <a:p>
            <a:endParaRPr lang="en-US" altLang="zh-CN" dirty="0" smtClean="0"/>
          </a:p>
          <a:p>
            <a:pPr algn="l"/>
            <a:r>
              <a:rPr lang="en-US" altLang="zh-CN" dirty="0" smtClean="0">
                <a:solidFill>
                  <a:schemeClr val="tx1"/>
                </a:solidFill>
                <a:latin typeface="Arial Black" pitchFamily="34" charset="0"/>
              </a:rPr>
              <a:t>  Topic Revision</a:t>
            </a:r>
          </a:p>
          <a:p>
            <a:endParaRPr lang="en-US" altLang="zh-CN" dirty="0" smtClean="0">
              <a:solidFill>
                <a:schemeClr val="tx1"/>
              </a:solidFill>
              <a:latin typeface="Arial Black" pitchFamily="34" charset="0"/>
            </a:endParaRPr>
          </a:p>
          <a:p>
            <a:r>
              <a:rPr lang="en-US" altLang="zh-CN" sz="4800" dirty="0" smtClean="0">
                <a:solidFill>
                  <a:schemeClr val="tx1"/>
                </a:solidFill>
                <a:latin typeface="Arial Black" pitchFamily="34" charset="0"/>
              </a:rPr>
              <a:t>Nature</a:t>
            </a:r>
          </a:p>
          <a:p>
            <a:endParaRPr lang="en-US" altLang="zh-CN" dirty="0" smtClean="0">
              <a:solidFill>
                <a:schemeClr val="tx1"/>
              </a:solidFill>
              <a:latin typeface="Arial Black" pitchFamily="34" charset="0"/>
            </a:endParaRPr>
          </a:p>
          <a:p>
            <a:r>
              <a:rPr lang="en-US" altLang="zh-CN" sz="3600" dirty="0" smtClean="0">
                <a:solidFill>
                  <a:schemeClr val="tx1"/>
                </a:solidFill>
                <a:latin typeface="Arial Black" pitchFamily="34" charset="0"/>
              </a:rPr>
              <a:t>Save resources, save our planet.</a:t>
            </a:r>
            <a:endParaRPr lang="zh-CN" altLang="en-US" sz="3600" dirty="0">
              <a:solidFill>
                <a:schemeClr val="tx1"/>
              </a:solidFill>
              <a:latin typeface="Arial Black"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0" y="0"/>
            <a:ext cx="9144000" cy="1052735"/>
          </a:xfrm>
          <a:solidFill>
            <a:schemeClr val="tx2"/>
          </a:solidFill>
          <a:ln>
            <a:solidFill>
              <a:schemeClr val="tx2">
                <a:lumMod val="75000"/>
              </a:schemeClr>
            </a:solidFill>
          </a:ln>
        </p:spPr>
        <p:txBody>
          <a:bodyPr/>
          <a:lstStyle/>
          <a:p>
            <a:r>
              <a:rPr lang="en-US" altLang="zh-CN" b="1" dirty="0" smtClean="0">
                <a:solidFill>
                  <a:schemeClr val="bg1"/>
                </a:solidFill>
              </a:rPr>
              <a:t>Save resources, save our planet.</a:t>
            </a:r>
            <a:endParaRPr lang="zh-CN" altLang="en-US" b="1" dirty="0">
              <a:solidFill>
                <a:schemeClr val="bg1"/>
              </a:solidFill>
            </a:endParaRPr>
          </a:p>
        </p:txBody>
      </p:sp>
      <p:sp>
        <p:nvSpPr>
          <p:cNvPr id="26626" name="AutoShape 2"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28" name="AutoShape 4"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Grp="1" noChangeAspect="1" noChangeArrowheads="1"/>
          </p:cNvSpPr>
          <p:nvPr>
            <p:ph type="subTitle" idx="1"/>
          </p:nvPr>
        </p:nvSpPr>
        <p:spPr bwMode="auto">
          <a:xfrm>
            <a:off x="0" y="1052513"/>
            <a:ext cx="9144000" cy="5805487"/>
          </a:xfrm>
          <a:prstGeom prst="rect">
            <a:avLst/>
          </a:prstGeom>
          <a:noFill/>
        </p:spPr>
        <p:txBody>
          <a:bodyPr vert="horz" wrap="square" lIns="91440" tIns="45720" rIns="91440" bIns="45720" numCol="1" anchor="t" anchorCtr="0" compatLnSpc="1">
            <a:prstTxWarp prst="textNoShape">
              <a:avLst/>
            </a:prstTxWarp>
            <a:normAutofit/>
          </a:bodyPr>
          <a:lstStyle/>
          <a:p>
            <a:pPr marL="360000" algn="l">
              <a:lnSpc>
                <a:spcPct val="150000"/>
              </a:lnSpc>
              <a:spcBef>
                <a:spcPts val="1200"/>
              </a:spcBef>
            </a:pPr>
            <a:r>
              <a:rPr lang="en-US" altLang="zh-CN" sz="3600" dirty="0" smtClean="0">
                <a:solidFill>
                  <a:schemeClr val="tx1"/>
                </a:solidFill>
                <a:latin typeface="Arial Black" pitchFamily="34" charset="0"/>
              </a:rPr>
              <a:t>During the Earth Hour, what were different people doing?</a:t>
            </a:r>
          </a:p>
        </p:txBody>
      </p:sp>
      <p:sp>
        <p:nvSpPr>
          <p:cNvPr id="26632" name="AutoShape 8"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4" name="AutoShape 10"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6" name="AutoShape 12"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44034" name="Picture 2" descr="C:\Users\井虹\Desktop\一小时4.jpg"/>
          <p:cNvPicPr>
            <a:picLocks noChangeAspect="1" noChangeArrowheads="1"/>
          </p:cNvPicPr>
          <p:nvPr/>
        </p:nvPicPr>
        <p:blipFill>
          <a:blip r:embed="rId3" cstate="print"/>
          <a:srcRect/>
          <a:stretch>
            <a:fillRect/>
          </a:stretch>
        </p:blipFill>
        <p:spPr bwMode="auto">
          <a:xfrm>
            <a:off x="4735218" y="3573016"/>
            <a:ext cx="3797222" cy="2736304"/>
          </a:xfrm>
          <a:prstGeom prst="rect">
            <a:avLst/>
          </a:prstGeom>
          <a:noFill/>
        </p:spPr>
      </p:pic>
      <p:sp>
        <p:nvSpPr>
          <p:cNvPr id="10" name="TextBox 9"/>
          <p:cNvSpPr txBox="1"/>
          <p:nvPr/>
        </p:nvSpPr>
        <p:spPr>
          <a:xfrm>
            <a:off x="323528" y="3861048"/>
            <a:ext cx="4176464" cy="1569660"/>
          </a:xfrm>
          <a:prstGeom prst="rect">
            <a:avLst/>
          </a:prstGeom>
          <a:noFill/>
        </p:spPr>
        <p:txBody>
          <a:bodyPr wrap="square" rtlCol="0">
            <a:spAutoFit/>
          </a:bodyPr>
          <a:lstStyle/>
          <a:p>
            <a:pPr algn="ctr">
              <a:lnSpc>
                <a:spcPct val="150000"/>
              </a:lnSpc>
            </a:pPr>
            <a:r>
              <a:rPr lang="en-US" altLang="zh-CN" sz="3200" b="1" dirty="0" smtClean="0">
                <a:latin typeface="Arial Black" pitchFamily="34" charset="0"/>
              </a:rPr>
              <a:t>the two students </a:t>
            </a:r>
          </a:p>
          <a:p>
            <a:pPr algn="ctr">
              <a:lnSpc>
                <a:spcPct val="150000"/>
              </a:lnSpc>
            </a:pPr>
            <a:r>
              <a:rPr lang="en-US" altLang="zh-CN" sz="3200" b="1" dirty="0" smtClean="0">
                <a:latin typeface="Arial Black" pitchFamily="34" charset="0"/>
              </a:rPr>
              <a:t>from Chengdu</a:t>
            </a:r>
            <a:endParaRPr lang="zh-CN" altLang="en-US" sz="3200" b="1" dirty="0">
              <a:latin typeface="Arial Black"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0" y="1"/>
            <a:ext cx="9144000" cy="1052735"/>
          </a:xfrm>
          <a:solidFill>
            <a:schemeClr val="tx2"/>
          </a:solidFill>
          <a:ln>
            <a:solidFill>
              <a:schemeClr val="tx2">
                <a:lumMod val="75000"/>
              </a:schemeClr>
            </a:solidFill>
          </a:ln>
        </p:spPr>
        <p:txBody>
          <a:bodyPr/>
          <a:lstStyle/>
          <a:p>
            <a:r>
              <a:rPr lang="en-US" altLang="zh-CN" b="1" dirty="0" smtClean="0">
                <a:solidFill>
                  <a:schemeClr val="bg1"/>
                </a:solidFill>
              </a:rPr>
              <a:t>Save resources, save our planet.</a:t>
            </a:r>
            <a:endParaRPr lang="zh-CN" altLang="en-US" b="1" dirty="0">
              <a:solidFill>
                <a:schemeClr val="bg1"/>
              </a:solidFill>
            </a:endParaRPr>
          </a:p>
        </p:txBody>
      </p:sp>
      <p:sp>
        <p:nvSpPr>
          <p:cNvPr id="26626" name="AutoShape 2"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28" name="AutoShape 4"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Grp="1" noChangeAspect="1" noChangeArrowheads="1"/>
          </p:cNvSpPr>
          <p:nvPr>
            <p:ph type="subTitle" idx="1"/>
          </p:nvPr>
        </p:nvSpPr>
        <p:spPr bwMode="auto">
          <a:xfrm>
            <a:off x="0" y="1052513"/>
            <a:ext cx="9144000" cy="5805487"/>
          </a:xfrm>
          <a:prstGeom prst="rect">
            <a:avLst/>
          </a:prstGeom>
          <a:noFill/>
        </p:spPr>
        <p:txBody>
          <a:bodyPr vert="horz" wrap="square" lIns="91440" tIns="45720" rIns="91440" bIns="45720" numCol="1" anchor="t" anchorCtr="0" compatLnSpc="1">
            <a:prstTxWarp prst="textNoShape">
              <a:avLst/>
            </a:prstTxWarp>
            <a:normAutofit/>
          </a:bodyPr>
          <a:lstStyle/>
          <a:p>
            <a:pPr marL="360000" algn="l">
              <a:lnSpc>
                <a:spcPct val="150000"/>
              </a:lnSpc>
              <a:spcBef>
                <a:spcPts val="1200"/>
              </a:spcBef>
            </a:pPr>
            <a:r>
              <a:rPr lang="en-US" altLang="zh-CN" sz="3600" dirty="0" smtClean="0">
                <a:solidFill>
                  <a:schemeClr val="tx1"/>
                </a:solidFill>
                <a:latin typeface="Arial Black" pitchFamily="34" charset="0"/>
              </a:rPr>
              <a:t>During the Earth Hour, what were different people doing?</a:t>
            </a:r>
          </a:p>
        </p:txBody>
      </p:sp>
      <p:sp>
        <p:nvSpPr>
          <p:cNvPr id="26632" name="AutoShape 8"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4" name="AutoShape 10"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6" name="AutoShape 12"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0" y="3573016"/>
            <a:ext cx="4067944" cy="1569660"/>
          </a:xfrm>
          <a:prstGeom prst="rect">
            <a:avLst/>
          </a:prstGeom>
          <a:noFill/>
        </p:spPr>
        <p:txBody>
          <a:bodyPr wrap="square" rtlCol="0">
            <a:spAutoFit/>
          </a:bodyPr>
          <a:lstStyle/>
          <a:p>
            <a:pPr algn="ctr">
              <a:lnSpc>
                <a:spcPct val="150000"/>
              </a:lnSpc>
            </a:pPr>
            <a:r>
              <a:rPr lang="en-US" altLang="zh-CN" sz="3200" b="1" dirty="0" smtClean="0">
                <a:latin typeface="Arial Black" pitchFamily="34" charset="0"/>
              </a:rPr>
              <a:t>the </a:t>
            </a:r>
            <a:r>
              <a:rPr lang="en-US" altLang="zh-CN" sz="3200" b="1" dirty="0" err="1" smtClean="0">
                <a:latin typeface="Arial Black" pitchFamily="34" charset="0"/>
              </a:rPr>
              <a:t>Wangs</a:t>
            </a:r>
            <a:r>
              <a:rPr lang="en-US" altLang="zh-CN" sz="3200" b="1" dirty="0" smtClean="0">
                <a:latin typeface="Arial Black" pitchFamily="34" charset="0"/>
              </a:rPr>
              <a:t> </a:t>
            </a:r>
          </a:p>
          <a:p>
            <a:pPr algn="ctr">
              <a:lnSpc>
                <a:spcPct val="150000"/>
              </a:lnSpc>
            </a:pPr>
            <a:r>
              <a:rPr lang="en-US" altLang="zh-CN" sz="3200" b="1" dirty="0" smtClean="0">
                <a:latin typeface="Arial Black" pitchFamily="34" charset="0"/>
              </a:rPr>
              <a:t>from Urumqi</a:t>
            </a:r>
            <a:endParaRPr lang="zh-CN" altLang="en-US" sz="3200" b="1" dirty="0">
              <a:latin typeface="Arial Black" pitchFamily="34" charset="0"/>
            </a:endParaRPr>
          </a:p>
        </p:txBody>
      </p:sp>
      <p:pic>
        <p:nvPicPr>
          <p:cNvPr id="47107" name="Picture 3"/>
          <p:cNvPicPr>
            <a:picLocks noChangeAspect="1" noChangeArrowheads="1"/>
          </p:cNvPicPr>
          <p:nvPr/>
        </p:nvPicPr>
        <p:blipFill>
          <a:blip r:embed="rId3" cstate="print"/>
          <a:srcRect/>
          <a:stretch>
            <a:fillRect/>
          </a:stretch>
        </p:blipFill>
        <p:spPr bwMode="auto">
          <a:xfrm>
            <a:off x="3707904" y="2924368"/>
            <a:ext cx="5040560" cy="33849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0" y="1"/>
            <a:ext cx="9144000" cy="1052735"/>
          </a:xfrm>
          <a:solidFill>
            <a:schemeClr val="tx2"/>
          </a:solidFill>
          <a:ln>
            <a:solidFill>
              <a:schemeClr val="tx2">
                <a:lumMod val="75000"/>
              </a:schemeClr>
            </a:solidFill>
          </a:ln>
        </p:spPr>
        <p:txBody>
          <a:bodyPr/>
          <a:lstStyle/>
          <a:p>
            <a:r>
              <a:rPr lang="en-US" altLang="zh-CN" b="1" dirty="0" smtClean="0">
                <a:solidFill>
                  <a:schemeClr val="bg1"/>
                </a:solidFill>
              </a:rPr>
              <a:t>Save resources, save our planet.</a:t>
            </a:r>
            <a:endParaRPr lang="zh-CN" altLang="en-US" b="1" dirty="0">
              <a:solidFill>
                <a:schemeClr val="bg1"/>
              </a:solidFill>
            </a:endParaRPr>
          </a:p>
        </p:txBody>
      </p:sp>
      <p:sp>
        <p:nvSpPr>
          <p:cNvPr id="26626" name="AutoShape 2"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28" name="AutoShape 4"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Grp="1" noChangeAspect="1" noChangeArrowheads="1"/>
          </p:cNvSpPr>
          <p:nvPr>
            <p:ph type="subTitle" idx="1"/>
          </p:nvPr>
        </p:nvSpPr>
        <p:spPr bwMode="auto">
          <a:xfrm>
            <a:off x="0" y="1052513"/>
            <a:ext cx="9144000" cy="5805487"/>
          </a:xfrm>
          <a:prstGeom prst="rect">
            <a:avLst/>
          </a:prstGeom>
          <a:noFill/>
        </p:spPr>
        <p:txBody>
          <a:bodyPr vert="horz" wrap="square" lIns="91440" tIns="45720" rIns="91440" bIns="45720" numCol="1" anchor="t" anchorCtr="0" compatLnSpc="1">
            <a:prstTxWarp prst="textNoShape">
              <a:avLst/>
            </a:prstTxWarp>
            <a:normAutofit/>
          </a:bodyPr>
          <a:lstStyle/>
          <a:p>
            <a:pPr marL="360000" algn="l">
              <a:lnSpc>
                <a:spcPct val="150000"/>
              </a:lnSpc>
              <a:spcBef>
                <a:spcPts val="1200"/>
              </a:spcBef>
            </a:pPr>
            <a:r>
              <a:rPr lang="en-US" altLang="zh-CN" sz="3600" dirty="0" smtClean="0">
                <a:solidFill>
                  <a:schemeClr val="tx1"/>
                </a:solidFill>
                <a:latin typeface="Arial Black" pitchFamily="34" charset="0"/>
              </a:rPr>
              <a:t>8:30~9:30pm on Mar. 23</a:t>
            </a:r>
            <a:r>
              <a:rPr lang="en-US" altLang="zh-CN" sz="3600" baseline="30000" dirty="0" smtClean="0">
                <a:solidFill>
                  <a:schemeClr val="tx1"/>
                </a:solidFill>
                <a:latin typeface="Arial Black" pitchFamily="34" charset="0"/>
              </a:rPr>
              <a:t>rd</a:t>
            </a:r>
            <a:r>
              <a:rPr lang="en-US" altLang="zh-CN" sz="3600" dirty="0" smtClean="0">
                <a:solidFill>
                  <a:schemeClr val="tx1"/>
                </a:solidFill>
                <a:latin typeface="Arial Black" pitchFamily="34" charset="0"/>
              </a:rPr>
              <a:t> ---</a:t>
            </a:r>
          </a:p>
        </p:txBody>
      </p:sp>
      <p:sp>
        <p:nvSpPr>
          <p:cNvPr id="26632" name="AutoShape 8"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4" name="AutoShape 10"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6" name="AutoShape 12"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48130" name="Picture 2" descr="C:\Users\井虹\Desktop\一小时.png"/>
          <p:cNvPicPr>
            <a:picLocks noChangeAspect="1" noChangeArrowheads="1"/>
          </p:cNvPicPr>
          <p:nvPr/>
        </p:nvPicPr>
        <p:blipFill>
          <a:blip r:embed="rId3" cstate="print"/>
          <a:srcRect/>
          <a:stretch>
            <a:fillRect/>
          </a:stretch>
        </p:blipFill>
        <p:spPr bwMode="auto">
          <a:xfrm>
            <a:off x="1187624" y="2281609"/>
            <a:ext cx="7244178" cy="395570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8130"/>
                                        </p:tgtEl>
                                        <p:attrNameLst>
                                          <p:attrName>style.visibility</p:attrName>
                                        </p:attrNameLst>
                                      </p:cBhvr>
                                      <p:to>
                                        <p:strVal val="visible"/>
                                      </p:to>
                                    </p:set>
                                    <p:animEffect transition="in" filter="blinds(horizontal)">
                                      <p:cBhvr>
                                        <p:cTn id="7" dur="500"/>
                                        <p:tgtEl>
                                          <p:spTgt spid="48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AutoShape 2"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28" name="AutoShape 4"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Grp="1" noChangeAspect="1" noChangeArrowheads="1"/>
          </p:cNvSpPr>
          <p:nvPr>
            <p:ph type="subTitle" idx="1"/>
          </p:nvPr>
        </p:nvSpPr>
        <p:spPr bwMode="auto">
          <a:xfrm>
            <a:off x="0" y="1052513"/>
            <a:ext cx="9144000" cy="5805487"/>
          </a:xfrm>
          <a:prstGeom prst="rect">
            <a:avLst/>
          </a:prstGeom>
          <a:noFill/>
        </p:spPr>
        <p:txBody>
          <a:bodyPr vert="horz" wrap="square" lIns="91440" tIns="45720" rIns="91440" bIns="45720" numCol="1" anchor="t" anchorCtr="0" compatLnSpc="1">
            <a:prstTxWarp prst="textNoShape">
              <a:avLst/>
            </a:prstTxWarp>
            <a:normAutofit/>
          </a:bodyPr>
          <a:lstStyle/>
          <a:p>
            <a:pPr lvl="0" algn="l"/>
            <a:endParaRPr lang="zh-CN" altLang="en-US" sz="3600" b="1" dirty="0" smtClean="0">
              <a:solidFill>
                <a:schemeClr val="tx1"/>
              </a:solidFill>
            </a:endParaRPr>
          </a:p>
          <a:p>
            <a:pPr marL="360000" algn="l">
              <a:lnSpc>
                <a:spcPct val="150000"/>
              </a:lnSpc>
              <a:spcBef>
                <a:spcPts val="1200"/>
              </a:spcBef>
            </a:pPr>
            <a:endParaRPr lang="en-US" altLang="zh-CN" sz="3600" dirty="0" smtClean="0">
              <a:solidFill>
                <a:schemeClr val="tx1"/>
              </a:solidFill>
              <a:latin typeface="Arial Black" pitchFamily="34" charset="0"/>
            </a:endParaRPr>
          </a:p>
        </p:txBody>
      </p:sp>
      <p:sp>
        <p:nvSpPr>
          <p:cNvPr id="26632" name="AutoShape 8"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4" name="AutoShape 10"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6" name="AutoShape 12"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8" name="表格 7"/>
          <p:cNvGraphicFramePr>
            <a:graphicFrameLocks noGrp="1"/>
          </p:cNvGraphicFramePr>
          <p:nvPr/>
        </p:nvGraphicFramePr>
        <p:xfrm>
          <a:off x="0" y="0"/>
          <a:ext cx="9144000" cy="6865523"/>
        </p:xfrm>
        <a:graphic>
          <a:graphicData uri="http://schemas.openxmlformats.org/drawingml/2006/table">
            <a:tbl>
              <a:tblPr firstRow="1" bandRow="1">
                <a:tableStyleId>{5C22544A-7EE6-4342-B048-85BDC9FD1C3A}</a:tableStyleId>
              </a:tblPr>
              <a:tblGrid>
                <a:gridCol w="2195735"/>
                <a:gridCol w="6948265"/>
              </a:tblGrid>
              <a:tr h="654735">
                <a:tc gridSpan="2">
                  <a:txBody>
                    <a:bodyPr/>
                    <a:lstStyle/>
                    <a:p>
                      <a:pPr algn="ctr"/>
                      <a:r>
                        <a:rPr lang="en-US" altLang="zh-CN" sz="3600" b="1" kern="1200" dirty="0" smtClean="0">
                          <a:solidFill>
                            <a:schemeClr val="lt1"/>
                          </a:solidFill>
                          <a:latin typeface="+mn-lt"/>
                          <a:ea typeface="+mn-ea"/>
                          <a:cs typeface="+mn-cs"/>
                        </a:rPr>
                        <a:t>Earth Hour</a:t>
                      </a:r>
                      <a:endParaRPr lang="zh-CN" altLang="en-US" sz="3600" dirty="0"/>
                    </a:p>
                  </a:txBody>
                  <a:tcPr/>
                </a:tc>
                <a:tc hMerge="1">
                  <a:txBody>
                    <a:bodyPr/>
                    <a:lstStyle/>
                    <a:p>
                      <a:endParaRPr lang="zh-CN" altLang="en-US" dirty="0"/>
                    </a:p>
                  </a:txBody>
                  <a:tcPr/>
                </a:tc>
              </a:tr>
              <a:tr h="1186525">
                <a:tc>
                  <a:txBody>
                    <a:bodyPr/>
                    <a:lstStyle/>
                    <a:p>
                      <a:pPr algn="l">
                        <a:lnSpc>
                          <a:spcPct val="150000"/>
                        </a:lnSpc>
                        <a:spcBef>
                          <a:spcPts val="1200"/>
                        </a:spcBef>
                        <a:spcAft>
                          <a:spcPts val="0"/>
                        </a:spcAft>
                      </a:pPr>
                      <a:r>
                        <a:rPr lang="en-US" sz="2000" kern="100" dirty="0">
                          <a:solidFill>
                            <a:srgbClr val="000000"/>
                          </a:solidFill>
                          <a:latin typeface="Arial Black" pitchFamily="34" charset="0"/>
                          <a:ea typeface="宋体"/>
                          <a:cs typeface="Times New Roman"/>
                        </a:rPr>
                        <a:t>What Earth Hour is</a:t>
                      </a:r>
                      <a:endParaRPr lang="zh-CN" sz="2000" kern="100" dirty="0">
                        <a:solidFill>
                          <a:srgbClr val="000000"/>
                        </a:solidFill>
                        <a:latin typeface="Arial Black" pitchFamily="34" charset="0"/>
                        <a:ea typeface="宋体"/>
                        <a:cs typeface="Times New Roman"/>
                      </a:endParaRPr>
                    </a:p>
                  </a:txBody>
                  <a:tcPr marL="68580" marR="68580" marT="0" marB="0"/>
                </a:tc>
                <a:tc>
                  <a:txBody>
                    <a:bodyPr/>
                    <a:lstStyle/>
                    <a:p>
                      <a:pPr algn="just">
                        <a:lnSpc>
                          <a:spcPct val="150000"/>
                        </a:lnSpc>
                        <a:spcBef>
                          <a:spcPts val="1800"/>
                        </a:spcBef>
                        <a:spcAft>
                          <a:spcPts val="0"/>
                        </a:spcAft>
                      </a:pPr>
                      <a:r>
                        <a:rPr lang="en-US" sz="2000" kern="100" dirty="0">
                          <a:solidFill>
                            <a:srgbClr val="000000"/>
                          </a:solidFill>
                          <a:latin typeface="Arial Black" pitchFamily="34" charset="0"/>
                          <a:ea typeface="宋体"/>
                          <a:cs typeface="Times New Roman"/>
                        </a:rPr>
                        <a:t>It’s a(an)</a:t>
                      </a:r>
                      <a:r>
                        <a:rPr lang="en-US" sz="2000" u="sng" kern="100" dirty="0">
                          <a:solidFill>
                            <a:srgbClr val="000000"/>
                          </a:solidFill>
                          <a:latin typeface="Arial Black" pitchFamily="34" charset="0"/>
                          <a:ea typeface="宋体"/>
                          <a:cs typeface="Times New Roman"/>
                        </a:rPr>
                        <a:t> </a:t>
                      </a:r>
                      <a:r>
                        <a:rPr lang="en-US" sz="2000" u="sng" kern="100" dirty="0" smtClean="0">
                          <a:solidFill>
                            <a:srgbClr val="000000"/>
                          </a:solidFill>
                          <a:latin typeface="Arial Black" pitchFamily="34" charset="0"/>
                          <a:ea typeface="宋体"/>
                          <a:cs typeface="Times New Roman"/>
                        </a:rPr>
                        <a:t> </a:t>
                      </a:r>
                      <a:r>
                        <a:rPr lang="en-US" sz="2000" u="sng" kern="100" dirty="0" smtClean="0">
                          <a:solidFill>
                            <a:schemeClr val="tx1"/>
                          </a:solidFill>
                          <a:latin typeface="Arial Black" pitchFamily="34" charset="0"/>
                          <a:ea typeface="宋体"/>
                          <a:cs typeface="Times New Roman"/>
                        </a:rPr>
                        <a:t>1.</a:t>
                      </a:r>
                      <a:r>
                        <a:rPr lang="en-US" sz="2000" u="sng" kern="100" dirty="0" smtClean="0">
                          <a:solidFill>
                            <a:srgbClr val="000000"/>
                          </a:solidFill>
                          <a:latin typeface="Arial Black" pitchFamily="34" charset="0"/>
                          <a:ea typeface="宋体"/>
                          <a:cs typeface="Times New Roman"/>
                        </a:rPr>
                        <a:t>                       </a:t>
                      </a:r>
                      <a:r>
                        <a:rPr lang="en-US" sz="2000" kern="100" dirty="0">
                          <a:solidFill>
                            <a:srgbClr val="000000"/>
                          </a:solidFill>
                          <a:latin typeface="Arial Black" pitchFamily="34" charset="0"/>
                          <a:ea typeface="宋体"/>
                          <a:cs typeface="Times New Roman"/>
                        </a:rPr>
                        <a:t>event organized by the WWF.</a:t>
                      </a:r>
                      <a:endParaRPr lang="zh-CN" sz="2000" kern="100" dirty="0">
                        <a:latin typeface="Arial Black" pitchFamily="34" charset="0"/>
                        <a:ea typeface="宋体"/>
                        <a:cs typeface="Times New Roman"/>
                      </a:endParaRPr>
                    </a:p>
                  </a:txBody>
                  <a:tcPr marL="68580" marR="68580" marT="0" marB="0"/>
                </a:tc>
              </a:tr>
              <a:tr h="1068757">
                <a:tc>
                  <a:txBody>
                    <a:bodyPr/>
                    <a:lstStyle/>
                    <a:p>
                      <a:pPr algn="l">
                        <a:lnSpc>
                          <a:spcPct val="150000"/>
                        </a:lnSpc>
                        <a:spcAft>
                          <a:spcPts val="0"/>
                        </a:spcAft>
                      </a:pPr>
                      <a:r>
                        <a:rPr lang="en-US" sz="2000" kern="100" dirty="0">
                          <a:solidFill>
                            <a:srgbClr val="000000"/>
                          </a:solidFill>
                          <a:latin typeface="Arial Black" pitchFamily="34" charset="0"/>
                          <a:ea typeface="宋体"/>
                          <a:cs typeface="Times New Roman"/>
                        </a:rPr>
                        <a:t>When it comes</a:t>
                      </a:r>
                      <a:endParaRPr lang="zh-CN" sz="2000" kern="100" dirty="0">
                        <a:solidFill>
                          <a:srgbClr val="000000"/>
                        </a:solidFill>
                        <a:latin typeface="Arial Black" pitchFamily="34" charset="0"/>
                        <a:ea typeface="宋体"/>
                        <a:cs typeface="Times New Roman"/>
                      </a:endParaRPr>
                    </a:p>
                  </a:txBody>
                  <a:tcPr marL="68580" marR="68580" marT="0" marB="0"/>
                </a:tc>
                <a:tc>
                  <a:txBody>
                    <a:bodyPr/>
                    <a:lstStyle/>
                    <a:p>
                      <a:pPr algn="just">
                        <a:lnSpc>
                          <a:spcPct val="150000"/>
                        </a:lnSpc>
                        <a:spcAft>
                          <a:spcPts val="0"/>
                        </a:spcAft>
                      </a:pPr>
                      <a:r>
                        <a:rPr lang="en-US" sz="2000" kern="100" dirty="0">
                          <a:solidFill>
                            <a:srgbClr val="000000"/>
                          </a:solidFill>
                          <a:latin typeface="Arial Black" pitchFamily="34" charset="0"/>
                          <a:ea typeface="宋体"/>
                          <a:cs typeface="Times New Roman"/>
                        </a:rPr>
                        <a:t>It comes on the</a:t>
                      </a:r>
                      <a:r>
                        <a:rPr lang="en-US" sz="2000" u="sng" kern="100" dirty="0">
                          <a:solidFill>
                            <a:srgbClr val="000000"/>
                          </a:solidFill>
                          <a:latin typeface="Arial Black" pitchFamily="34" charset="0"/>
                          <a:ea typeface="宋体"/>
                          <a:cs typeface="Times New Roman"/>
                        </a:rPr>
                        <a:t> </a:t>
                      </a:r>
                      <a:r>
                        <a:rPr lang="en-US" sz="2000" u="sng" kern="100" dirty="0" smtClean="0">
                          <a:solidFill>
                            <a:srgbClr val="000000"/>
                          </a:solidFill>
                          <a:latin typeface="Arial Black" pitchFamily="34" charset="0"/>
                          <a:ea typeface="宋体"/>
                          <a:cs typeface="Times New Roman"/>
                        </a:rPr>
                        <a:t> 2.         </a:t>
                      </a:r>
                      <a:r>
                        <a:rPr lang="en-US" sz="2000" kern="100" dirty="0" smtClean="0">
                          <a:solidFill>
                            <a:srgbClr val="000000"/>
                          </a:solidFill>
                          <a:latin typeface="Arial Black" pitchFamily="34" charset="0"/>
                          <a:ea typeface="宋体"/>
                          <a:cs typeface="Times New Roman"/>
                        </a:rPr>
                        <a:t> </a:t>
                      </a:r>
                      <a:r>
                        <a:rPr lang="en-US" sz="2000" kern="100" dirty="0">
                          <a:solidFill>
                            <a:srgbClr val="000000"/>
                          </a:solidFill>
                          <a:latin typeface="Arial Black" pitchFamily="34" charset="0"/>
                          <a:ea typeface="宋体"/>
                          <a:cs typeface="Times New Roman"/>
                        </a:rPr>
                        <a:t>Saturday of </a:t>
                      </a:r>
                      <a:r>
                        <a:rPr lang="en-US" sz="2000" kern="100" dirty="0" smtClean="0">
                          <a:solidFill>
                            <a:srgbClr val="000000"/>
                          </a:solidFill>
                          <a:latin typeface="Arial Black" pitchFamily="34" charset="0"/>
                          <a:ea typeface="宋体"/>
                          <a:cs typeface="Times New Roman"/>
                        </a:rPr>
                        <a:t>March </a:t>
                      </a:r>
                      <a:r>
                        <a:rPr lang="en-US" sz="2000" kern="100" dirty="0">
                          <a:solidFill>
                            <a:srgbClr val="000000"/>
                          </a:solidFill>
                          <a:latin typeface="Arial Black" pitchFamily="34" charset="0"/>
                          <a:ea typeface="宋体"/>
                          <a:cs typeface="Times New Roman"/>
                        </a:rPr>
                        <a:t>every year.</a:t>
                      </a:r>
                      <a:endParaRPr lang="zh-CN" sz="2000" kern="100" dirty="0">
                        <a:latin typeface="Arial Black" pitchFamily="34" charset="0"/>
                        <a:ea typeface="宋体"/>
                        <a:cs typeface="Times New Roman"/>
                      </a:endParaRPr>
                    </a:p>
                  </a:txBody>
                  <a:tcPr marL="68580" marR="68580" marT="0" marB="0"/>
                </a:tc>
              </a:tr>
              <a:tr h="2735678">
                <a:tc>
                  <a:txBody>
                    <a:bodyPr/>
                    <a:lstStyle/>
                    <a:p>
                      <a:pPr algn="l">
                        <a:lnSpc>
                          <a:spcPct val="150000"/>
                        </a:lnSpc>
                        <a:spcAft>
                          <a:spcPts val="0"/>
                        </a:spcAft>
                      </a:pPr>
                      <a:r>
                        <a:rPr lang="en-US" sz="2400" kern="100" dirty="0" smtClean="0">
                          <a:solidFill>
                            <a:srgbClr val="000000"/>
                          </a:solidFill>
                          <a:latin typeface="Arial Black" pitchFamily="34" charset="0"/>
                          <a:ea typeface="宋体"/>
                          <a:cs typeface="Times New Roman"/>
                        </a:rPr>
                        <a:t>Purpose </a:t>
                      </a:r>
                      <a:r>
                        <a:rPr lang="en-US" sz="2400" kern="100" dirty="0">
                          <a:solidFill>
                            <a:srgbClr val="000000"/>
                          </a:solidFill>
                          <a:latin typeface="Arial Black" pitchFamily="34" charset="0"/>
                          <a:ea typeface="宋体"/>
                          <a:cs typeface="Times New Roman"/>
                        </a:rPr>
                        <a:t>of Earth Hour </a:t>
                      </a:r>
                      <a:endParaRPr lang="zh-CN" sz="2400" kern="100" dirty="0">
                        <a:solidFill>
                          <a:srgbClr val="000000"/>
                        </a:solidFill>
                        <a:latin typeface="Arial Black" pitchFamily="34" charset="0"/>
                        <a:ea typeface="宋体"/>
                        <a:cs typeface="Times New Roman"/>
                      </a:endParaRPr>
                    </a:p>
                  </a:txBody>
                  <a:tcPr marL="68580" marR="68580" marT="0" marB="0"/>
                </a:tc>
                <a:tc>
                  <a:txBody>
                    <a:bodyPr/>
                    <a:lstStyle/>
                    <a:p>
                      <a:pPr algn="l">
                        <a:lnSpc>
                          <a:spcPct val="150000"/>
                        </a:lnSpc>
                        <a:spcAft>
                          <a:spcPts val="0"/>
                        </a:spcAft>
                      </a:pPr>
                      <a:r>
                        <a:rPr lang="en-US" sz="2400" kern="100" dirty="0">
                          <a:solidFill>
                            <a:srgbClr val="000000"/>
                          </a:solidFill>
                          <a:latin typeface="Arial Black" pitchFamily="34" charset="0"/>
                          <a:ea typeface="宋体"/>
                          <a:cs typeface="Times New Roman"/>
                        </a:rPr>
                        <a:t>It encourages</a:t>
                      </a:r>
                      <a:r>
                        <a:rPr lang="en-US" sz="2400" u="sng" kern="100" dirty="0">
                          <a:solidFill>
                            <a:srgbClr val="000000"/>
                          </a:solidFill>
                          <a:latin typeface="Arial Black" pitchFamily="34" charset="0"/>
                          <a:ea typeface="宋体"/>
                          <a:cs typeface="Times New Roman"/>
                        </a:rPr>
                        <a:t> </a:t>
                      </a:r>
                      <a:r>
                        <a:rPr lang="en-US" sz="2400" u="sng" kern="100" dirty="0" smtClean="0">
                          <a:solidFill>
                            <a:srgbClr val="000000"/>
                          </a:solidFill>
                          <a:latin typeface="Arial Black" pitchFamily="34" charset="0"/>
                          <a:ea typeface="宋体"/>
                          <a:cs typeface="Times New Roman"/>
                        </a:rPr>
                        <a:t> 3.    </a:t>
                      </a:r>
                      <a:r>
                        <a:rPr lang="en-US" sz="2400" u="sng" kern="100" baseline="0" dirty="0" smtClean="0">
                          <a:solidFill>
                            <a:srgbClr val="000000"/>
                          </a:solidFill>
                          <a:latin typeface="Arial Black" pitchFamily="34" charset="0"/>
                          <a:ea typeface="宋体"/>
                          <a:cs typeface="Times New Roman"/>
                        </a:rPr>
                        <a:t>          </a:t>
                      </a:r>
                      <a:r>
                        <a:rPr lang="en-US" sz="2400" u="sng" kern="100" dirty="0" smtClean="0">
                          <a:solidFill>
                            <a:srgbClr val="000000"/>
                          </a:solidFill>
                          <a:latin typeface="Arial Black" pitchFamily="34" charset="0"/>
                          <a:ea typeface="宋体"/>
                          <a:cs typeface="Times New Roman"/>
                        </a:rPr>
                        <a:t> </a:t>
                      </a:r>
                      <a:r>
                        <a:rPr lang="en-US" sz="2400" kern="100" dirty="0">
                          <a:solidFill>
                            <a:srgbClr val="000000"/>
                          </a:solidFill>
                          <a:latin typeface="Arial Black" pitchFamily="34" charset="0"/>
                          <a:ea typeface="宋体"/>
                          <a:cs typeface="Times New Roman"/>
                        </a:rPr>
                        <a:t>and </a:t>
                      </a:r>
                      <a:r>
                        <a:rPr lang="en-US" sz="2400" kern="100" dirty="0" smtClean="0">
                          <a:solidFill>
                            <a:srgbClr val="000000"/>
                          </a:solidFill>
                          <a:latin typeface="Arial Black" pitchFamily="34" charset="0"/>
                          <a:ea typeface="宋体"/>
                          <a:cs typeface="Times New Roman"/>
                        </a:rPr>
                        <a:t>companies </a:t>
                      </a:r>
                      <a:r>
                        <a:rPr lang="en-US" sz="2400" kern="100" dirty="0">
                          <a:solidFill>
                            <a:srgbClr val="000000"/>
                          </a:solidFill>
                          <a:latin typeface="Arial Black" pitchFamily="34" charset="0"/>
                          <a:ea typeface="宋体"/>
                          <a:cs typeface="Times New Roman"/>
                        </a:rPr>
                        <a:t>to turn off their unnecessary lights in order that the public </a:t>
                      </a:r>
                      <a:r>
                        <a:rPr lang="en-US" sz="2400" kern="100" dirty="0" smtClean="0">
                          <a:solidFill>
                            <a:srgbClr val="000000"/>
                          </a:solidFill>
                          <a:latin typeface="Arial Black" pitchFamily="34" charset="0"/>
                          <a:ea typeface="宋体"/>
                          <a:cs typeface="Times New Roman"/>
                        </a:rPr>
                        <a:t>can</a:t>
                      </a:r>
                    </a:p>
                    <a:p>
                      <a:pPr algn="l">
                        <a:lnSpc>
                          <a:spcPct val="150000"/>
                        </a:lnSpc>
                        <a:spcAft>
                          <a:spcPts val="0"/>
                        </a:spcAft>
                      </a:pPr>
                      <a:r>
                        <a:rPr lang="en-US" sz="2400" u="sng" kern="100" dirty="0" smtClean="0">
                          <a:solidFill>
                            <a:srgbClr val="000000"/>
                          </a:solidFill>
                          <a:latin typeface="Arial Black" pitchFamily="34" charset="0"/>
                          <a:ea typeface="宋体"/>
                          <a:cs typeface="Times New Roman"/>
                        </a:rPr>
                        <a:t> 4.            </a:t>
                      </a:r>
                      <a:r>
                        <a:rPr lang="en-US" sz="2400" u="sng" kern="100" baseline="0" dirty="0" smtClean="0">
                          <a:solidFill>
                            <a:srgbClr val="000000"/>
                          </a:solidFill>
                          <a:latin typeface="Arial Black" pitchFamily="34" charset="0"/>
                          <a:ea typeface="宋体"/>
                          <a:cs typeface="Times New Roman"/>
                        </a:rPr>
                        <a:t> </a:t>
                      </a:r>
                      <a:r>
                        <a:rPr lang="en-US" sz="2400" kern="100" dirty="0" smtClean="0">
                          <a:solidFill>
                            <a:srgbClr val="000000"/>
                          </a:solidFill>
                          <a:latin typeface="Arial Black" pitchFamily="34" charset="0"/>
                          <a:ea typeface="宋体"/>
                          <a:cs typeface="Times New Roman"/>
                        </a:rPr>
                        <a:t>the </a:t>
                      </a:r>
                      <a:r>
                        <a:rPr lang="en-US" sz="2400" kern="100" dirty="0">
                          <a:solidFill>
                            <a:srgbClr val="000000"/>
                          </a:solidFill>
                          <a:latin typeface="Arial Black" pitchFamily="34" charset="0"/>
                          <a:ea typeface="宋体"/>
                          <a:cs typeface="Times New Roman"/>
                        </a:rPr>
                        <a:t>importance of saving energy.</a:t>
                      </a:r>
                      <a:endParaRPr lang="zh-CN" sz="2400" kern="100" dirty="0">
                        <a:latin typeface="Arial Black" pitchFamily="34" charset="0"/>
                        <a:ea typeface="宋体"/>
                        <a:cs typeface="Times New Roman"/>
                      </a:endParaRPr>
                    </a:p>
                  </a:txBody>
                  <a:tcPr marL="68580" marR="68580" marT="0" marB="0"/>
                </a:tc>
              </a:tr>
              <a:tr h="1212306">
                <a:tc>
                  <a:txBody>
                    <a:bodyPr/>
                    <a:lstStyle/>
                    <a:p>
                      <a:pPr algn="l">
                        <a:lnSpc>
                          <a:spcPct val="150000"/>
                        </a:lnSpc>
                        <a:spcAft>
                          <a:spcPts val="0"/>
                        </a:spcAft>
                      </a:pPr>
                      <a:r>
                        <a:rPr lang="en-US" sz="1600" kern="100" dirty="0">
                          <a:solidFill>
                            <a:srgbClr val="000000"/>
                          </a:solidFill>
                          <a:latin typeface="Arial Black" pitchFamily="34" charset="0"/>
                          <a:ea typeface="宋体"/>
                          <a:cs typeface="Times New Roman"/>
                        </a:rPr>
                        <a:t>When first Earth Hour took place</a:t>
                      </a:r>
                      <a:endParaRPr lang="zh-CN" sz="1600" kern="100" dirty="0">
                        <a:latin typeface="Arial Black" pitchFamily="34" charset="0"/>
                        <a:ea typeface="宋体"/>
                        <a:cs typeface="Times New Roman"/>
                      </a:endParaRPr>
                    </a:p>
                  </a:txBody>
                  <a:tcPr marL="68580" marR="68580" marT="0" marB="0"/>
                </a:tc>
                <a:tc>
                  <a:txBody>
                    <a:bodyPr/>
                    <a:lstStyle/>
                    <a:p>
                      <a:pPr algn="just">
                        <a:lnSpc>
                          <a:spcPct val="150000"/>
                        </a:lnSpc>
                        <a:spcAft>
                          <a:spcPts val="0"/>
                        </a:spcAft>
                      </a:pPr>
                      <a:r>
                        <a:rPr lang="en-US" sz="2000" kern="100" dirty="0">
                          <a:solidFill>
                            <a:srgbClr val="000000"/>
                          </a:solidFill>
                          <a:latin typeface="Arial Black" pitchFamily="34" charset="0"/>
                          <a:ea typeface="宋体"/>
                          <a:cs typeface="Times New Roman"/>
                        </a:rPr>
                        <a:t>The first even took place </a:t>
                      </a:r>
                      <a:r>
                        <a:rPr lang="en-US" sz="2000" kern="100" dirty="0" smtClean="0">
                          <a:solidFill>
                            <a:srgbClr val="000000"/>
                          </a:solidFill>
                          <a:latin typeface="Arial Black" pitchFamily="34" charset="0"/>
                          <a:ea typeface="宋体"/>
                          <a:cs typeface="Times New Roman"/>
                        </a:rPr>
                        <a:t>in the year of</a:t>
                      </a:r>
                    </a:p>
                    <a:p>
                      <a:pPr algn="just">
                        <a:lnSpc>
                          <a:spcPct val="150000"/>
                        </a:lnSpc>
                        <a:spcAft>
                          <a:spcPts val="0"/>
                        </a:spcAft>
                      </a:pPr>
                      <a:r>
                        <a:rPr lang="en-US" sz="2000" u="sng" kern="100" dirty="0" smtClean="0">
                          <a:solidFill>
                            <a:srgbClr val="000000"/>
                          </a:solidFill>
                          <a:latin typeface="Arial Black" pitchFamily="34" charset="0"/>
                          <a:ea typeface="宋体"/>
                          <a:cs typeface="Times New Roman"/>
                        </a:rPr>
                        <a:t>  5.            </a:t>
                      </a:r>
                      <a:r>
                        <a:rPr lang="en-US" sz="2000" u="sng" kern="100" baseline="0" dirty="0" smtClean="0">
                          <a:solidFill>
                            <a:srgbClr val="000000"/>
                          </a:solidFill>
                          <a:latin typeface="Arial Black" pitchFamily="34" charset="0"/>
                          <a:ea typeface="宋体"/>
                          <a:cs typeface="Times New Roman"/>
                        </a:rPr>
                        <a:t> </a:t>
                      </a:r>
                      <a:r>
                        <a:rPr lang="en-US" sz="2000" u="sng" kern="100" dirty="0" smtClean="0">
                          <a:solidFill>
                            <a:srgbClr val="000000"/>
                          </a:solidFill>
                          <a:latin typeface="Arial Black" pitchFamily="34" charset="0"/>
                          <a:ea typeface="宋体"/>
                          <a:cs typeface="Times New Roman"/>
                        </a:rPr>
                        <a:t> </a:t>
                      </a:r>
                      <a:r>
                        <a:rPr lang="en-US" sz="2000" kern="100" dirty="0" smtClean="0">
                          <a:solidFill>
                            <a:srgbClr val="000000"/>
                          </a:solidFill>
                          <a:latin typeface="Arial Black" pitchFamily="34" charset="0"/>
                          <a:ea typeface="宋体"/>
                          <a:cs typeface="Times New Roman"/>
                        </a:rPr>
                        <a:t>.</a:t>
                      </a:r>
                      <a:endParaRPr lang="zh-CN" sz="2000" kern="100" dirty="0">
                        <a:latin typeface="Arial Black" pitchFamily="34" charset="0"/>
                        <a:ea typeface="宋体"/>
                        <a:cs typeface="Times New Roman"/>
                      </a:endParaRPr>
                    </a:p>
                  </a:txBody>
                  <a:tcPr marL="68580" marR="68580" marT="0" marB="0"/>
                </a:tc>
              </a:tr>
            </a:tbl>
          </a:graphicData>
        </a:graphic>
      </p:graphicFrame>
      <p:sp>
        <p:nvSpPr>
          <p:cNvPr id="10" name="TextBox 9"/>
          <p:cNvSpPr txBox="1"/>
          <p:nvPr/>
        </p:nvSpPr>
        <p:spPr>
          <a:xfrm>
            <a:off x="3911958" y="609881"/>
            <a:ext cx="2160240" cy="461665"/>
          </a:xfrm>
          <a:prstGeom prst="rect">
            <a:avLst/>
          </a:prstGeom>
          <a:noFill/>
        </p:spPr>
        <p:txBody>
          <a:bodyPr wrap="square" rtlCol="0">
            <a:spAutoFit/>
          </a:bodyPr>
          <a:lstStyle/>
          <a:p>
            <a:r>
              <a:rPr lang="en-US" altLang="zh-CN" sz="2400" dirty="0" smtClean="0">
                <a:solidFill>
                  <a:srgbClr val="FF0000"/>
                </a:solidFill>
                <a:latin typeface="Arial Black" pitchFamily="34" charset="0"/>
              </a:rPr>
              <a:t>worldwide </a:t>
            </a:r>
            <a:endParaRPr lang="zh-CN" altLang="en-US" sz="2400" dirty="0">
              <a:solidFill>
                <a:srgbClr val="FF0000"/>
              </a:solidFill>
              <a:latin typeface="Arial Black" pitchFamily="34" charset="0"/>
            </a:endParaRPr>
          </a:p>
        </p:txBody>
      </p:sp>
      <p:sp>
        <p:nvSpPr>
          <p:cNvPr id="11" name="TextBox 10"/>
          <p:cNvSpPr txBox="1"/>
          <p:nvPr/>
        </p:nvSpPr>
        <p:spPr>
          <a:xfrm>
            <a:off x="5060096" y="1785926"/>
            <a:ext cx="869226" cy="461665"/>
          </a:xfrm>
          <a:prstGeom prst="rect">
            <a:avLst/>
          </a:prstGeom>
          <a:noFill/>
        </p:spPr>
        <p:txBody>
          <a:bodyPr wrap="square" rtlCol="0">
            <a:spAutoFit/>
          </a:bodyPr>
          <a:lstStyle/>
          <a:p>
            <a:r>
              <a:rPr lang="en-US" altLang="zh-CN" sz="2400" dirty="0" smtClean="0">
                <a:solidFill>
                  <a:srgbClr val="FF0000"/>
                </a:solidFill>
                <a:latin typeface="Arial Black" pitchFamily="34" charset="0"/>
              </a:rPr>
              <a:t>last </a:t>
            </a:r>
            <a:endParaRPr lang="zh-CN" altLang="en-US" sz="2400" dirty="0">
              <a:solidFill>
                <a:srgbClr val="FF0000"/>
              </a:solidFill>
              <a:latin typeface="Arial Black" pitchFamily="34" charset="0"/>
            </a:endParaRPr>
          </a:p>
        </p:txBody>
      </p:sp>
      <p:sp>
        <p:nvSpPr>
          <p:cNvPr id="14" name="TextBox 13"/>
          <p:cNvSpPr txBox="1"/>
          <p:nvPr/>
        </p:nvSpPr>
        <p:spPr>
          <a:xfrm>
            <a:off x="5054966" y="3000372"/>
            <a:ext cx="1517298" cy="461665"/>
          </a:xfrm>
          <a:prstGeom prst="rect">
            <a:avLst/>
          </a:prstGeom>
          <a:noFill/>
        </p:spPr>
        <p:txBody>
          <a:bodyPr wrap="square" rtlCol="0">
            <a:spAutoFit/>
          </a:bodyPr>
          <a:lstStyle/>
          <a:p>
            <a:r>
              <a:rPr lang="en-US" altLang="zh-CN" sz="2400" dirty="0" smtClean="0">
                <a:solidFill>
                  <a:srgbClr val="FF0000"/>
                </a:solidFill>
                <a:latin typeface="Arial Black" pitchFamily="34" charset="0"/>
              </a:rPr>
              <a:t>families </a:t>
            </a:r>
            <a:endParaRPr lang="zh-CN" altLang="en-US" sz="2400" dirty="0">
              <a:solidFill>
                <a:srgbClr val="FF0000"/>
              </a:solidFill>
              <a:latin typeface="Arial Black" pitchFamily="34" charset="0"/>
            </a:endParaRPr>
          </a:p>
        </p:txBody>
      </p:sp>
      <p:sp>
        <p:nvSpPr>
          <p:cNvPr id="15" name="TextBox 14"/>
          <p:cNvSpPr txBox="1"/>
          <p:nvPr/>
        </p:nvSpPr>
        <p:spPr>
          <a:xfrm>
            <a:off x="2643174" y="4610409"/>
            <a:ext cx="1428760" cy="461665"/>
          </a:xfrm>
          <a:prstGeom prst="rect">
            <a:avLst/>
          </a:prstGeom>
          <a:noFill/>
        </p:spPr>
        <p:txBody>
          <a:bodyPr wrap="square" rtlCol="0">
            <a:spAutoFit/>
          </a:bodyPr>
          <a:lstStyle/>
          <a:p>
            <a:r>
              <a:rPr lang="en-US" altLang="zh-CN" sz="2400" dirty="0" smtClean="0">
                <a:solidFill>
                  <a:srgbClr val="FF0000"/>
                </a:solidFill>
                <a:latin typeface="Arial Black" pitchFamily="34" charset="0"/>
              </a:rPr>
              <a:t>realize </a:t>
            </a:r>
            <a:endParaRPr lang="zh-CN" altLang="en-US" sz="2400" dirty="0">
              <a:solidFill>
                <a:srgbClr val="FF0000"/>
              </a:solidFill>
              <a:latin typeface="Arial Black" pitchFamily="34" charset="0"/>
            </a:endParaRPr>
          </a:p>
        </p:txBody>
      </p:sp>
      <p:sp>
        <p:nvSpPr>
          <p:cNvPr id="16" name="TextBox 15"/>
          <p:cNvSpPr txBox="1"/>
          <p:nvPr/>
        </p:nvSpPr>
        <p:spPr>
          <a:xfrm>
            <a:off x="2714612" y="6072206"/>
            <a:ext cx="1088670" cy="461665"/>
          </a:xfrm>
          <a:prstGeom prst="rect">
            <a:avLst/>
          </a:prstGeom>
          <a:noFill/>
        </p:spPr>
        <p:txBody>
          <a:bodyPr wrap="square" rtlCol="0">
            <a:spAutoFit/>
          </a:bodyPr>
          <a:lstStyle/>
          <a:p>
            <a:r>
              <a:rPr lang="en-US" altLang="zh-CN" sz="2400" dirty="0" smtClean="0">
                <a:solidFill>
                  <a:srgbClr val="FF0000"/>
                </a:solidFill>
                <a:latin typeface="Arial Black" pitchFamily="34" charset="0"/>
              </a:rPr>
              <a:t>2007 </a:t>
            </a:r>
            <a:endParaRPr lang="zh-CN" altLang="en-US" sz="2400" dirty="0">
              <a:solidFill>
                <a:srgbClr val="FF0000"/>
              </a:solidFill>
              <a:latin typeface="Arial Black" pitchFamily="34" charset="0"/>
            </a:endParaRPr>
          </a:p>
        </p:txBody>
      </p:sp>
      <p:pic>
        <p:nvPicPr>
          <p:cNvPr id="18" name="Earth Hour.wma">
            <a:hlinkClick r:id="" action="ppaction://media"/>
          </p:cNvPr>
          <p:cNvPicPr>
            <a:picLocks noRot="1" noChangeAspect="1"/>
          </p:cNvPicPr>
          <p:nvPr>
            <a:audioFile r:link="rId1"/>
          </p:nvPr>
        </p:nvPicPr>
        <p:blipFill>
          <a:blip r:embed="rId4" cstate="print"/>
          <a:stretch>
            <a:fillRect/>
          </a:stretch>
        </p:blipFill>
        <p:spPr>
          <a:xfrm>
            <a:off x="8316416" y="6165304"/>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18"/>
                    </p:tgtEl>
                  </p:cond>
                </p:stCondLst>
                <p:endSync evt="end" delay="0">
                  <p:rtn val="all"/>
                </p:endSync>
                <p:childTnLst>
                  <p:par>
                    <p:cTn id="24" fill="hold">
                      <p:stCondLst>
                        <p:cond delay="0"/>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119907" fill="hold"/>
                                        <p:tgtEl>
                                          <p:spTgt spid="18"/>
                                        </p:tgtEl>
                                      </p:cBhvr>
                                    </p:cmd>
                                  </p:childTnLst>
                                </p:cTn>
                              </p:par>
                            </p:childTnLst>
                          </p:cTn>
                        </p:par>
                      </p:childTnLst>
                    </p:cTn>
                  </p:par>
                </p:childTnLst>
              </p:cTn>
              <p:nextCondLst>
                <p:cond evt="onClick" delay="0">
                  <p:tgtEl>
                    <p:spTgt spid="18"/>
                  </p:tgtEl>
                </p:cond>
              </p:nextCondLst>
            </p:seq>
            <p:audio>
              <p:cMediaNode>
                <p:cTn id="28" fill="hold" display="0">
                  <p:stCondLst>
                    <p:cond delay="indefinite"/>
                  </p:stCondLst>
                  <p:endCondLst>
                    <p:cond evt="onNext" delay="0">
                      <p:tgtEl>
                        <p:sldTgt/>
                      </p:tgtEl>
                    </p:cond>
                    <p:cond evt="onPrev" delay="0">
                      <p:tgtEl>
                        <p:sldTgt/>
                      </p:tgtEl>
                    </p:cond>
                    <p:cond evt="onStopAudio" delay="0">
                      <p:tgtEl>
                        <p:sldTgt/>
                      </p:tgtEl>
                    </p:cond>
                  </p:endCondLst>
                </p:cTn>
                <p:tgtEl>
                  <p:spTgt spid="18"/>
                </p:tgtEl>
              </p:cMediaNode>
            </p:audio>
          </p:childTnLst>
        </p:cTn>
      </p:par>
    </p:tnLst>
    <p:bldLst>
      <p:bldP spid="10" grpId="0"/>
      <p:bldP spid="11" grpId="0"/>
      <p:bldP spid="14"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AutoShape 2"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28" name="AutoShape 4"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Grp="1" noChangeAspect="1" noChangeArrowheads="1"/>
          </p:cNvSpPr>
          <p:nvPr>
            <p:ph type="subTitle" idx="1"/>
          </p:nvPr>
        </p:nvSpPr>
        <p:spPr bwMode="auto">
          <a:xfrm>
            <a:off x="0" y="1052513"/>
            <a:ext cx="9144000" cy="5805487"/>
          </a:xfrm>
          <a:prstGeom prst="rect">
            <a:avLst/>
          </a:prstGeom>
          <a:noFill/>
        </p:spPr>
        <p:txBody>
          <a:bodyPr vert="horz" wrap="square" lIns="91440" tIns="45720" rIns="91440" bIns="45720" numCol="1" anchor="t" anchorCtr="0" compatLnSpc="1">
            <a:prstTxWarp prst="textNoShape">
              <a:avLst/>
            </a:prstTxWarp>
            <a:normAutofit/>
          </a:bodyPr>
          <a:lstStyle/>
          <a:p>
            <a:pPr lvl="0" algn="l"/>
            <a:endParaRPr lang="zh-CN" altLang="en-US" sz="3600" b="1" dirty="0" smtClean="0">
              <a:solidFill>
                <a:schemeClr val="tx1"/>
              </a:solidFill>
            </a:endParaRPr>
          </a:p>
          <a:p>
            <a:pPr marL="360000" algn="l">
              <a:lnSpc>
                <a:spcPct val="150000"/>
              </a:lnSpc>
              <a:spcBef>
                <a:spcPts val="1200"/>
              </a:spcBef>
            </a:pPr>
            <a:endParaRPr lang="en-US" altLang="zh-CN" sz="3600" dirty="0" smtClean="0">
              <a:solidFill>
                <a:schemeClr val="tx1"/>
              </a:solidFill>
              <a:latin typeface="Arial Black" pitchFamily="34" charset="0"/>
            </a:endParaRPr>
          </a:p>
        </p:txBody>
      </p:sp>
      <p:sp>
        <p:nvSpPr>
          <p:cNvPr id="26632" name="AutoShape 8"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4" name="AutoShape 10"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6" name="AutoShape 12"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8" name="表格 7"/>
          <p:cNvGraphicFramePr>
            <a:graphicFrameLocks noGrp="1"/>
          </p:cNvGraphicFramePr>
          <p:nvPr/>
        </p:nvGraphicFramePr>
        <p:xfrm>
          <a:off x="285720" y="2183049"/>
          <a:ext cx="8501122" cy="4460661"/>
        </p:xfrm>
        <a:graphic>
          <a:graphicData uri="http://schemas.openxmlformats.org/drawingml/2006/table">
            <a:tbl>
              <a:tblPr firstRow="1" bandRow="1">
                <a:tableStyleId>{5C22544A-7EE6-4342-B048-85BDC9FD1C3A}</a:tableStyleId>
              </a:tblPr>
              <a:tblGrid>
                <a:gridCol w="2286016"/>
                <a:gridCol w="6215106"/>
              </a:tblGrid>
              <a:tr h="838971">
                <a:tc>
                  <a:txBody>
                    <a:bodyPr/>
                    <a:lstStyle/>
                    <a:p>
                      <a:pPr algn="ctr"/>
                      <a:r>
                        <a:rPr lang="en-US" altLang="zh-CN" sz="3200" dirty="0" smtClean="0"/>
                        <a:t>Resource</a:t>
                      </a:r>
                      <a:endParaRPr lang="zh-CN" altLang="en-US" sz="3200" dirty="0"/>
                    </a:p>
                  </a:txBody>
                  <a:tcPr/>
                </a:tc>
                <a:tc>
                  <a:txBody>
                    <a:bodyPr/>
                    <a:lstStyle/>
                    <a:p>
                      <a:pPr marL="0" algn="ctr" defTabSz="914400" rtl="0" eaLnBrk="1" latinLnBrk="0" hangingPunct="1"/>
                      <a:r>
                        <a:rPr lang="en-US" altLang="zh-CN" sz="3200" b="1" kern="1200" dirty="0" smtClean="0">
                          <a:solidFill>
                            <a:schemeClr val="lt1"/>
                          </a:solidFill>
                          <a:latin typeface="+mn-lt"/>
                          <a:ea typeface="+mn-ea"/>
                          <a:cs typeface="+mn-cs"/>
                        </a:rPr>
                        <a:t>Ways of giving advice</a:t>
                      </a:r>
                      <a:endParaRPr lang="zh-CN" altLang="en-US" sz="3200" b="1" kern="1200" dirty="0">
                        <a:solidFill>
                          <a:schemeClr val="lt1"/>
                        </a:solidFill>
                        <a:latin typeface="+mn-lt"/>
                        <a:ea typeface="+mn-ea"/>
                        <a:cs typeface="+mn-cs"/>
                      </a:endParaRPr>
                    </a:p>
                  </a:txBody>
                  <a:tcPr/>
                </a:tc>
              </a:tr>
              <a:tr h="3621690">
                <a:tc>
                  <a:txBody>
                    <a:bodyPr/>
                    <a:lstStyle/>
                    <a:p>
                      <a:pPr algn="l">
                        <a:lnSpc>
                          <a:spcPct val="150000"/>
                        </a:lnSpc>
                        <a:spcBef>
                          <a:spcPts val="1200"/>
                        </a:spcBef>
                        <a:spcAft>
                          <a:spcPts val="0"/>
                        </a:spcAft>
                      </a:pPr>
                      <a:r>
                        <a:rPr lang="en-US" sz="3200" b="1" kern="1200" dirty="0" smtClean="0">
                          <a:solidFill>
                            <a:schemeClr val="dk1"/>
                          </a:solidFill>
                          <a:latin typeface="+mn-lt"/>
                          <a:ea typeface="+mn-ea"/>
                          <a:cs typeface="+mn-cs"/>
                        </a:rPr>
                        <a:t>e.g.  water</a:t>
                      </a:r>
                      <a:endParaRPr lang="zh-CN" sz="4000" b="1" kern="100" dirty="0">
                        <a:solidFill>
                          <a:srgbClr val="000000"/>
                        </a:solidFill>
                        <a:latin typeface="Arial Black" pitchFamily="34" charset="0"/>
                        <a:ea typeface="宋体"/>
                        <a:cs typeface="Times New Roman"/>
                      </a:endParaRPr>
                    </a:p>
                  </a:txBody>
                  <a:tcPr marL="68580" marR="68580" marT="0" marB="0"/>
                </a:tc>
                <a:tc>
                  <a:txBody>
                    <a:bodyPr/>
                    <a:lstStyle/>
                    <a:p>
                      <a:pPr>
                        <a:lnSpc>
                          <a:spcPct val="150000"/>
                        </a:lnSpc>
                      </a:pPr>
                      <a:r>
                        <a:rPr lang="en-US" sz="2800" b="1" kern="1200" dirty="0" smtClean="0">
                          <a:solidFill>
                            <a:schemeClr val="dk1"/>
                          </a:solidFill>
                          <a:latin typeface="+mn-lt"/>
                          <a:ea typeface="+mn-ea"/>
                          <a:cs typeface="+mn-cs"/>
                        </a:rPr>
                        <a:t>  Why not…?  </a:t>
                      </a:r>
                      <a:r>
                        <a:rPr lang="zh-CN" altLang="en-US" sz="2800" b="1" kern="1200" baseline="0" dirty="0" smtClean="0">
                          <a:solidFill>
                            <a:schemeClr val="dk1"/>
                          </a:solidFill>
                          <a:latin typeface="+mn-lt"/>
                          <a:ea typeface="+mn-ea"/>
                          <a:cs typeface="+mn-cs"/>
                        </a:rPr>
                        <a:t>     </a:t>
                      </a:r>
                      <a:r>
                        <a:rPr lang="en-US" sz="2800" b="1" kern="1200" dirty="0" smtClean="0">
                          <a:solidFill>
                            <a:schemeClr val="dk1"/>
                          </a:solidFill>
                          <a:latin typeface="+mn-lt"/>
                          <a:ea typeface="+mn-ea"/>
                          <a:cs typeface="+mn-cs"/>
                        </a:rPr>
                        <a:t> Please don’t….</a:t>
                      </a:r>
                      <a:endParaRPr lang="en-US" altLang="zh-CN" sz="3600" b="1" kern="100" baseline="0" dirty="0" smtClean="0">
                        <a:solidFill>
                          <a:srgbClr val="000000"/>
                        </a:solidFill>
                        <a:latin typeface="Arial Black" pitchFamily="34" charset="0"/>
                        <a:ea typeface="宋体"/>
                        <a:cs typeface="Times New Roman"/>
                      </a:endParaRPr>
                    </a:p>
                  </a:txBody>
                  <a:tcPr marL="68580" marR="68580" marT="0" marB="0"/>
                </a:tc>
              </a:tr>
            </a:tbl>
          </a:graphicData>
        </a:graphic>
      </p:graphicFrame>
      <p:sp>
        <p:nvSpPr>
          <p:cNvPr id="19" name="TextBox 18"/>
          <p:cNvSpPr txBox="1"/>
          <p:nvPr/>
        </p:nvSpPr>
        <p:spPr>
          <a:xfrm>
            <a:off x="0" y="142852"/>
            <a:ext cx="9144000" cy="2585323"/>
          </a:xfrm>
          <a:prstGeom prst="rect">
            <a:avLst/>
          </a:prstGeom>
          <a:noFill/>
        </p:spPr>
        <p:txBody>
          <a:bodyPr wrap="square" rtlCol="0">
            <a:spAutoFit/>
          </a:bodyPr>
          <a:lstStyle/>
          <a:p>
            <a:pPr>
              <a:lnSpc>
                <a:spcPct val="150000"/>
              </a:lnSpc>
            </a:pPr>
            <a:r>
              <a:rPr lang="en-US" altLang="zh-CN" sz="2400" dirty="0" smtClean="0">
                <a:latin typeface="Arial Black" pitchFamily="34" charset="0"/>
              </a:rPr>
              <a:t>Activity </a:t>
            </a:r>
            <a:r>
              <a:rPr lang="en-US" altLang="zh-CN" sz="2400" dirty="0" smtClean="0">
                <a:latin typeface="Arial Black" pitchFamily="34" charset="0"/>
              </a:rPr>
              <a:t>2</a:t>
            </a:r>
            <a:r>
              <a:rPr lang="en-US" altLang="zh-CN" sz="2400" dirty="0" smtClean="0">
                <a:latin typeface="Arial Black" pitchFamily="34" charset="0"/>
              </a:rPr>
              <a:t>.  </a:t>
            </a:r>
            <a:endParaRPr lang="en-US" altLang="zh-CN" sz="2400" dirty="0" smtClean="0">
              <a:latin typeface="Arial Black" pitchFamily="34" charset="0"/>
            </a:endParaRPr>
          </a:p>
          <a:p>
            <a:pPr>
              <a:lnSpc>
                <a:spcPct val="150000"/>
              </a:lnSpc>
            </a:pPr>
            <a:r>
              <a:rPr lang="en-US" altLang="zh-CN" sz="2800" dirty="0" smtClean="0">
                <a:latin typeface="Arial Black" pitchFamily="34" charset="0"/>
              </a:rPr>
              <a:t>Can you think up any </a:t>
            </a:r>
            <a:r>
              <a:rPr lang="en-US" altLang="zh-CN" sz="2800" dirty="0" smtClean="0">
                <a:latin typeface="Arial Black" pitchFamily="34" charset="0"/>
              </a:rPr>
              <a:t>kinds of resources?</a:t>
            </a:r>
          </a:p>
          <a:p>
            <a:pPr>
              <a:lnSpc>
                <a:spcPct val="150000"/>
              </a:lnSpc>
            </a:pPr>
            <a:r>
              <a:rPr lang="en-US" altLang="zh-CN" sz="2800" dirty="0" smtClean="0">
                <a:latin typeface="Arial Black" pitchFamily="34" charset="0"/>
              </a:rPr>
              <a:t>Can you think up any ways of giving advice?</a:t>
            </a:r>
          </a:p>
          <a:p>
            <a:pPr>
              <a:lnSpc>
                <a:spcPct val="150000"/>
              </a:lnSpc>
            </a:pPr>
            <a:endParaRPr lang="en-US" altLang="zh-CN" sz="2800" dirty="0" smtClean="0">
              <a:latin typeface="Arial Black" pitchFamily="34" charset="0"/>
            </a:endParaRPr>
          </a:p>
        </p:txBody>
      </p:sp>
      <p:sp>
        <p:nvSpPr>
          <p:cNvPr id="20" name="TextBox 19"/>
          <p:cNvSpPr txBox="1"/>
          <p:nvPr/>
        </p:nvSpPr>
        <p:spPr>
          <a:xfrm>
            <a:off x="655692" y="3929066"/>
            <a:ext cx="1107996" cy="2071702"/>
          </a:xfrm>
          <a:prstGeom prst="rect">
            <a:avLst/>
          </a:prstGeom>
          <a:noFill/>
        </p:spPr>
        <p:txBody>
          <a:bodyPr vert="eaVert" wrap="square" rtlCol="0">
            <a:spAutoFit/>
          </a:bodyPr>
          <a:lstStyle/>
          <a:p>
            <a:r>
              <a:rPr lang="en-US" altLang="zh-CN" sz="6000" dirty="0" smtClean="0"/>
              <a:t>…</a:t>
            </a:r>
            <a:endParaRPr lang="zh-CN" altLang="en-US" sz="6000" dirty="0"/>
          </a:p>
        </p:txBody>
      </p:sp>
      <p:sp>
        <p:nvSpPr>
          <p:cNvPr id="10" name="TextBox 9"/>
          <p:cNvSpPr txBox="1"/>
          <p:nvPr/>
        </p:nvSpPr>
        <p:spPr>
          <a:xfrm>
            <a:off x="4321260" y="3929066"/>
            <a:ext cx="1107996" cy="2071702"/>
          </a:xfrm>
          <a:prstGeom prst="rect">
            <a:avLst/>
          </a:prstGeom>
          <a:noFill/>
        </p:spPr>
        <p:txBody>
          <a:bodyPr vert="eaVert" wrap="square" rtlCol="0">
            <a:spAutoFit/>
          </a:bodyPr>
          <a:lstStyle/>
          <a:p>
            <a:r>
              <a:rPr lang="en-US" altLang="zh-CN" sz="6000" dirty="0" smtClean="0"/>
              <a:t>…</a:t>
            </a:r>
            <a:endParaRPr lang="zh-CN" altLang="en-US" sz="60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AutoShape 2"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28" name="AutoShape 4"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Grp="1" noChangeAspect="1" noChangeArrowheads="1"/>
          </p:cNvSpPr>
          <p:nvPr>
            <p:ph type="subTitle" idx="1"/>
          </p:nvPr>
        </p:nvSpPr>
        <p:spPr bwMode="auto">
          <a:xfrm>
            <a:off x="0" y="1052513"/>
            <a:ext cx="9144000" cy="5805487"/>
          </a:xfrm>
          <a:prstGeom prst="rect">
            <a:avLst/>
          </a:prstGeom>
          <a:noFill/>
        </p:spPr>
        <p:txBody>
          <a:bodyPr vert="horz" wrap="square" lIns="91440" tIns="45720" rIns="91440" bIns="45720" numCol="1" anchor="t" anchorCtr="0" compatLnSpc="1">
            <a:prstTxWarp prst="textNoShape">
              <a:avLst/>
            </a:prstTxWarp>
            <a:normAutofit/>
          </a:bodyPr>
          <a:lstStyle/>
          <a:p>
            <a:pPr lvl="0" algn="l"/>
            <a:endParaRPr lang="zh-CN" altLang="en-US" sz="3600" b="1" dirty="0" smtClean="0">
              <a:solidFill>
                <a:schemeClr val="tx1"/>
              </a:solidFill>
            </a:endParaRPr>
          </a:p>
          <a:p>
            <a:pPr marL="360000" algn="l">
              <a:lnSpc>
                <a:spcPct val="150000"/>
              </a:lnSpc>
              <a:spcBef>
                <a:spcPts val="1200"/>
              </a:spcBef>
            </a:pPr>
            <a:endParaRPr lang="en-US" altLang="zh-CN" sz="3600" dirty="0" smtClean="0">
              <a:solidFill>
                <a:schemeClr val="tx1"/>
              </a:solidFill>
              <a:latin typeface="Arial Black" pitchFamily="34" charset="0"/>
            </a:endParaRPr>
          </a:p>
        </p:txBody>
      </p:sp>
      <p:sp>
        <p:nvSpPr>
          <p:cNvPr id="26632" name="AutoShape 8"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4" name="AutoShape 10"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6" name="AutoShape 12"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8" name="表格 7"/>
          <p:cNvGraphicFramePr>
            <a:graphicFrameLocks noGrp="1"/>
          </p:cNvGraphicFramePr>
          <p:nvPr/>
        </p:nvGraphicFramePr>
        <p:xfrm>
          <a:off x="0" y="1500175"/>
          <a:ext cx="9144032" cy="5357826"/>
        </p:xfrm>
        <a:graphic>
          <a:graphicData uri="http://schemas.openxmlformats.org/drawingml/2006/table">
            <a:tbl>
              <a:tblPr firstRow="1" bandRow="1">
                <a:tableStyleId>{5C22544A-7EE6-4342-B048-85BDC9FD1C3A}</a:tableStyleId>
              </a:tblPr>
              <a:tblGrid>
                <a:gridCol w="2071677"/>
                <a:gridCol w="7072355"/>
              </a:tblGrid>
              <a:tr h="799713">
                <a:tc>
                  <a:txBody>
                    <a:bodyPr/>
                    <a:lstStyle/>
                    <a:p>
                      <a:pPr algn="ctr"/>
                      <a:r>
                        <a:rPr lang="en-US" altLang="zh-CN" sz="3200" dirty="0" smtClean="0"/>
                        <a:t>Resource</a:t>
                      </a:r>
                      <a:endParaRPr lang="zh-CN" altLang="en-US" sz="3200" dirty="0"/>
                    </a:p>
                  </a:txBody>
                  <a:tcPr/>
                </a:tc>
                <a:tc>
                  <a:txBody>
                    <a:bodyPr/>
                    <a:lstStyle/>
                    <a:p>
                      <a:pPr marL="0" algn="ctr" defTabSz="914400" rtl="0" eaLnBrk="1" latinLnBrk="0" hangingPunct="1"/>
                      <a:r>
                        <a:rPr lang="en-US" altLang="zh-CN" sz="3200" b="1" kern="1200" dirty="0" smtClean="0">
                          <a:solidFill>
                            <a:schemeClr val="lt1"/>
                          </a:solidFill>
                          <a:latin typeface="+mn-lt"/>
                          <a:ea typeface="+mn-ea"/>
                          <a:cs typeface="+mn-cs"/>
                        </a:rPr>
                        <a:t>Your</a:t>
                      </a:r>
                      <a:r>
                        <a:rPr lang="en-US" altLang="zh-CN" sz="3200" b="1" kern="1200" baseline="0" dirty="0" smtClean="0">
                          <a:solidFill>
                            <a:schemeClr val="lt1"/>
                          </a:solidFill>
                          <a:latin typeface="+mn-lt"/>
                          <a:ea typeface="+mn-ea"/>
                          <a:cs typeface="+mn-cs"/>
                        </a:rPr>
                        <a:t> Advice on How to Save it</a:t>
                      </a:r>
                      <a:endParaRPr lang="zh-CN" altLang="en-US" sz="3200" b="1" kern="1200" dirty="0">
                        <a:solidFill>
                          <a:schemeClr val="lt1"/>
                        </a:solidFill>
                        <a:latin typeface="+mn-lt"/>
                        <a:ea typeface="+mn-ea"/>
                        <a:cs typeface="+mn-cs"/>
                      </a:endParaRPr>
                    </a:p>
                  </a:txBody>
                  <a:tcPr/>
                </a:tc>
              </a:tr>
              <a:tr h="4558113">
                <a:tc>
                  <a:txBody>
                    <a:bodyPr/>
                    <a:lstStyle/>
                    <a:p>
                      <a:pPr algn="l">
                        <a:lnSpc>
                          <a:spcPct val="150000"/>
                        </a:lnSpc>
                        <a:spcBef>
                          <a:spcPts val="1200"/>
                        </a:spcBef>
                        <a:spcAft>
                          <a:spcPts val="0"/>
                        </a:spcAft>
                      </a:pPr>
                      <a:r>
                        <a:rPr lang="en-US" sz="2800" b="1" kern="1200" dirty="0" smtClean="0">
                          <a:solidFill>
                            <a:schemeClr val="dk1"/>
                          </a:solidFill>
                          <a:latin typeface="+mn-lt"/>
                          <a:ea typeface="+mn-ea"/>
                          <a:cs typeface="+mn-cs"/>
                        </a:rPr>
                        <a:t>e.g.   water</a:t>
                      </a:r>
                      <a:endParaRPr lang="zh-CN" sz="3600" b="1" kern="100" dirty="0">
                        <a:solidFill>
                          <a:srgbClr val="000000"/>
                        </a:solidFill>
                        <a:latin typeface="Arial Black" pitchFamily="34" charset="0"/>
                        <a:ea typeface="宋体"/>
                        <a:cs typeface="Times New Roman"/>
                      </a:endParaRPr>
                    </a:p>
                  </a:txBody>
                  <a:tcPr marL="68580" marR="68580" marT="0" marB="0"/>
                </a:tc>
                <a:tc>
                  <a:txBody>
                    <a:bodyPr/>
                    <a:lstStyle/>
                    <a:p>
                      <a:pPr>
                        <a:lnSpc>
                          <a:spcPct val="150000"/>
                        </a:lnSpc>
                      </a:pPr>
                      <a:r>
                        <a:rPr lang="en-US" sz="2800" b="1" kern="1200" dirty="0" smtClean="0">
                          <a:solidFill>
                            <a:schemeClr val="dk1"/>
                          </a:solidFill>
                          <a:latin typeface="+mn-lt"/>
                          <a:ea typeface="+mn-ea"/>
                          <a:cs typeface="+mn-cs"/>
                        </a:rPr>
                        <a:t>  Why not boil as much water as you need?  </a:t>
                      </a:r>
                      <a:endParaRPr lang="zh-CN" altLang="en-US" sz="2800" b="1" kern="1200" dirty="0" smtClean="0">
                        <a:solidFill>
                          <a:schemeClr val="dk1"/>
                        </a:solidFill>
                        <a:latin typeface="+mn-lt"/>
                        <a:ea typeface="+mn-ea"/>
                        <a:cs typeface="+mn-cs"/>
                      </a:endParaRPr>
                    </a:p>
                    <a:p>
                      <a:pPr>
                        <a:lnSpc>
                          <a:spcPct val="150000"/>
                        </a:lnSpc>
                      </a:pPr>
                      <a:r>
                        <a:rPr lang="en-US" sz="2800" b="1" kern="1200" dirty="0" smtClean="0">
                          <a:solidFill>
                            <a:schemeClr val="dk1"/>
                          </a:solidFill>
                          <a:latin typeface="+mn-lt"/>
                          <a:ea typeface="+mn-ea"/>
                          <a:cs typeface="+mn-cs"/>
                        </a:rPr>
                        <a:t>  Please don’t boil more water than you need.</a:t>
                      </a:r>
                      <a:endParaRPr lang="en-US" altLang="zh-CN" sz="3600" b="1" kern="100" baseline="0" dirty="0" smtClean="0">
                        <a:solidFill>
                          <a:srgbClr val="000000"/>
                        </a:solidFill>
                        <a:latin typeface="Arial Black" pitchFamily="34" charset="0"/>
                        <a:ea typeface="宋体"/>
                        <a:cs typeface="Times New Roman"/>
                      </a:endParaRPr>
                    </a:p>
                  </a:txBody>
                  <a:tcPr marL="68580" marR="68580" marT="0" marB="0"/>
                </a:tc>
              </a:tr>
            </a:tbl>
          </a:graphicData>
        </a:graphic>
      </p:graphicFrame>
      <p:sp>
        <p:nvSpPr>
          <p:cNvPr id="19" name="TextBox 18"/>
          <p:cNvSpPr txBox="1"/>
          <p:nvPr/>
        </p:nvSpPr>
        <p:spPr>
          <a:xfrm>
            <a:off x="0" y="142852"/>
            <a:ext cx="9144000" cy="1384995"/>
          </a:xfrm>
          <a:prstGeom prst="rect">
            <a:avLst/>
          </a:prstGeom>
          <a:noFill/>
        </p:spPr>
        <p:txBody>
          <a:bodyPr wrap="square" rtlCol="0">
            <a:spAutoFit/>
          </a:bodyPr>
          <a:lstStyle/>
          <a:p>
            <a:pPr>
              <a:lnSpc>
                <a:spcPct val="150000"/>
              </a:lnSpc>
            </a:pPr>
            <a:r>
              <a:rPr lang="en-US" altLang="zh-CN" sz="2800" dirty="0" smtClean="0">
                <a:latin typeface="Arial Black" pitchFamily="34" charset="0"/>
              </a:rPr>
              <a:t>Activity </a:t>
            </a:r>
            <a:r>
              <a:rPr lang="en-US" altLang="zh-CN" sz="2800" dirty="0" smtClean="0">
                <a:latin typeface="Arial Black" pitchFamily="34" charset="0"/>
              </a:rPr>
              <a:t>3.  </a:t>
            </a:r>
            <a:endParaRPr lang="en-US" altLang="zh-CN" sz="2800" dirty="0" smtClean="0">
              <a:latin typeface="Arial Black" pitchFamily="34" charset="0"/>
            </a:endParaRPr>
          </a:p>
          <a:p>
            <a:pPr>
              <a:lnSpc>
                <a:spcPct val="150000"/>
              </a:lnSpc>
            </a:pPr>
            <a:r>
              <a:rPr lang="en-US" altLang="zh-CN" sz="2800" dirty="0" smtClean="0">
                <a:latin typeface="Arial Black" pitchFamily="34" charset="0"/>
              </a:rPr>
              <a:t>Can you think up any </a:t>
            </a:r>
            <a:r>
              <a:rPr lang="en-US" altLang="zh-CN" sz="2800" dirty="0" smtClean="0">
                <a:latin typeface="Arial Black" pitchFamily="34" charset="0"/>
              </a:rPr>
              <a:t>ways to save</a:t>
            </a:r>
            <a:r>
              <a:rPr lang="en-US" altLang="zh-CN" sz="2800" dirty="0" smtClean="0">
                <a:latin typeface="Arial Black" pitchFamily="34" charset="0"/>
              </a:rPr>
              <a:t> resources?</a:t>
            </a:r>
            <a:endParaRPr lang="en-US" altLang="zh-CN" sz="2800" dirty="0" smtClean="0">
              <a:latin typeface="Arial Black" pitchFamily="34" charset="0"/>
            </a:endParaRPr>
          </a:p>
        </p:txBody>
      </p:sp>
      <p:sp>
        <p:nvSpPr>
          <p:cNvPr id="20" name="TextBox 19"/>
          <p:cNvSpPr txBox="1"/>
          <p:nvPr/>
        </p:nvSpPr>
        <p:spPr>
          <a:xfrm>
            <a:off x="655692" y="3661554"/>
            <a:ext cx="1107996" cy="2071702"/>
          </a:xfrm>
          <a:prstGeom prst="rect">
            <a:avLst/>
          </a:prstGeom>
          <a:noFill/>
        </p:spPr>
        <p:txBody>
          <a:bodyPr vert="eaVert" wrap="square" rtlCol="0">
            <a:spAutoFit/>
          </a:bodyPr>
          <a:lstStyle/>
          <a:p>
            <a:r>
              <a:rPr lang="en-US" altLang="zh-CN" sz="6000" dirty="0" smtClean="0"/>
              <a:t>…</a:t>
            </a:r>
            <a:endParaRPr lang="zh-CN" altLang="en-US" sz="6000" dirty="0"/>
          </a:p>
        </p:txBody>
      </p:sp>
      <p:sp>
        <p:nvSpPr>
          <p:cNvPr id="10" name="TextBox 9"/>
          <p:cNvSpPr txBox="1"/>
          <p:nvPr/>
        </p:nvSpPr>
        <p:spPr>
          <a:xfrm>
            <a:off x="5143504" y="3714752"/>
            <a:ext cx="1107996" cy="2071702"/>
          </a:xfrm>
          <a:prstGeom prst="rect">
            <a:avLst/>
          </a:prstGeom>
          <a:noFill/>
        </p:spPr>
        <p:txBody>
          <a:bodyPr vert="eaVert" wrap="square" rtlCol="0">
            <a:spAutoFit/>
          </a:bodyPr>
          <a:lstStyle/>
          <a:p>
            <a:r>
              <a:rPr lang="en-US" altLang="zh-CN" sz="6000" dirty="0" smtClean="0"/>
              <a:t>…</a:t>
            </a:r>
            <a:endParaRPr lang="zh-CN" altLang="en-US" sz="6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AutoShape 2"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28" name="AutoShape 4" descr="data:image/jpeg;base64,/9j/4AAQSkZJRgABAQAAAQABAAD/2wCEAAkGBhQSEBQUExIWFRQUFxQVFBcXFxQXGBQYFRQVFBYXFxgXHCYfGBojGhUUHy8gIycpLCwsFR4xNTAqNSYrLCkBCQoKDgwOFA8PFykgHx0pKSkpKSkpKSksLCkxKSk1KSwpKSksKSktKSwsLCkpLCwpKSkpKSkpKSkpKSksKSkpLP/AABEIAMMBAwMBIgACEQEDEQH/xAAcAAACAgMBAQAAAAAAAAAAAAAAAQIHAwUGBAj/xAA6EAABAwIEBAQFAwIFBQEAAAABAAIRAyEEEjFBBQZRYRMicYEHMpGh8BSxwULRFSMzUuEkYoKS8YP/xAAZAQEBAQEBAQAAAAAAAAAAAAAAAQIDBAX/xAAmEQEAAgIBBAIBBQEAAAAAAAAAARECAxIEITFBUXEjEyIyYaGB/9oADAMBAAIRAxEAPwClUJwkq5hCmDmd5jE6mJUEAvRhcQ1oeHMDi4QCZ8p6hYYtM3ta9+/51SARQQhp7Ic4m5MnunlgiQQDB9uolCkU2ujp7odE202SRQmG/ZOoRNvTe/e/VRQCk8nQ7KJ/+pZkDQkCnFpRDtHf7IISJ+tt7fmiHPJ1M6D6aIBCG1CDIMFTpZbTOon0/ugRIgWveT+1vqor04qnTzHw3Etm2YQYiZMW7QsAIiIvIvP2hAOYREjUSO40/hRTcIMdFFFSy2mfbf19ENddIlN0bfh3QACJ/OqSIsgEIlCAQhCIEIQiPTTrOczwwJaCX2AmwuZ9FjcWlxIENGgm/Qep3Md1B7gdBFgN9hc366qKBucTqZiw9OiSkRbW97dEN/O/ZBFenD49zJiLty3ANohYDTPTr9tUVCJ8oIHcztf7osG+pOwGmltBH31Uc3WdLfx7IJiRPr3Q0Df7IpZUk0kEmOgz09/sVCUEqQqEwNdBbU30+5+qApsLjAEkpVm5TBEEbKw+XuRm0XU3V8znuGYBlxTkS0Oi5P2W+x9fD4W7qYJN4DRmv/VJ69ylTV0nKLpTeZSzbwrx4NicDjZZ+ma+BLpYyRse/wBFrudPg/SNB9fh5cCxpdUoEkhwGuSbhw/2nXaFm+9SqnkpTaTeJ7+kjX7LecscqVMY4kAim3UgEk9grM1FysRbRk36KWSwNoJI1E27a7q2GfDjwWF7SwNAzFzwA7TQyDv6rA3iGGAax+RziYINNobHqfdcv1Ynws4TCrgeqJVr474c4bGMnCkUqsEhs2d1luw7hVbjcG+hUdTqNyvYSHA/n3XTGeUWxaEQbxbYqKUolaU1NoF5P03WNCCRGn1XrxtWmWsyNIIHmk6nt0XiRKBqTCJEiRuNJ91FCCbXa63/AL7qKyYbDue8MaJc4wNkswAIyiZ1vI7dEEEIQiUz4bCF+aI8oLjJAsOndYy4WgQRrvJn7J5DEgWsCb6p0KWYwiMZKA2TG62w4I7Lmi3utbVZlP8AKKxlsJJgSkikmUlOlVgzAOuv7+yDGSkmSouQBK2PL2GD8Q0HQX/PqtcTe1lsOAYrw6ubt/IUnwsPpfgGG8OjSBEy1s6an7WCqz460G0q1EU5GfxHPHcFoF+lzZWBwTnOg5tEFxbIZsdgN+i4/wCOXAqtath6lKlUqNDXh2TzZZIc2QJieull49OUxl9u+dZQ5T4Wv/6qm9zgAHQZ0giDc+qv/h7qbS5rC27REEX9IN91858v8nY17iKdMSBJbnp5gHWkzNtPReni3G+KYBwZWHh7NOVjgQL+V7bH2K9HGMpuJcuVdmh5x4eKGPxVIaNqvyxpBOYfYhWt8LcU2lQAiQxgJEyMzjNhoDdU1xTib8RVdVqnM98ZjpMAD9gFa3JtMPwtUkmcrRYgddJ2WpwnKKhOUY95bvn7m1oo1KYaYhxtEZgAQbbeZUdQruc/zEmdVYXH+GuGGqHLAaapk3MNyWP1CrrBfOFnVizllcStvlPEubRoljfN5Zd7wQes6LlPipTH6vNEEy0/+Ok+y6bl4n9NTiYj+Sud+KDf8wHbMd+y+ts1xGufqHzteczsx+3E1QAYBnvsfRRCgsjYg9bRb+dl859E8tpSKSlltMHXXb0QSpPg7XBFx1UWhJMEf8oGWGY9PvdZsXhDTMEgyJsQf2XnhSDhFxfrO0aIAFCSm1og3gjQXugihCEE89ovEr0YGqGuuNftfW3uvLKGuhEdoeZ4w5o2iZmBPa65LF1JcsbCTuBYm/bb1WNLDlKUIlFJIIKEAVFz5A7f/b9UFMgde+/0/OqCC93DqWZ4AuSB1sendeBbPl6plrB0Tlv9Crj5hM/4ysGthi2gJYQcrYsQdl4OKcwVGMbTq1HQNBMmNr9IXd4JrK5pF1s7PlBJJtEztr9lWPxLoeHicoBaDmInUwYW+qxxnPGK9OPT4zxmb9u05H4vQE1KZcKkQ5p1PRzRoQAF1mI4gzGUK9LFUw5paSLfKNAZizhIMhU5yHjw2u2W5hoRE2MAnsrc/WUA0lgL81N99ADEiRvuunTacIiZ9ym/ZPaPEQ+fOIYXw6r2TOVxaD1ANirQ+HuOYzOSSIa2wuTrpNlXvNLgcZVIAALpgaaCY912/JeIaWvAEwKczqdZuDPRa04/kmE25fsxl1HOt+HmpTvmFSY0jIJJHXWZ0hUrw0f5gmYgz9FbHNFUDBvyZmg+NDZ8rZY2dev7qqeEPAqjMJEER1kLGzHjMRTWrLlGS1+E0AMOzK7MIMR7nQ3suW+Jt6gj/d/C7DlvGNp0aLjTLqcOLiCHRJNi2e+s7Ln/AIx0hnY9rYa42MAf06QO4K9OeyJ1zH9PNr11njP9q1lMBRhSDl859FIJ5rRskHXv7pqoChCAUE2UpaTItFpuZ6DdBb5ZjS0/U37qIHdDnk6np9rBAIQE4QCFmGEdG3X5m7+6EGFNoSQjKTwRExpO2/ok1s6JKVOmXWAJ3siwiUAISRSKCm5IlAqgg2M91GEyN1EBFAO3Ve/gzAahBO2vuvAvbwuqGv7xDSrj5hM/4yt3hgNOpQBdIaaUd2y02XM/Ghw/U0gDMNeT7u2+i6DgldvhMJIdZkHu0jN+xXOfFbglRlRlUtcWGfNeLmRfaQvX1Wrnx2R6/wBeTpdnDlhPtpOTWsL25jHnFx7W7q0KeV7nloDAWPsNBaJMd1V/KOCcarBp5s2mwurHNTw6b3OMDLlnu4j+AV26bCsb9uPUZ3lXqFScxj/qqgmYP8LteSaAAqHONGWAceu+i4TjVYOxFQi4Lj9rLreRuIQ8tP8AU23qPwrjqn80/bttx/Fj/wAdJzZT/wCiMGf9Tt/S3YqquHf6g91bvHsC+rg3ZGlxBfYCTdoj9iqq4RhSawBBA0MiMs2ur1cTMxSdLURla4uXeCOOCpua65bpsQSQfz0XF/FSs41A139Lso7Q2FYuArilg6dJ0Z6bWgCYzZjKqn4iY/xKwn5pcXeloXk0bc5w2Y5+np3a8Iz1zg5LMYjZASBTKw6pamw7rLTplxA62EwB9VhJUgVWUgOv4UiVLLYe6igCEEIQgcJk7TZMgdbel/VRQZmOZF2kns4D7QhYkIBCEIyFOlVLZg7EfWygmB+dUUkEJkpQikUipvbvBg6T21+6iXHSdNEEJUSpOKRKKihroQVlw+FdUMMY5xgmGguMDUwNlFdFy3zJ4Toddp1ad7RIOxVocN+KFA0RSqNeWiG3a10dLnX6KjHUHZi3K6WzmEGRlEukbRB9FmwuHqvB8Nj3RE5WuMTYTGi7Rumqlx/Ri7hdrOZ8IwkinJM3yhtu5XFc5c7NeCymR6D5W9yd3LiaWFr1QS1lV4HRr3DboO4+qwHCPhxyOhhyuOUw1xmA47GxseiTuy9Eao9sRK2PB+J+E65gag9CvDXoOY7K9pa4RIcCCJEix7LJTwNQ5IpvPiT4cNcc8GDlt5r9Fyiam3WYiYqVm8B+Ixom7ZnXKRDo6jY+i9NTmLDV8RmqsMG5GRsGxgTKqmhh6jyQxr3HcNDidYvHdTFOsS5sVCWAl4h0sA1LhtHdemOpyeaemxWXzdzhSy/5ZymANi8ho0/7fVVnjcW6q4vdN9OgSbhXktApuJqDyDK4l14lv+64It3TqMqiKTg8XzBjpFyNcp7brjlnOTvjhGPd5wm0fVRTC5tmpNCipAKspZbT7Ib6xugi2qUoBCAUwgE5STQCEIQCEJzZGQ4QUFse90w8xE2ME+2n7lECNbzpG3WUUiEEC33TnfVK0d/4RUVKBlMzNo6RvKC0wOmyTjJ6eiDGUpUiFEhAsv50W35Y4oyhVqOqTDqGIpCGh3mq0nMbIJFpN1qWMJIA1NgkRbRRp0PAuP0sLWfVyeIXPDC2MrTQdPjN+YkFwhkXsXXWbgPMNDCOxGUPqNdUoOoz5XFtGt4gLiHeV8RHzCdZC5ZNBveH8VpUqmKOeo9tWjXp03FoDi6oWkF7Q6BoZglQ4dxhtPCYikQHPq1MO9uZoc2KQrh0zo7/ADWxY6FaaUiUG35o4ozEYt9Vk5H5IBAaRlpsYbSYEt+i3PBebKVL/DgWF36V9R9U+G1zgDV8QeGSenpdce7smXXtKDcYXiVL9HUw75a41mVmvDQ4ODWOYWPEgj5swImCXWvI2I5oY/FVHuDsj8H+kL4BeSMM2j4rgTclzASJmDqSL8tt9lFB0XDeOUqWLwVQ5jTwvh5iAMzstZ9Zxa2f++BJ2my8vHeI06wolhcCyk2kWG7WBhMFjiZLXSXQ64JIkiFq6ZbDpBmPLB0M79VAIBMITVQ2lS1SAWQu0sLCLWnue6IgghOEQgYZ0vaT2UzIAvaQbQdv3uoQgoAoRCbmkaiJugSEIREg+IIkEfgj7oZUgyI9wD+6KlMtJB1BIPtZRRDa+ND+GySE4QBIRCEkVN9YkAEkhswOk6wscqYvt90vX7IqBUSsrWi94tbvfRQKCC2eI5XxbKPjPwtdtGGu8R1N4ZDoynMREGRB7rXmQOx+8KyuZ8ZhcUxgbiME0Glg6bqhdjf1DMjKVOp5APBIbDttB1RVdu4RWmkPCqTXjwfI7/Nk5R4dvNJtZeyryhjWvYx2CxDX1M2RppVAX5RmdlGW8C5hWTi+cuHV62GLar6YwGNwr6HigZf0zXUqVRlLICYApMqw693b2XO80c0Ua+BDcO5tBzcW+pVpB1Zxqktc2nXpveTlblc5pZa5nTSK5TG8sYqiCauFrUwG5yX03tAbmDMxkaZnNE9SF5Twurnps8J+eqGGm3K7NUFT5CwRLg7aNVYnEOb8N+t4xUzU69OvTY2gx/i5KxFag4gZS1wgNcdR8q8OO5jw7+LcLrtcxlKjT4cKuXPlomkWmowZpcQz301KDif8Mqxm8J8B4pTldHiG4p6fPY+XWy9WJ5WxdOoym/C12PqT4bXUnhz4ucoIvHZWJwrnzBsyONOnSycSNUikKzi5jsPXpDERUc6S172OgRpYLFy/zBh8B4DK2Obiica3EF1MVntoUxRq0nPcajQc7zUaS0A2Ze8IK6wfA69bJ4VCpUzlzWZGOdncxoc8NgXIBBI2BS4jwith3BtejUpOIkCoxzCR1AcBIVjcE4vhcC3C0XYqjW8P/Eqr3U/G8OK+FFKkzMWtdmcWnTSdVz3OXG6OJoYH9O5tNlNj2uoE1HOoVHPDqjjUeSXsfZzb2AIjqGgfy3iWupNdhqwdW/0gabwamnyCPNrssJ4TWD30zSqCpTDnVGZHZmNYJe5wiWgC5JVoP49h6TqVIcRp12vZjPExDnYh1T9VisKaPjPzU/8ALpNhrBlLjcuPbXVOcabcTimDENNF/Dv07ngGMRXpYIUWkEtzkF8xMAwCdlUV5+hqeGKmR3hl2QPg5c8ZsubTNF41WMNXU4vmHxOD0sO+qDUo4qabAIyUhQjMMoj5yZMySuX1RDZE307JohNgE3mO10Cd06IakmgAFItUUIGSmHE2noL9tFjU2tJm2lz22QZqdeBGRp7lsn90lFtdwEBzgOxKEZQJlMssDa873t1Gy9zeFnopjhDui1wlnnDXNaIN4jTW99Pzok3vputnV4I8at1E+x0KwO4W4CYTjKxlDxlNwjebD27KTqJGyhosqSFIOsR19NlFGoCEwUkCLUptCmkQgx5LT0ShTIShBGE2n7qbT2WfCZZOZB5QSDI1GiRKzPFiIGuu/SFDTTpuAhaCeYxE21hTbE+aY3iJ9tkmgTfTsgGtEiSY3694SAUstkQgQCmRCyNo+QuzCxAy7mdx2WNEskJgpvA2M+0ItoplEoRLHSdEVCC45RA26x37pxZIBFIhZfLk1dnm4tlLY69ZWOUkQIQhEX63kjBt1L3e4H8LM3ljBD+g/wDsVzL+ZJ3WJ3MRC99R8vmXPw6wcs4M6Aj/AMv7qFXkDDv+V7h6gH+y5NnMQFy7uvYzmZoAIJJ97GVO3ytz7h6Mf8MCQRTe1wO2kxpr/dcjxT4e1qcywgHtY+67TB84GPmN1ucJzXsYI6FTjbcZ147KRxnAHtJ8sdlrauDLdQvoTEcOw2IBgCm5wglsQfUf2XGcwfD91MZgMzdnNuP+Fyy1/D04bflVteDlhobAg3JzHqsJXQcQ4I5pNlqauGI2Xnnt5euIuLh56YM2E9tdbfyokLJEXGqUIxMItsllUoTyojGpGdPTosgZY2t16fl0g1EYy1LKsuVNwECJnf8A4VGLKmKd4F9h3U4RCCTcstlpAFnQbm9zfS37IrubLgweWbT80XSjtr2/ZKEoRShThEKUIgJvM6CP79VJo6pK0IwlCmmQlCACkTaIFib7n36WU6ZAIkSNwoJQhCIWaRliDmnWbRGkR1m8qEJQhCFOEJQ3P+Inc/cLE7iLivEayReOsLXJiMIer9cVmo8RI3WsLkw5ZuThDoKPFdp6/dbXCcXIGq49lVeuliYW4zmGf04WXwDikmZXf8KxcgiLdNQf+FRnC8aZiVZHLPFMovJ2nU/VbnLlCxrjFvuMclUq4zUwGu3bt7dFwnGeQC0E5Va3DMcwwQbHqtjj8OytTMRMWK5zN+XfD9vh8r8T4aaZIWsLVZnPHBS17vLBBVeYihBWeNOmUxMW8sJnVTFv2SJWqeeZRBMRsf4W95H5ZGPx1LDF+QVM5c4CSAxjnmB1stGu7+C7I4zhztlrX/8AxcpMJE93X1fgZgxVFI4+vnLHVI8NhAYwgOJcGwL7EzY9FwXxB5JpYD9M+hiDXo4ljnscQAfKW9LEEOH3Xc1eacbhMRWp1aNVpLKrabmvLfENGmGFzZa4PJDQ8CDBqOsZtrvjc+o6jwx1ZobVdSque0CAxzjScWgdpj2WYdMu0KphSFKQTItFpuZ6DdEIhbpy5IlGVShMyUotDKiF6sLQZc1CWgCQALuvFvzZechKOSMJwsj6BBII01i8T3HqoQrRyKEyBeOtvT8hEJwlJyRhEKWVZAIbqDNo3Gl/4lKOTDCIUoThKOSEIU0JRyeHxEeKsSFyehmFRS8VedOUHrZWXoZVWuDllZUQbzAYrKdV3XAeIwJmf5VZ0Ky6HhHEsoiV0wmmZi4Wlh+Z2shzgQ02kR5V0fCuPtqxkeCfc+shVhRxgdTLYmRdbfgmObRAj5gCPUG+oW5xtnlUOy5p4OMRSziMwtbf3VLce4SWONlbfD+YpD8zCC0SQL52xNu8SFz3MuBZXpmrTuNHfwfddccbipebPZwn7VC9kFRhbHiODyk2XgyrlONLGXLujC6j4dcfpYPidGvWltJucOygujNTcwGNSJOy5qEw1KaiaXlV504YTI4vix5qjhavYPAAaPJ8rbxvfVcV8W+asLjDhGYR7qjKFN7XOc1zZLiyPmAJPlJJjdcFCIWYxiGpzmeyEJQskIhapi0IRCnCISi0IShZIRCUWhCIU0QlFoZUZVOEQlFoZU4UoRCqWjCzU8I5zS4Dyt1PRQhSbVIBANjqELYoTUkIW06EIXnewIQhAKTUIQZ6ZXuwrzKEKwN/w+oeq6jl43d7IQvRh5ebPxLah5zi/wDWf2KycumTVafl84jsCUkL04vFscRzDTGY2XMuQhcc/LerwSEIXN2CzBg8Od80e2WUIVRhQhCihCEIBCEKwBCEKgQhCAQhCIEIQgEIQg//2Q=="/>
          <p:cNvSpPr>
            <a:spLocks noGrp="1" noChangeAspect="1" noChangeArrowheads="1"/>
          </p:cNvSpPr>
          <p:nvPr>
            <p:ph type="subTitle" idx="1"/>
          </p:nvPr>
        </p:nvSpPr>
        <p:spPr bwMode="auto">
          <a:xfrm>
            <a:off x="0" y="1052513"/>
            <a:ext cx="9144000" cy="5805487"/>
          </a:xfrm>
          <a:prstGeom prst="rect">
            <a:avLst/>
          </a:prstGeom>
          <a:noFill/>
        </p:spPr>
        <p:txBody>
          <a:bodyPr vert="horz" wrap="square" lIns="91440" tIns="45720" rIns="91440" bIns="45720" numCol="1" anchor="t" anchorCtr="0" compatLnSpc="1">
            <a:prstTxWarp prst="textNoShape">
              <a:avLst/>
            </a:prstTxWarp>
            <a:normAutofit/>
          </a:bodyPr>
          <a:lstStyle/>
          <a:p>
            <a:pPr lvl="0" algn="l"/>
            <a:endParaRPr lang="zh-CN" altLang="en-US" sz="3600" b="1" dirty="0" smtClean="0">
              <a:solidFill>
                <a:schemeClr val="tx1"/>
              </a:solidFill>
            </a:endParaRPr>
          </a:p>
          <a:p>
            <a:pPr marL="360000" algn="l">
              <a:lnSpc>
                <a:spcPct val="150000"/>
              </a:lnSpc>
              <a:spcBef>
                <a:spcPts val="1200"/>
              </a:spcBef>
            </a:pPr>
            <a:endParaRPr lang="en-US" altLang="zh-CN" sz="3600" dirty="0" smtClean="0">
              <a:solidFill>
                <a:schemeClr val="tx1"/>
              </a:solidFill>
              <a:latin typeface="Arial Black" pitchFamily="34" charset="0"/>
            </a:endParaRPr>
          </a:p>
        </p:txBody>
      </p:sp>
      <p:sp>
        <p:nvSpPr>
          <p:cNvPr id="26632" name="AutoShape 8"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4" name="AutoShape 10"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6636" name="AutoShape 12" descr="data:image/jpeg;base64,/9j/4AAQSkZJRgABAQAAAQABAAD/2wCEAAkGBhQSERQUEhQVFRUUFxAUFBUYFhkWFRQVFBgVFBYWFBgYHCYfFxkkHRgXIC8hIycpLSwtGB8xNzAqNSYsLCoBCQoKDgwOGg8PGCkkHyUtLDUqLiwsLSwpLC8vKiwsNSksKSwsLDUvLCksLCkpKSwsLCkpLCwsKSwsLCwsLCkpLP/AABEIAKYBMAMBIgACEQEDEQH/xAAcAAEAAQUBAQAAAAAAAAAAAAAABQEDBAYHAgj/xABBEAACAgEDAgMGBAQEBAUFAQABAgMRAAQSIQUxBhNBByIyUWFxFCOBkUKhscFSYnLRFjPh8BUkQ5PxJVNUgtII/8QAGQEBAAMBAQAAAAAAAAAAAAAAAAEDBQIE/8QAKBEBAAICAQMCBwADAAAAAAAAAAECAxESBCExYXETIjIzQVGBBULB/9oADAMBAAIRAxEAPwDiOMYwkxjGAxjGAxjKYFcYxgMYxgMplcYDGMYDKYyuAxlMrgMYxhJjGMBjGMBjGMBjGMBjGMBjGMBjGMBjGMBjGMIUyuMyumdLk1EgjiXcx9PkPUk+gwMXPcULN8KlvsCf6Z0XoHgjTo+2aRXcAEg7SoPHHJIv9z9s2henrHwte7dgCht+5xq2txDnlHjbjP8A4TN38mX/ANtv9ssy6dl+JWX7gj+udr03iLTB9pdQQOV5IH3bteTmj1mmmteG+YIBH/xnFedu8VJtFfL50xn0J1n2QaHVxloqgkPZo/hs9tydiPtR+ucS8U+FZ+nzmGdaPdWHwyL6Mp/t3GTWdxt0iMYxnQYAvNm6F4JebaznYG+GwefufTNnXwXLF7qKO/usKAYD613ym2asdnXC2t6c4XQyHtG5/wD1b/bPMumZfiVl+6kf1zqek080T7XbyxfxOQp+4F8jJE6pd4RmWVfXm6HbkHOJz+iJiYjbi+M7H1P2eaXVC4RsY870+G/ky9s5j4i8MzaKTZKvDXseuHA9R8vtltMkX8OdorGMZYkxjGEmMYwGMYwGMYwGMYwGMYwGMYwGMYwGMYwGMYwgzoXszhMbXxclUKtz8vsLOc9Uc52X2Z6MeanYbQePU0PtlWW01r2d0iJnu2+HwLE5DPvL1yzMT63X0Ga/476U2njZQCsaFms/xAc2CDzX1zfgGDe76n6/19MhPa1N/wDTtSCoPunn1U+h/wC/nleHqbxOrzMpyYKz3rEQ+dZeo2TXAzefZt1sidYiAUelNjsT2IOc5zdfA7orxM5ChSpLdz3+XfLckfLOnNPLuOk00iseV23WwcBhfJF9m9MjPbL0BdT04uV/NgHmIfXgDevHoVB/UD5ZMv1+BkDJIpAPvd7A55H9/wBcy+ouk+nZNwZShU7fqK9fvlNeVaOvlmz5Iyd8HdMWbUDerMqiyF736ZCTR7WK/wCEkfsazZ/BeoMe4gkbiB61x8yM9FvDiPLuHR/C8TxBtgAHaySf15oftmXqdsMb7WG9RSi+ATzZU/Ic5HaLqxiji96hQLsW42nv+tnNU8TeJpSeGDbZHUHg2oUc/W7u/tnhtG43EL+XFo3ivr7ecwYlm7kk/wC2Q2i63IjbkNH1+VeozE6tqTJM7N3JzxpPXPZSm6xCi9vy6z4e1k2xXRiFoOwA7g+jDt8+e4zYfF2nj12iNqANh2mx7rqTYHrY/nmneHQ508ew0aIvv2J5zYXiK6JiSfjvk82bDfzGaeLp6RMREe8/8Zd8lu87cPljKkqe4JB+44zzmb1lKnf73++YWeO9eNpr+mhS3KsW/ZjGM4dmMYwkxnTfZ34fin0ihtMrtJNMjTPCZ4ioRNqSSRSCTRbSS2/bzd2QDXnS+ymF0016hw034QmTYWhk89GcxwtsC+YK2j323G+FqiQ5pjNt6x4W0+n1+mheSVYZhC0pZSssAkZkN7413AUGvYLBqvXJmL2ZRrI0Mh1Es0X4NJ4tOEZkk1TSnfyD+UiLHfzaSrUYHOcZ0SD2XKWHvyvF5M7GdAPKaaLWHS7VbaRRQB6snn5ZDnwzpm6q2hjeYLvn06u+wM2oXzEj4AoI0gRfnRPbA1PGdL1HstgRogZpG81pERVCl3fSRTHVxoCOX82NI0/1+tZjz+BtLAvmyHUct08JAwTej6oTny9TYHYxBuACVYcAmwHPMZ1mXwNp1l1kvlSOD/xAUCop0um/DGeOKN+LWT3VdeRVpwbscmwGMYwkxjGAxjGEKx9x9xnYfZj1RfNa++w/avWznHRmz+G2bzRXFAnnjKsuO141WO6YvFO8vorT6oFl5HdT87F5A+2WC+nzlTVAWAeDyODmhp1OWFt9v7tBbJr7H6d/+zm4N46g1Wm2SqLKsssZFiQnvV+hzxzW2PteHcZq27w+eMydN1BkIK1wKzeG0mjV/wAnTi7/AI2aQV9A3Gbb4CKysyTxAg0VFAbNpB3Cz7oFemeiOoiZ8TpzxifEuZaTxxPGu0CMj5Fb/vmePajqgbAjU0BwGHAAFcN9M7X1/wAEaPWxjzFiLG9rxqFkX0veOT+tjOGeOvAUvTZAGIeJ78uQcHj+Fh6N/I/yz1Vr8vKqubRy4y1rUTb3ZjxuZmr/AFEnNl8Jm123XvcH6nNXyd8OSlfe70eBRPJ+37frkceXZMzru6r17pX5cdyAWDfFcBSwPB45FfqM1V4R+HAqzvcivsCf0zfIkWeJHkKAhR7m0m+Kogc1++Rmp6SkMShxZDuRXquxVIY17qm/5j75V1HT/DtGvH59FVL8on9uKa4VI9/M560fc5d63Ht1Eou6dgDd8enIy3oVu6+meisatp3M7rt0jw81adP1v9zk1V6aUk+sYr5D3v5c5DeHK/Dpf+b+pyZDfkzfIGI88jue49c26+I/jHt5lyXr4/Pb7D++R2SfiR7nY0BwOB+uRmY+f7lvdq4Pt19jGMZSve4U3Mo+ZA/c1m29X9m00XnMrxbYxrHWJpbmaLSyvFKeECsV2k+ljsO4GoI5BBHcEEfcc5PavxzqpWZndSWj1kR9xR7mrd5Jh9yztR9MIOkeEtRPppZ4mXZGsrOm5txSEBnJ2qVFA2A7KWo7Qc99K8G6nUwCWIqyKuretzWh0wjZ1qqDsJE2gd79Ms6LxnqYtP8Ah1ZPL26mMbo0ZlTUjbMquRahu/B/2zx0bxfqdKhjhfaplhnIKg/mREFe/pwLHrQwNkn9n80SxyiaJtUraxnjkYOGOljhnKoroRIyqz7g/Hu1966TwVqdRrEfVzAtPJGNWY3/AD4TqUaWMSrt2ruC9hYFUaPGa83jbVFg5dSytrnBKL8WtXZOT87Hb5emXo/aDrFMZDpujaJt3lR75WhQxxGdgty7VYgbie99+cCvU/Bms02lTUPYjPlEqC9x+eu+MtwFO4D+EtRoNR4zIh9nWrdUeNonkkXSSiNZT5wXVkCJ2BAAG4gHmx37c5E9R8TzzxLFIUIURjd5SCVxEuyMPIF3MFXgWfQXdDMjT+ONXGQUkCsI9JCGCLYTSsrw1x3BQWfXse+BKSezTW7wu5D/AMhkJaRbWebyDIA6BlCyVuJAItTyCDmMPB0qazSafUvX4rUCNtrkuAuoOlaQ7hVllfaebAvMRfG2pWRpEMcZeGTTkRxRxp5chtqVABuvnd3BA+QyzqvFmok1MOpdw0sHkeWdooeQQyWOx5Fn5knAm9X4Hl4KSrHGY0keSaalZ5ptRBGvurwzeU3BuqYlgO1zqXsxeONSJohIiap9QrOeBptTJp5HiAS2RQoY3yeaBqsx+j+0WSMnz081fLijVV8pAPKlknUkSQyKSGkemoML4IzC6l481M0kjkovmJrItoUELHq5HmlUE8n3nNE8jAxPFnQhotZNphIJRExXeARdehB7EetWPqciMzutdZk1UzTTbTI9FyqKgYgUWIUAbj3J9TmDhJjGMCmVxjCFU7j7jNx8LaB2e1Vm4bspodq5zTo+4+4zqns+18a/ls+0kel1V3TH5/bPR086tuFGeN11LG6ijKrCueL+3fjIrVw+Uu5jwwG2uNxH0+nbN+0nSGlkZD7oUPTH0v4TXayb7D5/IZqXtA6eIeNysFVaoc9uP3HPf1P68dfG8kT6OOlrPCWtQ+JdjWEuqr5/vnReg+JY5k3razdmjFCwObB54/7+ucY3m7zcfBWqQTKXUla+e2778+g/2zzVwUvaOT1fEtjrPF0Q9TlEiy/CRwqjttHoT2r55k+0fWLqNFsfgSIHTixfBBB+4zNi6GCtqQF/xVZr4qr7+vPrmJ4mhh/DRbm3gqw3AixyQOPiAAB9KzZiKTqsR2ZlpvG7TL5+yY6NqSq9yBfp/wB8ZFTpTMAbAZhfzokZMdFiGws3YHtYF/M8n9MzafU0L+HW9D4hWOJAqsQQhY2LAoXSj9++SXXRu0BKe9uYkMOS25VA/nxX0yE0unjJRX3RjavIAqtoIHaxfHJvPU8Ui6YKjkRrLIY7YLwNp+Qr+eaGSur1mPDPrb5ZiXGuqRlZpFPcMQfXtl/pEm02aq1BtQ1fWst9cmLaiVj3Ln1v6d/XMnocSsH3Gq2kHg8/Kjwcz97tt79arp0rpSRmAGI+7R+IAHdu5AAv9O3bMplKwTXYP5RH7kg5idEEaaZA0gVjuoEAk+8StML+l/8AXN31fTk/CSFY1vYCSe/APcCwa/bNSuauoiJZtsVpmZfPfiJrnP2H9/lkbkv4rQDUNt7UCPX55EZnZ/uW92jh+3X2MYxlK1N6DoUbxKzzpGzFzW9D7g8sAsNwK0S992peFOZCdB04nVTOroRPdMqUyRLKg32bBLhboWUYZjydEhEKv+JUuybvLG003ltJtb37HYJ2vccvp0HSuRWqVBUYO7aSpKgufjG5b90ULs8gAE4HoeHIAFZ9So37wI0KMytsZ1DMXAAsBbIHNis8r0XS+c6nUfl2uxuLrzzEQauzsBYH5EE12zGPRYQ8aHULbR73I8sqrUPyw5kClrvkkDji7rLsXRdP5yL54kQht53JFW1Ee1LE2DvIAIBJQg1yQF0eF4iwrVxBSQCSU91SCQ4/M94XQ9G72AKvD6f0RJPM3zLFt8opv226y9iff92gVJ71f0y9ptDpXkVC2wGFiXMg2idh+XZ28KLXcPSmF8Zl6jw9ozbJq1VfyAFO12O8IGYjcpADFmIrgcckYHgeG9PTD8UpYHgrsorSsBTOPeIYDv8AESDW0nMabocPmRqmoFMDuvZYdYo5CFO8KQzOVFkUVIs1Zt9S6TEsYMUu91AMikx9i0osFXIJAVAQL+MEd6zN1HSNIqWZDuAUsBPE3cjhaX3yQSD/AICpPIokPOp6Bpy8McE252EvmOdpjBREcEAG1U+/yfkPkc8x+GYm2kauIA7dxOwFVKlt1eZZF0tcNd2AKvzP0nT2gjmA3SOpYyIfcuQEkCtlAILY02+xxl9fDulEm06tWVT71eWu4UhtWMlVTEH1tTQPNB46T4ai1CrsmpyxBBCltu/YGKbhtFEE+8fpeXJPDWmYv5eqAoy7d2ytqsyqCQ/c7Sd1Vto0LrLWg6NpnVWOqER2KZFarLEAsFIPbkggj98rqvDcCzpH+JVVcMxY7fcGxXSyHqjurmj7pNcjAtxdC07xI/4kIdm6RTsY7xbEKN4NkGgP8rWRxkBmzL4Z07k7NTwF3V+UTwtkWZFA55s0KIF7gRmuToFZgGDAFgGHZgDQYX6HvgeMYxhJjGMIVTuPuM3bwbqB+JUngd2J5HFc18/r9c0lDyPuM3zwpoFkZiPi2kgX34vjPT031PP1H09m8dM6vunAJJDsqAChzRVWqv8AN/PI72p9LXyp3BNqb2kf5qoG6AA59O5zG0DVLGw/heM168MDkv7V51/CTfNm4I+V3z8sp/ydeGWlo/PZ3/j7c6Xifx3cNyb6EKKliwHpt+d8XfYZCZs3h6VNqbuwIs8E8mqUfPIrv/Xy7tr8+HR49dOiU4JjfkEcjYQTQPYmucw+tyVBEVvtLXzrc/8AbMqbqJdQvGyPkX3A7UPveW+uQKdLFbFTtkIFWCN7diO2bWOvCIiWPknlMzDjU3xH7n+uZeh7frmLN8Tfdv65IdLhUrbNt54FEn/pmPT6mtb6XSoJLjT/AEp6n0A73l7X1+FF/wD3HP17J2+v++VhjiCoAzkbV97aB6Diif7576tEPwo2En33uwAfhX0vNvtPaWNO425F1R7mc/XGg7nPPUlqV/vl3p1cg/TnMK88bTMNqkcqxDpXQCj6aNZFXaLYEDsRxdHuePT55sfRowizruYoAjVuLGjutWP8Q5yx4S6Mh00drdqwo+hBPb5n1z1r9A8OnlN99gJF/M9/rl/TZsWe+o86h5s+HJhrufG3KPGpX8Sdl1t9f9T1X6V/PIHJLxCxMxv0AH9cjcrzRrJPuvwzvHE+hjGMqXGbVL4f0iRrvnKu4VxZF7eQWquB/FtPvHbtBs3mq5mRdHlaFp1QmJCQzWPQoCQt7iAZIwSAQN63VjCE6ek6Hc7fiAFHKpuv+IitwFm1o/Mdjd5i6HpOkYRF9UVLD8xaooa55IIPIb72vzy1/wAG6vbu8lq27/iTtRbbW6zJtBby/joXVZE/hn/wN6H4T2PbAnl6bogQPxDGqtjW0kBieALq1A7/AMY+Wej0HTNHK0U5Plj+Iqo3WQpNjlWNUO47m8itD0OaZZGjQkRcOSVWiQzBQGILPSOdos0p44ywOnSlGfy32KUDNtNAuGZLP1CsR9jgT3T+n6J4IvMlEchve1ktYab3SCxAtRFyVAF/ETxnifp2iILLOwpVody7hFvgixbWb7D4e/OQml6dJI6oiMWcqqiqssaAs8Z4bSuOCrfLseea4+fIIwJo6HRpJMPNMqoFMXOzzG2OxBIB4sKPQ+8OQcJ03Sb1BnO14Ua7ry5S6BlIo2Am81d8fpmNpPCmqlSN0iJWU0h3INxJcDhmBAJRwCfiKMBdHGj8K6qWjHCzXONLwV/55BYR9+OATfbjvgZD9O0qmM+duBkjDrfZTu3i1HO2l98cNu4Ao5lN0XQ7R/5o7trsSCGBIoKoXaPkz977Lwec12XRupIKsCNwPH+E03I4NHjPbdNkEfmlGCBthb5NQaiO44IN9ucCw60SLBqxYNg/Y+ozzjGEmMYwGMYwgGbj4enKzBV+Tf0/6Zp2TnQureW4b17H1sdiMvwW422pzV5V06VHp1KeZ6h47IPPLC7v7/yyM9pO/wAuX/Dur+49fpl/T6sOvuco1NyflfeuxH9s3TU+FE6lo7VgC4pv8rjg/r/vmhnpS1fn/noz8N71t8n99Xzjkv0g/CPmV/rk51P2Ta2ByGVWUGgysOR86PIyQ8OeDp1lBZNoTmz9OePn2r9c8WHHMW3L3ZbxMahNQDuflf7+mXfEU5MMQqz5d3/qJPN/TJCPpR5LCuxLHhaPqSarjNO8Y9ZoyBfgoIv1A4X+l5p2vEd2ZWk+HP3PJ+5zN6dLX75g5e0p5rMSs6ls2js6z06YNCjCySq8k+oGXuorek+0jfzVc17wvrRs8tiLFlfqM3fpHT1njeK6aw6/XimH9M263jjFmNes7mrh3Vjc0h/zf2GXelQFt1ckVx9M3Txf7KdRExliKujckXTKav8AUcZEdF6K8Eqb1J3EA8GufT71z+mZNuntMzEeGpTPWIiZ8uu+FVU6GBVb3gLJ9QQWofpxkZ1/qtQyRswbeyg+gBpmFfI9jl+aQ6d1CLuBTsOzGgO31vNS6/1FdjckOLJF3tN89uOwHP0zxdN02SmeJmNanz6PT1HUUvimI8ufde/57Am6oX+mYGXNTOXdmPqct56b25WmVVK8axBjGM4dmTfTvFbxaZtN5cbxOxdg3mAtZiYg7HUf+ilGtwtqIvITGEtr0/tElRI41hgCxHfHQktJKdTIlyGvjchPgBYnbmR1L2o6h2k8tRGjmUj35S4Eg1a0XL2a/EsQOwKKQBzetdFeETp+JDGE7lk23uUMpUOtEWykhgDwdtHg5s8fUOjl23aeZUIjK7WcsjSGTzV5korGGTYa97y+fiwhGw+OZVk1MnlxFtVuMl+Zt95WU2oepB7xNSBhYBzMm9pc7d4oapRt/NAoHUkjiS+RqZV79tp7i8t6rW9MkgpYXhnfZZG944tzAOVBkttqx2L7nUNfwLmQ2s6QbqGVfySBZdj5hV6YneKYNsvjaRfAqmDxF7T9SsiuFjpFCrHcoQbZElDcSbrtFB55Ao3nqH2lyiMoY0FRSRxbLAWRxAolO4n3k8kMtVTE+nAy4fEnTAHT8MojMkqBQkhZoG1OikRmkMu7eI4puARRIA4Y5aPWOlSMplhe1SCMkBxvWOLSIxZVlX8wlNQAwocqWBuwEJpPFjRRQxpDEPJZ3D/mbnkZZFWSQb9rOm+1Ne7tFd23XfDvjmfRRGOJYyC7PbBidxEQsUwogR0D3G9vnxlajV9M8k+XE/msqgbxJUTFdIrH3ZRvIK6px6EuoquBQ6zpiw0ImkkEe1SRIoMnuhmkIlo2dzKFACjhtx5wKze0jUGIxqsaAhhuXeG95onbu5FHylBBFEFh68W9Z7Qp5BIpVAsomDjdMwPmoyG98jXW4so7A1xlvxvDo1eIaLZW2QvsLsOZH8sMWdve8vbdHv6DNbwGMYwkxjGBTK4xhBnqKSjnnKYGyeHuumFrBsEEFT2IPH6H7Zv/AEH2lQxUoV19SAdwv6WOP3zjoNZdTVsDYPOXxmmI0pnFG9u8y+PtNMLBYN2ujf7XznlfHMCihbHtyAP/AJzh8PVnXsc9ydblPrX2GT8ZHw3TvEXjEOjAsEXn3Qe/y+p9M5j1fqZme+do7X3+5zCkmLG2JJ+uecrtkmY07rSI7mAcYytYl+n9TIA5ph2PrmzdO8bOlbgSR2ZTTfes0LPazkeuX0zWp4U3w1t5dZ1ftFWaMiTdQ78d/vRy54e8Q6Vd7HexYBSO3AAzlKdSYCuM9DqzjtQ+2Wz1U60qjpoidureIfFSyKdh8tdpXd/EB9D6Zy7qfUtxKqSVvk38X6Zhzapn+Jic8RPTA0DRBo9jRuj9MotlmV1ccR3ecpmTrtWshUrGkdCiEumNk7jZPPPpxxmPlS0xjGEmMYwGMYwGMZvPsm8AxdU1EqTu6JFGH/L2hmLNtHLAgAc+mBo2M7+fYd0oagaf8Rq/NMZl27kryw2wkt5O0c2KJvg/LNJ9pHs60ek0UGs0OoeaOWUxe8yODw53KyKtUY2BBv8AlhDm2MYwkxjGAxjGAxjGAxlMYQqMmeueGTpTtkmhL7IZQi+ZuKTKrqQWjC3tYEi/nkLm7eOesx6jmLUQuiwaJNnlMJTJEkcbAO0QIAIY/FRH6DA1zonh6bV+d5IB8mKSd7/wR8kL82PoPWj8sw9HpvMkRAQC7KoJugWNC6F1zmz9C8UJ0+PTtCEll838RN/zF2eXcccXBUN7jSk/ED5tehzB6kumj6ju00obTeckiNtcbI9wfawZd1qPd4BusCnV/BsunSZ/MikGmm/DzhC26OQlgLDotqSjAML7Z56L4UOqDeXPAGSGXUSI3m2kcQJaysRUmuaBPf58ZsHiTr2l1ba6MSLDu1MuqgmVZBFqQSwCahdpZZArEq1UCzg1d5E+BOpxQSaozSBBJo9bAhIY7pJU2oPdU0L9TxgQsnTx5iIssbh9vvqH2qWJWmDIGBH29R3ySj8HSnqH/h4ePzvMMO628veLsXtuuO9ZEaBgJYySAA6Ek3QAIJPAv+WdDg8dRjr3nmaP8J+IeXzPJF+WbI/9LzN3YfPA5vNHtYrd0SLHY0a4vJDoHQm1cpjRkVgkstvurbEpkf4QedoOYOqre1EEbmoi6IJ7i+c2D2f9Vj0+rMksgjXyNWgYqze/JE8aClVv4mHcVgR3TOgtPFqJVdAumRZJA26yrMEGygbO4jg13y30zorzrI42rHCqtLK1hEDHagNAksx4CgEnn0BI2Lo3icHR9QinljVpoY0hAiC73WVHPMcfApT8RGYfhvq0P4TV6OdvK/EGCWKbazKksBallCAtsYMRYBo80cDCl8MP+GfUwyRzxRsqzFNweEvwhkR1BCseAwsXxYOWk6C50bavcnlrMunK+9v8xlaQUKrbtUm7yT0HVI9JpNZEJFll1axQgJuKRxo/mM7Myi2NAKBfck1QBp0nqMT9Nn0byLFIdRDqYmcNsfbHJE0ZKg7DTAgkUaIsYERrekNFDBMWUrqBIUAvcPLYo26xQ5HoTkto/AksqweXJCX1MUs0ERLh5BEXDqCU2B/cagWF13zE69r0MOlgRg/4dJQ7gEKzyyvIQm4AkAFRZAs3XFE7NpfFWmSDQRuQ23TarTzSRq41GlM8krb4mICtSvRAuwWHBN4GgYy/r9OqSMqSLKoPuyKGAYehpwGH2IzHwK4ymVwkxjGAxjGAzrPsADl+oCMkOdMNhHcPbbSPrdZybOv/AP8AnI/+Z1gBAYwx7b57Oea9QCRhEs/o3tPPmT7fOi3RzOgVEk27YI0BZW5PkmKQhbAbc1kEc+va11Q6noOkm2eWJdVvVaA9wrqdpIHFkUx/1eubTqvC+rmaKSbRaFnHnh+XNJLRI+MCSzJJatx7hqt/ED7cY3To2jSXaJPPjtFoKv5U1ogH8K2FH0AwOCYxjCTGMYDGMYDGMYFMZXGBTGVymQGMYwGMYwGMYwGMYwGMYwGMYwGMYwGMYwGVymVyQxjGAxjGAy9pNbJE2+J3jYWAyMVaj35Ug5ZxgSv/ABZrP/y9T/78n/8AWYmu6pNNRmlklK3t8x2er71uJrMXGAxjGAxjGAxjGAxjGAxjGAxjGAxjGAxjGBTFZXGBSsVlcYCsVjGQG3G3GMBtxtxjAbcbcYwFYxjJFVHOUxjAYxjAYxjAYxjAYxjAYxjAYxjAYxjA/9k="/>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19" name="TextBox 18"/>
          <p:cNvSpPr txBox="1"/>
          <p:nvPr/>
        </p:nvSpPr>
        <p:spPr>
          <a:xfrm>
            <a:off x="0" y="-24"/>
            <a:ext cx="9144000" cy="1142877"/>
          </a:xfrm>
          <a:prstGeom prst="rect">
            <a:avLst/>
          </a:prstGeom>
          <a:solidFill>
            <a:schemeClr val="tx2">
              <a:lumMod val="20000"/>
              <a:lumOff val="80000"/>
            </a:schemeClr>
          </a:solidFill>
        </p:spPr>
        <p:txBody>
          <a:bodyPr wrap="square" rtlCol="0">
            <a:spAutoFit/>
          </a:bodyPr>
          <a:lstStyle/>
          <a:p>
            <a:pPr>
              <a:lnSpc>
                <a:spcPct val="150000"/>
              </a:lnSpc>
            </a:pPr>
            <a:r>
              <a:rPr lang="en-US" altLang="zh-CN" sz="2400" dirty="0" smtClean="0">
                <a:latin typeface="Arial Black" pitchFamily="34" charset="0"/>
              </a:rPr>
              <a:t>Activity </a:t>
            </a:r>
            <a:r>
              <a:rPr lang="en-US" altLang="zh-CN" sz="2400" dirty="0" smtClean="0">
                <a:latin typeface="Arial Black" pitchFamily="34" charset="0"/>
              </a:rPr>
              <a:t>4</a:t>
            </a:r>
            <a:r>
              <a:rPr lang="en-US" altLang="zh-CN" sz="2400" dirty="0" smtClean="0">
                <a:latin typeface="Arial Black" pitchFamily="34" charset="0"/>
              </a:rPr>
              <a:t>.  </a:t>
            </a:r>
          </a:p>
          <a:p>
            <a:pPr>
              <a:lnSpc>
                <a:spcPct val="150000"/>
              </a:lnSpc>
            </a:pPr>
            <a:r>
              <a:rPr lang="en-US" altLang="zh-CN" sz="2400" dirty="0" smtClean="0">
                <a:latin typeface="Arial Black" pitchFamily="34" charset="0"/>
              </a:rPr>
              <a:t>Read the passage and answer the questions.</a:t>
            </a:r>
            <a:endParaRPr lang="en-US" altLang="zh-CN" sz="2400" dirty="0" smtClean="0">
              <a:latin typeface="Arial Black" pitchFamily="34" charset="0"/>
            </a:endParaRPr>
          </a:p>
        </p:txBody>
      </p:sp>
      <p:sp>
        <p:nvSpPr>
          <p:cNvPr id="12" name="TextBox 11"/>
          <p:cNvSpPr txBox="1"/>
          <p:nvPr/>
        </p:nvSpPr>
        <p:spPr>
          <a:xfrm>
            <a:off x="0" y="1142984"/>
            <a:ext cx="9144000" cy="5539978"/>
          </a:xfrm>
          <a:prstGeom prst="rect">
            <a:avLst/>
          </a:prstGeom>
          <a:noFill/>
        </p:spPr>
        <p:txBody>
          <a:bodyPr wrap="square" rtlCol="0">
            <a:spAutoFit/>
          </a:bodyPr>
          <a:lstStyle/>
          <a:p>
            <a:pPr>
              <a:lnSpc>
                <a:spcPct val="150000"/>
              </a:lnSpc>
            </a:pPr>
            <a:r>
              <a:rPr lang="en-US" sz="2800" b="1" dirty="0" smtClean="0"/>
              <a:t>         Most </a:t>
            </a:r>
            <a:r>
              <a:rPr lang="en-US" sz="2800" b="1" dirty="0" smtClean="0"/>
              <a:t>kinds of the material that we use for modern production-- from airplanes to paper -- are disappearing. It is reported that we will run out of copper(</a:t>
            </a:r>
            <a:r>
              <a:rPr lang="zh-CN" altLang="en-US" sz="2800" b="1" dirty="0" smtClean="0"/>
              <a:t>铜</a:t>
            </a:r>
            <a:r>
              <a:rPr lang="en-US" sz="2800" b="1" dirty="0" smtClean="0"/>
              <a:t>) in 100 years. There are fewer and fewer forests in the world. Besides, fresh water is in great need by many countries such as China, Singapore and South Africa. Therefore, it is  time for everyone to think about the importance of saving resources on our planet.</a:t>
            </a:r>
            <a:endParaRPr lang="zh-CN" altLang="en-US" sz="2800" b="1" dirty="0" smtClean="0"/>
          </a:p>
          <a:p>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1908</TotalTime>
  <Words>990</Words>
  <Application>Microsoft Office PowerPoint</Application>
  <PresentationFormat>全屏显示(4:3)</PresentationFormat>
  <Paragraphs>119</Paragraphs>
  <Slides>18</Slides>
  <Notes>15</Notes>
  <HiddenSlides>0</HiddenSlides>
  <MMClips>2</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Office 主题</vt:lpstr>
      <vt:lpstr>三校同题研讨课堂展示 山西省实验中学 井虹 2013.04 </vt:lpstr>
      <vt:lpstr>幻灯片 2</vt:lpstr>
      <vt:lpstr>Save resources, save our planet.</vt:lpstr>
      <vt:lpstr>Save resources, save our planet.</vt:lpstr>
      <vt:lpstr>Save resources, save our planet.</vt:lpstr>
      <vt:lpstr>幻灯片 6</vt:lpstr>
      <vt:lpstr>幻灯片 7</vt:lpstr>
      <vt:lpstr>幻灯片 8</vt:lpstr>
      <vt:lpstr>幻灯片 9</vt:lpstr>
      <vt:lpstr>幻灯片 10</vt:lpstr>
      <vt:lpstr>幻灯片 11</vt:lpstr>
      <vt:lpstr>幻灯片 12</vt:lpstr>
      <vt:lpstr>幻灯片 13</vt:lpstr>
      <vt:lpstr>幻灯片 14</vt:lpstr>
      <vt:lpstr>Save resources, save our planet.</vt:lpstr>
      <vt:lpstr>Save resources, save our planet.</vt:lpstr>
      <vt:lpstr>Thank   You</vt:lpstr>
      <vt:lpstr>Save resources, save our planet.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三校同题研讨展示课堂</dc:title>
  <dc:creator>井虹</dc:creator>
  <cp:lastModifiedBy>SkyUN.Org</cp:lastModifiedBy>
  <cp:revision>221</cp:revision>
  <dcterms:created xsi:type="dcterms:W3CDTF">2013-04-01T10:54:09Z</dcterms:created>
  <dcterms:modified xsi:type="dcterms:W3CDTF">2013-04-15T16:51:39Z</dcterms:modified>
</cp:coreProperties>
</file>