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516" y="-672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135909" y="1968872"/>
            <a:ext cx="3999230" cy="150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23  </a:t>
            </a:r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带刺的朋友</a:t>
            </a:r>
            <a:endParaRPr lang="en-US" altLang="zh-CN" sz="4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（第一课时）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4017" y="3760974"/>
            <a:ext cx="8592206" cy="119888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第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自然段写了时间是在秋天，结满红枣的枣树，在秋风中摇摆。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2590" y="1247775"/>
            <a:ext cx="4879340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要求：朗读第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自然段。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自然段写了什么内容？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“玛瑙”指的是什么？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188292" y="4722570"/>
            <a:ext cx="8546646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“玛瑙”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指的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是枣树上的红枣，这是用了比喻的修辞。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180" y="1019397"/>
            <a:ext cx="3233000" cy="2211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 build="p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00357" y="3526074"/>
            <a:ext cx="6605752" cy="1200329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在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朦胧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的月光下，“我”发现枣树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有个圆乎乎的东西，正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缓慢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地往树上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爬，感到疑惑。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2345" y="1247998"/>
            <a:ext cx="4692253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要求：默读第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2~4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自然段。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思考：“我”为什么非常惊讶？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“我”是如何猜测的？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312422" y="4971616"/>
            <a:ext cx="4051738" cy="645160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是猫，还是别的什么？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979" y="1247998"/>
            <a:ext cx="3179868" cy="2054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 build="p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5598" y="2148714"/>
            <a:ext cx="5137202" cy="2306955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本文叙述了小刺猬爬上枣树、摇晃树枝，重重摔下、归拢散枣、打滚扎枣、驮枣逃跑的“偷枣”的故事，抒发了作者对小刺猬的喜爱之情。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93" y="1937353"/>
            <a:ext cx="4067499" cy="2745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5029" y="1262851"/>
            <a:ext cx="9462228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你还知道刺猬有什么本领或者有趣的故事吗？用几句话写下来。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5" r="18409" b="13155"/>
          <a:stretch>
            <a:fillRect/>
          </a:stretch>
        </p:blipFill>
        <p:spPr bwMode="auto">
          <a:xfrm>
            <a:off x="3561971" y="2695903"/>
            <a:ext cx="4888345" cy="2979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7186" y="1488223"/>
            <a:ext cx="40046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写出下列词语的近义词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2402" y="2799258"/>
            <a:ext cx="2998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惊愕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2079" y="3546338"/>
            <a:ext cx="2730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本领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673298" y="2654548"/>
            <a:ext cx="129295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惊讶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673299" y="3423136"/>
            <a:ext cx="1292953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本事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673299" y="4195897"/>
            <a:ext cx="1292953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清楚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373263" y="2647420"/>
            <a:ext cx="1292953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径直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6373754" y="3427055"/>
            <a:ext cx="1292953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朦胧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6373753" y="4255181"/>
            <a:ext cx="1292953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钦佩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52079" y="4315180"/>
            <a:ext cx="273042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明白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1439" y="2799101"/>
            <a:ext cx="2730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直接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71439" y="3546584"/>
            <a:ext cx="273042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模糊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71220" y="4374340"/>
            <a:ext cx="273042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佩服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8035" y="2615565"/>
            <a:ext cx="1145540" cy="64516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28035" y="4131945"/>
            <a:ext cx="1145540" cy="64516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28035" y="3387725"/>
            <a:ext cx="1145540" cy="64516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82790" y="4196080"/>
            <a:ext cx="1145540" cy="64516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82790" y="3427095"/>
            <a:ext cx="1145540" cy="64516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82790" y="2655570"/>
            <a:ext cx="1145540" cy="645160"/>
          </a:xfrm>
          <a:prstGeom prst="rect">
            <a:avLst/>
          </a:prstGeom>
          <a:noFill/>
          <a:ln w="9525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t">
            <a:spAutoFit/>
          </a:bodyPr>
          <a:lstStyle/>
          <a:p>
            <a:pPr indent="304800">
              <a:lnSpc>
                <a:spcPct val="150000"/>
              </a:lnSpc>
            </a:pPr>
            <a:r>
              <a:rPr kumimoji="1" lang="en-US" altLang="zh-CN" sz="24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1451" y="1346068"/>
            <a:ext cx="90921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文章的题目是“带刺的朋友”，为什么不用“刺猬”为题？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63904" y="3124139"/>
            <a:ext cx="561971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“带刺的朋友”运用了拟人的修辞，生动形象，表达作者对刺猬的喜爱之情，可以引起我们的好奇心与阅读兴趣。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36"/>
          <a:stretch>
            <a:fillRect/>
          </a:stretch>
        </p:blipFill>
        <p:spPr bwMode="auto">
          <a:xfrm>
            <a:off x="1235581" y="2591170"/>
            <a:ext cx="3816272" cy="2820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141" y="1252513"/>
            <a:ext cx="10896600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按照课文内容填写词语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065" y="2038350"/>
            <a:ext cx="97155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新月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斜挂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，（         ）的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月光透过树枝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，（             ）地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洒在地上。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6528" y="22215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朦胧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4550" y="222174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斑斑驳驳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2263" y="2999853"/>
            <a:ext cx="1090973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非常（            ），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赶忙贴到墙根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，（          ）着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它的一举一动。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1913" y="313007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惊讶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1926" y="313007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注视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2263" y="3917844"/>
            <a:ext cx="1090973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那个东西一定没有发现我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在（           ）它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仍旧（        ）地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爬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向老树杈。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7289" y="410118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监视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85007" y="410128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诡秘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56866" y="4920378"/>
            <a:ext cx="1090973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暗暗（         ）：聪明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的小东西，偷枣的本事可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真（         ）啊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3942" y="508680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钦佩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50900" y="508676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高明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7" grpId="0"/>
      <p:bldP spid="6" grpId="0"/>
      <p:bldP spid="8" grpId="0"/>
      <p:bldP spid="10" grpId="0"/>
      <p:bldP spid="9" grpId="0"/>
      <p:bldP spid="11" grpId="0"/>
      <p:bldP spid="13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3138" y="1628316"/>
            <a:ext cx="6350044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观察小猫爬树的情景，写下这个过程。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6" b="8276"/>
          <a:stretch>
            <a:fillRect/>
          </a:stretch>
        </p:blipFill>
        <p:spPr bwMode="auto">
          <a:xfrm>
            <a:off x="3408090" y="2934586"/>
            <a:ext cx="5108728" cy="2882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135909" y="1968872"/>
            <a:ext cx="3999230" cy="1506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23  </a:t>
            </a:r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带</a:t>
            </a:r>
            <a:r>
              <a:rPr lang="zh-CN" altLang="en-US" sz="4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刺的朋友</a:t>
            </a:r>
            <a:endParaRPr lang="en-US" altLang="zh-CN" sz="4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（第二课时）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581" y="1251549"/>
            <a:ext cx="5874668" cy="1753235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要求：朗读第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思考：小东西为什么要爬树？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“我”是怎样看清它是刺猬的？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3545" y="3422226"/>
            <a:ext cx="54985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小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东西爬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向老树杈，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又爬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向枝条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，用力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摇晃枝条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为了让树上的红枣落地。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5253544" y="4825357"/>
            <a:ext cx="518322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小东西从树上重重地掉到地上时，“我”才看清它是刺猬。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8" b="10366"/>
          <a:stretch>
            <a:fillRect/>
          </a:stretch>
        </p:blipFill>
        <p:spPr bwMode="auto">
          <a:xfrm>
            <a:off x="1316594" y="3470631"/>
            <a:ext cx="3490255" cy="2425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1190893" y="3501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1308570" y="1363255"/>
            <a:ext cx="9632700" cy="175323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在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我们多彩的童年生活中，肯定有许多朋友。有的给你精神上的鼓励，有的给你学习上的帮助，有的朋友给你的生活带来乐趣</a:t>
            </a:r>
            <a:r>
              <a:rPr lang="en-US" altLang="zh-CN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在我们今天学习的课文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中，小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作者有一位特别的朋友，它是一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位带</a:t>
            </a:r>
            <a:r>
              <a:rPr lang="zh-CN" altLang="en-US" sz="2400" dirty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刺的</a:t>
            </a: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朋友。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9" b="9472"/>
          <a:stretch>
            <a:fillRect/>
          </a:stretch>
        </p:blipFill>
        <p:spPr bwMode="auto">
          <a:xfrm>
            <a:off x="3339678" y="3348241"/>
            <a:ext cx="5835852" cy="27057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580" y="1251549"/>
            <a:ext cx="6079619" cy="11988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要求：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思考：小刺猬落地之后，又是怎样做的？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1818" y="2718416"/>
            <a:ext cx="5498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匆匆地爬来爬去；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18" b="10366"/>
          <a:stretch>
            <a:fillRect/>
          </a:stretch>
        </p:blipFill>
        <p:spPr bwMode="auto">
          <a:xfrm flipH="1">
            <a:off x="1235580" y="3071369"/>
            <a:ext cx="4414345" cy="2755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4"/>
          <p:cNvSpPr txBox="1"/>
          <p:nvPr/>
        </p:nvSpPr>
        <p:spPr>
          <a:xfrm>
            <a:off x="6041818" y="3364802"/>
            <a:ext cx="5498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把散落的红枣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逐个归拢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到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一起；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6041818" y="3979657"/>
            <a:ext cx="5498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就地打了一个滚儿；</a:t>
            </a:r>
            <a:endParaRPr lang="en-US" altLang="zh-CN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6057583" y="4594507"/>
            <a:ext cx="5498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红枣全都扎在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它的背上；</a:t>
            </a:r>
            <a:endParaRPr lang="en-US" altLang="zh-CN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6057583" y="5303955"/>
            <a:ext cx="54985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驮着满背的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红枣逃跑了。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4630" y="1499199"/>
            <a:ext cx="8441820" cy="1753235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要求：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思考：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“我”看到小刺猬的表现后，有着怎样的评价？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24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2.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为什么“我”会这样评价？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2688183" y="3753110"/>
            <a:ext cx="79301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我暗暗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钦佩：聪明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的小东西，偷枣的本事可真高明啊！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2688183" y="4671390"/>
            <a:ext cx="687491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刺猬偷枣的技术高超，所以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作者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“暗暗钦佩”。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4630" y="1061049"/>
            <a:ext cx="6555870" cy="119888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要求：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朗读第</a:t>
            </a:r>
            <a:r>
              <a:rPr lang="en-US" altLang="zh-CN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5~10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自然段。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思考：小刺猬的“高明”具体表现在哪里？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4078833" y="2597531"/>
            <a:ext cx="76178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刺猬“用力摇晃”，是为了让枣落到地上。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4040733" y="3416681"/>
            <a:ext cx="76178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刺猬“径直”掉下来，是为了节省时间。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4040733" y="4209155"/>
            <a:ext cx="76178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刺猬“就地打了一个滚儿”，是为了让枣都扎在刺上。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4040733" y="4933055"/>
            <a:ext cx="76178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刺猬“驮着满背的枣”跑了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，是怕被人发现。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" t="9413" r="19726" b="7217"/>
          <a:stretch>
            <a:fillRect/>
          </a:stretch>
        </p:blipFill>
        <p:spPr bwMode="auto">
          <a:xfrm>
            <a:off x="604685" y="2973788"/>
            <a:ext cx="3545132" cy="2577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4"/>
          <p:cNvSpPr txBox="1"/>
          <p:nvPr/>
        </p:nvSpPr>
        <p:spPr>
          <a:xfrm>
            <a:off x="4021683" y="5637431"/>
            <a:ext cx="5236617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刺猬“偷枣”敏捷、聪明、灵巧。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6" grpId="0"/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6598" y="2155694"/>
            <a:ext cx="4489502" cy="2308324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刺猬一连串的动作，聪明、可爱的举动都没有逃脱作者的眼睛，它偷枣的本事真是高明，表达了作者对刺猬的喜爱之情。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581" y="1937353"/>
            <a:ext cx="4067499" cy="2745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2114" y="1451380"/>
            <a:ext cx="3900767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关于刺猬的小知识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5486400" y="2032437"/>
            <a:ext cx="5220363" cy="3416320"/>
          </a:xfrm>
          <a:prstGeom prst="rect">
            <a:avLst/>
          </a:prstGeom>
          <a:noFill/>
          <a:ln w="9525">
            <a:solidFill>
              <a:srgbClr val="00B050"/>
            </a:solidFill>
            <a:prstDash val="dash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枯枝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和落叶堆是刺猬最喜欢的冬眠场所。它们用小树枝和杂草来营造冬眠的巢穴。有时它们的巢穴有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50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厘米的隔层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。冬眠</a:t>
            </a: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中的刺猬会偶尔醒来，但不吃东西，很快又入睡。冬眠的刺猬如果过早地醒来会被饿死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。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869" y="2297118"/>
            <a:ext cx="3985256" cy="2886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0999" y="1423197"/>
            <a:ext cx="4004621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给下列词语注音。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5906" y="2642976"/>
            <a:ext cx="1554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yà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9714" y="2593406"/>
            <a:ext cx="1415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jìng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2611603" y="2541569"/>
            <a:ext cx="23086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惊讶（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2611604" y="3329842"/>
            <a:ext cx="23086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树杈（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611604" y="4077838"/>
            <a:ext cx="230860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诡（      ）秘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6387298" y="2471189"/>
            <a:ext cx="275635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径（     ）直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6460814" y="3282574"/>
            <a:ext cx="330130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朦（       ）胧（  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6394138" y="4073870"/>
            <a:ext cx="330130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钦（       ）佩（       ）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65906" y="3422174"/>
            <a:ext cx="1415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chà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59664" y="3422827"/>
            <a:ext cx="139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méng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59870" y="3466981"/>
            <a:ext cx="139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lóng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23467" y="4170170"/>
            <a:ext cx="139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guǐ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46730" y="4170907"/>
            <a:ext cx="139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qīn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60069" y="4170780"/>
            <a:ext cx="139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pèi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8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7311" y="1252513"/>
            <a:ext cx="596093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按照课文内容，用恰当的动词填空。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50731" y="2038156"/>
            <a:ext cx="10909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那个东西停住了脚，兴许是在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用力（        ）吧。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7829" y="22228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摇晃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2263" y="2999853"/>
            <a:ext cx="10909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红枣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噼里啪啦地（    ）了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一地。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7324" y="314049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落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2263" y="3945784"/>
            <a:ext cx="10909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把散落的红枣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逐个（      ）到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一起，然后就地打了一个滚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儿。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3545" y="408541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归拢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35581" y="4970543"/>
            <a:ext cx="1090973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它（        ）满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背的红枣，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向着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墙角的水沟眼儿，急火火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地（   ）去了……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31907" y="509440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驮着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61308" y="509443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跑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7" grpId="0"/>
      <p:bldP spid="6" grpId="0"/>
      <p:bldP spid="10" grpId="0"/>
      <p:bldP spid="9" grpId="0"/>
      <p:bldP spid="13" grpId="0"/>
      <p:bldP spid="14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3138" y="1628316"/>
            <a:ext cx="6350044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观察小猫爬树的情景，写下这个过程。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6" b="8276"/>
          <a:stretch>
            <a:fillRect/>
          </a:stretch>
        </p:blipFill>
        <p:spPr bwMode="auto">
          <a:xfrm>
            <a:off x="3408090" y="2934586"/>
            <a:ext cx="5108728" cy="2882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6896" y="1683116"/>
            <a:ext cx="7252138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“带刺的朋友”是谁呢？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4671848" y="2534683"/>
            <a:ext cx="7252138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刺猬。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4671848" y="3496380"/>
            <a:ext cx="7252138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文章的标题表明作者对刺猬怎样的态度？</a:t>
            </a:r>
            <a:endParaRPr lang="zh-CN" altLang="en-US" sz="2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4671848" y="4363483"/>
            <a:ext cx="7252138" cy="581057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喜爱刺猬，作者把刺猬当作了自己的朋友。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5" t="10697" r="18368" b="5519"/>
          <a:stretch>
            <a:fillRect/>
          </a:stretch>
        </p:blipFill>
        <p:spPr bwMode="auto">
          <a:xfrm>
            <a:off x="1008886" y="2080437"/>
            <a:ext cx="3458010" cy="2602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/>
          <a:srcRect l="60747" r="1816"/>
          <a:stretch>
            <a:fillRect/>
          </a:stretch>
        </p:blipFill>
        <p:spPr>
          <a:xfrm>
            <a:off x="1350010" y="3735705"/>
            <a:ext cx="7395845" cy="65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488" y="4413256"/>
            <a:ext cx="1295400" cy="12954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40765" y="288843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688" y="2311406"/>
            <a:ext cx="1295400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60747" r="1816"/>
          <a:stretch>
            <a:fillRect/>
          </a:stretch>
        </p:blipFill>
        <p:spPr>
          <a:xfrm>
            <a:off x="1351280" y="1632585"/>
            <a:ext cx="7394575" cy="650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023" y="2311470"/>
            <a:ext cx="1295400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973" y="2311121"/>
            <a:ext cx="1295400" cy="1295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811" y="2311470"/>
            <a:ext cx="1295400" cy="1295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4767" y="2311230"/>
            <a:ext cx="1295400" cy="12954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66165" y="2298065"/>
            <a:ext cx="12236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89810" y="2311400"/>
            <a:ext cx="11734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9849" y="4373064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9417" y="2311513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讶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78123" y="2311535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50202" y="1632745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zǎo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19527" y="1632287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chán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04235" y="1632585"/>
            <a:ext cx="1780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GB Pinyinok-B"/>
                <a:cs typeface="汉语拼音" pitchFamily="34" charset="0"/>
              </a:rPr>
              <a:t>huǎn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93669" y="1632753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cè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0386" y="2311144"/>
            <a:ext cx="1295400" cy="1295400"/>
          </a:xfrm>
          <a:prstGeom prst="rect">
            <a:avLst/>
          </a:prstGeom>
        </p:spPr>
      </p:pic>
      <p:sp>
        <p:nvSpPr>
          <p:cNvPr id="25" name="文本框 22"/>
          <p:cNvSpPr txBox="1"/>
          <p:nvPr/>
        </p:nvSpPr>
        <p:spPr>
          <a:xfrm>
            <a:off x="7308461" y="1632836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jiān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564" y="4413404"/>
            <a:ext cx="1295400" cy="1295400"/>
          </a:xfrm>
          <a:prstGeom prst="rect">
            <a:avLst/>
          </a:prstGeom>
        </p:spPr>
      </p:pic>
      <p:sp>
        <p:nvSpPr>
          <p:cNvPr id="28" name="文本框 16"/>
          <p:cNvSpPr txBox="1"/>
          <p:nvPr/>
        </p:nvSpPr>
        <p:spPr>
          <a:xfrm>
            <a:off x="10827954" y="2283354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6"/>
          <p:cNvSpPr txBox="1"/>
          <p:nvPr/>
        </p:nvSpPr>
        <p:spPr>
          <a:xfrm>
            <a:off x="1216516" y="4386529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073" y="4413232"/>
            <a:ext cx="1295400" cy="1295400"/>
          </a:xfrm>
          <a:prstGeom prst="rect">
            <a:avLst/>
          </a:prstGeom>
        </p:spPr>
      </p:pic>
      <p:sp>
        <p:nvSpPr>
          <p:cNvPr id="32" name="文本框 16"/>
          <p:cNvSpPr txBox="1"/>
          <p:nvPr/>
        </p:nvSpPr>
        <p:spPr>
          <a:xfrm>
            <a:off x="2521125" y="4413145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888" y="4399921"/>
            <a:ext cx="1295400" cy="12954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768" y="4399921"/>
            <a:ext cx="1295400" cy="12954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463072" y="2298178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55927" y="2298178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14929" y="4413069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54754" y="4399734"/>
            <a:ext cx="1277956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76985" y="3735705"/>
            <a:ext cx="7468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huǎng   wù    zhú    zhā    cōng</a:t>
            </a:r>
            <a:endParaRPr lang="en-US" altLang="zh-CN" sz="2800" dirty="0" err="1"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64405" y="1632585"/>
            <a:ext cx="1780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1" dirty="0">
                <a:solidFill>
                  <a:srgbClr val="FF0000"/>
                </a:solidFill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 </a:t>
            </a:r>
            <a:r>
              <a:rPr lang="en-US" altLang="zh-CN" sz="2800" dirty="0" err="1">
                <a:latin typeface="汉语拼音" pitchFamily="34" charset="0"/>
                <a:ea typeface="GB Pinyinok-B" panose="02010601030101010101" pitchFamily="2" charset="-122"/>
                <a:cs typeface="汉语拼音" pitchFamily="34" charset="0"/>
              </a:rPr>
              <a:t>yà</a:t>
            </a:r>
            <a:endParaRPr lang="en-US" altLang="zh-CN" sz="2800" dirty="0" err="1">
              <a:latin typeface="汉语拼音" pitchFamily="34" charset="0"/>
              <a:ea typeface="GB Pinyinok-B" panose="02010601030101010101" pitchFamily="2" charset="-122"/>
              <a:cs typeface="汉语拼音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9" grpId="0"/>
      <p:bldP spid="20" grpId="0"/>
      <p:bldP spid="22" grpId="0"/>
      <p:bldP spid="23" grpId="0"/>
      <p:bldP spid="25" grpId="0"/>
      <p:bldP spid="28" grpId="0"/>
      <p:bldP spid="29" grpId="0"/>
      <p:bldP spid="3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2367689" y="2575264"/>
            <a:ext cx="179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刺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（刺猬）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213402" y="2576674"/>
            <a:ext cx="179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枣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（红枣）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7895217" y="2575264"/>
            <a:ext cx="170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颗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（颗粒）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3"/>
          <p:cNvSpPr>
            <a:spLocks noChangeArrowheads="1"/>
          </p:cNvSpPr>
          <p:nvPr/>
        </p:nvSpPr>
        <p:spPr bwMode="auto">
          <a:xfrm>
            <a:off x="2367689" y="3253167"/>
            <a:ext cx="179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（忽然）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5213402" y="3254577"/>
            <a:ext cx="2101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乎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（圆乎乎）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7895217" y="3271753"/>
            <a:ext cx="18872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暗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（昏暗）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358315" y="1495589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监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左大括号 4"/>
          <p:cNvSpPr/>
          <p:nvPr/>
        </p:nvSpPr>
        <p:spPr bwMode="auto">
          <a:xfrm>
            <a:off x="3100705" y="1299210"/>
            <a:ext cx="271145" cy="916305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996669" y="802953"/>
            <a:ext cx="265715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jiān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（监督）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jiàn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（监生）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599239" y="1495589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扎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左大括号 4"/>
          <p:cNvSpPr/>
          <p:nvPr/>
        </p:nvSpPr>
        <p:spPr bwMode="auto">
          <a:xfrm>
            <a:off x="7217591" y="1340163"/>
            <a:ext cx="271462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7392533" y="801683"/>
            <a:ext cx="265715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zhā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（扎营）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zā</a:t>
            </a: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（扎辫子）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2370864" y="3995148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伸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（伸展）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5216577" y="3996558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匆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（匆忙）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7931075" y="3996679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沟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（水沟）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216728" y="4641979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偷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（小偷）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7894733" y="4642010"/>
            <a:ext cx="181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（追赶）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2380183" y="4643249"/>
            <a:ext cx="179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聪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（聪明）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380183" y="5287774"/>
            <a:ext cx="179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腰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（弯腰）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4" grpId="0"/>
      <p:bldP spid="17" grpId="0"/>
      <p:bldP spid="19" grpId="0"/>
      <p:bldP spid="20" grpId="0"/>
      <p:bldP spid="8" grpId="0"/>
      <p:bldP spid="9" grpId="0"/>
      <p:bldP spid="10" grpId="0" bldLvl="0" animBg="1"/>
      <p:bldP spid="11" grpId="0" build="p"/>
      <p:bldP spid="12" grpId="0"/>
      <p:bldP spid="13" grpId="0" bldLvl="0" animBg="1"/>
      <p:bldP spid="15" grpId="0" build="p"/>
      <p:bldP spid="23" grpId="0"/>
      <p:bldP spid="24" grpId="0"/>
      <p:bldP spid="27" grpId="0"/>
      <p:bldP spid="28" grpId="0"/>
      <p:bldP spid="29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4872" y="1037298"/>
            <a:ext cx="8806821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朦胧：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模糊不清。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惊讶：感到很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奇怪。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注视：注意地看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监视：从旁监察注视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诡秘：隐秘不为人知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钦佩：高度敬重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恍然大悟：形容一下子明白过来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蹑手蹑脚：形容放轻脚步走的样子。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斑斑驳驳：一种颜色中夹杂有别的颜色，或颜色深浅不一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13514" y="3553624"/>
            <a:ext cx="5735438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作者主要写了小刺猬“偷枣”一事。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1319" y="1370263"/>
            <a:ext cx="9603011" cy="175323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要求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：整体感知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，了解内容。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作者围绕着“带刺的朋友”主要写了一件什么事？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    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作者表达了对小刺猬怎样的感情？文中哪句话可以体现？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3613514" y="4380807"/>
            <a:ext cx="5735438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2.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作者抒发了对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刺猬的喜爱之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情。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629280" y="5113034"/>
            <a:ext cx="7942610" cy="646331"/>
          </a:xfrm>
          <a:prstGeom prst="rect">
            <a:avLst/>
          </a:prstGeom>
          <a:noFill/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我暗暗钦佩：聪明的小东西，偷枣的本事可真高明啊！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8" r="9393" b="5389"/>
          <a:stretch>
            <a:fillRect/>
          </a:stretch>
        </p:blipFill>
        <p:spPr bwMode="auto">
          <a:xfrm>
            <a:off x="882870" y="3495830"/>
            <a:ext cx="2932386" cy="24162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 build="p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11236" y="1370263"/>
            <a:ext cx="5141370" cy="1200329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要求：快速默读课文，理清思路。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：小刺猬偷枣的过程是怎样的？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134887" y="3024072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爬上树杈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8135710" y="3022624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用力摇树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6162917" y="3758000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径直摔下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8163740" y="3772318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归拢散枣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6168490" y="4536877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就地打滚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8154953" y="4525457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扎枣在背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6168490" y="5239906"/>
            <a:ext cx="1890461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驮枣逃跑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6" t="13597" r="25034" b="14027"/>
          <a:stretch>
            <a:fillRect/>
          </a:stretch>
        </p:blipFill>
        <p:spPr bwMode="auto">
          <a:xfrm>
            <a:off x="1811236" y="3190794"/>
            <a:ext cx="3339078" cy="2418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5579" y="1521548"/>
            <a:ext cx="8759759" cy="1200329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要求：大声朗读课文。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思考：目睹了刺猬“偷枣”过程，“我”的心理有什么变化？</a:t>
            </a:r>
            <a:endParaRPr lang="en-US" altLang="zh-CN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9444" y="3074894"/>
            <a:ext cx="1876087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非常惊讶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4"/>
          <p:cNvSpPr txBox="1"/>
          <p:nvPr/>
        </p:nvSpPr>
        <p:spPr>
          <a:xfrm>
            <a:off x="7299444" y="3705515"/>
            <a:ext cx="1876087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暗暗猜测</a:t>
            </a:r>
            <a:endParaRPr lang="zh-CN" altLang="en-US" sz="2400" spc="3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7299444" y="4324840"/>
            <a:ext cx="1876087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感到疑惑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7299443" y="4971226"/>
            <a:ext cx="1876087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恍然大悟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7299442" y="5601845"/>
            <a:ext cx="1876087" cy="461665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暗暗钦佩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2" r="10272" b="5144"/>
          <a:stretch>
            <a:fillRect/>
          </a:stretch>
        </p:blipFill>
        <p:spPr bwMode="auto">
          <a:xfrm>
            <a:off x="2148651" y="3145682"/>
            <a:ext cx="4097258" cy="2686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2383</Words>
  <Application>WPS 演示</Application>
  <PresentationFormat>自定义</PresentationFormat>
  <Paragraphs>384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楷体</vt:lpstr>
      <vt:lpstr>汉语拼音</vt:lpstr>
      <vt:lpstr>GB Pinyinok-B</vt:lpstr>
      <vt:lpstr>GB Pinyinok-B</vt:lpstr>
      <vt:lpstr>Arial Unicode MS</vt:lpstr>
      <vt:lpstr>Calibri</vt:lpstr>
      <vt:lpstr>Segoe Print</vt:lpstr>
      <vt:lpstr>黑体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你好</cp:lastModifiedBy>
  <cp:revision>465</cp:revision>
  <cp:lastPrinted>2018-04-06T08:03:00Z</cp:lastPrinted>
  <dcterms:created xsi:type="dcterms:W3CDTF">2016-02-25T11:28:00Z</dcterms:created>
  <dcterms:modified xsi:type="dcterms:W3CDTF">2018-07-24T02:09:01Z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