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9" r:id="rId3"/>
    <p:sldId id="256" r:id="rId4"/>
    <p:sldId id="265" r:id="rId5"/>
    <p:sldId id="261" r:id="rId6"/>
    <p:sldId id="257" r:id="rId7"/>
    <p:sldId id="263" r:id="rId8"/>
    <p:sldId id="258" r:id="rId9"/>
    <p:sldId id="260" r:id="rId10"/>
    <p:sldId id="266" r:id="rId11"/>
    <p:sldId id="267" r:id="rId12"/>
    <p:sldId id="269" r:id="rId13"/>
    <p:sldId id="274" r:id="rId14"/>
    <p:sldId id="270" r:id="rId15"/>
    <p:sldId id="275" r:id="rId16"/>
    <p:sldId id="272" r:id="rId17"/>
    <p:sldId id="271" r:id="rId18"/>
    <p:sldId id="273" r:id="rId19"/>
    <p:sldId id="268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21DB4-FEC0-40F0-A14D-518139840671}" type="datetimeFigureOut">
              <a:rPr lang="zh-CN" altLang="en-US" smtClean="0"/>
              <a:t>2017-4-13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2BFD-1F5C-4F9D-9CEF-A970D056D1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21DB4-FEC0-40F0-A14D-518139840671}" type="datetimeFigureOut">
              <a:rPr lang="zh-CN" altLang="en-US" smtClean="0"/>
              <a:t>2017-4-13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2BFD-1F5C-4F9D-9CEF-A970D056D19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21DB4-FEC0-40F0-A14D-518139840671}" type="datetimeFigureOut">
              <a:rPr lang="zh-CN" altLang="en-US" smtClean="0"/>
              <a:t>2017-4-13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2BFD-1F5C-4F9D-9CEF-A970D056D1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E8D21DB4-FEC0-40F0-A14D-518139840671}" type="datetimeFigureOut">
              <a:rPr lang="zh-CN" altLang="en-US" smtClean="0"/>
              <a:t>2017-4-13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2BFD-1F5C-4F9D-9CEF-A970D056D1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21DB4-FEC0-40F0-A14D-518139840671}" type="datetimeFigureOut">
              <a:rPr lang="zh-CN" altLang="en-US" smtClean="0"/>
              <a:t>2017-4-13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2BFD-1F5C-4F9D-9CEF-A970D056D1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21DB4-FEC0-40F0-A14D-518139840671}" type="datetimeFigureOut">
              <a:rPr lang="zh-CN" altLang="en-US" smtClean="0"/>
              <a:t>2017-4-13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2BFD-1F5C-4F9D-9CEF-A970D056D1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21DB4-FEC0-40F0-A14D-518139840671}" type="datetimeFigureOut">
              <a:rPr lang="zh-CN" altLang="en-US" smtClean="0"/>
              <a:t>2017-4-13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2BFD-1F5C-4F9D-9CEF-A970D056D1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21DB4-FEC0-40F0-A14D-518139840671}" type="datetimeFigureOut">
              <a:rPr lang="zh-CN" altLang="en-US" smtClean="0"/>
              <a:t>2017-4-13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2BFD-1F5C-4F9D-9CEF-A970D056D1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21DB4-FEC0-40F0-A14D-518139840671}" type="datetimeFigureOut">
              <a:rPr lang="zh-CN" altLang="en-US" smtClean="0"/>
              <a:t>2017-4-13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2BFD-1F5C-4F9D-9CEF-A970D056D1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21DB4-FEC0-40F0-A14D-518139840671}" type="datetimeFigureOut">
              <a:rPr lang="zh-CN" altLang="en-US" smtClean="0"/>
              <a:t>2017-4-13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2BFD-1F5C-4F9D-9CEF-A970D056D1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21DB4-FEC0-40F0-A14D-518139840671}" type="datetimeFigureOut">
              <a:rPr lang="zh-CN" altLang="en-US" smtClean="0"/>
              <a:t>2017-4-13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2BFD-1F5C-4F9D-9CEF-A970D056D1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E8D21DB4-FEC0-40F0-A14D-518139840671}" type="datetimeFigureOut">
              <a:rPr lang="zh-CN" altLang="en-US" smtClean="0"/>
              <a:t>2017-4-13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FF5A2BFD-1F5C-4F9D-9CEF-A970D056D19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p0.so.qhimgs1.com/bdr/_240_/t0189271b4f9c0d44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24" y="0"/>
            <a:ext cx="7286676" cy="600076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142852"/>
            <a:ext cx="135732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rgbClr val="FF0000"/>
                </a:solidFill>
              </a:rPr>
              <a:t>16</a:t>
            </a:r>
            <a:r>
              <a:rPr lang="zh-CN" altLang="en-US" sz="8000" b="1" dirty="0" smtClean="0">
                <a:solidFill>
                  <a:srgbClr val="FF0000"/>
                </a:solidFill>
              </a:rPr>
              <a:t>中国红</a:t>
            </a:r>
            <a:endParaRPr lang="zh-CN" altLang="en-US" sz="80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85918" y="5934670"/>
            <a:ext cx="73580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明德小学      冯本山</a:t>
            </a:r>
            <a:endParaRPr lang="zh-CN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44" y="1000108"/>
            <a:ext cx="6858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accent6"/>
                </a:solidFill>
              </a:rPr>
              <a:t>（        ）的太阳是红的， （        ）的花儿是红的， （        ）的衣服是红的， （        ）的国旗也是红的。</a:t>
            </a:r>
            <a:r>
              <a:rPr lang="zh-CN" altLang="en-US" sz="4000" dirty="0" smtClean="0">
                <a:solidFill>
                  <a:schemeClr val="accent6"/>
                </a:solidFill>
              </a:rPr>
              <a:t/>
            </a:r>
            <a:br>
              <a:rPr lang="zh-CN" altLang="en-US" sz="4000" dirty="0" smtClean="0">
                <a:solidFill>
                  <a:schemeClr val="accent6"/>
                </a:solidFill>
              </a:rPr>
            </a:br>
            <a:endParaRPr lang="zh-CN" altLang="en-US" sz="4000" dirty="0">
              <a:solidFill>
                <a:schemeClr val="accent6"/>
              </a:solidFill>
            </a:endParaRPr>
          </a:p>
        </p:txBody>
      </p:sp>
      <p:sp>
        <p:nvSpPr>
          <p:cNvPr id="7" name="同侧圆角矩形 6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拓展练习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6050" y="0"/>
            <a:ext cx="2643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填一填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596" y="3643314"/>
            <a:ext cx="8286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         用“</a:t>
            </a:r>
            <a:r>
              <a:rPr lang="en-US" altLang="zh-CN" sz="4000" dirty="0">
                <a:solidFill>
                  <a:srgbClr val="FF0000"/>
                </a:solidFill>
              </a:rPr>
              <a:t>……</a:t>
            </a:r>
            <a:r>
              <a:rPr lang="zh-CN" altLang="en-US" sz="4000" dirty="0">
                <a:solidFill>
                  <a:srgbClr val="FF0000"/>
                </a:solidFill>
              </a:rPr>
              <a:t>是红的</a:t>
            </a:r>
            <a:r>
              <a:rPr lang="en-US" altLang="zh-CN" sz="4000" dirty="0">
                <a:solidFill>
                  <a:srgbClr val="FF0000"/>
                </a:solidFill>
              </a:rPr>
              <a:t>……</a:t>
            </a:r>
            <a:r>
              <a:rPr lang="zh-CN" altLang="en-US" sz="4000" dirty="0">
                <a:solidFill>
                  <a:srgbClr val="FF0000"/>
                </a:solidFill>
              </a:rPr>
              <a:t>是红的</a:t>
            </a:r>
            <a:r>
              <a:rPr lang="en-US" altLang="zh-CN" sz="4000" dirty="0">
                <a:solidFill>
                  <a:srgbClr val="FF0000"/>
                </a:solidFill>
              </a:rPr>
              <a:t>……</a:t>
            </a:r>
            <a:r>
              <a:rPr lang="zh-CN" altLang="en-US" sz="4000" dirty="0">
                <a:solidFill>
                  <a:srgbClr val="FF0000"/>
                </a:solidFill>
              </a:rPr>
              <a:t>是红的</a:t>
            </a:r>
            <a:r>
              <a:rPr lang="en-US" altLang="zh-CN" sz="4000" dirty="0">
                <a:solidFill>
                  <a:srgbClr val="FF0000"/>
                </a:solidFill>
              </a:rPr>
              <a:t>……</a:t>
            </a:r>
            <a:r>
              <a:rPr lang="zh-CN" altLang="en-US" sz="4000" dirty="0">
                <a:solidFill>
                  <a:srgbClr val="FF0000"/>
                </a:solidFill>
              </a:rPr>
              <a:t>也是红的</a:t>
            </a:r>
            <a:r>
              <a:rPr lang="en-US" altLang="zh-CN" sz="4000" dirty="0">
                <a:solidFill>
                  <a:srgbClr val="FF0000"/>
                </a:solidFill>
              </a:rPr>
              <a:t>……”</a:t>
            </a:r>
            <a:r>
              <a:rPr lang="zh-CN" altLang="en-US" sz="4000" dirty="0">
                <a:solidFill>
                  <a:srgbClr val="FF0000"/>
                </a:solidFill>
              </a:rPr>
              <a:t>这样的</a:t>
            </a:r>
            <a:r>
              <a:rPr lang="zh-CN" altLang="en-US" sz="4000" dirty="0" smtClean="0">
                <a:solidFill>
                  <a:srgbClr val="FF0000"/>
                </a:solidFill>
              </a:rPr>
              <a:t>句式说话。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00042"/>
            <a:ext cx="9144000" cy="46166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</a:t>
            </a:r>
            <a:r>
              <a:rPr lang="zh-CN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、学习新部首</a:t>
            </a:r>
            <a:endParaRPr lang="en-US" altLang="zh-CN" sz="5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zh-CN" altLang="en-US" sz="5400" dirty="0" smtClean="0">
                <a:solidFill>
                  <a:srgbClr val="00B0F0"/>
                </a:solidFill>
              </a:rPr>
              <a:t> </a:t>
            </a:r>
            <a:r>
              <a:rPr lang="zh-CN" altLang="en-US" sz="5400" dirty="0" smtClean="0">
                <a:solidFill>
                  <a:srgbClr val="00B0F0"/>
                </a:solidFill>
              </a:rPr>
              <a:t>弓：</a:t>
            </a:r>
            <a:r>
              <a:rPr lang="zh-CN" altLang="en-US" sz="5400" dirty="0" smtClean="0">
                <a:solidFill>
                  <a:srgbClr val="FF0000"/>
                </a:solidFill>
              </a:rPr>
              <a:t>张</a:t>
            </a:r>
            <a:endParaRPr lang="en-US" altLang="zh-CN" sz="5400" b="1" cap="all" dirty="0" smtClean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r>
              <a:rPr lang="en-US" altLang="zh-CN" sz="5400" b="1" cap="all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</a:t>
            </a:r>
            <a:r>
              <a:rPr lang="zh-CN" altLang="en-US" sz="5400" b="1" cap="all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、</a:t>
            </a:r>
            <a:r>
              <a:rPr lang="zh-CN" altLang="en-US" sz="5400" b="1" cap="all" spc="0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认读生字</a:t>
            </a:r>
            <a:endParaRPr lang="en-US" altLang="zh-CN" sz="66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zh-CN" altLang="en-US" sz="6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妈    身   扬    安</a:t>
            </a:r>
            <a:endParaRPr lang="en-US" altLang="zh-CN" sz="66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zh-CN" altLang="en-US" sz="6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城    挂   张</a:t>
            </a:r>
            <a:endParaRPr lang="zh-CN" altLang="en-US" sz="6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000232" y="428604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妈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41242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女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714356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214546" y="500042"/>
            <a:ext cx="5500726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身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504753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身体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独体字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000232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扬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41242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00B0F0"/>
                </a:solidFill>
              </a:rPr>
              <a:t>扌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714356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143108" y="357166"/>
            <a:ext cx="5500726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安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41242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00B0F0"/>
                </a:solidFill>
              </a:rPr>
              <a:t>宀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上下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000232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城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41242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00B0F0"/>
                </a:solidFill>
              </a:rPr>
              <a:t>土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000232" y="571480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挂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41242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00B0F0"/>
                </a:solidFill>
              </a:rPr>
              <a:t>扌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指导书写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6" name="图片 5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714356"/>
            <a:ext cx="5752381" cy="5361905"/>
          </a:xfrm>
          <a:prstGeom prst="rect">
            <a:avLst/>
          </a:prstGeom>
        </p:spPr>
      </p:pic>
      <p:pic>
        <p:nvPicPr>
          <p:cNvPr id="7" name="图片 6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8" name="文本框 40965"/>
          <p:cNvSpPr txBox="1"/>
          <p:nvPr/>
        </p:nvSpPr>
        <p:spPr>
          <a:xfrm>
            <a:off x="2214546" y="642918"/>
            <a:ext cx="5500726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张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9" name="文本框 40967"/>
          <p:cNvSpPr txBox="1"/>
          <p:nvPr/>
        </p:nvSpPr>
        <p:spPr>
          <a:xfrm>
            <a:off x="0" y="785794"/>
            <a:ext cx="1831975" cy="41242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00B0F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弓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571604" y="1857364"/>
            <a:ext cx="512832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欢迎指导</a:t>
            </a:r>
            <a:endParaRPr lang="zh-CN" altLang="en-US" sz="9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2708275" cy="7016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4000" b="1" noProof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预习要求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42918"/>
            <a:ext cx="9144000" cy="64633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</a:t>
            </a:r>
            <a:r>
              <a:rPr lang="zh-CN" altLang="en-US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、畅言 </a:t>
            </a:r>
            <a:r>
              <a:rPr lang="zh-CN" altLang="en-US" sz="6000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电子课本领读</a:t>
            </a:r>
            <a:endParaRPr lang="en-US" altLang="zh-CN" sz="6000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r>
              <a:rPr lang="en-US" altLang="zh-CN" sz="60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、自由读：要求：读准音、读通顺句子。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en-US" altLang="zh-CN" sz="60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、自主学习</a:t>
            </a:r>
            <a:r>
              <a:rPr lang="en-US" altLang="zh-CN" sz="6000" b="1" dirty="0" smtClean="0">
                <a:solidFill>
                  <a:srgbClr val="FF0000"/>
                </a:solidFill>
              </a:rPr>
              <a:t>: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标出自然段序号。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en-US" altLang="zh-CN" sz="60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、画出生字词。</a:t>
            </a:r>
          </a:p>
          <a:p>
            <a:pPr algn="ctr"/>
            <a:endParaRPr lang="zh-CN" altLang="en-US" sz="5400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nanshansi123.com/uploads/allimg/170214/1-1F214110I04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4572000" cy="6429420"/>
          </a:xfrm>
          <a:prstGeom prst="rect">
            <a:avLst/>
          </a:prstGeom>
          <a:noFill/>
        </p:spPr>
      </p:pic>
      <p:pic>
        <p:nvPicPr>
          <p:cNvPr id="26628" name="Picture 4" descr="http://www.nanshansi123.com/uploads/allimg/170214/1-1F214110P0M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642918"/>
            <a:ext cx="4714876" cy="6429420"/>
          </a:xfrm>
          <a:prstGeom prst="rect">
            <a:avLst/>
          </a:prstGeom>
          <a:noFill/>
        </p:spPr>
      </p:pic>
      <p:sp>
        <p:nvSpPr>
          <p:cNvPr id="7" name="同侧圆角矩形 6"/>
          <p:cNvSpPr/>
          <p:nvPr/>
        </p:nvSpPr>
        <p:spPr bwMode="auto">
          <a:xfrm>
            <a:off x="0" y="142852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预习检查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pic.92to.com/anv/201601/24/qlp3nrq2nt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同侧圆角矩形 5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预习检查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42976" y="571480"/>
            <a:ext cx="8501106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15</a:t>
            </a:r>
            <a:r>
              <a:rPr lang="zh-CN" altLang="en-US" dirty="0" smtClean="0"/>
              <a:t>中国</a:t>
            </a:r>
            <a:r>
              <a:rPr lang="zh-CN" altLang="en-US" sz="4000" dirty="0" smtClean="0"/>
              <a:t>红   </a:t>
            </a:r>
            <a:r>
              <a:rPr lang="en-US" altLang="zh-CN" sz="4000" dirty="0" smtClean="0">
                <a:solidFill>
                  <a:srgbClr val="FFFF00"/>
                </a:solidFill>
              </a:rPr>
              <a:t>15</a:t>
            </a:r>
            <a:r>
              <a:rPr lang="zh-CN" altLang="en-US" sz="4000" dirty="0" smtClean="0">
                <a:solidFill>
                  <a:srgbClr val="FFFF00"/>
                </a:solidFill>
              </a:rPr>
              <a:t>、中国红</a:t>
            </a:r>
          </a:p>
          <a:p>
            <a:r>
              <a:rPr lang="zh-CN" altLang="en-US" sz="4000" dirty="0" smtClean="0">
                <a:solidFill>
                  <a:srgbClr val="FFFF00"/>
                </a:solidFill>
              </a:rPr>
              <a:t>东方升起的太阳是红的，</a:t>
            </a:r>
          </a:p>
          <a:p>
            <a:r>
              <a:rPr lang="zh-CN" altLang="en-US" sz="4000" dirty="0" smtClean="0">
                <a:solidFill>
                  <a:srgbClr val="FFFF00"/>
                </a:solidFill>
              </a:rPr>
              <a:t>春天开放的花儿是红的，</a:t>
            </a:r>
          </a:p>
          <a:p>
            <a:r>
              <a:rPr lang="zh-CN" altLang="en-US" sz="4000" dirty="0" smtClean="0">
                <a:solidFill>
                  <a:srgbClr val="FFFF00"/>
                </a:solidFill>
              </a:rPr>
              <a:t>妈妈身上的衣服是红的，</a:t>
            </a:r>
          </a:p>
          <a:p>
            <a:r>
              <a:rPr lang="zh-CN" altLang="en-US" sz="4000" dirty="0" smtClean="0">
                <a:solidFill>
                  <a:srgbClr val="FFFF00"/>
                </a:solidFill>
              </a:rPr>
              <a:t>迎风飘扬的国旗也是红的。 </a:t>
            </a:r>
          </a:p>
          <a:p>
            <a:endParaRPr lang="en-US" altLang="zh-CN" sz="4000" dirty="0" smtClean="0">
              <a:solidFill>
                <a:srgbClr val="FFFF00"/>
              </a:solidFill>
            </a:endParaRPr>
          </a:p>
          <a:p>
            <a:r>
              <a:rPr lang="zh-CN" altLang="en-US" sz="4000" dirty="0" smtClean="0">
                <a:solidFill>
                  <a:srgbClr val="FFFF00"/>
                </a:solidFill>
              </a:rPr>
              <a:t>天安门的城楼是红的， </a:t>
            </a:r>
          </a:p>
          <a:p>
            <a:r>
              <a:rPr lang="zh-CN" altLang="en-US" sz="4000" dirty="0" smtClean="0">
                <a:solidFill>
                  <a:srgbClr val="FFFF00"/>
                </a:solidFill>
              </a:rPr>
              <a:t>高高挂起的灯笼是红的， </a:t>
            </a:r>
          </a:p>
          <a:p>
            <a:r>
              <a:rPr lang="zh-CN" altLang="en-US" sz="4000" dirty="0" smtClean="0">
                <a:solidFill>
                  <a:srgbClr val="FFFF00"/>
                </a:solidFill>
              </a:rPr>
              <a:t>家家门上的春联是红的， </a:t>
            </a:r>
          </a:p>
          <a:p>
            <a:r>
              <a:rPr lang="zh-CN" altLang="en-US" sz="4000" dirty="0" smtClean="0">
                <a:solidFill>
                  <a:srgbClr val="FFFF00"/>
                </a:solidFill>
              </a:rPr>
              <a:t>我们的一张张笑脸也是红的。</a:t>
            </a:r>
          </a:p>
          <a:p>
            <a:r>
              <a:rPr lang="zh-CN" altLang="en-US" sz="4000" dirty="0" smtClean="0">
                <a:solidFill>
                  <a:srgbClr val="FFFF00"/>
                </a:solidFill>
              </a:rPr>
              <a:t> </a:t>
            </a:r>
            <a:endParaRPr lang="zh-CN" alt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>
                <a:solidFill>
                  <a:srgbClr val="FFFF00"/>
                </a:solidFill>
                <a:latin typeface="Arial" pitchFamily="34" charset="0"/>
              </a:rPr>
              <a:t>字词</a:t>
            </a:r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乐园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71480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妈妈       身</a:t>
            </a:r>
            <a:r>
              <a:rPr lang="zh-CN" altLang="en-US" sz="6600" dirty="0" smtClean="0">
                <a:latin typeface="华文楷体" pitchFamily="2" charset="-122"/>
                <a:ea typeface="华文楷体" pitchFamily="2" charset="-122"/>
              </a:rPr>
              <a:t>上        飘</a:t>
            </a:r>
            <a:r>
              <a:rPr lang="zh-CN" altLang="en-US" sz="6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扬</a:t>
            </a:r>
            <a:endParaRPr lang="en-US" altLang="zh-CN" sz="6600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6600" dirty="0" smtClean="0">
                <a:latin typeface="华文楷体" pitchFamily="2" charset="-122"/>
                <a:ea typeface="华文楷体" pitchFamily="2" charset="-122"/>
              </a:rPr>
              <a:t>天</a:t>
            </a:r>
            <a:r>
              <a:rPr lang="zh-CN" altLang="en-US" sz="6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安</a:t>
            </a:r>
            <a:r>
              <a:rPr lang="zh-CN" altLang="en-US" sz="6600" dirty="0" smtClean="0">
                <a:latin typeface="华文楷体" pitchFamily="2" charset="-122"/>
                <a:ea typeface="华文楷体" pitchFamily="2" charset="-122"/>
              </a:rPr>
              <a:t>门</a:t>
            </a:r>
            <a:r>
              <a:rPr lang="zh-CN" altLang="en-US" sz="6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城</a:t>
            </a:r>
            <a:r>
              <a:rPr lang="zh-CN" altLang="en-US" sz="6600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楼</a:t>
            </a:r>
            <a:r>
              <a:rPr lang="zh-CN" altLang="en-US" sz="6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挂</a:t>
            </a:r>
            <a:r>
              <a:rPr lang="zh-CN" altLang="en-US" sz="6600" dirty="0" smtClean="0">
                <a:latin typeface="华文楷体" pitchFamily="2" charset="-122"/>
                <a:ea typeface="华文楷体" pitchFamily="2" charset="-122"/>
              </a:rPr>
              <a:t>起</a:t>
            </a:r>
            <a:r>
              <a:rPr lang="zh-CN" altLang="en-US" sz="6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endParaRPr lang="en-US" altLang="zh-CN" sz="6600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6600" dirty="0" smtClean="0">
                <a:latin typeface="华文楷体" pitchFamily="2" charset="-122"/>
                <a:ea typeface="华文楷体" pitchFamily="2" charset="-122"/>
              </a:rPr>
              <a:t>一</a:t>
            </a:r>
            <a:r>
              <a:rPr lang="zh-CN" altLang="en-US" sz="6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张张</a:t>
            </a:r>
            <a:r>
              <a:rPr lang="en-US" altLang="zh-CN" sz="6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6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6600" dirty="0" smtClean="0">
                <a:latin typeface="华文楷体" pitchFamily="2" charset="-122"/>
                <a:ea typeface="华文楷体" pitchFamily="2" charset="-122"/>
              </a:rPr>
              <a:t>衣</a:t>
            </a:r>
            <a:r>
              <a:rPr lang="zh-CN" altLang="en-US" sz="6600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服       灯笼</a:t>
            </a:r>
            <a:r>
              <a:rPr lang="zh-CN" altLang="en-US" sz="6600" dirty="0" smtClean="0">
                <a:latin typeface="华文楷体" pitchFamily="2" charset="-122"/>
                <a:ea typeface="华文楷体" pitchFamily="2" charset="-122"/>
              </a:rPr>
              <a:t>春</a:t>
            </a:r>
            <a:r>
              <a:rPr lang="zh-CN" altLang="en-US" sz="6600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联</a:t>
            </a:r>
            <a:endParaRPr lang="zh-CN" altLang="en-US" sz="66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28894" y="3286124"/>
            <a:ext cx="621510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太阳   东方升起的太阳</a:t>
            </a:r>
          </a:p>
          <a:p>
            <a:r>
              <a:rPr lang="zh-CN" altLang="en-US" sz="4800" b="1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花儿   春天开放的花儿</a:t>
            </a:r>
          </a:p>
          <a:p>
            <a:r>
              <a:rPr lang="zh-CN" altLang="en-US" sz="4800" b="1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衣服   妈妈身上的衣服</a:t>
            </a:r>
          </a:p>
          <a:p>
            <a:r>
              <a:rPr lang="zh-CN" altLang="en-US" sz="4800" b="1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国旗   迎风飘扬的国旗</a:t>
            </a:r>
          </a:p>
          <a:p>
            <a:endParaRPr lang="zh-CN" altLang="en-US" dirty="0"/>
          </a:p>
        </p:txBody>
      </p:sp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4" name="Picture 4" descr="http://p5.so.qhimgs1.com/bdr/_240_/t017df423706207225b.jpg"/>
          <p:cNvPicPr>
            <a:picLocks noChangeAspect="1" noChangeArrowheads="1"/>
          </p:cNvPicPr>
          <p:nvPr/>
        </p:nvPicPr>
        <p:blipFill>
          <a:blip r:embed="rId2"/>
          <a:srcRect l="21930" r="5701" b="28125"/>
          <a:stretch>
            <a:fillRect/>
          </a:stretch>
        </p:blipFill>
        <p:spPr bwMode="auto">
          <a:xfrm>
            <a:off x="6357950" y="571480"/>
            <a:ext cx="2786050" cy="2571768"/>
          </a:xfrm>
          <a:prstGeom prst="rect">
            <a:avLst/>
          </a:prstGeom>
          <a:noFill/>
        </p:spPr>
      </p:pic>
      <p:pic>
        <p:nvPicPr>
          <p:cNvPr id="5" name="Picture 6" descr="http://p3.so.qhimgs1.com/bdr/_240_/t011257fbc28dc93a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571480"/>
            <a:ext cx="3019422" cy="2571768"/>
          </a:xfrm>
          <a:prstGeom prst="rect">
            <a:avLst/>
          </a:prstGeom>
          <a:noFill/>
        </p:spPr>
      </p:pic>
      <p:pic>
        <p:nvPicPr>
          <p:cNvPr id="6" name="Picture 8" descr="http://p0.so.qhmsg.com/bdr/_240_/t0166bba557b058a74f.jpg"/>
          <p:cNvPicPr>
            <a:picLocks noChangeAspect="1" noChangeArrowheads="1"/>
          </p:cNvPicPr>
          <p:nvPr/>
        </p:nvPicPr>
        <p:blipFill>
          <a:blip r:embed="rId4"/>
          <a:srcRect r="3124" b="12499"/>
          <a:stretch>
            <a:fillRect/>
          </a:stretch>
        </p:blipFill>
        <p:spPr bwMode="auto">
          <a:xfrm>
            <a:off x="0" y="3143248"/>
            <a:ext cx="3071802" cy="3429024"/>
          </a:xfrm>
          <a:prstGeom prst="rect">
            <a:avLst/>
          </a:prstGeom>
          <a:noFill/>
        </p:spPr>
      </p:pic>
      <p:pic>
        <p:nvPicPr>
          <p:cNvPr id="7" name="Picture 2" descr="http://p4.so.qhimgs1.com/bdr/_240_/t01ff68570e79a34daa.jpg"/>
          <p:cNvPicPr>
            <a:picLocks noChangeAspect="1" noChangeArrowheads="1"/>
          </p:cNvPicPr>
          <p:nvPr/>
        </p:nvPicPr>
        <p:blipFill>
          <a:blip r:embed="rId5"/>
          <a:srcRect l="15958" t="9375" r="11347" b="15624"/>
          <a:stretch>
            <a:fillRect/>
          </a:stretch>
        </p:blipFill>
        <p:spPr bwMode="auto">
          <a:xfrm>
            <a:off x="0" y="571480"/>
            <a:ext cx="3357554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p4.so.qhimgs1.com/bdr/_240_/t01ec4199607c5712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014396"/>
            <a:ext cx="2214558" cy="1771647"/>
          </a:xfrm>
          <a:prstGeom prst="rect">
            <a:avLst/>
          </a:prstGeom>
          <a:noFill/>
        </p:spPr>
      </p:pic>
      <p:pic>
        <p:nvPicPr>
          <p:cNvPr id="30724" name="Picture 4" descr="http://p2.so.qhimgs1.com/bdr/_240_/t0152c9c760c7c9652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642918"/>
            <a:ext cx="3143272" cy="2214578"/>
          </a:xfrm>
          <a:prstGeom prst="rect">
            <a:avLst/>
          </a:prstGeom>
          <a:noFill/>
        </p:spPr>
      </p:pic>
      <p:pic>
        <p:nvPicPr>
          <p:cNvPr id="30726" name="Picture 6" descr="http://p4.so.qhimgs1.com/bdr/_240_/t01b05c7a3f370850a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642918"/>
            <a:ext cx="2643174" cy="2214578"/>
          </a:xfrm>
          <a:prstGeom prst="rect">
            <a:avLst/>
          </a:prstGeom>
          <a:noFill/>
        </p:spPr>
      </p:pic>
      <p:pic>
        <p:nvPicPr>
          <p:cNvPr id="30728" name="Picture 8" descr="http://p1.so.qhmsg.com/bdr/_240_/t0194ee901473a9915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42918"/>
            <a:ext cx="3438525" cy="2286001"/>
          </a:xfrm>
          <a:prstGeom prst="rect">
            <a:avLst/>
          </a:prstGeom>
          <a:noFill/>
        </p:spPr>
      </p:pic>
      <p:sp>
        <p:nvSpPr>
          <p:cNvPr id="6" name="同侧圆角矩形 5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57620" y="3286124"/>
            <a:ext cx="52863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城楼是红色的</a:t>
            </a:r>
          </a:p>
          <a:p>
            <a:r>
              <a:rPr lang="zh-CN" altLang="en-US" sz="4800" dirty="0" smtClean="0">
                <a:solidFill>
                  <a:srgbClr val="FF0000"/>
                </a:solidFill>
              </a:rPr>
              <a:t>灯笼是红色的</a:t>
            </a:r>
          </a:p>
          <a:p>
            <a:r>
              <a:rPr lang="zh-CN" altLang="en-US" sz="4800" dirty="0" smtClean="0">
                <a:solidFill>
                  <a:srgbClr val="FF0000"/>
                </a:solidFill>
              </a:rPr>
              <a:t>春联是红色的</a:t>
            </a:r>
          </a:p>
          <a:p>
            <a:r>
              <a:rPr lang="zh-CN" altLang="en-US" sz="4800" dirty="0" smtClean="0">
                <a:solidFill>
                  <a:srgbClr val="FF0000"/>
                </a:solidFill>
              </a:rPr>
              <a:t>笑脸也是红色的</a:t>
            </a:r>
          </a:p>
          <a:p>
            <a:endParaRPr lang="zh-CN" altLang="en-US" dirty="0"/>
          </a:p>
        </p:txBody>
      </p:sp>
      <p:pic>
        <p:nvPicPr>
          <p:cNvPr id="30730" name="Picture 10" descr="http://p0.so.qhimgs1.com/bdr/_240_/t01f397866491b7b9d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000372"/>
            <a:ext cx="3857620" cy="3643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课文详解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14546" y="0"/>
            <a:ext cx="53142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天安门的城楼是红的，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71670" y="714356"/>
            <a:ext cx="64556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迎风飘扬的国旗也是红的。</a:t>
            </a:r>
            <a:r>
              <a:rPr lang="zh-CN" altLang="en-US" dirty="0" smtClean="0">
                <a:solidFill>
                  <a:srgbClr val="FFFF00"/>
                </a:solidFill>
              </a:rPr>
              <a:t> </a:t>
            </a:r>
            <a:endParaRPr lang="zh-CN" altLang="en-US" dirty="0" smtClean="0">
              <a:solidFill>
                <a:srgbClr val="FFFF00"/>
              </a:solidFill>
            </a:endParaRPr>
          </a:p>
        </p:txBody>
      </p:sp>
      <p:sp>
        <p:nvSpPr>
          <p:cNvPr id="6" name="文本框 99"/>
          <p:cNvSpPr txBox="1">
            <a:spLocks noChangeArrowheads="1"/>
          </p:cNvSpPr>
          <p:nvPr/>
        </p:nvSpPr>
        <p:spPr bwMode="auto">
          <a:xfrm>
            <a:off x="0" y="1428736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solidFill>
                  <a:srgbClr val="FF0000"/>
                </a:solidFill>
                <a:latin typeface="宋体" pitchFamily="2" charset="-122"/>
              </a:rPr>
              <a:t>_____</a:t>
            </a:r>
            <a:r>
              <a:rPr lang="zh-CN" altLang="en-US" sz="5400" b="1" dirty="0" smtClean="0">
                <a:latin typeface="宋体" pitchFamily="2" charset="-122"/>
              </a:rPr>
              <a:t>是</a:t>
            </a:r>
            <a:r>
              <a:rPr lang="en-US" altLang="zh-CN" sz="5400" b="1" dirty="0" smtClean="0">
                <a:solidFill>
                  <a:srgbClr val="FF0000"/>
                </a:solidFill>
                <a:latin typeface="宋体" pitchFamily="2" charset="-122"/>
              </a:rPr>
              <a:t>_____</a:t>
            </a:r>
            <a:r>
              <a:rPr lang="zh-CN" altLang="en-US" sz="5400" b="1" dirty="0" smtClean="0">
                <a:solidFill>
                  <a:srgbClr val="FF0000"/>
                </a:solidFill>
                <a:latin typeface="宋体" pitchFamily="2" charset="-122"/>
              </a:rPr>
              <a:t>，</a:t>
            </a:r>
            <a:r>
              <a:rPr lang="zh-CN" altLang="en-US" sz="5400" b="1" dirty="0">
                <a:solidFill>
                  <a:srgbClr val="FF0000"/>
                </a:solidFill>
                <a:latin typeface="宋体" pitchFamily="2" charset="-122"/>
              </a:rPr>
              <a:t>　　　　　 </a:t>
            </a:r>
            <a:r>
              <a:rPr lang="en-US" altLang="zh-CN" sz="5400" b="1" dirty="0">
                <a:solidFill>
                  <a:srgbClr val="FF0000"/>
                </a:solidFill>
                <a:latin typeface="宋体" pitchFamily="2" charset="-122"/>
              </a:rPr>
              <a:t>______</a:t>
            </a:r>
            <a:r>
              <a:rPr lang="en-US" altLang="zh-CN" sz="5400" b="1" u="sng" dirty="0">
                <a:solidFill>
                  <a:srgbClr val="FF0000"/>
                </a:solidFill>
                <a:latin typeface="宋体" pitchFamily="2" charset="-122"/>
              </a:rPr>
              <a:t>         </a:t>
            </a:r>
            <a:r>
              <a:rPr lang="zh-CN" altLang="en-US" sz="5400" b="1" dirty="0" smtClean="0">
                <a:solidFill>
                  <a:srgbClr val="FF0000"/>
                </a:solidFill>
                <a:latin typeface="宋体" pitchFamily="2" charset="-122"/>
              </a:rPr>
              <a:t>，</a:t>
            </a:r>
            <a:r>
              <a:rPr lang="zh-CN" altLang="en-US" sz="5400" b="1" dirty="0">
                <a:solidFill>
                  <a:srgbClr val="FF0000"/>
                </a:solidFill>
                <a:latin typeface="宋体" pitchFamily="2" charset="-122"/>
              </a:rPr>
              <a:t>　　　　　</a:t>
            </a:r>
            <a:r>
              <a:rPr lang="en-US" altLang="zh-CN" sz="5400" b="1" dirty="0">
                <a:solidFill>
                  <a:srgbClr val="FF0000"/>
                </a:solidFill>
                <a:latin typeface="宋体" pitchFamily="2" charset="-122"/>
              </a:rPr>
              <a:t>_______</a:t>
            </a:r>
            <a:r>
              <a:rPr lang="en-US" altLang="zh-CN" sz="5400" b="1" u="sng" dirty="0">
                <a:solidFill>
                  <a:srgbClr val="FF0000"/>
                </a:solidFill>
                <a:latin typeface="宋体" pitchFamily="2" charset="-122"/>
              </a:rPr>
              <a:t>       </a:t>
            </a:r>
            <a:r>
              <a:rPr lang="en-US" altLang="zh-CN" sz="5400" b="1" dirty="0" smtClean="0">
                <a:solidFill>
                  <a:srgbClr val="FF0000"/>
                </a:solidFill>
                <a:latin typeface="宋体" pitchFamily="2" charset="-122"/>
              </a:rPr>
              <a:t>_</a:t>
            </a:r>
            <a:r>
              <a:rPr lang="zh-CN" altLang="en-US" sz="5400" b="1" dirty="0" smtClean="0">
                <a:solidFill>
                  <a:srgbClr val="FF0000"/>
                </a:solidFill>
                <a:latin typeface="宋体" pitchFamily="2" charset="-122"/>
              </a:rPr>
              <a:t>，</a:t>
            </a:r>
            <a:r>
              <a:rPr lang="zh-CN" altLang="en-US" sz="5400" b="1" dirty="0">
                <a:solidFill>
                  <a:srgbClr val="FF0000"/>
                </a:solidFill>
                <a:latin typeface="宋体" pitchFamily="2" charset="-122"/>
              </a:rPr>
              <a:t>　　　　　</a:t>
            </a:r>
            <a:r>
              <a:rPr lang="en-US" altLang="zh-CN" sz="5400" b="1" dirty="0" smtClean="0">
                <a:solidFill>
                  <a:srgbClr val="FF0000"/>
                </a:solidFill>
                <a:latin typeface="宋体" pitchFamily="2" charset="-122"/>
              </a:rPr>
              <a:t>______</a:t>
            </a:r>
            <a:r>
              <a:rPr lang="zh-CN" altLang="en-US" sz="5400" b="1" dirty="0" smtClean="0">
                <a:solidFill>
                  <a:srgbClr val="FF0000"/>
                </a:solidFill>
                <a:latin typeface="宋体" pitchFamily="2" charset="-122"/>
              </a:rPr>
              <a:t>也是</a:t>
            </a:r>
            <a:r>
              <a:rPr lang="en-US" altLang="zh-CN" sz="5400" b="1" dirty="0" smtClean="0">
                <a:solidFill>
                  <a:srgbClr val="FF0000"/>
                </a:solidFill>
                <a:latin typeface="宋体" pitchFamily="2" charset="-122"/>
              </a:rPr>
              <a:t>______ </a:t>
            </a:r>
            <a:r>
              <a:rPr lang="zh-CN" altLang="en-US" sz="5400" b="1" dirty="0" smtClean="0">
                <a:solidFill>
                  <a:srgbClr val="FF0000"/>
                </a:solidFill>
                <a:latin typeface="宋体" pitchFamily="2" charset="-122"/>
              </a:rPr>
              <a:t>。</a:t>
            </a:r>
            <a:endParaRPr lang="zh-CN" altLang="en-US" sz="54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pic>
        <p:nvPicPr>
          <p:cNvPr id="7" name="图片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28" y="1428736"/>
            <a:ext cx="314327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4741862"/>
            <a:ext cx="2357454" cy="211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4376737"/>
            <a:ext cx="2857488" cy="248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857761"/>
            <a:ext cx="2071670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9124" y="4731253"/>
            <a:ext cx="1928826" cy="2126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42918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   是</a:t>
            </a:r>
            <a:r>
              <a:rPr lang="zh-CN" altLang="en-US" sz="4800" dirty="0">
                <a:solidFill>
                  <a:srgbClr val="FF0000"/>
                </a:solidFill>
              </a:rPr>
              <a:t>啊，红色是我们中华民族最喜爱的颜色了，简直可以说是我们中华民族文化的象征，看到了红色，就像看到了中国。因为它代表着喜庆、美好、温暖和团圆。许多时候和许多地方都可以看到红色，</a:t>
            </a:r>
          </a:p>
        </p:txBody>
      </p:sp>
      <p:sp>
        <p:nvSpPr>
          <p:cNvPr id="3" name="同侧圆角矩形 2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200" dirty="0" smtClean="0">
                <a:solidFill>
                  <a:srgbClr val="FFFF00"/>
                </a:solidFill>
                <a:latin typeface="Arial" pitchFamily="34" charset="0"/>
              </a:rPr>
              <a:t>课文总结</a:t>
            </a:r>
            <a:endParaRPr lang="zh-CN" altLang="en-US" sz="3200" dirty="0">
              <a:solidFill>
                <a:srgbClr val="FFFF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华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439</TotalTime>
  <Words>307</Words>
  <Application>Microsoft Office PowerPoint</Application>
  <PresentationFormat>全屏显示(4:3)</PresentationFormat>
  <Paragraphs>94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23</cp:revision>
  <dcterms:created xsi:type="dcterms:W3CDTF">2017-04-12T23:29:10Z</dcterms:created>
  <dcterms:modified xsi:type="dcterms:W3CDTF">2017-04-13T06:48:57Z</dcterms:modified>
</cp:coreProperties>
</file>