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7" r:id="rId2"/>
    <p:sldId id="256" r:id="rId3"/>
    <p:sldId id="258" r:id="rId4"/>
    <p:sldId id="259" r:id="rId5"/>
    <p:sldId id="264" r:id="rId6"/>
    <p:sldId id="265" r:id="rId7"/>
    <p:sldId id="260" r:id="rId8"/>
    <p:sldId id="261" r:id="rId9"/>
    <p:sldId id="262" r:id="rId10"/>
    <p:sldId id="266" r:id="rId11"/>
    <p:sldId id="263" r:id="rId12"/>
    <p:sldId id="268" r:id="rId13"/>
    <p:sldId id="267" r:id="rId14"/>
    <p:sldId id="270" r:id="rId15"/>
    <p:sldId id="269" r:id="rId16"/>
    <p:sldId id="272" r:id="rId17"/>
    <p:sldId id="276" r:id="rId18"/>
    <p:sldId id="277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2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1B3B9-A7B3-4CF1-A75C-A373F8B29885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23206B-AAD3-4A7D-B94C-7B440DFA8C8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3206B-AAD3-4A7D-B94C-7B440DFA8C8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3206B-AAD3-4A7D-B94C-7B440DFA8C8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3206B-AAD3-4A7D-B94C-7B440DFA8C8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FEFAA74-30E9-49B8-991F-92472E292982}" type="datetimeFigureOut">
              <a:rPr lang="zh-CN" altLang="en-US" smtClean="0"/>
              <a:pPr/>
              <a:t>2016/9/8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130DA79-DF69-4F50-A806-CDA767839E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80F58PICat7_1024.jpg"/>
          <p:cNvPicPr>
            <a:picLocks noChangeAspect="1"/>
          </p:cNvPicPr>
          <p:nvPr/>
        </p:nvPicPr>
        <p:blipFill>
          <a:blip r:embed="rId2"/>
          <a:srcRect l="2408" r="2081" b="1666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8860" y="500042"/>
            <a:ext cx="41434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拼 音 王 国</a:t>
            </a:r>
            <a:endParaRPr lang="zh-CN" altLang="en-US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5786" y="2285992"/>
            <a:ext cx="250033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ea"/>
                <a:ea typeface="+mj-ea"/>
              </a:rPr>
              <a:t>声母</a:t>
            </a:r>
            <a:endParaRPr lang="zh-CN" altLang="en-US" sz="8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57752" y="3071810"/>
            <a:ext cx="11240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韵母</a:t>
            </a:r>
            <a:endParaRPr lang="zh-CN" altLang="en-US" sz="36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643570" y="3857628"/>
            <a:ext cx="30027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整体认读音节</a:t>
            </a:r>
            <a:endParaRPr lang="zh-CN" altLang="en-US" sz="360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1142984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</a:t>
            </a:r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  <a:cs typeface="Arial Unicode MS" pitchFamily="34" charset="-122"/>
              </a:rPr>
              <a:t>ō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6050" y="2643182"/>
            <a:ext cx="857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方正舒体" pitchFamily="2" charset="-122"/>
                <a:ea typeface="方正舒体" pitchFamily="2" charset="-122"/>
              </a:rPr>
              <a:t>ō</a:t>
            </a:r>
            <a:endParaRPr lang="zh-CN" altLang="en-US" sz="96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786058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</a:t>
            </a:r>
            <a:endParaRPr lang="zh-CN" altLang="en-US" sz="9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28728" y="3643314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643306" y="3643314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72066" y="2857496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pō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500042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+mj-ea"/>
                <a:ea typeface="+mj-ea"/>
              </a:rPr>
              <a:t>爬 山 坡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4500570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pō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28860" y="4500570"/>
            <a:ext cx="132279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pó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38292" y="4572008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pǒ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52870" y="4534453"/>
            <a:ext cx="132600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pò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5" name="图片 14" descr="970517182.jpg"/>
          <p:cNvPicPr>
            <a:picLocks noChangeAspect="1"/>
          </p:cNvPicPr>
          <p:nvPr/>
        </p:nvPicPr>
        <p:blipFill>
          <a:blip r:embed="rId2"/>
          <a:srcRect l="4687" t="57292" r="67188" b="21875"/>
          <a:stretch>
            <a:fillRect/>
          </a:stretch>
        </p:blipFill>
        <p:spPr>
          <a:xfrm>
            <a:off x="4572000" y="571480"/>
            <a:ext cx="3857652" cy="21431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572264" y="2071678"/>
            <a:ext cx="9286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/>
              <a:t>pá</a:t>
            </a:r>
            <a:endParaRPr lang="zh-CN" altLang="en-US" sz="2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214678" y="1785926"/>
            <a:ext cx="10715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/>
              <a:t>pīng</a:t>
            </a:r>
            <a:endParaRPr lang="zh-CN" altLang="en-US" sz="2600" b="1" dirty="0"/>
          </a:p>
        </p:txBody>
      </p:sp>
      <p:sp>
        <p:nvSpPr>
          <p:cNvPr id="6" name="圆角矩形 5"/>
          <p:cNvSpPr/>
          <p:nvPr/>
        </p:nvSpPr>
        <p:spPr>
          <a:xfrm>
            <a:off x="1643042" y="1928802"/>
            <a:ext cx="3071834" cy="3857652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 descr="879092683.jpg"/>
          <p:cNvPicPr>
            <a:picLocks noChangeAspect="1"/>
          </p:cNvPicPr>
          <p:nvPr/>
        </p:nvPicPr>
        <p:blipFill>
          <a:blip r:embed="rId3"/>
          <a:srcRect l="34722" t="47916" r="12500" b="34375"/>
          <a:stretch>
            <a:fillRect/>
          </a:stretch>
        </p:blipFill>
        <p:spPr>
          <a:xfrm rot="16200000">
            <a:off x="2214546" y="2928934"/>
            <a:ext cx="3857652" cy="185738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14414" y="2000240"/>
            <a:ext cx="22621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rgbClr val="FFFF00"/>
                </a:solidFill>
                <a:effectLst/>
                <a:latin typeface="+mj-ea"/>
                <a:ea typeface="+mj-ea"/>
              </a:rPr>
              <a:t>婆</a:t>
            </a:r>
            <a:r>
              <a:rPr lang="zh-CN" altLang="en-US" sz="5400" b="1" dirty="0" smtClean="0">
                <a:ln/>
                <a:solidFill>
                  <a:srgbClr val="FFFF00"/>
                </a:solidFill>
                <a:latin typeface="+mj-ea"/>
                <a:ea typeface="+mj-ea"/>
              </a:rPr>
              <a:t>婆</a:t>
            </a:r>
            <a:r>
              <a:rPr lang="zh-CN" altLang="en-US" sz="5400" b="1" cap="none" spc="0" dirty="0" smtClean="0">
                <a:ln/>
                <a:solidFill>
                  <a:srgbClr val="FFFF00"/>
                </a:solidFill>
                <a:effectLst/>
                <a:latin typeface="+mj-ea"/>
                <a:ea typeface="+mj-ea"/>
              </a:rPr>
              <a:t>（   ）  </a:t>
            </a:r>
            <a:endParaRPr lang="zh-CN" altLang="en-US" sz="5400" b="1" cap="none" spc="0" dirty="0">
              <a:ln/>
              <a:solidFill>
                <a:srgbClr val="FFFF00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28794" y="2928934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pó</a:t>
            </a:r>
            <a:endParaRPr lang="zh-CN" altLang="en-US" sz="4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79092683.jpg"/>
          <p:cNvPicPr>
            <a:picLocks noChangeAspect="1"/>
          </p:cNvPicPr>
          <p:nvPr/>
        </p:nvPicPr>
        <p:blipFill>
          <a:blip r:embed="rId2"/>
          <a:srcRect l="12684" t="63404" r="47808" b="2522"/>
          <a:stretch>
            <a:fillRect/>
          </a:stretch>
        </p:blipFill>
        <p:spPr>
          <a:xfrm rot="16200000">
            <a:off x="1000100" y="214290"/>
            <a:ext cx="2857520" cy="32861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 l="2596"/>
          <a:stretch>
            <a:fillRect/>
          </a:stretch>
        </p:blipFill>
        <p:spPr bwMode="auto">
          <a:xfrm>
            <a:off x="357158" y="4052909"/>
            <a:ext cx="4110052" cy="24479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图片 4" descr="1733076894.jpg"/>
          <p:cNvPicPr>
            <a:picLocks noChangeAspect="1"/>
          </p:cNvPicPr>
          <p:nvPr/>
        </p:nvPicPr>
        <p:blipFill>
          <a:blip r:embed="rId4"/>
          <a:srcRect l="6944" t="12500" r="16666" b="15625"/>
          <a:stretch>
            <a:fillRect/>
          </a:stretch>
        </p:blipFill>
        <p:spPr>
          <a:xfrm>
            <a:off x="4714876" y="142852"/>
            <a:ext cx="3929090" cy="4929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887843667.jpg"/>
          <p:cNvPicPr>
            <a:picLocks noChangeAspect="1"/>
          </p:cNvPicPr>
          <p:nvPr/>
        </p:nvPicPr>
        <p:blipFill>
          <a:blip r:embed="rId2"/>
          <a:srcRect l="33333" t="12500" r="30556" b="19791"/>
          <a:stretch>
            <a:fillRect/>
          </a:stretch>
        </p:blipFill>
        <p:spPr>
          <a:xfrm>
            <a:off x="3786182" y="714356"/>
            <a:ext cx="2286016" cy="5715040"/>
          </a:xfrm>
          <a:prstGeom prst="rect">
            <a:avLst/>
          </a:prstGeom>
        </p:spPr>
      </p:pic>
      <p:pic>
        <p:nvPicPr>
          <p:cNvPr id="3" name="图片 2" descr="879092683.jpg"/>
          <p:cNvPicPr>
            <a:picLocks noChangeAspect="1"/>
          </p:cNvPicPr>
          <p:nvPr/>
        </p:nvPicPr>
        <p:blipFill>
          <a:blip r:embed="rId3"/>
          <a:srcRect t="33333" b="33333"/>
          <a:stretch>
            <a:fillRect/>
          </a:stretch>
        </p:blipFill>
        <p:spPr>
          <a:xfrm rot="16200000">
            <a:off x="-1738336" y="1904986"/>
            <a:ext cx="6858004" cy="30480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62239" y="2357430"/>
            <a:ext cx="29674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一根拐杖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f f f</a:t>
            </a:r>
            <a:endParaRPr lang="en-US" altLang="zh-CN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338138"/>
            <a:ext cx="8485187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72198" y="823373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7072330" y="1537753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15272" y="0"/>
            <a:ext cx="9076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 </a:t>
            </a:r>
            <a:r>
              <a:rPr lang="en-US" altLang="zh-CN" sz="8000" b="1" dirty="0" err="1" smtClean="0">
                <a:latin typeface="方正舒体" pitchFamily="2" charset="-122"/>
                <a:ea typeface="方正舒体" pitchFamily="2" charset="-122"/>
              </a:rPr>
              <a:t>i</a:t>
            </a:r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 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61087" y="1323439"/>
            <a:ext cx="7537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a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7072330" y="1037687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4105" t="29219" r="21110" b="18188"/>
          <a:stretch>
            <a:fillRect/>
          </a:stretch>
        </p:blipFill>
        <p:spPr bwMode="auto">
          <a:xfrm>
            <a:off x="357158" y="285728"/>
            <a:ext cx="4762534" cy="2571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2643174" y="4071942"/>
            <a:ext cx="857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方正舒体" pitchFamily="2" charset="-122"/>
                <a:ea typeface="方正舒体" pitchFamily="2" charset="-122"/>
              </a:rPr>
              <a:t> ǐ</a:t>
            </a:r>
            <a:endParaRPr lang="zh-CN" altLang="en-US" sz="96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4143380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</a:t>
            </a:r>
            <a:endParaRPr lang="zh-CN" altLang="en-US" sz="9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00166" y="5000636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3714744" y="500063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143504" y="4214818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mǐ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596" y="5463123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mī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428860" y="5463123"/>
            <a:ext cx="13244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mí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38292" y="5534561"/>
            <a:ext cx="13244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mǐ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52870" y="5497006"/>
            <a:ext cx="132440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mì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662" y="3034255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mǐ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357298"/>
            <a:ext cx="7620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786050" y="1538575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mò</a:t>
            </a:r>
            <a:endParaRPr lang="zh-CN" altLang="en-US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57818" y="150017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mì</a:t>
            </a:r>
            <a:endParaRPr lang="zh-CN" altLang="en-US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58082" y="157161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86644" y="1571612"/>
            <a:ext cx="609600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25968" t="49027" r="38413" b="23396"/>
          <a:stretch>
            <a:fillRect/>
          </a:stretch>
        </p:blipFill>
        <p:spPr bwMode="auto">
          <a:xfrm>
            <a:off x="500066" y="417100"/>
            <a:ext cx="4572000" cy="265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7" name="TextBox 16"/>
          <p:cNvSpPr txBox="1"/>
          <p:nvPr/>
        </p:nvSpPr>
        <p:spPr>
          <a:xfrm>
            <a:off x="6072198" y="823373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072330" y="1537753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715272" y="0"/>
            <a:ext cx="10198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u 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61087" y="1323439"/>
            <a:ext cx="7537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a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7072330" y="1037687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86050" y="4000504"/>
            <a:ext cx="857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方正舒体" pitchFamily="2" charset="-122"/>
                <a:ea typeface="方正舒体" pitchFamily="2" charset="-122"/>
              </a:rPr>
              <a:t>ǔ</a:t>
            </a:r>
            <a:endParaRPr lang="zh-CN" altLang="en-US" sz="96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34" y="4288232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f</a:t>
            </a:r>
            <a:endParaRPr lang="zh-CN" altLang="en-US" sz="9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500166" y="5000636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3714744" y="5000636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143504" y="4214818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fǔ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8596" y="5463123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fū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428860" y="5463123"/>
            <a:ext cx="10406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fú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38292" y="5534561"/>
            <a:ext cx="10406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fǔ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52870" y="5497006"/>
            <a:ext cx="104067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err="1" smtClean="0">
                <a:solidFill>
                  <a:srgbClr val="00206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fù</a:t>
            </a:r>
            <a:endParaRPr lang="zh-CN" altLang="en-US" sz="8000" b="1" dirty="0">
              <a:solidFill>
                <a:srgbClr val="00206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8662" y="3034255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fǔ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7" grpId="0"/>
      <p:bldP spid="28" grpId="0"/>
      <p:bldP spid="29" grpId="0"/>
      <p:bldP spid="30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879092683.jpg"/>
          <p:cNvPicPr>
            <a:picLocks noChangeAspect="1"/>
          </p:cNvPicPr>
          <p:nvPr/>
        </p:nvPicPr>
        <p:blipFill>
          <a:blip r:embed="rId2"/>
          <a:srcRect l="2777" t="20833" r="4166" b="6250"/>
          <a:stretch>
            <a:fillRect/>
          </a:stretch>
        </p:blipFill>
        <p:spPr>
          <a:xfrm rot="16200000">
            <a:off x="1143001" y="-1143003"/>
            <a:ext cx="6858000" cy="9144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4459" y="1714488"/>
            <a:ext cx="733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071802" y="183421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</a:t>
            </a:r>
            <a:r>
              <a:rPr lang="en-US" altLang="zh-CN" sz="2400" b="1" dirty="0" err="1" smtClean="0">
                <a:latin typeface="方正舒体" pitchFamily="2" charset="-122"/>
                <a:ea typeface="方正舒体" pitchFamily="2" charset="-122"/>
              </a:rPr>
              <a:t>à</a:t>
            </a:r>
            <a:endParaRPr lang="zh-CN" altLang="en-US" sz="24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183421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fǔ</a:t>
            </a:r>
            <a:endParaRPr lang="zh-CN" altLang="en-US" sz="2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785786" y="4643446"/>
            <a:ext cx="629531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rgbClr val="FF0000"/>
                </a:solidFill>
              </a:rPr>
              <a:t> 右下半圆</a:t>
            </a:r>
            <a:r>
              <a:rPr lang="en-US" altLang="zh-CN" sz="5400" b="1" dirty="0" smtClean="0">
                <a:ln/>
                <a:solidFill>
                  <a:srgbClr val="FF0000"/>
                </a:solidFill>
              </a:rPr>
              <a:t>——b b b</a:t>
            </a:r>
            <a:endParaRPr lang="zh-CN" altLang="en-US" sz="5400" b="1" dirty="0">
              <a:ln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t="15094" r="629"/>
          <a:stretch>
            <a:fillRect/>
          </a:stretch>
        </p:blipFill>
        <p:spPr bwMode="auto">
          <a:xfrm>
            <a:off x="285720" y="142876"/>
            <a:ext cx="4206871" cy="321468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t="24327" b="-2922"/>
          <a:stretch>
            <a:fillRect/>
          </a:stretch>
        </p:blipFill>
        <p:spPr bwMode="auto">
          <a:xfrm>
            <a:off x="214282" y="3643314"/>
            <a:ext cx="3357586" cy="300039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矩形 3"/>
          <p:cNvSpPr/>
          <p:nvPr/>
        </p:nvSpPr>
        <p:spPr>
          <a:xfrm>
            <a:off x="4643438" y="428604"/>
            <a:ext cx="269176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大菠萝</a:t>
            </a:r>
            <a:endParaRPr lang="en-US" altLang="zh-CN" sz="5400" b="1" cap="none" spc="0" dirty="0" smtClean="0">
              <a:ln w="11430"/>
              <a:solidFill>
                <a:srgbClr val="F8A208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US" altLang="zh-CN" sz="5400" b="1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</a:t>
            </a:r>
            <a:r>
              <a:rPr lang="zh-CN" altLang="en-US" sz="5400" b="1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，</a:t>
            </a:r>
            <a:r>
              <a:rPr lang="en-US" altLang="zh-CN" sz="5400" b="1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</a:t>
            </a:r>
            <a:r>
              <a:rPr lang="zh-CN" altLang="en-US" sz="5400" b="1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，</a:t>
            </a:r>
            <a:r>
              <a:rPr lang="en-US" altLang="zh-CN" sz="5400" b="1" dirty="0" smtClean="0">
                <a:ln w="11430"/>
                <a:solidFill>
                  <a:srgbClr val="F8A208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</a:t>
            </a:r>
            <a:endParaRPr lang="zh-CN" altLang="en-US" sz="5400" b="1" cap="none" spc="0" dirty="0">
              <a:ln w="11430"/>
              <a:solidFill>
                <a:srgbClr val="F8A208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3306" y="4786322"/>
            <a:ext cx="1588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广播</a:t>
            </a:r>
            <a:endParaRPr lang="zh-CN" alt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图片 5" descr="495365505.jpg"/>
          <p:cNvPicPr>
            <a:picLocks noChangeAspect="1"/>
          </p:cNvPicPr>
          <p:nvPr/>
        </p:nvPicPr>
        <p:blipFill>
          <a:blip r:embed="rId4"/>
          <a:srcRect l="11111" t="9435" r="21719" b="18750"/>
          <a:stretch>
            <a:fillRect/>
          </a:stretch>
        </p:blipFill>
        <p:spPr>
          <a:xfrm>
            <a:off x="5429257" y="2102056"/>
            <a:ext cx="3286148" cy="46845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00034" y="5643578"/>
            <a:ext cx="629531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rgbClr val="FF0000"/>
                </a:solidFill>
              </a:rPr>
              <a:t> 右上半圆</a:t>
            </a:r>
            <a:r>
              <a:rPr lang="en-US" altLang="zh-CN" sz="5400" b="1" dirty="0" smtClean="0">
                <a:ln/>
                <a:solidFill>
                  <a:srgbClr val="FF0000"/>
                </a:solidFill>
              </a:rPr>
              <a:t>——p p p</a:t>
            </a:r>
            <a:endParaRPr lang="zh-CN" altLang="en-US" sz="5400" b="1" dirty="0">
              <a:ln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t="10454"/>
          <a:stretch>
            <a:fillRect/>
          </a:stretch>
        </p:blipFill>
        <p:spPr bwMode="auto">
          <a:xfrm>
            <a:off x="142844" y="3357562"/>
            <a:ext cx="4071966" cy="33327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矩形 4"/>
          <p:cNvSpPr/>
          <p:nvPr/>
        </p:nvSpPr>
        <p:spPr>
          <a:xfrm>
            <a:off x="4643438" y="4286256"/>
            <a:ext cx="26432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rgbClr val="FF0000"/>
                </a:solidFill>
                <a:effectLst/>
              </a:rPr>
              <a:t>泼水 </a:t>
            </a:r>
            <a:endParaRPr lang="en-US" altLang="zh-CN" sz="5400" b="1" cap="none" spc="0" dirty="0" smtClean="0">
              <a:ln/>
              <a:solidFill>
                <a:srgbClr val="FF0000"/>
              </a:solidFill>
              <a:effectLst/>
            </a:endParaRPr>
          </a:p>
          <a:p>
            <a:pPr algn="ctr"/>
            <a:r>
              <a:rPr lang="en-US" altLang="zh-CN" sz="5400" b="1" dirty="0" smtClean="0">
                <a:ln/>
                <a:solidFill>
                  <a:srgbClr val="FF0000"/>
                </a:solidFill>
              </a:rPr>
              <a:t> p p p</a:t>
            </a:r>
            <a:endParaRPr lang="zh-CN" alt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  <p:pic>
        <p:nvPicPr>
          <p:cNvPr id="6" name="图片 5" descr="1804429237.jpg"/>
          <p:cNvPicPr>
            <a:picLocks noChangeAspect="1"/>
          </p:cNvPicPr>
          <p:nvPr/>
        </p:nvPicPr>
        <p:blipFill>
          <a:blip r:embed="rId3"/>
          <a:srcRect l="8333" t="34375" r="11111" b="7291"/>
          <a:stretch>
            <a:fillRect/>
          </a:stretch>
        </p:blipFill>
        <p:spPr>
          <a:xfrm>
            <a:off x="5000596" y="0"/>
            <a:ext cx="4143404" cy="4000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矩形 6"/>
          <p:cNvSpPr/>
          <p:nvPr/>
        </p:nvSpPr>
        <p:spPr>
          <a:xfrm>
            <a:off x="0" y="719720"/>
            <a:ext cx="50545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/>
                <a:solidFill>
                  <a:srgbClr val="FF0000"/>
                </a:solidFill>
              </a:rPr>
              <a:t>小猴推车上山坡</a:t>
            </a:r>
            <a:endParaRPr lang="zh-CN" altLang="en-US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04407229.jpg"/>
          <p:cNvPicPr>
            <a:picLocks noChangeAspect="1"/>
          </p:cNvPicPr>
          <p:nvPr/>
        </p:nvPicPr>
        <p:blipFill>
          <a:blip r:embed="rId3"/>
          <a:srcRect l="16406" t="4166" r="9375" b="46875"/>
          <a:stretch>
            <a:fillRect/>
          </a:stretch>
        </p:blipFill>
        <p:spPr>
          <a:xfrm>
            <a:off x="1214414" y="285728"/>
            <a:ext cx="6786610" cy="335758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TextBox 2"/>
          <p:cNvSpPr txBox="1"/>
          <p:nvPr/>
        </p:nvSpPr>
        <p:spPr>
          <a:xfrm>
            <a:off x="714348" y="4643446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857884" y="4929198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00166" y="5357826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143108" y="3820073"/>
            <a:ext cx="7505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a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88923" y="5105957"/>
            <a:ext cx="7377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o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4714884"/>
            <a:ext cx="10715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</a:t>
            </a:r>
            <a:endParaRPr lang="zh-CN" altLang="en-US" sz="80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500166" y="4857760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57884" y="5429264"/>
            <a:ext cx="71438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572264" y="4000504"/>
            <a:ext cx="75052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a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2264" y="5072074"/>
            <a:ext cx="7377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o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8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1643050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ā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86050" y="2643182"/>
            <a:ext cx="857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方正舒体" pitchFamily="2" charset="-122"/>
                <a:ea typeface="方正舒体" pitchFamily="2" charset="-122"/>
              </a:rPr>
              <a:t>ā</a:t>
            </a:r>
            <a:endParaRPr lang="zh-CN" altLang="en-US" sz="9600" b="1" dirty="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786058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endParaRPr lang="zh-CN" altLang="en-US" sz="96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28728" y="3643314"/>
            <a:ext cx="128588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643306" y="3643314"/>
            <a:ext cx="135732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072066" y="2857496"/>
            <a:ext cx="16430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lang="en-US" altLang="zh-CN" sz="8000" b="1" dirty="0" smtClean="0">
                <a:latin typeface="方正舒体" pitchFamily="2" charset="-122"/>
                <a:ea typeface="方正舒体" pitchFamily="2" charset="-122"/>
              </a:rPr>
              <a:t>ā</a:t>
            </a:r>
            <a:endParaRPr lang="zh-CN" altLang="en-US" sz="8000" b="1" dirty="0">
              <a:latin typeface="方正舒体" pitchFamily="2" charset="-122"/>
              <a:ea typeface="方正舒体" pitchFamily="2" charset="-122"/>
            </a:endParaRPr>
          </a:p>
        </p:txBody>
      </p:sp>
      <p:pic>
        <p:nvPicPr>
          <p:cNvPr id="13" name="图片 12" descr="970517182.jpg"/>
          <p:cNvPicPr>
            <a:picLocks noChangeAspect="1"/>
          </p:cNvPicPr>
          <p:nvPr/>
        </p:nvPicPr>
        <p:blipFill>
          <a:blip r:embed="rId2"/>
          <a:srcRect l="5469" t="28125" r="67187" b="52084"/>
          <a:stretch>
            <a:fillRect/>
          </a:stretch>
        </p:blipFill>
        <p:spPr>
          <a:xfrm>
            <a:off x="4214810" y="285728"/>
            <a:ext cx="4342678" cy="235745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42910" y="500042"/>
            <a:ext cx="3286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+mj-ea"/>
                <a:ea typeface="+mj-ea"/>
              </a:rPr>
              <a:t>八只大雁</a:t>
            </a:r>
            <a:endParaRPr lang="zh-CN" altLang="en-US" sz="6000" b="1" dirty="0"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8596" y="4500570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bā</a:t>
            </a:r>
            <a:endParaRPr lang="zh-CN" altLang="en-US" sz="8000" b="1" dirty="0">
              <a:solidFill>
                <a:srgbClr val="00206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28860" y="4500570"/>
            <a:ext cx="13195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bá</a:t>
            </a:r>
            <a:endParaRPr lang="zh-CN" altLang="en-US" sz="8000" b="1" dirty="0">
              <a:solidFill>
                <a:srgbClr val="00206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38292" y="4572008"/>
            <a:ext cx="13195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bǎ</a:t>
            </a:r>
            <a:endParaRPr lang="zh-CN" altLang="en-US" sz="8000" dirty="0">
              <a:solidFill>
                <a:srgbClr val="00206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52870" y="4534453"/>
            <a:ext cx="13195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 smtClean="0">
                <a:solidFill>
                  <a:srgbClr val="002060"/>
                </a:solidFill>
                <a:latin typeface="方正舒体" pitchFamily="2" charset="-122"/>
                <a:ea typeface="方正舒体" pitchFamily="2" charset="-122"/>
              </a:rPr>
              <a:t>bà</a:t>
            </a:r>
            <a:endParaRPr lang="zh-CN" altLang="en-US" sz="8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643306" y="2143116"/>
            <a:ext cx="9286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 dirty="0" smtClean="0"/>
              <a:t>bō</a:t>
            </a:r>
            <a:endParaRPr lang="zh-CN" altLang="en-US" sz="2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572132" y="207167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bà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284</TotalTime>
  <Words>120</Words>
  <Application>Microsoft Office PowerPoint</Application>
  <PresentationFormat>全屏显示(4:3)</PresentationFormat>
  <Paragraphs>73</Paragraphs>
  <Slides>21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TC-PC</dc:creator>
  <cp:lastModifiedBy>TC-PC</cp:lastModifiedBy>
  <cp:revision>26</cp:revision>
  <dcterms:created xsi:type="dcterms:W3CDTF">2016-09-06T10:54:29Z</dcterms:created>
  <dcterms:modified xsi:type="dcterms:W3CDTF">2016-09-08T02:48:18Z</dcterms:modified>
</cp:coreProperties>
</file>