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4" r:id="rId4"/>
    <p:sldId id="257" r:id="rId5"/>
    <p:sldId id="258" r:id="rId6"/>
    <p:sldId id="259" r:id="rId7"/>
    <p:sldId id="260" r:id="rId8"/>
    <p:sldId id="261" r:id="rId9"/>
    <p:sldId id="263" r:id="rId10"/>
    <p:sldId id="265" r:id="rId11"/>
    <p:sldId id="266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01246" cy="685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C9D5D-19A4-4BB3-8C45-60B5CDA5CB3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1CA28-7529-431E-A159-546C6D48FA4D}" type="slidenum">
              <a:rPr lang="zh-CN" altLang="en-US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014720" y="2702559"/>
            <a:ext cx="5542280" cy="1349137"/>
          </a:xfrm>
        </p:spPr>
        <p:txBody>
          <a:bodyPr anchor="b"/>
          <a:lstStyle>
            <a:lvl1pPr algn="l">
              <a:defRPr sz="4800">
                <a:solidFill>
                  <a:srgbClr val="D9A5B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014720" y="4082813"/>
            <a:ext cx="5542280" cy="753348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9A5B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5F5560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6D13A-4B58-43CD-979E-526DE549C9D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FF22D-5A91-4041-8C29-B9CFF1D50D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0124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59843" y="3169920"/>
            <a:ext cx="8392160" cy="1473835"/>
          </a:xfrm>
        </p:spPr>
        <p:txBody>
          <a:bodyPr anchor="b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59843" y="4670743"/>
            <a:ext cx="8392160" cy="85629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103F1-5ADF-4724-9927-9B104AE5240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19421-FDA9-4B27-AF99-ED10F86755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9A5B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5F5560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5F5560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8E942-6B77-4F2B-9E0D-84973657B16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E3FA-D172-4D00-8445-81793C1AF9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737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822027"/>
            <a:ext cx="5157787" cy="33676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737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822027"/>
            <a:ext cx="5183188" cy="336763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EC27C-D97D-45B2-B9DA-FEC234A6B99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E3D32-9290-496E-8F1B-4A8C65A736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000" y="2763520"/>
            <a:ext cx="5349240" cy="996792"/>
          </a:xfrm>
        </p:spPr>
        <p:txBody>
          <a:bodyPr anchor="b"/>
          <a:lstStyle>
            <a:lvl1pPr algn="l">
              <a:defRPr>
                <a:solidFill>
                  <a:srgbClr val="D9A5B2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E6424-79F5-4D94-80BA-F747E38DE36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4D083-0C0E-4A43-B593-D3E5E1CD9339}" type="slidenum">
              <a:rPr lang="zh-CN" altLang="en-US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3" hasCustomPrompt="1"/>
          </p:nvPr>
        </p:nvSpPr>
        <p:spPr>
          <a:xfrm>
            <a:off x="6096001" y="3810317"/>
            <a:ext cx="5349240" cy="822643"/>
          </a:xfrm>
        </p:spPr>
        <p:txBody>
          <a:bodyPr/>
          <a:lstStyle>
            <a:lvl1pPr marL="0" indent="0" algn="l">
              <a:buFontTx/>
              <a:buNone/>
              <a:defRPr sz="1800"/>
            </a:lvl1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01246" cy="6858000"/>
          </a:xfrm>
          <a:prstGeom prst="rect">
            <a:avLst/>
          </a:prstGeom>
        </p:spPr>
      </p:pic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5715D-5CA3-4742-85EE-FA0D6E41C47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7A27E-BA49-4311-BAED-872A9A00A8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/>
          <a:lstStyle>
            <a:lvl1pPr>
              <a:defRPr sz="4000">
                <a:solidFill>
                  <a:srgbClr val="D9A5B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5F556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29370" y="365125"/>
            <a:ext cx="132442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9879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9067"/>
            <a:ext cx="10515600" cy="5575095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rgbClr val="5F5560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701246" cy="6858000"/>
          </a:xfrm>
          <a:prstGeom prst="rect">
            <a:avLst/>
          </a:prstGeom>
        </p:spPr>
      </p:pic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8B69B3-E199-4837-98C3-0260112B717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0710A62-919F-457E-B9F7-5FD268D23A4E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238750" y="2484754"/>
            <a:ext cx="5542280" cy="1349137"/>
          </a:xfrm>
        </p:spPr>
        <p:txBody>
          <a:bodyPr/>
          <a:lstStyle/>
          <a:p>
            <a:r>
              <a:rPr lang="zh-CN" altLang="en-US" sz="5400" b="1" dirty="0">
                <a:solidFill>
                  <a:schemeClr val="tx1"/>
                </a:solidFill>
              </a:rPr>
              <a:t>语文天地</a:t>
            </a:r>
            <a:br>
              <a:rPr lang="zh-CN" altLang="en-US" b="1" dirty="0">
                <a:solidFill>
                  <a:schemeClr val="tx1"/>
                </a:solidFill>
              </a:rPr>
            </a:br>
            <a:r>
              <a:rPr lang="zh-CN" altLang="en-US" b="1" dirty="0">
                <a:solidFill>
                  <a:schemeClr val="tx1"/>
                </a:solidFill>
              </a:rPr>
              <a:t>               </a:t>
            </a:r>
            <a:r>
              <a:rPr lang="zh-CN" altLang="en-US" sz="3600" b="1" dirty="0">
                <a:solidFill>
                  <a:schemeClr val="tx1"/>
                </a:solidFill>
              </a:rPr>
              <a:t>第三单元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681720" y="5934075"/>
            <a:ext cx="2698750" cy="753110"/>
          </a:xfrm>
        </p:spPr>
        <p:txBody>
          <a:bodyPr/>
          <a:lstStyle/>
          <a:p>
            <a:r>
              <a:rPr lang="zh-CN" altLang="en-US" sz="2400" b="1"/>
              <a:t>主讲老师：</a:t>
            </a:r>
            <a:r>
              <a:rPr lang="zh-CN" altLang="en-US" sz="2400" b="1">
                <a:latin typeface="华文行楷" panose="02010800040101010101" charset="-122"/>
                <a:ea typeface="华文行楷" panose="02010800040101010101" charset="-122"/>
              </a:rPr>
              <a:t>杨韩丽</a:t>
            </a:r>
            <a:endParaRPr lang="zh-CN" altLang="en-US" sz="2400" b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245110" y="156845"/>
            <a:ext cx="7620635" cy="646430"/>
          </a:xfrm>
        </p:spPr>
        <p:txBody>
          <a:bodyPr>
            <a:noAutofit/>
          </a:bodyPr>
          <a:p>
            <a:r>
              <a:rPr lang="zh-CN" altLang="en-US" sz="3600" b="1"/>
              <a:t>一、读一读，写写画线的词语</a:t>
            </a:r>
            <a:endParaRPr lang="zh-CN" altLang="en-US" sz="36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9900" y="1329690"/>
            <a:ext cx="9919335" cy="1559560"/>
          </a:xfrm>
        </p:spPr>
        <p:txBody>
          <a:bodyPr>
            <a:normAutofit/>
          </a:bodyPr>
          <a:p>
            <a:r>
              <a:rPr lang="zh-CN" altLang="en-US" sz="4000" b="1"/>
              <a:t>硬币    </a:t>
            </a:r>
            <a:r>
              <a:rPr lang="zh-CN" altLang="en-US" sz="4000" b="1" u="sng">
                <a:solidFill>
                  <a:schemeClr val="tx1"/>
                </a:solidFill>
              </a:rPr>
              <a:t>污泥</a:t>
            </a:r>
            <a:r>
              <a:rPr lang="zh-CN" altLang="en-US" sz="4000" b="1">
                <a:solidFill>
                  <a:schemeClr val="tx1"/>
                </a:solidFill>
              </a:rPr>
              <a:t>  </a:t>
            </a:r>
            <a:r>
              <a:rPr lang="zh-CN" altLang="en-US" sz="4000" b="1"/>
              <a:t> 闪烁  </a:t>
            </a:r>
            <a:r>
              <a:rPr lang="zh-CN" altLang="en-US" sz="4000" b="1" u="sng"/>
              <a:t>温暖</a:t>
            </a:r>
            <a:r>
              <a:rPr lang="zh-CN" altLang="en-US" sz="4000" b="1"/>
              <a:t>   映照   照耀  </a:t>
            </a:r>
            <a:r>
              <a:rPr lang="zh-CN" altLang="en-US" sz="4000" b="1" u="sng"/>
              <a:t>辽阔</a:t>
            </a:r>
            <a:endParaRPr lang="zh-CN" altLang="en-US" sz="4000"/>
          </a:p>
          <a:p>
            <a:r>
              <a:rPr lang="zh-CN" altLang="en-US" sz="4000"/>
              <a:t> 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666750" y="2639060"/>
            <a:ext cx="9906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u="sng"/>
              <a:t>惊喜  </a:t>
            </a:r>
            <a:r>
              <a:rPr lang="zh-CN" altLang="en-US" sz="4000" b="1"/>
              <a:t>激动  斩钉截铁   </a:t>
            </a:r>
            <a:r>
              <a:rPr lang="zh-CN" altLang="en-US" sz="4000" b="1" u="sng"/>
              <a:t>学识</a:t>
            </a:r>
            <a:r>
              <a:rPr lang="zh-CN" altLang="en-US" sz="4000" b="1"/>
              <a:t>  渊博  遗憾  </a:t>
            </a:r>
            <a:r>
              <a:rPr lang="zh-CN" altLang="en-US" sz="4000" b="1" u="sng"/>
              <a:t>尽力</a:t>
            </a:r>
            <a:endParaRPr lang="zh-CN" altLang="en-US" sz="4000" b="1" u="sng"/>
          </a:p>
        </p:txBody>
      </p:sp>
      <p:sp>
        <p:nvSpPr>
          <p:cNvPr id="5" name="文本框 4"/>
          <p:cNvSpPr txBox="1"/>
          <p:nvPr/>
        </p:nvSpPr>
        <p:spPr>
          <a:xfrm>
            <a:off x="768350" y="4026535"/>
            <a:ext cx="9538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虐待  抱怨  糟糕  劈头盖脸  大义凛然 侮辱  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670" y="-1905"/>
            <a:ext cx="10515600" cy="1325563"/>
          </a:xfrm>
        </p:spPr>
        <p:txBody>
          <a:bodyPr/>
          <a:p>
            <a:r>
              <a:rPr lang="zh-CN" altLang="en-US" sz="2800" b="1"/>
              <a:t>二、读句子抄一抄，注意画线的词语</a:t>
            </a:r>
            <a:endParaRPr lang="zh-CN" altLang="en-US" sz="2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9255" y="1143635"/>
            <a:ext cx="10515600" cy="1003935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en-US" altLang="zh-CN" sz="3600" b="1"/>
              <a:t>“</a:t>
            </a:r>
            <a:r>
              <a:rPr lang="zh-CN" altLang="en-US" sz="3600" b="1"/>
              <a:t>我们的祖国解放了！</a:t>
            </a:r>
            <a:r>
              <a:rPr lang="en-US" altLang="zh-CN" sz="3600" b="1"/>
              <a:t>”</a:t>
            </a:r>
            <a:r>
              <a:rPr lang="zh-CN" altLang="en-US" sz="3600" b="1"/>
              <a:t>华罗庚扬了扬手中的报纸，</a:t>
            </a:r>
            <a:r>
              <a:rPr lang="en-US" altLang="zh-CN" sz="3600" b="1"/>
              <a:t>“</a:t>
            </a:r>
            <a:r>
              <a:rPr lang="zh-CN" altLang="en-US" sz="3600" b="1"/>
              <a:t>这一天</a:t>
            </a:r>
            <a:r>
              <a:rPr lang="zh-CN" altLang="en-US" sz="3600" b="1" u="sng"/>
              <a:t>总算</a:t>
            </a:r>
            <a:r>
              <a:rPr lang="zh-CN" altLang="en-US" sz="3600" b="1"/>
              <a:t>盼到了！</a:t>
            </a:r>
            <a:r>
              <a:rPr lang="en-US" altLang="zh-CN" sz="3600" b="1"/>
              <a:t>”</a:t>
            </a:r>
            <a:endParaRPr lang="en-US" altLang="zh-CN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389255" y="2750820"/>
            <a:ext cx="9890760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/>
              <a:t>热那亚的少年跳下床，站直了身子，</a:t>
            </a:r>
            <a:r>
              <a:rPr lang="zh-CN" altLang="en-US" sz="3600" b="1" u="sng"/>
              <a:t>大义凛然</a:t>
            </a:r>
            <a:r>
              <a:rPr lang="zh-CN" altLang="en-US" sz="3600" b="1"/>
              <a:t>地说道：</a:t>
            </a:r>
            <a:r>
              <a:rPr lang="en-US" altLang="zh-CN" sz="3600" b="1"/>
              <a:t>“</a:t>
            </a:r>
            <a:r>
              <a:rPr lang="zh-CN" altLang="en-US" sz="3600" b="1"/>
              <a:t>你们侮辱我的祖国！我不要你们的钱！</a:t>
            </a:r>
            <a:r>
              <a:rPr lang="en-US" altLang="zh-CN" sz="3600" b="1"/>
              <a:t>”</a:t>
            </a:r>
            <a:endParaRPr lang="en-US" altLang="zh-CN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1414780" y="5263515"/>
            <a:ext cx="4136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 8"/>
          <p:cNvSpPr/>
          <p:nvPr/>
        </p:nvSpPr>
        <p:spPr bwMode="auto">
          <a:xfrm>
            <a:off x="389255" y="4282440"/>
            <a:ext cx="4204335" cy="259778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2800" b="1">
                <a:solidFill>
                  <a:srgbClr val="C00000"/>
                </a:solidFill>
                <a:sym typeface="+mn-ea"/>
              </a:rPr>
              <a:t>大义凛然</a:t>
            </a:r>
            <a:r>
              <a:rPr lang="zh-CN" altLang="en-US" sz="2800" b="1">
                <a:sym typeface="+mn-ea"/>
              </a:rPr>
              <a:t>：严峻不可侵犯的样子，形容为了正义的事业坚强不屈。</a:t>
            </a:r>
            <a:endParaRPr lang="zh-CN" altLang="en-US" sz="2800" b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11" name=" 11"/>
          <p:cNvSpPr/>
          <p:nvPr/>
        </p:nvSpPr>
        <p:spPr bwMode="auto">
          <a:xfrm>
            <a:off x="5796280" y="4282440"/>
            <a:ext cx="3823335" cy="264414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3200" b="1">
                <a:solidFill>
                  <a:schemeClr val="tx1"/>
                </a:solidFill>
              </a:rPr>
              <a:t>你是否注意了</a:t>
            </a:r>
            <a:r>
              <a:rPr lang="zh-CN" altLang="en-US" sz="3200" b="1">
                <a:solidFill>
                  <a:srgbClr val="C00000"/>
                </a:solidFill>
              </a:rPr>
              <a:t>冒号</a:t>
            </a:r>
            <a:r>
              <a:rPr lang="zh-CN" altLang="en-US" sz="3200" b="1">
                <a:solidFill>
                  <a:schemeClr val="tx1"/>
                </a:solidFill>
              </a:rPr>
              <a:t>和</a:t>
            </a:r>
            <a:r>
              <a:rPr lang="zh-CN" altLang="en-US" sz="3200" b="1">
                <a:solidFill>
                  <a:srgbClr val="C00000"/>
                </a:solidFill>
              </a:rPr>
              <a:t>引号</a:t>
            </a:r>
            <a:r>
              <a:rPr lang="zh-CN" altLang="en-US" sz="3200" b="1">
                <a:solidFill>
                  <a:schemeClr val="tx1"/>
                </a:solidFill>
              </a:rPr>
              <a:t>的位置呢？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8" grpId="0" animBg="1"/>
      <p:bldP spid="3" grpId="2" build="p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8025" y="2246630"/>
            <a:ext cx="10515600" cy="3698240"/>
          </a:xfrm>
        </p:spPr>
        <p:txBody>
          <a:bodyPr/>
          <a:p>
            <a:pPr marL="0" indent="0">
              <a:buNone/>
            </a:pPr>
            <a:r>
              <a:rPr lang="en-US" altLang="zh-CN" sz="4000" b="1"/>
              <a:t>1.</a:t>
            </a:r>
            <a:r>
              <a:rPr lang="zh-CN" altLang="en-US" sz="4000" b="1"/>
              <a:t>天下兴亡，</a:t>
            </a:r>
            <a:r>
              <a:rPr lang="zh-CN" altLang="en-US" sz="4000" b="1">
                <a:solidFill>
                  <a:srgbClr val="C00000"/>
                </a:solidFill>
              </a:rPr>
              <a:t>匹</a:t>
            </a:r>
            <a:r>
              <a:rPr lang="zh-CN" altLang="en-US" sz="4000" b="1"/>
              <a:t>夫有责。</a:t>
            </a:r>
            <a:endParaRPr lang="zh-CN" altLang="en-US" sz="4000" b="1"/>
          </a:p>
          <a:p>
            <a:pPr marL="0" indent="0">
              <a:buNone/>
            </a:pPr>
            <a:endParaRPr lang="en-US" altLang="zh-CN" sz="4000" b="1"/>
          </a:p>
          <a:p>
            <a:pPr marL="0" indent="0">
              <a:buNone/>
            </a:pPr>
            <a:r>
              <a:rPr lang="en-US" altLang="zh-CN" sz="4000" b="1"/>
              <a:t>2.</a:t>
            </a:r>
            <a:r>
              <a:rPr lang="zh-CN" altLang="en-US" sz="4000" b="1"/>
              <a:t>风声雨声读书声声声入耳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国事家事天下事事事关心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                            </a:t>
            </a:r>
            <a:r>
              <a:rPr lang="en-US" altLang="zh-CN" sz="4000" b="1"/>
              <a:t>—————</a:t>
            </a:r>
            <a:r>
              <a:rPr lang="zh-CN" altLang="en-US" sz="4000" b="1"/>
              <a:t>东林书院对联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585470" y="257810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三、读一读，背一背</a:t>
            </a:r>
            <a:endParaRPr lang="zh-CN" altLang="en-US" sz="3600" b="1"/>
          </a:p>
        </p:txBody>
      </p:sp>
      <p:sp>
        <p:nvSpPr>
          <p:cNvPr id="227" name=" 227"/>
          <p:cNvSpPr/>
          <p:nvPr/>
        </p:nvSpPr>
        <p:spPr>
          <a:xfrm>
            <a:off x="4711065" y="257810"/>
            <a:ext cx="5429250" cy="1808480"/>
          </a:xfrm>
          <a:prstGeom prst="wedgeEllipseCallout">
            <a:avLst>
              <a:gd name="adj1" fmla="val -31129"/>
              <a:gd name="adj2" fmla="val 839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</a:rPr>
              <a:t>国家兴盛或衰败，每个普通人都有责任。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5" name=" 5"/>
          <p:cNvSpPr/>
          <p:nvPr/>
        </p:nvSpPr>
        <p:spPr>
          <a:xfrm>
            <a:off x="6850380" y="2066290"/>
            <a:ext cx="4598035" cy="1915160"/>
          </a:xfrm>
          <a:prstGeom prst="wedgeEllipseCallout">
            <a:avLst>
              <a:gd name="adj1" fmla="val -52182"/>
              <a:gd name="adj2" fmla="val 64874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/>
                </a:solidFill>
              </a:rPr>
              <a:t>学生要好好读书，但是光读好书对一个人读书人是不够的，小到家事，大到国家事都要关心。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8955" y="365125"/>
            <a:ext cx="8284845" cy="1325880"/>
          </a:xfrm>
        </p:spPr>
        <p:txBody>
          <a:bodyPr/>
          <a:p>
            <a:r>
              <a:rPr lang="zh-CN" altLang="en-US" sz="7200" b="1"/>
              <a:t>示儿</a:t>
            </a:r>
            <a:endParaRPr lang="zh-CN" altLang="en-US" sz="7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64030" y="1403350"/>
            <a:ext cx="5589905" cy="435165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                      </a:t>
            </a:r>
            <a:r>
              <a:rPr lang="zh-CN" altLang="en-US" sz="3200" b="1"/>
              <a:t>（宋）陆游</a:t>
            </a:r>
            <a:endParaRPr lang="zh-CN" altLang="en-US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/>
              <a:t>   </a:t>
            </a:r>
            <a:r>
              <a:rPr lang="zh-CN" altLang="en-US" sz="4400" b="1"/>
              <a:t>死去元知万事空，</a:t>
            </a:r>
            <a:endParaRPr lang="zh-CN" altLang="en-US" sz="44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b="1"/>
              <a:t>  但悲不见九州同。</a:t>
            </a:r>
            <a:endParaRPr lang="zh-CN" altLang="en-US" sz="44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b="1"/>
              <a:t>  王师北定中原日，</a:t>
            </a:r>
            <a:endParaRPr lang="zh-CN" altLang="en-US" sz="4400" b="1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b="1"/>
              <a:t>  家祭无忘告乃翁。</a:t>
            </a:r>
            <a:endParaRPr lang="zh-CN" altLang="en-US" sz="4400" b="1"/>
          </a:p>
        </p:txBody>
      </p:sp>
      <p:sp>
        <p:nvSpPr>
          <p:cNvPr id="2050" name=" 2050"/>
          <p:cNvSpPr/>
          <p:nvPr/>
        </p:nvSpPr>
        <p:spPr bwMode="auto">
          <a:xfrm>
            <a:off x="6619240" y="1691005"/>
            <a:ext cx="4476750" cy="432752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gradFill flip="none"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>
                <a:solidFill>
                  <a:srgbClr val="C00000"/>
                </a:solidFill>
              </a:rPr>
              <a:t>我本来就知道人死了以后就什么都不复存在了，只是悲伤看不到祖国的统一。</a:t>
            </a:r>
            <a:endParaRPr lang="zh-CN" altLang="en-US" sz="2800" b="1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zh-CN" altLang="en-US" sz="2800" b="1">
                <a:solidFill>
                  <a:srgbClr val="C00000"/>
                </a:solidFill>
              </a:rPr>
              <a:t>朝廷军队向北挺进收复中原的时候，祭祀时一定不要忘记把这喜讯告诉你们的父亲。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66" name=" 166"/>
          <p:cNvSpPr/>
          <p:nvPr/>
        </p:nvSpPr>
        <p:spPr>
          <a:xfrm>
            <a:off x="6619240" y="1691640"/>
            <a:ext cx="5020945" cy="459359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C00000"/>
                </a:solidFill>
              </a:rPr>
              <a:t>赏析：这首诗是陆游的绝笔，情真意切地表达了诗人临终前复杂的思想感情，既有对收复中原未就的无穷遗恨，也有对神圣 事业必成的坚定信念。</a:t>
            </a:r>
            <a:endParaRPr lang="zh-CN" altLang="en-US" sz="4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2050" grpId="0" animBg="1"/>
      <p:bldP spid="1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5400" b="1"/>
              <a:t>                   </a:t>
            </a:r>
            <a:r>
              <a:rPr lang="zh-CN" altLang="en-US" sz="5400" b="1"/>
              <a:t>四盘礼品</a:t>
            </a:r>
            <a:endParaRPr lang="zh-CN" altLang="en-US" sz="5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977265"/>
          </a:xfrm>
        </p:spPr>
        <p:txBody>
          <a:bodyPr/>
          <a:p>
            <a:pPr marL="0" indent="0">
              <a:lnSpc>
                <a:spcPct val="100000"/>
              </a:lnSpc>
              <a:buNone/>
            </a:pPr>
            <a:r>
              <a:rPr lang="en-US" altLang="zh-CN" b="1"/>
              <a:t>1.</a:t>
            </a:r>
            <a:r>
              <a:rPr lang="zh-CN" altLang="en-US" b="1">
                <a:solidFill>
                  <a:srgbClr val="C00000"/>
                </a:solidFill>
              </a:rPr>
              <a:t>惊恐万状</a:t>
            </a:r>
            <a:r>
              <a:rPr lang="zh-CN" altLang="en-US" b="1"/>
              <a:t>：惊恐，惊慌害怕。万状，状态多种多样，形容程度极深。形容惊慌害怕到了极点。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838200" y="2668270"/>
            <a:ext cx="8449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2.</a:t>
            </a:r>
            <a:r>
              <a:rPr lang="zh-CN" altLang="en-US" sz="2800" b="1">
                <a:solidFill>
                  <a:srgbClr val="C00000"/>
                </a:solidFill>
              </a:rPr>
              <a:t>谣言</a:t>
            </a:r>
            <a:r>
              <a:rPr lang="zh-CN" altLang="en-US" sz="2800" b="1"/>
              <a:t>：没有事实根据的消息。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838200" y="3190240"/>
            <a:ext cx="6136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3.</a:t>
            </a:r>
            <a:r>
              <a:rPr lang="zh-CN" altLang="en-US" sz="2800" b="1">
                <a:solidFill>
                  <a:srgbClr val="C00000"/>
                </a:solidFill>
              </a:rPr>
              <a:t>将信将疑</a:t>
            </a:r>
            <a:r>
              <a:rPr lang="zh-CN" altLang="en-US" sz="2800" b="1"/>
              <a:t>：有些相信，又有些怀疑。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38200" y="3712210"/>
            <a:ext cx="5932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4.</a:t>
            </a:r>
            <a:r>
              <a:rPr lang="zh-CN" altLang="en-US" sz="2800" b="1">
                <a:solidFill>
                  <a:srgbClr val="C00000"/>
                </a:solidFill>
              </a:rPr>
              <a:t>慰问</a:t>
            </a:r>
            <a:r>
              <a:rPr lang="zh-CN" altLang="en-US" sz="2800" b="1"/>
              <a:t>：（用话或者东西）安慰问候。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838200" y="4234180"/>
            <a:ext cx="5810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5.</a:t>
            </a:r>
            <a:r>
              <a:rPr lang="zh-CN" altLang="en-US" sz="2800" b="1">
                <a:solidFill>
                  <a:srgbClr val="C00000"/>
                </a:solidFill>
              </a:rPr>
              <a:t>献礼</a:t>
            </a:r>
            <a:r>
              <a:rPr lang="zh-CN" altLang="en-US" sz="2800" b="1"/>
              <a:t>：为表示庆祝而献出的礼物。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838200" y="4756150"/>
            <a:ext cx="5798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6.</a:t>
            </a:r>
            <a:r>
              <a:rPr lang="zh-CN" altLang="en-US" sz="2800" b="1">
                <a:solidFill>
                  <a:srgbClr val="C00000"/>
                </a:solidFill>
              </a:rPr>
              <a:t>精致</a:t>
            </a:r>
            <a:r>
              <a:rPr lang="zh-CN" altLang="en-US" sz="2800" b="1"/>
              <a:t>：精巧细致。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838200" y="5278120"/>
            <a:ext cx="5596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7.</a:t>
            </a:r>
            <a:r>
              <a:rPr lang="zh-CN" altLang="en-US" sz="2800" b="1">
                <a:solidFill>
                  <a:srgbClr val="C00000"/>
                </a:solidFill>
              </a:rPr>
              <a:t>犒劳</a:t>
            </a:r>
            <a:r>
              <a:rPr lang="zh-CN" altLang="en-US" sz="2800" b="1"/>
              <a:t>：用酒食等慰劳。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879475" y="5800090"/>
            <a:ext cx="5768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8.</a:t>
            </a:r>
            <a:r>
              <a:rPr lang="zh-CN" altLang="en-US" sz="2800" b="1">
                <a:solidFill>
                  <a:srgbClr val="C00000"/>
                </a:solidFill>
              </a:rPr>
              <a:t>收复</a:t>
            </a:r>
            <a:r>
              <a:rPr lang="zh-CN" altLang="en-US" sz="2800" b="1"/>
              <a:t>：夺回（失去的领土、阵地）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6000" b="1">
                <a:solidFill>
                  <a:schemeClr val="tx1"/>
                </a:solidFill>
              </a:rPr>
              <a:t>                 </a:t>
            </a:r>
            <a:r>
              <a:rPr lang="zh-CN" altLang="en-US" sz="6000" b="1">
                <a:solidFill>
                  <a:schemeClr val="tx1"/>
                </a:solidFill>
              </a:rPr>
              <a:t>四盘礼品</a:t>
            </a:r>
            <a:endParaRPr lang="zh-CN" altLang="en-US" sz="6000" b="1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  <a:noFill/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</a:rPr>
              <a:t>中心思想</a:t>
            </a:r>
            <a:r>
              <a:rPr lang="zh-CN" altLang="en-US" sz="3600" b="1"/>
              <a:t>：</a:t>
            </a:r>
            <a:endParaRPr lang="zh-CN" altLang="en-US" sz="3600" b="1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/>
              <a:t>这篇文章主要讲述了郑成功面对                          ，不选                           ，而选择了                 的故事，表现了郑成功不被               所诱，一心只想民族利益的高风亮节。</a:t>
            </a:r>
            <a:endParaRPr lang="zh-CN" altLang="en-US" sz="3600" b="1"/>
          </a:p>
        </p:txBody>
      </p:sp>
      <p:sp>
        <p:nvSpPr>
          <p:cNvPr id="219" name=" 219"/>
          <p:cNvSpPr/>
          <p:nvPr/>
        </p:nvSpPr>
        <p:spPr>
          <a:xfrm>
            <a:off x="7453630" y="2694305"/>
            <a:ext cx="2504440" cy="8845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四盘礼品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 4"/>
          <p:cNvSpPr/>
          <p:nvPr/>
        </p:nvSpPr>
        <p:spPr>
          <a:xfrm>
            <a:off x="1452245" y="3578860"/>
            <a:ext cx="2680335" cy="897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金子、银子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 5"/>
          <p:cNvSpPr/>
          <p:nvPr/>
        </p:nvSpPr>
        <p:spPr>
          <a:xfrm>
            <a:off x="6391910" y="3578860"/>
            <a:ext cx="1771015" cy="897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土和草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 6"/>
          <p:cNvSpPr/>
          <p:nvPr/>
        </p:nvSpPr>
        <p:spPr>
          <a:xfrm>
            <a:off x="3698240" y="4476750"/>
            <a:ext cx="1537335" cy="8032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钱 财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644140" y="353060"/>
            <a:ext cx="541972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blipFill>
                  <a:blip r:embed="rId1">
                    <a:alphaModFix amt="99000"/>
                  </a:blip>
                  <a:stretch>
                    <a:fillRect/>
                  </a:stretch>
                </a:blip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  <a:sym typeface="+mn-ea"/>
              </a:rPr>
              <a:t>畅所欲言</a:t>
            </a:r>
            <a:endParaRPr lang="zh-CN" altLang="en-US" sz="7200" b="1">
              <a:ln w="6600">
                <a:prstDash val="solid"/>
              </a:ln>
              <a:blipFill>
                <a:blip r:embed="rId1">
                  <a:alphaModFix amt="99000"/>
                </a:blip>
                <a:stretch>
                  <a:fillRect/>
                </a:stretch>
              </a:blip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  <a:sym typeface="+mn-ea"/>
            </a:endParaRPr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0015" y="1771015"/>
            <a:ext cx="6416040" cy="5097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290" y="1770380"/>
            <a:ext cx="4414520" cy="4791075"/>
          </a:xfrm>
          <a:prstGeom prst="rect">
            <a:avLst/>
          </a:prstGeom>
        </p:spPr>
      </p:pic>
      <p:pic>
        <p:nvPicPr>
          <p:cNvPr id="9" name="0001.搜狐视频-中华人民共和国国歌 [义勇军进行曲]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4135" y="1908810"/>
            <a:ext cx="7470140" cy="510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/>
              <a:t>好句子，集一集</a:t>
            </a:r>
            <a:endParaRPr lang="zh-CN" altLang="en-US" sz="4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/>
              <a:t>苟利国家生死以，岂因祸福避趋之？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人生自古谁无死，留取甘心照汗青。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聪明在于勤奋，天才在于积累。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  <a:p>
            <a:pPr marL="0" indent="0">
              <a:buNone/>
            </a:pPr>
            <a:endParaRPr lang="zh-CN" altLang="en-US" sz="4000" b="1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88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88"/>
</p:tagLst>
</file>

<file path=ppt/tags/tag3.xml><?xml version="1.0" encoding="utf-8"?>
<p:tagLst xmlns:p="http://schemas.openxmlformats.org/presentationml/2006/main">
  <p:tag name="KSO_WM_TEMPLATE_CATEGORY" val="basetag"/>
  <p:tag name="KSO_WM_TEMPLATE_INDEX" val="20163688"/>
  <p:tag name="KSO_WM_TAG_VERSION" val="1.0"/>
  <p:tag name="KSO_WM_TEMPLATE_THUMBS_INDEX" val="1、6、7、8、10、14、17、19、20、22、23、24、32、33、34、35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88"/>
  <p:tag name="KSO_WM_TAG_VERSION" val="1.0"/>
  <p:tag name="KSO_WM_SLIDE_ID" val="basetag20163688_1"/>
  <p:tag name="KSO_WM_SLIDE_INDEX" val="1"/>
  <p:tag name="KSO_WM_SLIDE_ITEM_CNT" val="0"/>
  <p:tag name="KSO_WM_SLIDE_TYPE" val="title"/>
  <p:tag name="KSO_WM_TEMPLATE_THUMBS_INDEX" val="1、6、7、8、10、14、17、19、20、22、23、24、32、33、34、35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1039</Words>
  <Application>WPS 演示</Application>
  <PresentationFormat>宽屏</PresentationFormat>
  <Paragraphs>94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华文行楷</vt:lpstr>
      <vt:lpstr>Calibri</vt:lpstr>
      <vt:lpstr>黑体</vt:lpstr>
      <vt:lpstr>微软雅黑</vt:lpstr>
      <vt:lpstr>Arial Unicode MS</vt:lpstr>
      <vt:lpstr>Office 主题</vt:lpstr>
      <vt:lpstr>1_Office 主题</vt:lpstr>
      <vt:lpstr>语文天地                第三单元</vt:lpstr>
      <vt:lpstr>一、读一读，写写画线的词语</vt:lpstr>
      <vt:lpstr>二、读句子抄一抄，注意画线的词语</vt:lpstr>
      <vt:lpstr>PowerPoint 演示文稿</vt:lpstr>
      <vt:lpstr>示儿</vt:lpstr>
      <vt:lpstr>                   四盘礼品</vt:lpstr>
      <vt:lpstr>                 四盘礼品</vt:lpstr>
      <vt:lpstr>PowerPoint 演示文稿</vt:lpstr>
      <vt:lpstr>好句子，集一集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2018-10-08T12:48:00Z</dcterms:created>
  <dcterms:modified xsi:type="dcterms:W3CDTF">2018-10-09T00:26:14Z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