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0" r:id="rId3"/>
  </p:sldMasterIdLst>
  <p:notesMasterIdLst>
    <p:notesMasterId r:id="rId5"/>
  </p:notesMasterIdLst>
  <p:sldIdLst>
    <p:sldId id="445" r:id="rId4"/>
    <p:sldId id="418" r:id="rId6"/>
    <p:sldId id="470" r:id="rId7"/>
    <p:sldId id="471" r:id="rId8"/>
    <p:sldId id="472" r:id="rId9"/>
    <p:sldId id="420" r:id="rId10"/>
    <p:sldId id="473" r:id="rId11"/>
    <p:sldId id="422" r:id="rId12"/>
    <p:sldId id="460" r:id="rId13"/>
    <p:sldId id="461" r:id="rId14"/>
    <p:sldId id="462" r:id="rId15"/>
    <p:sldId id="463" r:id="rId16"/>
    <p:sldId id="46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29C1"/>
    <a:srgbClr val="D1F8FF"/>
    <a:srgbClr val="F8F4E8"/>
    <a:srgbClr val="044303"/>
    <a:srgbClr val="C2BF49"/>
    <a:srgbClr val="FAF407"/>
    <a:srgbClr val="5B8073"/>
    <a:srgbClr val="17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835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1035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8235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49470" y="2333625"/>
            <a:ext cx="5516880" cy="1014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 defTabSz="45720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习作：续写故事</a:t>
            </a:r>
            <a:endParaRPr lang="zh-CN" altLang="en-US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5" name="图片 4" descr="课件用三上 国家统编教材文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470" y="0"/>
            <a:ext cx="7101840" cy="454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63" y="1588"/>
            <a:ext cx="10529888" cy="2384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起给我庆祝了生日。其他同学也纷纷聊起了自己过生日的情景，只有李晓明站在一边，一脸羡慕地看着同学们。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350" y="2489200"/>
            <a:ext cx="935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这两天，李晓明不像以前那么开心了，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3" y="3079750"/>
            <a:ext cx="10529888" cy="391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下课后都不和同学们一起玩，两眼呆呆地望着窗外。陈彬和李晓明不光是好朋友，还是邻居。李晓明的不开心陈彬看在眼里，他知道他的好朋友为什么这么难过，因为李晓明的爸爸妈妈在外地工作，没法赶回来为他过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100" name="文本框 6"/>
          <p:cNvSpPr txBox="1"/>
          <p:nvPr/>
        </p:nvSpPr>
        <p:spPr>
          <a:xfrm>
            <a:off x="9963785" y="2430145"/>
            <a:ext cx="21951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914400" fontAlgn="auto"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李晓明为什么不开心呢？吸引读者思考。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9529" b="22103"/>
          <a:stretch>
            <a:fillRect/>
          </a:stretch>
        </p:blipFill>
        <p:spPr>
          <a:xfrm>
            <a:off x="1052830" y="2987675"/>
            <a:ext cx="8944610" cy="226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5080" y="3776980"/>
            <a:ext cx="9867265" cy="261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70915" b="23232"/>
          <a:stretch>
            <a:fillRect/>
          </a:stretch>
        </p:blipFill>
        <p:spPr>
          <a:xfrm>
            <a:off x="50800" y="4569460"/>
            <a:ext cx="2063750" cy="2216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530" t="6790" r="1298" b="13074"/>
          <a:stretch>
            <a:fillRect/>
          </a:stretch>
        </p:blipFill>
        <p:spPr>
          <a:xfrm>
            <a:off x="7269480" y="5987415"/>
            <a:ext cx="2709545" cy="3155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81280" y="6666230"/>
            <a:ext cx="9867265" cy="2616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70070" y="112395"/>
            <a:ext cx="7067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spc="51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079" name="文本框 6"/>
          <p:cNvSpPr txBox="1"/>
          <p:nvPr/>
        </p:nvSpPr>
        <p:spPr>
          <a:xfrm>
            <a:off x="9979025" y="112395"/>
            <a:ext cx="2038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交代习作图片上的内容。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66040" y="741045"/>
            <a:ext cx="9867265" cy="2616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99695" y="1482090"/>
            <a:ext cx="9867265" cy="2616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35429" b="24200"/>
          <a:stretch>
            <a:fillRect/>
          </a:stretch>
        </p:blipFill>
        <p:spPr>
          <a:xfrm>
            <a:off x="53975" y="2227580"/>
            <a:ext cx="6041390" cy="21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30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63" y="1588"/>
            <a:ext cx="10529888" cy="2384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生日。“怎样才能让李晓明开心呢？有了，我可以和同学们一起给他办一个与众不同的生日聚会。陈彬想。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350" y="2489200"/>
            <a:ext cx="935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陈彬找到其他同学，把李晓明的情况说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13" y="3063875"/>
            <a:ext cx="10531475" cy="391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给大家听，大家都非常同意陈彬的建议。可是该怎样才能办一个与众不同的生日会呢？同学们纷纷出谋划策。“我们把自己的零花钱拿出来给他买一个大大的生日蛋糕。“我们给他唱一首生日歌。”……同学们说干就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124" name="文本框 3"/>
          <p:cNvSpPr txBox="1"/>
          <p:nvPr/>
        </p:nvSpPr>
        <p:spPr>
          <a:xfrm>
            <a:off x="8580438" y="5519738"/>
            <a:ext cx="4873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74065" b="10172"/>
          <a:stretch>
            <a:fillRect/>
          </a:stretch>
        </p:blipFill>
        <p:spPr>
          <a:xfrm>
            <a:off x="11430" y="737870"/>
            <a:ext cx="1710690" cy="27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5308" t="-48032" r="2544" b="-2889"/>
          <a:stretch>
            <a:fillRect/>
          </a:stretch>
        </p:blipFill>
        <p:spPr>
          <a:xfrm>
            <a:off x="5257800" y="4988560"/>
            <a:ext cx="4724400" cy="594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84455" y="6671945"/>
            <a:ext cx="9867265" cy="261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84455" y="6071870"/>
            <a:ext cx="9867265" cy="261620"/>
          </a:xfrm>
          <a:prstGeom prst="rect">
            <a:avLst/>
          </a:prstGeom>
        </p:spPr>
      </p:pic>
      <p:sp>
        <p:nvSpPr>
          <p:cNvPr id="4101" name="文本框 3"/>
          <p:cNvSpPr txBox="1"/>
          <p:nvPr/>
        </p:nvSpPr>
        <p:spPr>
          <a:xfrm>
            <a:off x="9982200" y="182245"/>
            <a:ext cx="21799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巧妙道出李晓明不开心的原因。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5520" y="1667510"/>
            <a:ext cx="7067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spc="51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63" y="1588"/>
            <a:ext cx="10529888" cy="855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干，一切都在秘密地进行着。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638" y="928688"/>
            <a:ext cx="935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好不容易等到李晓明生日那天，放学后，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3" y="1574800"/>
            <a:ext cx="10529888" cy="5441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同学们悄悄地把大蛋糕拿了出来，点上九根蜡烛，缓缓地走向李晓明，李晓明看到这个生日蛋糕，眼睛微微发红了，泪水在他眼眶里打转，接着同学们给他唱起了生日歌，祝你生日快乐！祝你生日快乐！……”在同学们的歌声中李晓明吹灭了蜡烛。同学们纷纷拿出自己精心准备的生日礼物。李晓明看着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148" name="文本框 3"/>
          <p:cNvSpPr txBox="1"/>
          <p:nvPr/>
        </p:nvSpPr>
        <p:spPr>
          <a:xfrm>
            <a:off x="8972550" y="3981450"/>
            <a:ext cx="577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9" name="文本框 6"/>
          <p:cNvSpPr txBox="1"/>
          <p:nvPr/>
        </p:nvSpPr>
        <p:spPr>
          <a:xfrm>
            <a:off x="9983470" y="3981450"/>
            <a:ext cx="21323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小作者对场面描写十分细致。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27980" b="6624"/>
          <a:stretch>
            <a:fillRect/>
          </a:stretch>
        </p:blipFill>
        <p:spPr>
          <a:xfrm>
            <a:off x="57785" y="697865"/>
            <a:ext cx="6876415" cy="287020"/>
          </a:xfrm>
          <a:prstGeom prst="rect">
            <a:avLst/>
          </a:prstGeom>
        </p:spPr>
      </p:pic>
      <p:sp>
        <p:nvSpPr>
          <p:cNvPr id="5125" name="文本框 6"/>
          <p:cNvSpPr txBox="1"/>
          <p:nvPr/>
        </p:nvSpPr>
        <p:spPr>
          <a:xfrm>
            <a:off x="9950450" y="130175"/>
            <a:ext cx="21653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同学们都出谋划策为李晓明同学准备生日会。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51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63" y="1588"/>
            <a:ext cx="10529888" cy="161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同学们为他办的这个生日宴会，激动地说：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谢谢大家，这是我过的最难忘的生日。”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975" y="1693863"/>
            <a:ext cx="935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这真是个令人惊喜的生日宴会呀！同学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" y="2338705"/>
            <a:ext cx="6893560" cy="855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们用关爱温暖了李晓明的心！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7588" y="3248025"/>
            <a:ext cx="9358313" cy="644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spc="51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【点评】</a:t>
            </a:r>
            <a:r>
              <a:rPr lang="zh-CN" altLang="en-US" sz="3600" spc="51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小作者细致地描写了图片上的</a:t>
            </a:r>
            <a:endParaRPr lang="zh-CN" altLang="en-US" sz="3600" spc="510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3" y="3821113"/>
            <a:ext cx="10369550" cy="2384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spc="51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内容，而且做到了衔接紧密，合乎逻辑，更加符合生活实际。小作者把整个事件交代得十分清晰，情感渲染得也十分到位。</a:t>
            </a:r>
            <a:endParaRPr lang="zh-CN" altLang="en-US" sz="3600" spc="510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175" name="文本框 7"/>
          <p:cNvSpPr txBox="1"/>
          <p:nvPr/>
        </p:nvSpPr>
        <p:spPr>
          <a:xfrm>
            <a:off x="9955530" y="2443480"/>
            <a:ext cx="22117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结尾点题。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9676" t="9208" r="1298" b="13074"/>
          <a:stretch>
            <a:fillRect/>
          </a:stretch>
        </p:blipFill>
        <p:spPr>
          <a:xfrm>
            <a:off x="1066800" y="2202180"/>
            <a:ext cx="8858250" cy="306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28252" b="25651"/>
          <a:stretch>
            <a:fillRect/>
          </a:stretch>
        </p:blipFill>
        <p:spPr>
          <a:xfrm>
            <a:off x="27305" y="3026410"/>
            <a:ext cx="6845935" cy="21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1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8535" y="2033270"/>
            <a:ext cx="1023556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同学们，本次的习作要求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同学们根据课本上所给的图片和文字进行丰富的联想，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续写故事。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3175" y="502920"/>
            <a:ext cx="3684270" cy="796290"/>
            <a:chOff x="-5" y="816"/>
            <a:chExt cx="5802" cy="1254"/>
          </a:xfrm>
        </p:grpSpPr>
        <p:pic>
          <p:nvPicPr>
            <p:cNvPr id="18" name="图片 17" descr="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" y="816"/>
              <a:ext cx="5803" cy="1254"/>
            </a:xfrm>
            <a:prstGeom prst="rect">
              <a:avLst/>
            </a:prstGeom>
          </p:spPr>
        </p:pic>
        <p:sp>
          <p:nvSpPr>
            <p:cNvPr id="3" name="Copyright Notice"/>
            <p:cNvSpPr/>
            <p:nvPr/>
          </p:nvSpPr>
          <p:spPr bwMode="auto">
            <a:xfrm>
              <a:off x="726" y="859"/>
              <a:ext cx="4643" cy="1168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1986" tIns="32394" rIns="71986" bIns="32394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4400" b="1" cap="small" dirty="0">
                  <a:solidFill>
                    <a:srgbClr val="EC1AA9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作文选题</a:t>
              </a:r>
              <a:endParaRPr lang="zh-CN" altLang="en-US" sz="4400" b="1" cap="small" dirty="0">
                <a:solidFill>
                  <a:srgbClr val="EC1AA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285" y="1431290"/>
            <a:ext cx="6869430" cy="5173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41985" y="599440"/>
            <a:ext cx="5735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下面的图讲了什么事情？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490220"/>
            <a:ext cx="7138670" cy="5689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389255"/>
            <a:ext cx="7620000" cy="6080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 descr="true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4535" y="222885"/>
            <a:ext cx="3257550" cy="32626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73390" y="3764915"/>
            <a:ext cx="380047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接下来可能会发生什么？请你把故事写完。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/>
          <p:nvPr/>
        </p:nvSpPr>
        <p:spPr>
          <a:xfrm>
            <a:off x="1040130" y="2033905"/>
            <a:ext cx="10112375" cy="3840480"/>
          </a:xfrm>
          <a:prstGeom prst="rect">
            <a:avLst/>
          </a:prstGeom>
          <a:noFill/>
          <a:ln w="25400" cmpd="sng">
            <a:solidFill>
              <a:srgbClr val="00B0F0"/>
            </a:solidFill>
            <a:prstDash val="lgDashDot"/>
          </a:ln>
        </p:spPr>
        <p:txBody>
          <a:bodyPr anchor="t"/>
          <a:p>
            <a:pPr indent="1117600" eaLnBrk="0" fontAlgn="auto" hangingPunct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仔细观察画面上的内容，读读画上的文字。</a:t>
            </a:r>
            <a:endParaRPr lang="zh-CN" altLang="en-US" sz="44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1117600" eaLnBrk="0" fontAlgn="auto" hangingPunct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了解画面上人物之间的关系，看看他们在做什么？又准备做什么？</a:t>
            </a:r>
            <a:endParaRPr lang="zh-CN" altLang="en-US" sz="32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3175" y="502920"/>
            <a:ext cx="3684905" cy="796290"/>
            <a:chOff x="-5" y="816"/>
            <a:chExt cx="5803" cy="1254"/>
          </a:xfrm>
        </p:grpSpPr>
        <p:pic>
          <p:nvPicPr>
            <p:cNvPr id="18" name="图片 17" descr="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" y="816"/>
              <a:ext cx="5803" cy="1254"/>
            </a:xfrm>
            <a:prstGeom prst="rect">
              <a:avLst/>
            </a:prstGeom>
          </p:spPr>
        </p:pic>
        <p:sp>
          <p:nvSpPr>
            <p:cNvPr id="3" name="Copyright Notice"/>
            <p:cNvSpPr/>
            <p:nvPr/>
          </p:nvSpPr>
          <p:spPr bwMode="auto">
            <a:xfrm>
              <a:off x="726" y="859"/>
              <a:ext cx="4643" cy="1168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1986" tIns="32394" rIns="71986" bIns="32394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4400" b="1" cap="small" dirty="0">
                  <a:solidFill>
                    <a:srgbClr val="EC1AA9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习作指导</a:t>
              </a:r>
              <a:endParaRPr lang="zh-CN" altLang="en-US" sz="4400" b="1" cap="small" dirty="0">
                <a:solidFill>
                  <a:srgbClr val="EC1AA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1840" y="1120140"/>
            <a:ext cx="10500360" cy="4618355"/>
          </a:xfrm>
          <a:prstGeom prst="rect">
            <a:avLst/>
          </a:prstGeom>
          <a:noFill/>
          <a:ln w="25400" cmpd="sng">
            <a:solidFill>
              <a:srgbClr val="00B0F0"/>
            </a:solidFill>
            <a:prstDash val="lgDashDot"/>
          </a:ln>
        </p:spPr>
        <p:txBody>
          <a:bodyPr wrap="square" rtlCol="0" anchor="t">
            <a:spAutoFit/>
          </a:bodyPr>
          <a:p>
            <a:pPr indent="1117600" algn="l" eaLnBrk="0" fontAlgn="auto" hangingPunct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预测同学们是怎么给李小明过生日的？要把故事写完整，注意抓住人物的动作语言来写。</a:t>
            </a:r>
            <a:endParaRPr lang="zh-CN" altLang="en-US" sz="44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1117600" algn="l" eaLnBrk="0" fontAlgn="auto" hangingPunct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写好以后小声读一遍，用学过的修改符号把有明显错误的地方改过来。</a:t>
            </a:r>
            <a:endParaRPr lang="zh-CN" altLang="en-US" sz="44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2230" y="1581785"/>
            <a:ext cx="97917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同学们，让我们一起来欣赏这次习作的优秀范文吧。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483" name="图片 3" descr="f142a9dc4e323050-40bef044811f5473-692d56e1e22b45b0167fc01be66a29c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5048" y="4052253"/>
            <a:ext cx="7621587" cy="1866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-3175" y="502920"/>
            <a:ext cx="3684905" cy="796290"/>
            <a:chOff x="-5" y="816"/>
            <a:chExt cx="5803" cy="1254"/>
          </a:xfrm>
        </p:grpSpPr>
        <p:pic>
          <p:nvPicPr>
            <p:cNvPr id="18" name="图片 17" descr="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" y="816"/>
              <a:ext cx="5803" cy="1254"/>
            </a:xfrm>
            <a:prstGeom prst="rect">
              <a:avLst/>
            </a:prstGeom>
          </p:spPr>
        </p:pic>
        <p:sp>
          <p:nvSpPr>
            <p:cNvPr id="3" name="Copyright Notice"/>
            <p:cNvSpPr/>
            <p:nvPr/>
          </p:nvSpPr>
          <p:spPr bwMode="auto">
            <a:xfrm>
              <a:off x="726" y="859"/>
              <a:ext cx="4643" cy="1168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1986" tIns="32394" rIns="71986" bIns="32394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4400" b="1" cap="small" dirty="0">
                  <a:solidFill>
                    <a:srgbClr val="EC1AA9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例文展示</a:t>
              </a:r>
              <a:endParaRPr lang="zh-CN" altLang="en-US" sz="4400" b="1" cap="small" dirty="0">
                <a:solidFill>
                  <a:srgbClr val="EC1AA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52775" y="165100"/>
            <a:ext cx="5014913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令人惊喜的生日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100" y="938213"/>
            <a:ext cx="935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下课后，教室里真热闹呀！同学们都聚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3175" y="1511300"/>
            <a:ext cx="10529888" cy="161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在一起，聊得好开心呀！他们在聊什么呢？快去看看吧！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4100" y="3234690"/>
            <a:ext cx="935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原来同学们正在讨论自己的生日是怎么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38" y="3838258"/>
            <a:ext cx="10529888" cy="3148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510" noProof="1">
                <a:latin typeface="楷体" panose="02010609060101010101" charset="-122"/>
                <a:ea typeface="楷体" panose="02010609060101010101" charset="-122"/>
                <a:cs typeface="+mn-cs"/>
              </a:rPr>
              <a:t>过的，李佳欣说：我上个星期刚过九岁生日，妈妈给我买了一个很大的生日蛋糕，还送了我一个非常漂亮的芭比娃娃，我可高兴了。陈彬赶紧说道：我也刚满九岁，全家人一起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78" name="文本框 9"/>
          <p:cNvSpPr txBox="1"/>
          <p:nvPr/>
        </p:nvSpPr>
        <p:spPr>
          <a:xfrm>
            <a:off x="9965690" y="912495"/>
            <a:ext cx="21336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开头设疑，吸引读者读下去。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0232" b="16460"/>
          <a:stretch>
            <a:fillRect/>
          </a:stretch>
        </p:blipFill>
        <p:spPr>
          <a:xfrm>
            <a:off x="1162050" y="1484630"/>
            <a:ext cx="8865870" cy="2482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57785" y="2261870"/>
            <a:ext cx="9867265" cy="2616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61426" b="9204"/>
          <a:stretch>
            <a:fillRect/>
          </a:stretch>
        </p:blipFill>
        <p:spPr>
          <a:xfrm>
            <a:off x="27305" y="2988310"/>
            <a:ext cx="3127375" cy="2768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57785" y="5312410"/>
            <a:ext cx="9867265" cy="2616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57785" y="6061710"/>
            <a:ext cx="9867265" cy="261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683000" y="3949065"/>
            <a:ext cx="7067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spc="51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27870" y="5471160"/>
            <a:ext cx="7067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spc="51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3075" t="20656" r="1298" b="13074"/>
          <a:stretch>
            <a:fillRect/>
          </a:stretch>
        </p:blipFill>
        <p:spPr>
          <a:xfrm>
            <a:off x="1535430" y="4526915"/>
            <a:ext cx="8477250" cy="2609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674" t="20495" r="1298" b="13074"/>
          <a:stretch>
            <a:fillRect/>
          </a:stretch>
        </p:blipFill>
        <p:spPr>
          <a:xfrm>
            <a:off x="52705" y="6673215"/>
            <a:ext cx="9867265" cy="2616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69920" y="6213475"/>
            <a:ext cx="7067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spc="51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endParaRPr lang="zh-CN" altLang="en-US" sz="3600" b="1" spc="51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WPS 演示</Application>
  <PresentationFormat>宽屏</PresentationFormat>
  <Paragraphs>88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黑体</vt:lpstr>
      <vt:lpstr>楷体</vt:lpstr>
      <vt:lpstr>Arial Unicode MS</vt:lpstr>
      <vt:lpstr>Calibri</vt:lpstr>
      <vt:lpstr>1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随风—刘老师</cp:lastModifiedBy>
  <cp:revision>116</cp:revision>
  <dcterms:created xsi:type="dcterms:W3CDTF">2018-03-01T02:03:00Z</dcterms:created>
  <dcterms:modified xsi:type="dcterms:W3CDTF">2020-08-09T04:21:20Z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RubyTemplateID">
    <vt:lpwstr>13</vt:lpwstr>
  </property>
</Properties>
</file>