
<file path=[Content_Types].xml><?xml version="1.0" encoding="utf-8"?>
<Types xmlns="http://schemas.openxmlformats.org/package/2006/content-types">
  <Default Extension="jpeg" ContentType="image/jpeg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70" r:id="rId15"/>
    <p:sldId id="269" r:id="rId16"/>
    <p:sldId id="271" r:id="rId17"/>
    <p:sldId id="272" r:id="rId18"/>
    <p:sldId id="273" r:id="rId19"/>
    <p:sldId id="274" r:id="rId20"/>
    <p:sldId id="259" r:id="rId21"/>
    <p:sldId id="280" r:id="rId22"/>
    <p:sldId id="281" r:id="rId23"/>
    <p:sldId id="282" r:id="rId24"/>
    <p:sldId id="275" r:id="rId25"/>
    <p:sldId id="277" r:id="rId26"/>
    <p:sldId id="283" r:id="rId27"/>
    <p:sldId id="278" r:id="rId28"/>
    <p:sldId id="284" r:id="rId29"/>
    <p:sldId id="285" r:id="rId30"/>
    <p:sldId id="287" r:id="rId3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  <a:srgbClr val="CC0066"/>
    <a:srgbClr val="003300"/>
    <a:srgbClr val="CCECFF"/>
    <a:srgbClr val="CC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87" d="100"/>
          <a:sy n="87" d="100"/>
        </p:scale>
        <p:origin x="-216" y="-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70A691-3E68-4D4F-8018-92A7D5CF8F8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82C0E-1CA6-4B73-9128-49616DFB46F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70A691-3E68-4D4F-8018-92A7D5CF8F8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82C0E-1CA6-4B73-9128-49616DFB46F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70A691-3E68-4D4F-8018-92A7D5CF8F8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82C0E-1CA6-4B73-9128-49616DFB46F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70A691-3E68-4D4F-8018-92A7D5CF8F8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82C0E-1CA6-4B73-9128-49616DFB46F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70A691-3E68-4D4F-8018-92A7D5CF8F8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82C0E-1CA6-4B73-9128-49616DFB46F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70A691-3E68-4D4F-8018-92A7D5CF8F8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82C0E-1CA6-4B73-9128-49616DFB46F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70A691-3E68-4D4F-8018-92A7D5CF8F81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82C0E-1CA6-4B73-9128-49616DFB46F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70A691-3E68-4D4F-8018-92A7D5CF8F8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82C0E-1CA6-4B73-9128-49616DFB46F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70A691-3E68-4D4F-8018-92A7D5CF8F81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82C0E-1CA6-4B73-9128-49616DFB46F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70A691-3E68-4D4F-8018-92A7D5CF8F8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82C0E-1CA6-4B73-9128-49616DFB46F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70A691-3E68-4D4F-8018-92A7D5CF8F8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82C0E-1CA6-4B73-9128-49616DFB46F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70A691-3E68-4D4F-8018-92A7D5CF8F8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582C0E-1CA6-4B73-9128-49616DFB46F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jpeg"/><Relationship Id="rId1" Type="http://schemas.openxmlformats.org/officeDocument/2006/relationships/image" Target="../media/image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jpeg"/><Relationship Id="rId1" Type="http://schemas.openxmlformats.org/officeDocument/2006/relationships/image" Target="../media/image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jpeg"/><Relationship Id="rId1" Type="http://schemas.openxmlformats.org/officeDocument/2006/relationships/image" Target="../media/image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jpeg"/><Relationship Id="rId1" Type="http://schemas.openxmlformats.org/officeDocument/2006/relationships/image" Target="../media/image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jpeg"/><Relationship Id="rId1" Type="http://schemas.openxmlformats.org/officeDocument/2006/relationships/image" Target="../media/image13.jpeg"/></Relationships>
</file>

<file path=ppt/slides/_rels/slide2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3.jpeg"/><Relationship Id="rId4" Type="http://schemas.openxmlformats.org/officeDocument/2006/relationships/image" Target="../media/image14.png"/><Relationship Id="rId3" Type="http://schemas.microsoft.com/office/2007/relationships/media" Target="../media/media1.mp3"/><Relationship Id="rId2" Type="http://schemas.openxmlformats.org/officeDocument/2006/relationships/audio" Target="../media/media1.mp3"/><Relationship Id="rId1" Type="http://schemas.openxmlformats.org/officeDocument/2006/relationships/image" Target="../media/image2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jpeg"/><Relationship Id="rId1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.jpeg"/><Relationship Id="rId2" Type="http://schemas.openxmlformats.org/officeDocument/2006/relationships/image" Target="../media/image5.jpeg"/><Relationship Id="rId1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jpeg"/><Relationship Id="rId1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0" y="32274"/>
            <a:ext cx="12268976" cy="714777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215729" y="2142028"/>
            <a:ext cx="6104586" cy="1353704"/>
          </a:xfrm>
        </p:spPr>
        <p:txBody>
          <a:bodyPr>
            <a:noAutofit/>
          </a:bodyPr>
          <a:lstStyle/>
          <a:p>
            <a:r>
              <a:rPr lang="en-US" altLang="zh-CN" sz="80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1.</a:t>
            </a:r>
            <a:r>
              <a:rPr lang="zh-CN" altLang="en-US" sz="80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古诗二首</a:t>
            </a:r>
            <a:endParaRPr lang="zh-CN" altLang="en-US" sz="8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9" name="TextBox 3"/>
          <p:cNvSpPr txBox="1">
            <a:spLocks noChangeArrowheads="1"/>
          </p:cNvSpPr>
          <p:nvPr/>
        </p:nvSpPr>
        <p:spPr bwMode="auto">
          <a:xfrm>
            <a:off x="1362509" y="735728"/>
            <a:ext cx="420660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3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3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3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3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3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defRPr sz="23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defRPr sz="23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defRPr sz="23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defRPr sz="23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zh-CN" altLang="en-US" sz="2400" b="1" dirty="0">
                <a:solidFill>
                  <a:schemeClr val="tx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统</a:t>
            </a:r>
            <a:r>
              <a:rPr lang="zh-CN" altLang="en-US" sz="2400" b="1" dirty="0" smtClean="0">
                <a:solidFill>
                  <a:schemeClr val="tx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编教材二年级下册第一单元</a:t>
            </a:r>
            <a:endParaRPr lang="zh-CN" altLang="en-US" sz="2400" b="1" dirty="0">
              <a:solidFill>
                <a:schemeClr val="tx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内容占位符 12"/>
          <p:cNvPicPr>
            <a:picLocks noGrp="1" noChangeAspect="1"/>
          </p:cNvPicPr>
          <p:nvPr>
            <p:ph idx="1"/>
          </p:nvPr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79827" y="-1111347"/>
            <a:ext cx="12571827" cy="9686134"/>
          </a:xfrm>
        </p:spPr>
      </p:pic>
      <p:sp>
        <p:nvSpPr>
          <p:cNvPr id="7" name="竖卷形 6"/>
          <p:cNvSpPr/>
          <p:nvPr/>
        </p:nvSpPr>
        <p:spPr>
          <a:xfrm rot="16200000">
            <a:off x="2810021" y="-906936"/>
            <a:ext cx="6379700" cy="8595360"/>
          </a:xfrm>
          <a:prstGeom prst="verticalScroll">
            <a:avLst/>
          </a:prstGeom>
          <a:solidFill>
            <a:schemeClr val="lt1">
              <a:alpha val="67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4" name="文本框 13"/>
          <p:cNvSpPr txBox="1"/>
          <p:nvPr/>
        </p:nvSpPr>
        <p:spPr>
          <a:xfrm>
            <a:off x="3901438" y="1482528"/>
            <a:ext cx="5045614" cy="3816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村 居</a:t>
            </a:r>
            <a:endParaRPr lang="en-US" altLang="zh-CN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endParaRPr lang="en-US" altLang="zh-CN" sz="3000" spc="5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000" spc="9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草长</a:t>
            </a:r>
            <a:r>
              <a:rPr lang="en-US" altLang="zh-CN" sz="3000" spc="9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3000" spc="9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莺飞</a:t>
            </a:r>
            <a:r>
              <a:rPr lang="en-US" altLang="zh-CN" sz="3000" spc="9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3000" spc="9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二月天，</a:t>
            </a:r>
            <a:endParaRPr lang="en-US" altLang="zh-CN" sz="3000" spc="9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000" spc="900" dirty="0">
                <a:latin typeface="楷体" panose="02010609060101010101" pitchFamily="49" charset="-122"/>
                <a:ea typeface="楷体" panose="02010609060101010101" pitchFamily="49" charset="-122"/>
              </a:rPr>
              <a:t>拂</a:t>
            </a:r>
            <a:r>
              <a:rPr lang="zh-CN" altLang="en-US" sz="3000" spc="9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堤</a:t>
            </a:r>
            <a:r>
              <a:rPr lang="en-US" altLang="zh-CN" sz="3000" spc="9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3000" spc="9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杨柳</a:t>
            </a:r>
            <a:r>
              <a:rPr lang="en-US" altLang="zh-CN" sz="3000" spc="9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3000" spc="9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醉</a:t>
            </a:r>
            <a:r>
              <a:rPr lang="zh-CN" altLang="en-US" sz="3000" spc="900" dirty="0">
                <a:latin typeface="楷体" panose="02010609060101010101" pitchFamily="49" charset="-122"/>
                <a:ea typeface="楷体" panose="02010609060101010101" pitchFamily="49" charset="-122"/>
              </a:rPr>
              <a:t>春</a:t>
            </a:r>
            <a:r>
              <a:rPr lang="zh-CN" altLang="en-US" sz="3000" spc="9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烟。</a:t>
            </a:r>
            <a:endParaRPr lang="en-US" altLang="zh-CN" sz="3000" spc="9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000" spc="9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儿童</a:t>
            </a:r>
            <a:r>
              <a:rPr lang="en-US" altLang="zh-CN" sz="3000" spc="9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3000" spc="9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散学</a:t>
            </a:r>
            <a:r>
              <a:rPr lang="en-US" altLang="zh-CN" sz="3000" spc="9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3000" spc="9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归来早，</a:t>
            </a:r>
            <a:endParaRPr lang="en-US" altLang="zh-CN" sz="3000" spc="9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000" spc="9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忙趁</a:t>
            </a:r>
            <a:r>
              <a:rPr lang="en-US" altLang="zh-CN" sz="3000" spc="9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3000" spc="9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东风</a:t>
            </a:r>
            <a:r>
              <a:rPr lang="en-US" altLang="zh-CN" sz="3000" spc="9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3000" spc="9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放纸鸢。</a:t>
            </a:r>
            <a:endParaRPr lang="zh-CN" altLang="en-US" sz="3000" spc="9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7219703" y="2071849"/>
            <a:ext cx="8815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高  鼎</a:t>
            </a:r>
            <a:endParaRPr lang="zh-CN" altLang="en-US" dirty="0"/>
          </a:p>
        </p:txBody>
      </p:sp>
      <p:sp>
        <p:nvSpPr>
          <p:cNvPr id="8" name="标题 1"/>
          <p:cNvSpPr txBox="1"/>
          <p:nvPr/>
        </p:nvSpPr>
        <p:spPr>
          <a:xfrm>
            <a:off x="5895474" y="89662"/>
            <a:ext cx="5735845" cy="501136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32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活动二  再读古诗，感受韵律</a:t>
            </a:r>
            <a:endParaRPr lang="zh-CN" altLang="en-US" sz="32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736742" y="2062236"/>
            <a:ext cx="5671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latin typeface="Arial" panose="020B0604020202020204" pitchFamily="34" charset="0"/>
                <a:cs typeface="Arial" panose="020B0604020202020204" pitchFamily="34" charset="0"/>
              </a:rPr>
              <a:t>[</a:t>
            </a:r>
            <a:r>
              <a:rPr lang="zh-CN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清</a:t>
            </a:r>
            <a:r>
              <a:rPr lang="en-US" altLang="zh-CN" dirty="0" smtClean="0">
                <a:latin typeface="Arial" panose="020B0604020202020204" pitchFamily="34" charset="0"/>
                <a:cs typeface="Arial" panose="020B0604020202020204" pitchFamily="34" charset="0"/>
              </a:rPr>
              <a:t>]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内容占位符 2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763603"/>
            <a:ext cx="12192000" cy="7621603"/>
          </a:xfrm>
          <a:prstGeom prst="rect">
            <a:avLst/>
          </a:prstGeom>
        </p:spPr>
      </p:pic>
      <p:sp>
        <p:nvSpPr>
          <p:cNvPr id="14" name="竖卷形 13"/>
          <p:cNvSpPr/>
          <p:nvPr/>
        </p:nvSpPr>
        <p:spPr>
          <a:xfrm rot="16200000">
            <a:off x="2810021" y="-906936"/>
            <a:ext cx="6379700" cy="8595360"/>
          </a:xfrm>
          <a:prstGeom prst="verticalScroll">
            <a:avLst/>
          </a:prstGeom>
          <a:solidFill>
            <a:schemeClr val="lt1">
              <a:alpha val="67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/>
          <p:cNvSpPr txBox="1"/>
          <p:nvPr/>
        </p:nvSpPr>
        <p:spPr>
          <a:xfrm>
            <a:off x="3606019" y="801131"/>
            <a:ext cx="5326966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咏 柳</a:t>
            </a:r>
            <a:endParaRPr lang="en-US" altLang="zh-CN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endParaRPr lang="en-US" altLang="zh-CN" sz="3200" spc="9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 spc="9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碧玉</a:t>
            </a:r>
            <a:r>
              <a:rPr lang="en-US" altLang="zh-CN" sz="3200" spc="9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3200" spc="9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妆成</a:t>
            </a:r>
            <a:r>
              <a:rPr lang="en-US" altLang="zh-CN" sz="3200" spc="9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3200" spc="9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一树高，</a:t>
            </a:r>
            <a:endParaRPr lang="en-US" altLang="zh-CN" sz="3200" spc="9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 spc="900" dirty="0">
                <a:latin typeface="楷体" panose="02010609060101010101" pitchFamily="49" charset="-122"/>
                <a:ea typeface="楷体" panose="02010609060101010101" pitchFamily="49" charset="-122"/>
              </a:rPr>
              <a:t>万</a:t>
            </a:r>
            <a:r>
              <a:rPr lang="zh-CN" altLang="en-US" sz="3200" spc="9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条</a:t>
            </a:r>
            <a:r>
              <a:rPr lang="en-US" altLang="zh-CN" sz="3200" spc="9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3200" spc="9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垂下</a:t>
            </a:r>
            <a:r>
              <a:rPr lang="en-US" altLang="zh-CN" sz="3200" spc="9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3200" spc="9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绿</a:t>
            </a:r>
            <a:r>
              <a:rPr lang="zh-CN" altLang="en-US" sz="3200" spc="900" dirty="0">
                <a:latin typeface="楷体" panose="02010609060101010101" pitchFamily="49" charset="-122"/>
                <a:ea typeface="楷体" panose="02010609060101010101" pitchFamily="49" charset="-122"/>
              </a:rPr>
              <a:t>丝</a:t>
            </a:r>
            <a:r>
              <a:rPr lang="zh-CN" altLang="en-US" sz="3200" spc="9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绦。</a:t>
            </a:r>
            <a:endParaRPr lang="en-US" altLang="zh-CN" sz="3200" spc="9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 spc="9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不知</a:t>
            </a:r>
            <a:r>
              <a:rPr lang="en-US" altLang="zh-CN" sz="3200" spc="9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3200" spc="9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细叶</a:t>
            </a:r>
            <a:r>
              <a:rPr lang="en-US" altLang="zh-CN" sz="3200" spc="9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3200" spc="9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谁</a:t>
            </a:r>
            <a:r>
              <a:rPr lang="zh-CN" altLang="en-US" sz="3200" spc="900" dirty="0">
                <a:latin typeface="楷体" panose="02010609060101010101" pitchFamily="49" charset="-122"/>
                <a:ea typeface="楷体" panose="02010609060101010101" pitchFamily="49" charset="-122"/>
              </a:rPr>
              <a:t>裁</a:t>
            </a:r>
            <a:r>
              <a:rPr lang="zh-CN" altLang="en-US" sz="3200" spc="9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出，</a:t>
            </a:r>
            <a:endParaRPr lang="en-US" altLang="zh-CN" sz="3200" spc="9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 spc="9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二月</a:t>
            </a:r>
            <a:r>
              <a:rPr lang="en-US" altLang="zh-CN" sz="3200" spc="9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3200" spc="9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春风</a:t>
            </a:r>
            <a:r>
              <a:rPr lang="en-US" altLang="zh-CN" sz="3200" spc="9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3200" spc="9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似剪刀。</a:t>
            </a:r>
            <a:endParaRPr lang="zh-CN" altLang="en-US" sz="3200" spc="9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930690" y="1880579"/>
            <a:ext cx="8815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贺知</a:t>
            </a:r>
            <a:r>
              <a:rPr lang="zh-CN" altLang="en-US" dirty="0" smtClean="0"/>
              <a:t>章</a:t>
            </a:r>
            <a:endParaRPr lang="zh-CN" altLang="en-US" dirty="0"/>
          </a:p>
        </p:txBody>
      </p:sp>
      <p:sp>
        <p:nvSpPr>
          <p:cNvPr id="7" name="标题 1"/>
          <p:cNvSpPr txBox="1"/>
          <p:nvPr/>
        </p:nvSpPr>
        <p:spPr>
          <a:xfrm>
            <a:off x="5895474" y="89662"/>
            <a:ext cx="5735845" cy="501136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32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活动二  再读古诗，感受韵律</a:t>
            </a:r>
            <a:endParaRPr lang="zh-CN" altLang="en-US" sz="32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455017" y="1870137"/>
            <a:ext cx="5671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latin typeface="Arial" panose="020B0604020202020204" pitchFamily="34" charset="0"/>
                <a:cs typeface="Arial" panose="020B0604020202020204" pitchFamily="34" charset="0"/>
              </a:rPr>
              <a:t>[</a:t>
            </a:r>
            <a:r>
              <a:rPr lang="zh-CN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唐</a:t>
            </a:r>
            <a:r>
              <a:rPr lang="en-US" altLang="zh-CN" dirty="0" smtClean="0">
                <a:latin typeface="Arial" panose="020B0604020202020204" pitchFamily="34" charset="0"/>
                <a:cs typeface="Arial" panose="020B0604020202020204" pitchFamily="34" charset="0"/>
              </a:rPr>
              <a:t>]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内容占位符 12"/>
          <p:cNvPicPr>
            <a:picLocks noGrp="1" noChangeAspect="1"/>
          </p:cNvPicPr>
          <p:nvPr>
            <p:ph idx="1"/>
          </p:nvPr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79827" y="-1111347"/>
            <a:ext cx="12571827" cy="9686134"/>
          </a:xfrm>
        </p:spPr>
      </p:pic>
      <p:sp>
        <p:nvSpPr>
          <p:cNvPr id="7" name="竖卷形 6"/>
          <p:cNvSpPr/>
          <p:nvPr/>
        </p:nvSpPr>
        <p:spPr>
          <a:xfrm rot="16200000">
            <a:off x="2810021" y="-906936"/>
            <a:ext cx="6379700" cy="8595360"/>
          </a:xfrm>
          <a:prstGeom prst="verticalScroll">
            <a:avLst/>
          </a:prstGeom>
          <a:solidFill>
            <a:schemeClr val="lt1">
              <a:alpha val="67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4" name="文本框 13"/>
          <p:cNvSpPr txBox="1"/>
          <p:nvPr/>
        </p:nvSpPr>
        <p:spPr>
          <a:xfrm>
            <a:off x="4450078" y="1482528"/>
            <a:ext cx="4135902" cy="3816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村 居</a:t>
            </a:r>
            <a:endParaRPr lang="en-US" altLang="zh-CN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endParaRPr lang="en-US" altLang="zh-CN" sz="3000" spc="5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000" spc="9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草长莺飞二月天，</a:t>
            </a:r>
            <a:endParaRPr lang="en-US" altLang="zh-CN" sz="3000" spc="9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000" spc="900" dirty="0">
                <a:latin typeface="楷体" panose="02010609060101010101" pitchFamily="49" charset="-122"/>
                <a:ea typeface="楷体" panose="02010609060101010101" pitchFamily="49" charset="-122"/>
              </a:rPr>
              <a:t>拂</a:t>
            </a:r>
            <a:r>
              <a:rPr lang="zh-CN" altLang="en-US" sz="3000" spc="9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堤杨柳醉</a:t>
            </a:r>
            <a:r>
              <a:rPr lang="zh-CN" altLang="en-US" sz="3000" spc="900" dirty="0">
                <a:latin typeface="楷体" panose="02010609060101010101" pitchFamily="49" charset="-122"/>
                <a:ea typeface="楷体" panose="02010609060101010101" pitchFamily="49" charset="-122"/>
              </a:rPr>
              <a:t>春</a:t>
            </a:r>
            <a:r>
              <a:rPr lang="zh-CN" altLang="en-US" sz="3000" spc="9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烟。</a:t>
            </a:r>
            <a:endParaRPr lang="en-US" altLang="zh-CN" sz="3000" spc="9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000" spc="9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儿童散学归来早，</a:t>
            </a:r>
            <a:endParaRPr lang="en-US" altLang="zh-CN" sz="3000" spc="9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000" spc="9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忙趁东风放纸鸢。</a:t>
            </a:r>
            <a:endParaRPr lang="zh-CN" altLang="en-US" sz="3000" spc="9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7219703" y="2071849"/>
            <a:ext cx="8815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高  鼎</a:t>
            </a:r>
            <a:endParaRPr lang="zh-CN" altLang="en-US" dirty="0"/>
          </a:p>
        </p:txBody>
      </p:sp>
      <p:sp>
        <p:nvSpPr>
          <p:cNvPr id="8" name="标题 1"/>
          <p:cNvSpPr txBox="1"/>
          <p:nvPr/>
        </p:nvSpPr>
        <p:spPr>
          <a:xfrm>
            <a:off x="5895474" y="89662"/>
            <a:ext cx="5735845" cy="501136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32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活动三  三读古诗，理解大意</a:t>
            </a:r>
            <a:endParaRPr lang="zh-CN" altLang="en-US" sz="32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736742" y="2062236"/>
            <a:ext cx="5671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latin typeface="Arial" panose="020B0604020202020204" pitchFamily="34" charset="0"/>
                <a:cs typeface="Arial" panose="020B0604020202020204" pitchFamily="34" charset="0"/>
              </a:rPr>
              <a:t>[</a:t>
            </a:r>
            <a:r>
              <a:rPr lang="zh-CN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清</a:t>
            </a:r>
            <a:r>
              <a:rPr lang="en-US" altLang="zh-CN" dirty="0" smtClean="0">
                <a:latin typeface="Arial" panose="020B0604020202020204" pitchFamily="34" charset="0"/>
                <a:cs typeface="Arial" panose="020B0604020202020204" pitchFamily="34" charset="0"/>
              </a:rPr>
              <a:t>]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内容占位符 12"/>
          <p:cNvPicPr>
            <a:picLocks noGrp="1" noChangeAspect="1"/>
          </p:cNvPicPr>
          <p:nvPr>
            <p:ph idx="1"/>
          </p:nvPr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79827" y="-1111347"/>
            <a:ext cx="12571827" cy="9686134"/>
          </a:xfrm>
        </p:spPr>
      </p:pic>
      <p:sp>
        <p:nvSpPr>
          <p:cNvPr id="7" name="竖卷形 6"/>
          <p:cNvSpPr/>
          <p:nvPr/>
        </p:nvSpPr>
        <p:spPr>
          <a:xfrm rot="16200000">
            <a:off x="2810021" y="-906936"/>
            <a:ext cx="6379700" cy="8595360"/>
          </a:xfrm>
          <a:prstGeom prst="verticalScroll">
            <a:avLst/>
          </a:prstGeom>
          <a:solidFill>
            <a:schemeClr val="lt1">
              <a:alpha val="67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3125372" y="1688030"/>
            <a:ext cx="6750148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0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草</a:t>
            </a:r>
            <a:r>
              <a:rPr lang="zh-CN" altLang="zh-CN" sz="20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长</a:t>
            </a:r>
            <a:r>
              <a:rPr lang="zh-CN" altLang="en-US" sz="20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：</a:t>
            </a:r>
            <a:r>
              <a:rPr lang="zh-CN" altLang="zh-CN" sz="20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青草</a:t>
            </a:r>
            <a:r>
              <a:rPr lang="zh-CN" altLang="zh-CN" sz="20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在发芽生长</a:t>
            </a:r>
            <a:r>
              <a:rPr lang="zh-CN" altLang="zh-CN" sz="20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000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20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二月天</a:t>
            </a:r>
            <a:r>
              <a:rPr lang="zh-CN" altLang="en-US" sz="20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：</a:t>
            </a:r>
            <a:r>
              <a:rPr lang="zh-CN" altLang="zh-CN" sz="20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农历</a:t>
            </a:r>
            <a:r>
              <a:rPr lang="zh-CN" altLang="zh-CN" sz="20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的二月，初春时节</a:t>
            </a:r>
            <a:r>
              <a:rPr lang="zh-CN" altLang="zh-CN" sz="20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000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20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拂堤杨柳</a:t>
            </a:r>
            <a:r>
              <a:rPr lang="zh-CN" altLang="en-US" sz="20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：</a:t>
            </a:r>
            <a:r>
              <a:rPr lang="zh-CN" altLang="zh-CN" sz="20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杨柳</a:t>
            </a:r>
            <a:r>
              <a:rPr lang="zh-CN" altLang="zh-CN" sz="20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随风摆动，好像在轻轻抚摸着堤岸</a:t>
            </a:r>
            <a:r>
              <a:rPr lang="zh-CN" altLang="zh-CN" sz="20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000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20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醉</a:t>
            </a:r>
            <a:r>
              <a:rPr lang="zh-CN" altLang="zh-CN" sz="20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：沉醉、陶醉</a:t>
            </a:r>
            <a:r>
              <a:rPr lang="zh-CN" altLang="zh-CN" sz="20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000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20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春</a:t>
            </a:r>
            <a:r>
              <a:rPr lang="zh-CN" altLang="zh-CN" sz="20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烟：春天水泽间因为蒸发形成的烟雾般的水汽</a:t>
            </a:r>
            <a:r>
              <a:rPr lang="zh-CN" altLang="zh-CN" sz="20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000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20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散</a:t>
            </a:r>
            <a:r>
              <a:rPr lang="zh-CN" altLang="zh-CN" sz="20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学：放学</a:t>
            </a:r>
            <a:r>
              <a:rPr lang="zh-CN" altLang="zh-CN" sz="20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000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20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东风</a:t>
            </a:r>
            <a:r>
              <a:rPr lang="zh-CN" altLang="zh-CN" sz="20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：春风</a:t>
            </a:r>
            <a:r>
              <a:rPr lang="zh-CN" altLang="zh-CN" sz="20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000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20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纸鸢</a:t>
            </a:r>
            <a:r>
              <a:rPr lang="zh-CN" altLang="zh-CN" sz="20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：一种纸做的像老鹰的风筝。</a:t>
            </a:r>
            <a:r>
              <a:rPr lang="zh-CN" altLang="zh-CN" sz="20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这里指</a:t>
            </a:r>
            <a:r>
              <a:rPr lang="zh-CN" altLang="zh-CN" sz="20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风筝。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928424" y="1213720"/>
            <a:ext cx="8815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注解：</a:t>
            </a:r>
            <a:endParaRPr lang="zh-CN" altLang="en-US" dirty="0"/>
          </a:p>
        </p:txBody>
      </p:sp>
      <p:sp>
        <p:nvSpPr>
          <p:cNvPr id="9" name="标题 1"/>
          <p:cNvSpPr txBox="1"/>
          <p:nvPr/>
        </p:nvSpPr>
        <p:spPr>
          <a:xfrm>
            <a:off x="5895474" y="89662"/>
            <a:ext cx="5735845" cy="501136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32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活动三  三读古诗，理解大意</a:t>
            </a:r>
            <a:endParaRPr lang="zh-CN" altLang="en-US" sz="32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内容占位符 2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0" y="-763603"/>
            <a:ext cx="12192000" cy="7621603"/>
          </a:xfrm>
          <a:prstGeom prst="rect">
            <a:avLst/>
          </a:prstGeom>
        </p:spPr>
      </p:pic>
      <p:sp>
        <p:nvSpPr>
          <p:cNvPr id="14" name="竖卷形 13"/>
          <p:cNvSpPr/>
          <p:nvPr/>
        </p:nvSpPr>
        <p:spPr>
          <a:xfrm rot="16200000">
            <a:off x="2810021" y="-906936"/>
            <a:ext cx="6379700" cy="8595360"/>
          </a:xfrm>
          <a:prstGeom prst="verticalScroll">
            <a:avLst/>
          </a:prstGeom>
          <a:solidFill>
            <a:schemeClr val="lt1">
              <a:alpha val="67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/>
          <p:cNvSpPr txBox="1"/>
          <p:nvPr/>
        </p:nvSpPr>
        <p:spPr>
          <a:xfrm>
            <a:off x="4154659" y="854837"/>
            <a:ext cx="4135902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咏 柳</a:t>
            </a:r>
            <a:endParaRPr lang="en-US" altLang="zh-CN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endParaRPr lang="en-US" altLang="zh-CN" sz="3200" spc="9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 spc="9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碧玉妆成一树高，</a:t>
            </a:r>
            <a:endParaRPr lang="en-US" altLang="zh-CN" sz="3200" spc="9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 spc="900" dirty="0">
                <a:latin typeface="楷体" panose="02010609060101010101" pitchFamily="49" charset="-122"/>
                <a:ea typeface="楷体" panose="02010609060101010101" pitchFamily="49" charset="-122"/>
              </a:rPr>
              <a:t>万条垂下绿丝</a:t>
            </a:r>
            <a:r>
              <a:rPr lang="zh-CN" altLang="en-US" sz="3200" spc="9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绦。</a:t>
            </a:r>
            <a:endParaRPr lang="en-US" altLang="zh-CN" sz="3200" spc="9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 spc="900" dirty="0">
                <a:latin typeface="楷体" panose="02010609060101010101" pitchFamily="49" charset="-122"/>
                <a:ea typeface="楷体" panose="02010609060101010101" pitchFamily="49" charset="-122"/>
              </a:rPr>
              <a:t>不知细叶谁裁</a:t>
            </a:r>
            <a:r>
              <a:rPr lang="zh-CN" altLang="en-US" sz="3200" spc="9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出，</a:t>
            </a:r>
            <a:endParaRPr lang="en-US" altLang="zh-CN" sz="3200" spc="9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 spc="900" dirty="0">
                <a:latin typeface="楷体" panose="02010609060101010101" pitchFamily="49" charset="-122"/>
                <a:ea typeface="楷体" panose="02010609060101010101" pitchFamily="49" charset="-122"/>
              </a:rPr>
              <a:t>二月春风似</a:t>
            </a:r>
            <a:r>
              <a:rPr lang="zh-CN" altLang="en-US" sz="3200" spc="9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剪刀。</a:t>
            </a:r>
            <a:endParaRPr lang="zh-CN" altLang="en-US" sz="3200" spc="9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930690" y="1880579"/>
            <a:ext cx="8815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贺知</a:t>
            </a:r>
            <a:r>
              <a:rPr lang="zh-CN" altLang="en-US" dirty="0" smtClean="0"/>
              <a:t>章</a:t>
            </a:r>
            <a:endParaRPr lang="zh-CN" altLang="en-US" dirty="0"/>
          </a:p>
        </p:txBody>
      </p:sp>
      <p:sp>
        <p:nvSpPr>
          <p:cNvPr id="7" name="标题 1"/>
          <p:cNvSpPr txBox="1"/>
          <p:nvPr/>
        </p:nvSpPr>
        <p:spPr>
          <a:xfrm>
            <a:off x="5895474" y="89662"/>
            <a:ext cx="5735845" cy="501136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32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活动三  三读古诗，理解大意</a:t>
            </a:r>
            <a:endParaRPr lang="zh-CN" altLang="en-US" sz="32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455017" y="1870137"/>
            <a:ext cx="5671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latin typeface="Arial" panose="020B0604020202020204" pitchFamily="34" charset="0"/>
                <a:cs typeface="Arial" panose="020B0604020202020204" pitchFamily="34" charset="0"/>
              </a:rPr>
              <a:t>[</a:t>
            </a:r>
            <a:r>
              <a:rPr lang="zh-CN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唐</a:t>
            </a:r>
            <a:r>
              <a:rPr lang="en-US" altLang="zh-CN" dirty="0" smtClean="0">
                <a:latin typeface="Arial" panose="020B0604020202020204" pitchFamily="34" charset="0"/>
                <a:cs typeface="Arial" panose="020B0604020202020204" pitchFamily="34" charset="0"/>
              </a:rPr>
              <a:t>]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内容占位符 2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0" y="-763603"/>
            <a:ext cx="12192000" cy="7621603"/>
          </a:xfrm>
          <a:prstGeom prst="rect">
            <a:avLst/>
          </a:prstGeom>
        </p:spPr>
      </p:pic>
      <p:sp>
        <p:nvSpPr>
          <p:cNvPr id="14" name="竖卷形 13"/>
          <p:cNvSpPr/>
          <p:nvPr/>
        </p:nvSpPr>
        <p:spPr>
          <a:xfrm rot="16200000">
            <a:off x="2810021" y="-906936"/>
            <a:ext cx="6379700" cy="8595360"/>
          </a:xfrm>
          <a:prstGeom prst="verticalScroll">
            <a:avLst/>
          </a:prstGeom>
          <a:solidFill>
            <a:schemeClr val="lt1">
              <a:alpha val="67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/>
          <p:cNvSpPr txBox="1"/>
          <p:nvPr/>
        </p:nvSpPr>
        <p:spPr>
          <a:xfrm>
            <a:off x="3015490" y="1923702"/>
            <a:ext cx="6630413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碧玉</a:t>
            </a:r>
            <a:r>
              <a:rPr lang="zh-CN" altLang="zh-CN" sz="2000" dirty="0">
                <a:latin typeface="楷体" panose="02010609060101010101" pitchFamily="49" charset="-122"/>
                <a:ea typeface="楷体" panose="02010609060101010101" pitchFamily="49" charset="-122"/>
              </a:rPr>
              <a:t>：碧绿色的玉。这里用以比喻春天嫩绿的柳叶</a:t>
            </a:r>
            <a:r>
              <a:rPr lang="zh-CN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妆</a:t>
            </a:r>
            <a:r>
              <a:rPr lang="zh-CN" altLang="zh-CN" sz="2000" dirty="0">
                <a:latin typeface="楷体" panose="02010609060101010101" pitchFamily="49" charset="-122"/>
                <a:ea typeface="楷体" panose="02010609060101010101" pitchFamily="49" charset="-122"/>
              </a:rPr>
              <a:t>：装饰，打扮</a:t>
            </a:r>
            <a:r>
              <a:rPr lang="zh-CN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zh-CN" altLang="zh-CN" sz="2000" dirty="0">
                <a:latin typeface="楷体" panose="02010609060101010101" pitchFamily="49" charset="-122"/>
                <a:ea typeface="楷体" panose="02010609060101010101" pitchFamily="49" charset="-122"/>
              </a:rPr>
              <a:t>树：满树。“一”是个概数，这里指“满、全”的意思</a:t>
            </a:r>
            <a:r>
              <a:rPr lang="zh-CN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下</a:t>
            </a:r>
            <a:r>
              <a:rPr lang="zh-CN" altLang="zh-CN" sz="2000" dirty="0">
                <a:latin typeface="楷体" panose="02010609060101010101" pitchFamily="49" charset="-122"/>
                <a:ea typeface="楷体" panose="02010609060101010101" pitchFamily="49" charset="-122"/>
              </a:rPr>
              <a:t>句的“万”也是概数，表示很多</a:t>
            </a:r>
            <a:r>
              <a:rPr lang="zh-CN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绦</a:t>
            </a:r>
            <a:r>
              <a:rPr lang="zh-CN" altLang="zh-CN" sz="2000" dirty="0">
                <a:latin typeface="楷体" panose="02010609060101010101" pitchFamily="49" charset="-122"/>
                <a:ea typeface="楷体" panose="02010609060101010101" pitchFamily="49" charset="-122"/>
              </a:rPr>
              <a:t>：这里指像丝带一样的柳条</a:t>
            </a:r>
            <a:r>
              <a:rPr lang="zh-CN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裁</a:t>
            </a:r>
            <a:r>
              <a:rPr lang="zh-CN" altLang="zh-CN" sz="2000" dirty="0">
                <a:latin typeface="楷体" panose="02010609060101010101" pitchFamily="49" charset="-122"/>
                <a:ea typeface="楷体" panose="02010609060101010101" pitchFamily="49" charset="-122"/>
              </a:rPr>
              <a:t>：裁剪</a:t>
            </a:r>
            <a:r>
              <a:rPr lang="zh-CN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似</a:t>
            </a:r>
            <a:r>
              <a:rPr lang="zh-CN" altLang="zh-CN" sz="2000" dirty="0">
                <a:latin typeface="楷体" panose="02010609060101010101" pitchFamily="49" charset="-122"/>
                <a:ea typeface="楷体" panose="02010609060101010101" pitchFamily="49" charset="-122"/>
              </a:rPr>
              <a:t>：如同，好像。</a:t>
            </a:r>
            <a:endParaRPr lang="zh-CN" altLang="en-US" sz="2000" spc="9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2879194" y="1276964"/>
            <a:ext cx="8815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注解：</a:t>
            </a:r>
            <a:endParaRPr lang="zh-CN" altLang="en-US" dirty="0"/>
          </a:p>
        </p:txBody>
      </p:sp>
      <p:sp>
        <p:nvSpPr>
          <p:cNvPr id="7" name="标题 1"/>
          <p:cNvSpPr txBox="1"/>
          <p:nvPr/>
        </p:nvSpPr>
        <p:spPr>
          <a:xfrm>
            <a:off x="5895474" y="89662"/>
            <a:ext cx="5735845" cy="501136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32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活动三  三读古诗，理解大意</a:t>
            </a:r>
            <a:endParaRPr lang="zh-CN" altLang="en-US" sz="32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内容占位符 12"/>
          <p:cNvPicPr>
            <a:picLocks noGrp="1" noChangeAspect="1"/>
          </p:cNvPicPr>
          <p:nvPr>
            <p:ph idx="1"/>
          </p:nvPr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79827" y="-1111347"/>
            <a:ext cx="12571827" cy="9686134"/>
          </a:xfrm>
        </p:spPr>
      </p:pic>
      <p:sp>
        <p:nvSpPr>
          <p:cNvPr id="7" name="竖卷形 6"/>
          <p:cNvSpPr/>
          <p:nvPr/>
        </p:nvSpPr>
        <p:spPr>
          <a:xfrm rot="16200000">
            <a:off x="2810021" y="-906936"/>
            <a:ext cx="6379700" cy="8595360"/>
          </a:xfrm>
          <a:prstGeom prst="verticalScroll">
            <a:avLst/>
          </a:prstGeom>
          <a:solidFill>
            <a:schemeClr val="lt1">
              <a:alpha val="67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4" name="文本框 13"/>
          <p:cNvSpPr txBox="1"/>
          <p:nvPr/>
        </p:nvSpPr>
        <p:spPr>
          <a:xfrm>
            <a:off x="4450078" y="1482528"/>
            <a:ext cx="4135902" cy="3816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村 居</a:t>
            </a:r>
            <a:endParaRPr lang="en-US" altLang="zh-CN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endParaRPr lang="en-US" altLang="zh-CN" sz="3000" spc="5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000" spc="9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草长莺飞二月天，</a:t>
            </a:r>
            <a:endParaRPr lang="en-US" altLang="zh-CN" sz="3000" spc="9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000" spc="900" dirty="0">
                <a:latin typeface="楷体" panose="02010609060101010101" pitchFamily="49" charset="-122"/>
                <a:ea typeface="楷体" panose="02010609060101010101" pitchFamily="49" charset="-122"/>
              </a:rPr>
              <a:t>拂</a:t>
            </a:r>
            <a:r>
              <a:rPr lang="zh-CN" altLang="en-US" sz="3000" spc="9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堤杨柳醉</a:t>
            </a:r>
            <a:r>
              <a:rPr lang="zh-CN" altLang="en-US" sz="3000" spc="900" dirty="0">
                <a:latin typeface="楷体" panose="02010609060101010101" pitchFamily="49" charset="-122"/>
                <a:ea typeface="楷体" panose="02010609060101010101" pitchFamily="49" charset="-122"/>
              </a:rPr>
              <a:t>春</a:t>
            </a:r>
            <a:r>
              <a:rPr lang="zh-CN" altLang="en-US" sz="3000" spc="9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烟。</a:t>
            </a:r>
            <a:endParaRPr lang="en-US" altLang="zh-CN" sz="3000" spc="9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000" spc="9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儿童散学归来早，</a:t>
            </a:r>
            <a:endParaRPr lang="en-US" altLang="zh-CN" sz="3000" spc="9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000" spc="9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忙趁东风放纸鸢。</a:t>
            </a:r>
            <a:endParaRPr lang="zh-CN" altLang="en-US" sz="3000" spc="9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7219703" y="2071849"/>
            <a:ext cx="8815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高  鼎</a:t>
            </a:r>
            <a:endParaRPr lang="zh-CN" altLang="en-US" dirty="0"/>
          </a:p>
        </p:txBody>
      </p:sp>
      <p:sp>
        <p:nvSpPr>
          <p:cNvPr id="8" name="标题 1"/>
          <p:cNvSpPr txBox="1"/>
          <p:nvPr/>
        </p:nvSpPr>
        <p:spPr>
          <a:xfrm>
            <a:off x="5895474" y="89662"/>
            <a:ext cx="5735845" cy="501136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32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活动三  三读古诗，理解大意</a:t>
            </a:r>
            <a:endParaRPr lang="zh-CN" altLang="en-US" sz="32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736742" y="2062236"/>
            <a:ext cx="5671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latin typeface="Arial" panose="020B0604020202020204" pitchFamily="34" charset="0"/>
                <a:cs typeface="Arial" panose="020B0604020202020204" pitchFamily="34" charset="0"/>
              </a:rPr>
              <a:t>[</a:t>
            </a:r>
            <a:r>
              <a:rPr lang="zh-CN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清</a:t>
            </a:r>
            <a:r>
              <a:rPr lang="en-US" altLang="zh-CN" dirty="0" smtClean="0">
                <a:latin typeface="Arial" panose="020B0604020202020204" pitchFamily="34" charset="0"/>
                <a:cs typeface="Arial" panose="020B0604020202020204" pitchFamily="34" charset="0"/>
              </a:rPr>
              <a:t>]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" dur="500" fill="hold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" dur="500" fill="hold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3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500" fill="hold"/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内容占位符 2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0" y="-763603"/>
            <a:ext cx="12192000" cy="7621603"/>
          </a:xfrm>
          <a:prstGeom prst="rect">
            <a:avLst/>
          </a:prstGeom>
        </p:spPr>
      </p:pic>
      <p:sp>
        <p:nvSpPr>
          <p:cNvPr id="14" name="竖卷形 13"/>
          <p:cNvSpPr/>
          <p:nvPr/>
        </p:nvSpPr>
        <p:spPr>
          <a:xfrm rot="16200000">
            <a:off x="2810021" y="-906936"/>
            <a:ext cx="6379700" cy="8595360"/>
          </a:xfrm>
          <a:prstGeom prst="verticalScroll">
            <a:avLst/>
          </a:prstGeom>
          <a:solidFill>
            <a:schemeClr val="lt1">
              <a:alpha val="67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/>
          <p:cNvSpPr txBox="1"/>
          <p:nvPr/>
        </p:nvSpPr>
        <p:spPr>
          <a:xfrm>
            <a:off x="4154659" y="854837"/>
            <a:ext cx="4135902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咏 柳</a:t>
            </a:r>
            <a:endParaRPr lang="en-US" altLang="zh-CN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endParaRPr lang="en-US" altLang="zh-CN" sz="3200" spc="9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 spc="9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碧玉妆成一树高，</a:t>
            </a:r>
            <a:endParaRPr lang="en-US" altLang="zh-CN" sz="3200" spc="9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 spc="900" dirty="0">
                <a:latin typeface="楷体" panose="02010609060101010101" pitchFamily="49" charset="-122"/>
                <a:ea typeface="楷体" panose="02010609060101010101" pitchFamily="49" charset="-122"/>
              </a:rPr>
              <a:t>万条垂下绿丝</a:t>
            </a:r>
            <a:r>
              <a:rPr lang="zh-CN" altLang="en-US" sz="3200" spc="9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绦。</a:t>
            </a:r>
            <a:endParaRPr lang="en-US" altLang="zh-CN" sz="3200" spc="9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 spc="900" dirty="0">
                <a:latin typeface="楷体" panose="02010609060101010101" pitchFamily="49" charset="-122"/>
                <a:ea typeface="楷体" panose="02010609060101010101" pitchFamily="49" charset="-122"/>
              </a:rPr>
              <a:t>不知细叶谁裁</a:t>
            </a:r>
            <a:r>
              <a:rPr lang="zh-CN" altLang="en-US" sz="3200" spc="9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出，</a:t>
            </a:r>
            <a:endParaRPr lang="en-US" altLang="zh-CN" sz="3200" spc="9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 spc="900" dirty="0">
                <a:latin typeface="楷体" panose="02010609060101010101" pitchFamily="49" charset="-122"/>
                <a:ea typeface="楷体" panose="02010609060101010101" pitchFamily="49" charset="-122"/>
              </a:rPr>
              <a:t>二月春风似</a:t>
            </a:r>
            <a:r>
              <a:rPr lang="zh-CN" altLang="en-US" sz="3200" spc="9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剪刀。</a:t>
            </a:r>
            <a:endParaRPr lang="zh-CN" altLang="en-US" sz="3200" spc="9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930690" y="1880579"/>
            <a:ext cx="8815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贺知</a:t>
            </a:r>
            <a:r>
              <a:rPr lang="zh-CN" altLang="en-US" dirty="0" smtClean="0"/>
              <a:t>章</a:t>
            </a:r>
            <a:endParaRPr lang="zh-CN" altLang="en-US" dirty="0"/>
          </a:p>
        </p:txBody>
      </p:sp>
      <p:sp>
        <p:nvSpPr>
          <p:cNvPr id="7" name="标题 1"/>
          <p:cNvSpPr txBox="1"/>
          <p:nvPr/>
        </p:nvSpPr>
        <p:spPr>
          <a:xfrm>
            <a:off x="5895474" y="89662"/>
            <a:ext cx="5735845" cy="501136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32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活动三  三读古诗，理解大意</a:t>
            </a:r>
            <a:endParaRPr lang="zh-CN" altLang="en-US" sz="32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" dur="500" fill="hold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" dur="500" fill="hold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3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500" fill="hold"/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内容占位符 12"/>
          <p:cNvPicPr>
            <a:picLocks noGrp="1" noChangeAspect="1"/>
          </p:cNvPicPr>
          <p:nvPr>
            <p:ph idx="1"/>
          </p:nvPr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79827" y="-1111347"/>
            <a:ext cx="12571827" cy="9686134"/>
          </a:xfrm>
        </p:spPr>
      </p:pic>
      <p:sp>
        <p:nvSpPr>
          <p:cNvPr id="7" name="竖卷形 6"/>
          <p:cNvSpPr/>
          <p:nvPr/>
        </p:nvSpPr>
        <p:spPr>
          <a:xfrm rot="16200000">
            <a:off x="2810021" y="-906936"/>
            <a:ext cx="6379700" cy="8595360"/>
          </a:xfrm>
          <a:prstGeom prst="verticalScroll">
            <a:avLst/>
          </a:prstGeom>
          <a:solidFill>
            <a:schemeClr val="lt1">
              <a:alpha val="67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4" name="文本框 13"/>
          <p:cNvSpPr txBox="1"/>
          <p:nvPr/>
        </p:nvSpPr>
        <p:spPr>
          <a:xfrm>
            <a:off x="4450078" y="1482528"/>
            <a:ext cx="4135902" cy="3816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村 居</a:t>
            </a:r>
            <a:endParaRPr lang="en-US" altLang="zh-CN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endParaRPr lang="en-US" altLang="zh-CN" sz="3000" spc="5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000" spc="9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草长莺飞二月天，</a:t>
            </a:r>
            <a:endParaRPr lang="en-US" altLang="zh-CN" sz="3000" spc="9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000" spc="900" dirty="0">
                <a:latin typeface="楷体" panose="02010609060101010101" pitchFamily="49" charset="-122"/>
                <a:ea typeface="楷体" panose="02010609060101010101" pitchFamily="49" charset="-122"/>
              </a:rPr>
              <a:t>拂</a:t>
            </a:r>
            <a:r>
              <a:rPr lang="zh-CN" altLang="en-US" sz="3000" spc="9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堤杨柳醉</a:t>
            </a:r>
            <a:r>
              <a:rPr lang="zh-CN" altLang="en-US" sz="3000" spc="900" dirty="0">
                <a:latin typeface="楷体" panose="02010609060101010101" pitchFamily="49" charset="-122"/>
                <a:ea typeface="楷体" panose="02010609060101010101" pitchFamily="49" charset="-122"/>
              </a:rPr>
              <a:t>春</a:t>
            </a:r>
            <a:r>
              <a:rPr lang="zh-CN" altLang="en-US" sz="3000" spc="9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烟。</a:t>
            </a:r>
            <a:endParaRPr lang="en-US" altLang="zh-CN" sz="3000" spc="9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000" spc="9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儿童散学归来早，</a:t>
            </a:r>
            <a:endParaRPr lang="en-US" altLang="zh-CN" sz="3000" spc="9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000" spc="9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忙趁东风放纸鸢。</a:t>
            </a:r>
            <a:endParaRPr lang="zh-CN" altLang="en-US" sz="3000" spc="9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7219703" y="2071849"/>
            <a:ext cx="8815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高  鼎</a:t>
            </a:r>
            <a:endParaRPr lang="zh-CN" altLang="en-US" dirty="0"/>
          </a:p>
        </p:txBody>
      </p:sp>
      <p:sp>
        <p:nvSpPr>
          <p:cNvPr id="6" name="标题 1"/>
          <p:cNvSpPr txBox="1"/>
          <p:nvPr/>
        </p:nvSpPr>
        <p:spPr>
          <a:xfrm>
            <a:off x="5895474" y="89662"/>
            <a:ext cx="5735845" cy="501136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32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活动四  熟读成诵，链接课外</a:t>
            </a:r>
            <a:endParaRPr lang="zh-CN" altLang="en-US" sz="32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736742" y="2062236"/>
            <a:ext cx="5671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latin typeface="Arial" panose="020B0604020202020204" pitchFamily="34" charset="0"/>
                <a:cs typeface="Arial" panose="020B0604020202020204" pitchFamily="34" charset="0"/>
              </a:rPr>
              <a:t>[</a:t>
            </a:r>
            <a:r>
              <a:rPr lang="zh-CN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清</a:t>
            </a:r>
            <a:r>
              <a:rPr lang="en-US" altLang="zh-CN" dirty="0" smtClean="0">
                <a:latin typeface="Arial" panose="020B0604020202020204" pitchFamily="34" charset="0"/>
                <a:cs typeface="Arial" panose="020B0604020202020204" pitchFamily="34" charset="0"/>
              </a:rPr>
              <a:t>]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7" name="内容占位符 6"/>
          <p:cNvPicPr>
            <a:picLocks noGrp="1" noChangeAspect="1"/>
          </p:cNvPicPr>
          <p:nvPr>
            <p:ph idx="1"/>
          </p:nvPr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7251896"/>
          </a:xfrm>
        </p:spPr>
      </p:pic>
      <p:sp>
        <p:nvSpPr>
          <p:cNvPr id="9" name="文本框 8"/>
          <p:cNvSpPr txBox="1"/>
          <p:nvPr/>
        </p:nvSpPr>
        <p:spPr>
          <a:xfrm>
            <a:off x="3479407" y="246899"/>
            <a:ext cx="4135902" cy="3816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村 居</a:t>
            </a:r>
            <a:endParaRPr lang="en-US" altLang="zh-CN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endParaRPr lang="en-US" altLang="zh-CN" sz="3000" spc="5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000" spc="9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草长莺飞二月天，</a:t>
            </a:r>
            <a:endParaRPr lang="en-US" altLang="zh-CN" sz="3000" spc="9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000" spc="900" dirty="0">
                <a:latin typeface="楷体" panose="02010609060101010101" pitchFamily="49" charset="-122"/>
                <a:ea typeface="楷体" panose="02010609060101010101" pitchFamily="49" charset="-122"/>
              </a:rPr>
              <a:t>拂</a:t>
            </a:r>
            <a:r>
              <a:rPr lang="zh-CN" altLang="en-US" sz="3000" spc="9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堤杨柳醉</a:t>
            </a:r>
            <a:r>
              <a:rPr lang="zh-CN" altLang="en-US" sz="3000" spc="900" dirty="0">
                <a:latin typeface="楷体" panose="02010609060101010101" pitchFamily="49" charset="-122"/>
                <a:ea typeface="楷体" panose="02010609060101010101" pitchFamily="49" charset="-122"/>
              </a:rPr>
              <a:t>春</a:t>
            </a:r>
            <a:r>
              <a:rPr lang="zh-CN" altLang="en-US" sz="3000" spc="9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烟。</a:t>
            </a:r>
            <a:endParaRPr lang="en-US" altLang="zh-CN" sz="3000" spc="9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000" spc="9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儿童散学归来早，</a:t>
            </a:r>
            <a:endParaRPr lang="en-US" altLang="zh-CN" sz="3000" spc="9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000" spc="9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忙趁东风放纸鸢。</a:t>
            </a:r>
            <a:endParaRPr lang="zh-CN" altLang="en-US" sz="3000" spc="9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095999" y="843240"/>
            <a:ext cx="13635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[</a:t>
            </a:r>
            <a:r>
              <a:rPr lang="zh-CN" altLang="en-US" dirty="0">
                <a:latin typeface="Arial" panose="020B0604020202020204" pitchFamily="34" charset="0"/>
                <a:cs typeface="Arial" panose="020B0604020202020204" pitchFamily="34" charset="0"/>
              </a:rPr>
              <a:t>清</a:t>
            </a:r>
            <a:r>
              <a:rPr lang="en-US" altLang="zh-CN" dirty="0" smtClean="0">
                <a:latin typeface="Arial" panose="020B0604020202020204" pitchFamily="34" charset="0"/>
                <a:cs typeface="Arial" panose="020B0604020202020204" pitchFamily="34" charset="0"/>
              </a:rPr>
              <a:t>]</a:t>
            </a:r>
            <a:r>
              <a:rPr lang="zh-CN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zh-CN" altLang="en-US" dirty="0" smtClean="0"/>
              <a:t>高  鼎</a:t>
            </a:r>
            <a:endParaRPr lang="zh-CN" altLang="en-US" dirty="0"/>
          </a:p>
        </p:txBody>
      </p:sp>
      <p:sp>
        <p:nvSpPr>
          <p:cNvPr id="8" name="文本框 7"/>
          <p:cNvSpPr txBox="1"/>
          <p:nvPr/>
        </p:nvSpPr>
        <p:spPr>
          <a:xfrm>
            <a:off x="5571422" y="819176"/>
            <a:ext cx="5671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内容占位符 12"/>
          <p:cNvPicPr>
            <a:picLocks noGrp="1" noChangeAspect="1"/>
          </p:cNvPicPr>
          <p:nvPr>
            <p:ph idx="1"/>
          </p:nvPr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79827" y="-1111347"/>
            <a:ext cx="12571827" cy="9686134"/>
          </a:xfr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895474" y="89662"/>
            <a:ext cx="5735845" cy="501136"/>
          </a:xfrm>
          <a:blipFill>
            <a:blip r:embed="rId2" cstate="print"/>
            <a:tile tx="0" ty="0" sx="100000" sy="100000" flip="none" algn="tl"/>
          </a:blipFill>
        </p:spPr>
        <p:txBody>
          <a:bodyPr>
            <a:noAutofit/>
          </a:bodyPr>
          <a:lstStyle/>
          <a:p>
            <a:pPr algn="ctr"/>
            <a:r>
              <a:rPr lang="zh-CN" altLang="en-US" sz="32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活动一  初</a:t>
            </a:r>
            <a:r>
              <a:rPr lang="zh-CN" altLang="en-US" sz="3200" dirty="0">
                <a:latin typeface="华文新魏" panose="02010800040101010101" pitchFamily="2" charset="-122"/>
                <a:ea typeface="华文新魏" panose="02010800040101010101" pitchFamily="2" charset="-122"/>
              </a:rPr>
              <a:t>读</a:t>
            </a:r>
            <a:r>
              <a:rPr lang="zh-CN" altLang="en-US" sz="32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古诗，学习字词</a:t>
            </a:r>
            <a:endParaRPr lang="zh-CN" altLang="en-US" sz="32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7" name="竖卷形 6"/>
          <p:cNvSpPr/>
          <p:nvPr/>
        </p:nvSpPr>
        <p:spPr>
          <a:xfrm rot="16200000">
            <a:off x="2881023" y="-835933"/>
            <a:ext cx="6237695" cy="8595360"/>
          </a:xfrm>
          <a:prstGeom prst="verticalScroll">
            <a:avLst/>
          </a:prstGeom>
          <a:solidFill>
            <a:schemeClr val="lt1">
              <a:alpha val="67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4" name="文本框 13"/>
          <p:cNvSpPr txBox="1"/>
          <p:nvPr/>
        </p:nvSpPr>
        <p:spPr>
          <a:xfrm>
            <a:off x="4206612" y="1215816"/>
            <a:ext cx="4135902" cy="47397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村 居</a:t>
            </a:r>
            <a:endParaRPr lang="en-US" altLang="zh-CN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endParaRPr lang="en-US" altLang="zh-CN" sz="3000" spc="5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200000"/>
              </a:lnSpc>
            </a:pPr>
            <a:r>
              <a:rPr lang="zh-CN" altLang="en-US" sz="3000" spc="9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草长莺飞</a:t>
            </a:r>
            <a:r>
              <a:rPr lang="zh-CN" altLang="en-US" sz="3000" spc="900" dirty="0">
                <a:latin typeface="楷体" panose="02010609060101010101" pitchFamily="49" charset="-122"/>
                <a:ea typeface="楷体" panose="02010609060101010101" pitchFamily="49" charset="-122"/>
              </a:rPr>
              <a:t>二月</a:t>
            </a:r>
            <a:r>
              <a:rPr lang="zh-CN" altLang="en-US" sz="3000" spc="9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天，</a:t>
            </a:r>
            <a:endParaRPr lang="en-US" altLang="zh-CN" sz="3000" spc="9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200000"/>
              </a:lnSpc>
            </a:pPr>
            <a:r>
              <a:rPr lang="zh-CN" altLang="en-US" sz="3000" spc="900" dirty="0">
                <a:latin typeface="楷体" panose="02010609060101010101" pitchFamily="49" charset="-122"/>
                <a:ea typeface="楷体" panose="02010609060101010101" pitchFamily="49" charset="-122"/>
              </a:rPr>
              <a:t>拂堤杨柳醉春</a:t>
            </a:r>
            <a:r>
              <a:rPr lang="zh-CN" altLang="en-US" sz="3000" spc="9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烟。</a:t>
            </a:r>
            <a:endParaRPr lang="en-US" altLang="zh-CN" sz="3000" spc="9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200000"/>
              </a:lnSpc>
            </a:pPr>
            <a:r>
              <a:rPr lang="zh-CN" altLang="en-US" sz="3000" spc="900" dirty="0">
                <a:latin typeface="楷体" panose="02010609060101010101" pitchFamily="49" charset="-122"/>
                <a:ea typeface="楷体" panose="02010609060101010101" pitchFamily="49" charset="-122"/>
              </a:rPr>
              <a:t>儿童散学归来</a:t>
            </a:r>
            <a:r>
              <a:rPr lang="zh-CN" altLang="en-US" sz="3000" spc="9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早，</a:t>
            </a:r>
            <a:endParaRPr lang="en-US" altLang="zh-CN" sz="3000" spc="9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200000"/>
              </a:lnSpc>
            </a:pPr>
            <a:r>
              <a:rPr lang="zh-CN" altLang="en-US" sz="3000" spc="9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忙趁东风放纸鸢。</a:t>
            </a:r>
            <a:endParaRPr lang="zh-CN" altLang="en-US" sz="3000" spc="9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113198" y="2166696"/>
            <a:ext cx="6849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err="1" smtClean="0">
                <a:latin typeface="Arial" panose="020B0604020202020204" pitchFamily="34" charset="0"/>
                <a:cs typeface="Arial" panose="020B0604020202020204" pitchFamily="34" charset="0"/>
              </a:rPr>
              <a:t>yīng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178016" y="3099495"/>
            <a:ext cx="39483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en-US" altLang="zh-CN" dirty="0" err="1">
                <a:latin typeface="Arial" panose="020B0604020202020204" pitchFamily="34" charset="0"/>
                <a:cs typeface="Arial" panose="020B0604020202020204" pitchFamily="34" charset="0"/>
              </a:rPr>
              <a:t>fú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     </a:t>
            </a:r>
            <a:r>
              <a:rPr lang="en-US" altLang="zh-CN" dirty="0" err="1">
                <a:latin typeface="Arial" panose="020B0604020202020204" pitchFamily="34" charset="0"/>
                <a:cs typeface="Arial" panose="020B0604020202020204" pitchFamily="34" charset="0"/>
              </a:rPr>
              <a:t>dī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dirty="0" smtClean="0">
                <a:latin typeface="Arial" panose="020B0604020202020204" pitchFamily="34" charset="0"/>
                <a:cs typeface="Arial" panose="020B0604020202020204" pitchFamily="34" charset="0"/>
              </a:rPr>
              <a:t>           </a:t>
            </a:r>
            <a:r>
              <a:rPr lang="en-US" altLang="zh-CN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liǔ</a:t>
            </a:r>
            <a:r>
              <a:rPr lang="en-US" altLang="zh-CN" dirty="0" smtClean="0">
                <a:latin typeface="Arial" panose="020B0604020202020204" pitchFamily="34" charset="0"/>
                <a:cs typeface="Arial" panose="020B0604020202020204" pitchFamily="34" charset="0"/>
              </a:rPr>
              <a:t>   </a:t>
            </a:r>
            <a:r>
              <a:rPr lang="en-US" altLang="zh-CN" dirty="0" err="1">
                <a:latin typeface="Arial" panose="020B0604020202020204" pitchFamily="34" charset="0"/>
                <a:cs typeface="Arial" panose="020B0604020202020204" pitchFamily="34" charset="0"/>
              </a:rPr>
              <a:t>zuì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en-US" altLang="zh-CN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030417" y="4922086"/>
            <a:ext cx="7731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err="1" smtClean="0">
                <a:latin typeface="Arial" panose="020B0604020202020204" pitchFamily="34" charset="0"/>
                <a:cs typeface="Arial" panose="020B0604020202020204" pitchFamily="34" charset="0"/>
              </a:rPr>
              <a:t>yu</a:t>
            </a:r>
            <a:r>
              <a:rPr lang="en-US" altLang="zh-CN" sz="2000" b="1" dirty="0" err="1" smtClean="0">
                <a:latin typeface="+mn-ea"/>
                <a:cs typeface="Arial" panose="020B0604020202020204" pitchFamily="34" charset="0"/>
              </a:rPr>
              <a:t>ā</a:t>
            </a:r>
            <a:r>
              <a:rPr lang="en-US" altLang="zh-CN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473076" y="1797364"/>
            <a:ext cx="5671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latin typeface="Arial" panose="020B0604020202020204" pitchFamily="34" charset="0"/>
                <a:cs typeface="Arial" panose="020B0604020202020204" pitchFamily="34" charset="0"/>
              </a:rPr>
              <a:t>[</a:t>
            </a:r>
            <a:r>
              <a:rPr lang="zh-CN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清</a:t>
            </a:r>
            <a:r>
              <a:rPr lang="en-US" altLang="zh-CN" dirty="0" smtClean="0">
                <a:latin typeface="Arial" panose="020B0604020202020204" pitchFamily="34" charset="0"/>
                <a:cs typeface="Arial" panose="020B0604020202020204" pitchFamily="34" charset="0"/>
              </a:rPr>
              <a:t>]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7030417" y="1816390"/>
            <a:ext cx="9318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高  鼎</a:t>
            </a:r>
            <a:endParaRPr lang="zh-CN" altLang="en-US" dirty="0"/>
          </a:p>
        </p:txBody>
      </p:sp>
      <p:sp>
        <p:nvSpPr>
          <p:cNvPr id="21" name="文本框 20"/>
          <p:cNvSpPr txBox="1"/>
          <p:nvPr/>
        </p:nvSpPr>
        <p:spPr>
          <a:xfrm>
            <a:off x="7345452" y="1542920"/>
            <a:ext cx="63007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dǐng</a:t>
            </a:r>
            <a:endParaRPr lang="zh-CN" alt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47711"/>
            <a:ext cx="12192000" cy="7005711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724017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7254307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9755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93662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6" name="内容占位符 5"/>
          <p:cNvPicPr>
            <a:picLocks noGrp="1" noChangeAspect="1"/>
          </p:cNvPicPr>
          <p:nvPr>
            <p:ph idx="1"/>
          </p:nvPr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75485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8393907"/>
          </a:xfrm>
        </p:spPr>
      </p:pic>
      <p:sp>
        <p:nvSpPr>
          <p:cNvPr id="5" name="竖卷形 4"/>
          <p:cNvSpPr/>
          <p:nvPr/>
        </p:nvSpPr>
        <p:spPr>
          <a:xfrm rot="16200000">
            <a:off x="2773925" y="-655292"/>
            <a:ext cx="6379700" cy="8595360"/>
          </a:xfrm>
          <a:prstGeom prst="verticalScroll">
            <a:avLst/>
          </a:prstGeom>
          <a:solidFill>
            <a:schemeClr val="lt1">
              <a:alpha val="67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文本框 5"/>
          <p:cNvSpPr txBox="1"/>
          <p:nvPr/>
        </p:nvSpPr>
        <p:spPr>
          <a:xfrm>
            <a:off x="4028049" y="1261833"/>
            <a:ext cx="4135902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3200" dirty="0" smtClean="0">
                <a:latin typeface="+mn-ea"/>
              </a:rPr>
              <a:t>咏 柳</a:t>
            </a:r>
            <a:endParaRPr lang="en-US" altLang="zh-CN" sz="3200" dirty="0" smtClean="0">
              <a:latin typeface="+mn-ea"/>
            </a:endParaRPr>
          </a:p>
          <a:p>
            <a:pPr algn="ctr"/>
            <a:endParaRPr lang="en-US" altLang="zh-CN" sz="3200" spc="9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 spc="9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碧玉妆成一树高，</a:t>
            </a:r>
            <a:endParaRPr lang="en-US" altLang="zh-CN" sz="3200" spc="9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 spc="900" dirty="0">
                <a:latin typeface="楷体" panose="02010609060101010101" pitchFamily="49" charset="-122"/>
                <a:ea typeface="楷体" panose="02010609060101010101" pitchFamily="49" charset="-122"/>
              </a:rPr>
              <a:t>万条垂下绿丝</a:t>
            </a:r>
            <a:r>
              <a:rPr lang="zh-CN" altLang="en-US" sz="3200" spc="9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绦。</a:t>
            </a:r>
            <a:endParaRPr lang="en-US" altLang="zh-CN" sz="3200" spc="9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 spc="900" dirty="0">
                <a:latin typeface="楷体" panose="02010609060101010101" pitchFamily="49" charset="-122"/>
                <a:ea typeface="楷体" panose="02010609060101010101" pitchFamily="49" charset="-122"/>
              </a:rPr>
              <a:t>不知细叶谁裁</a:t>
            </a:r>
            <a:r>
              <a:rPr lang="zh-CN" altLang="en-US" sz="3200" spc="9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出，</a:t>
            </a:r>
            <a:endParaRPr lang="en-US" altLang="zh-CN" sz="3200" spc="9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 spc="900" dirty="0">
                <a:latin typeface="楷体" panose="02010609060101010101" pitchFamily="49" charset="-122"/>
                <a:ea typeface="楷体" panose="02010609060101010101" pitchFamily="49" charset="-122"/>
              </a:rPr>
              <a:t>二月春风似</a:t>
            </a:r>
            <a:r>
              <a:rPr lang="zh-CN" altLang="en-US" sz="3200" spc="9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剪刀。</a:t>
            </a:r>
            <a:endParaRPr lang="zh-CN" altLang="en-US" sz="3200" spc="9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799221" y="2422029"/>
            <a:ext cx="18408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[</a:t>
            </a:r>
            <a:r>
              <a:rPr lang="zh-CN" altLang="en-US" dirty="0">
                <a:latin typeface="Arial" panose="020B0604020202020204" pitchFamily="34" charset="0"/>
                <a:cs typeface="Arial" panose="020B0604020202020204" pitchFamily="34" charset="0"/>
              </a:rPr>
              <a:t>唐</a:t>
            </a:r>
            <a:r>
              <a:rPr lang="en-US" altLang="zh-CN" dirty="0" smtClean="0">
                <a:latin typeface="Arial" panose="020B0604020202020204" pitchFamily="34" charset="0"/>
                <a:cs typeface="Arial" panose="020B0604020202020204" pitchFamily="34" charset="0"/>
              </a:rPr>
              <a:t>]</a:t>
            </a:r>
            <a:r>
              <a:rPr lang="zh-CN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  </a:t>
            </a:r>
            <a:r>
              <a:rPr lang="zh-CN" altLang="en-US" dirty="0" smtClean="0"/>
              <a:t>贺</a:t>
            </a:r>
            <a:r>
              <a:rPr lang="zh-CN" altLang="en-US" dirty="0"/>
              <a:t>知</a:t>
            </a:r>
            <a:r>
              <a:rPr lang="zh-CN" altLang="en-US" dirty="0" smtClean="0"/>
              <a:t>章</a:t>
            </a:r>
            <a:endParaRPr lang="zh-CN" altLang="en-US" dirty="0"/>
          </a:p>
        </p:txBody>
      </p:sp>
      <p:sp>
        <p:nvSpPr>
          <p:cNvPr id="8" name="标题 1"/>
          <p:cNvSpPr txBox="1"/>
          <p:nvPr/>
        </p:nvSpPr>
        <p:spPr>
          <a:xfrm>
            <a:off x="5963775" y="452538"/>
            <a:ext cx="5735845" cy="501136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32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活动四  熟读成诵，链接课外</a:t>
            </a:r>
            <a:endParaRPr lang="zh-CN" altLang="en-US" sz="32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内容占位符 1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79827" y="-1125415"/>
            <a:ext cx="12571827" cy="9686134"/>
          </a:xfrm>
          <a:prstGeom prst="rect">
            <a:avLst/>
          </a:prstGeom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522545"/>
            <a:ext cx="10515600" cy="3559854"/>
          </a:xfrm>
          <a:solidFill>
            <a:schemeClr val="bg1">
              <a:alpha val="52000"/>
            </a:schemeClr>
          </a:solidFill>
        </p:spPr>
        <p:txBody>
          <a:bodyPr>
            <a:no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zh-CN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莺飞</a:t>
            </a:r>
            <a:r>
              <a:rPr lang="en-US" altLang="zh-CN" sz="3200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zh-CN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，拂堤杨柳醉</a:t>
            </a:r>
            <a:r>
              <a:rPr lang="en-US" altLang="zh-CN" sz="3200" u="sng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en-US" altLang="zh-CN" sz="3200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3200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散学归来早，忙趁</a:t>
            </a:r>
            <a:r>
              <a:rPr lang="zh-CN" altLang="zh-CN" sz="3200" u="sng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3200" u="sng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3200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</a:t>
            </a:r>
            <a:r>
              <a:rPr lang="zh-CN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放纸鸢。</a:t>
            </a:r>
            <a:endParaRPr lang="zh-CN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3200" u="sng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en-US" altLang="zh-CN" sz="3200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妆成</a:t>
            </a:r>
            <a:r>
              <a:rPr lang="en-US" altLang="zh-CN" sz="3200" u="sng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en-US" altLang="zh-CN" sz="3200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，万条垂下</a:t>
            </a:r>
            <a:r>
              <a:rPr lang="en-US" altLang="zh-CN" sz="3200" u="sng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en-US" altLang="zh-CN" sz="3200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</a:t>
            </a:r>
            <a:r>
              <a:rPr lang="zh-CN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不知</a:t>
            </a:r>
            <a:r>
              <a:rPr lang="zh-CN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细叶谁裁出，</a:t>
            </a:r>
            <a:r>
              <a:rPr lang="en-US" altLang="zh-CN" sz="3200" u="sng" dirty="0"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en-US" altLang="zh-CN" sz="3200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     </a:t>
            </a:r>
            <a:r>
              <a:rPr lang="zh-CN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87260" y="5493642"/>
            <a:ext cx="89562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你还能</a:t>
            </a:r>
            <a:r>
              <a:rPr lang="zh-CN" altLang="zh-CN" sz="36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背</a:t>
            </a:r>
            <a:r>
              <a:rPr lang="zh-CN" altLang="en-US" sz="36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一背其他</a:t>
            </a:r>
            <a:r>
              <a:rPr lang="zh-CN" altLang="zh-CN" sz="36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描写</a:t>
            </a:r>
            <a:r>
              <a:rPr lang="zh-CN" altLang="zh-CN" sz="3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春天景色的诗句吗？</a:t>
            </a:r>
            <a:endParaRPr lang="zh-CN" altLang="en-US" sz="36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89427" y="609656"/>
            <a:ext cx="433965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配</a:t>
            </a:r>
            <a:r>
              <a:rPr lang="zh-CN" altLang="en-US" sz="36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上音乐背一背吧！</a:t>
            </a:r>
            <a:endParaRPr lang="zh-CN" altLang="en-US" sz="36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林澜叶 - 天空的幻想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180109" y="646387"/>
            <a:ext cx="609600" cy="609600"/>
          </a:xfrm>
          <a:prstGeom prst="rect">
            <a:avLst/>
          </a:prstGeom>
        </p:spPr>
      </p:pic>
      <p:sp>
        <p:nvSpPr>
          <p:cNvPr id="8" name="标题 1"/>
          <p:cNvSpPr txBox="1"/>
          <p:nvPr/>
        </p:nvSpPr>
        <p:spPr>
          <a:xfrm>
            <a:off x="5892616" y="359088"/>
            <a:ext cx="5735845" cy="501136"/>
          </a:xfrm>
          <a:prstGeom prst="rect">
            <a:avLst/>
          </a:prstGeom>
          <a:blipFill>
            <a:blip r:embed="rId5" cstate="print"/>
            <a:tile tx="0" ty="0" sx="100000" sy="100000" flip="none" algn="tl"/>
          </a:blip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32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活动四  熟读成诵，链接课外</a:t>
            </a:r>
            <a:endParaRPr lang="zh-CN" altLang="en-US" sz="32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24360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6" grpId="0"/>
      <p:bldP spid="7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内容占位符 1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79827" y="-1073460"/>
            <a:ext cx="12571827" cy="9686134"/>
          </a:xfrm>
          <a:prstGeom prst="rect">
            <a:avLst/>
          </a:prstGeom>
        </p:spPr>
      </p:pic>
      <p:sp>
        <p:nvSpPr>
          <p:cNvPr id="6" name="Text Box 8"/>
          <p:cNvSpPr txBox="1">
            <a:spLocks noChangeArrowheads="1"/>
          </p:cNvSpPr>
          <p:nvPr/>
        </p:nvSpPr>
        <p:spPr bwMode="auto">
          <a:xfrm>
            <a:off x="1311112" y="689330"/>
            <a:ext cx="2752090" cy="270843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zh-CN" altLang="en-US" sz="17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诗</a:t>
            </a:r>
            <a:endParaRPr lang="zh-CN" altLang="en-US" sz="17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310477" y="863855"/>
            <a:ext cx="2752725" cy="2594610"/>
            <a:chOff x="1058356" y="1556792"/>
            <a:chExt cx="3657660" cy="3672408"/>
          </a:xfrm>
        </p:grpSpPr>
        <p:grpSp>
          <p:nvGrpSpPr>
            <p:cNvPr id="8" name="Group 4"/>
            <p:cNvGrpSpPr/>
            <p:nvPr/>
          </p:nvGrpSpPr>
          <p:grpSpPr bwMode="auto">
            <a:xfrm>
              <a:off x="1058356" y="1556792"/>
              <a:ext cx="3657660" cy="3672408"/>
              <a:chOff x="1111" y="754"/>
              <a:chExt cx="3583" cy="3339"/>
            </a:xfrm>
          </p:grpSpPr>
          <p:sp>
            <p:nvSpPr>
              <p:cNvPr id="10" name="Rectangle 5"/>
              <p:cNvSpPr>
                <a:spLocks noChangeArrowheads="1"/>
              </p:cNvSpPr>
              <p:nvPr/>
            </p:nvSpPr>
            <p:spPr bwMode="auto">
              <a:xfrm>
                <a:off x="1111" y="754"/>
                <a:ext cx="3583" cy="3339"/>
              </a:xfrm>
              <a:prstGeom prst="rect">
                <a:avLst/>
              </a:prstGeom>
              <a:noFill/>
              <a:ln w="57150">
                <a:solidFill>
                  <a:srgbClr val="FF0066"/>
                </a:solidFill>
                <a:miter lim="800000"/>
              </a:ln>
              <a:effectLst/>
            </p:spPr>
            <p:txBody>
              <a:bodyPr wrap="none" anchor="ctr"/>
              <a:lstStyle/>
              <a:p>
                <a:pPr algn="ctr"/>
                <a:endParaRPr lang="zh-CN" altLang="zh-CN" sz="2800">
                  <a:latin typeface="Times New Roman" panose="02020603050405020304" pitchFamily="18" charset="0"/>
                  <a:ea typeface="楷体_GB2312" panose="02010609030101010101" pitchFamily="49" charset="-122"/>
                </a:endParaRPr>
              </a:p>
            </p:txBody>
          </p:sp>
          <p:sp>
            <p:nvSpPr>
              <p:cNvPr id="11" name="Line 6"/>
              <p:cNvSpPr>
                <a:spLocks noChangeShapeType="1"/>
              </p:cNvSpPr>
              <p:nvPr/>
            </p:nvSpPr>
            <p:spPr bwMode="auto">
              <a:xfrm>
                <a:off x="1111" y="2432"/>
                <a:ext cx="3583" cy="0"/>
              </a:xfrm>
              <a:prstGeom prst="line">
                <a:avLst/>
              </a:prstGeom>
              <a:noFill/>
              <a:ln w="57150">
                <a:solidFill>
                  <a:srgbClr val="FF0066"/>
                </a:solidFill>
                <a:prstDash val="dash"/>
                <a:rou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9" name="Line 7"/>
            <p:cNvSpPr>
              <a:spLocks noChangeShapeType="1"/>
            </p:cNvSpPr>
            <p:nvPr/>
          </p:nvSpPr>
          <p:spPr bwMode="auto">
            <a:xfrm>
              <a:off x="2873304" y="1556792"/>
              <a:ext cx="0" cy="3626842"/>
            </a:xfrm>
            <a:prstGeom prst="line">
              <a:avLst/>
            </a:prstGeom>
            <a:noFill/>
            <a:ln w="57150">
              <a:solidFill>
                <a:srgbClr val="FF0066"/>
              </a:solidFill>
              <a:prstDash val="dash"/>
              <a:rou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4682663" y="857250"/>
            <a:ext cx="2752725" cy="2594610"/>
            <a:chOff x="1058356" y="1556792"/>
            <a:chExt cx="3657660" cy="3672408"/>
          </a:xfrm>
        </p:grpSpPr>
        <p:grpSp>
          <p:nvGrpSpPr>
            <p:cNvPr id="13" name="Group 4"/>
            <p:cNvGrpSpPr/>
            <p:nvPr/>
          </p:nvGrpSpPr>
          <p:grpSpPr bwMode="auto">
            <a:xfrm>
              <a:off x="1058356" y="1556792"/>
              <a:ext cx="3657660" cy="3672408"/>
              <a:chOff x="1111" y="754"/>
              <a:chExt cx="3583" cy="3339"/>
            </a:xfrm>
          </p:grpSpPr>
          <p:sp>
            <p:nvSpPr>
              <p:cNvPr id="15" name="Rectangle 5"/>
              <p:cNvSpPr>
                <a:spLocks noChangeArrowheads="1"/>
              </p:cNvSpPr>
              <p:nvPr/>
            </p:nvSpPr>
            <p:spPr bwMode="auto">
              <a:xfrm>
                <a:off x="1111" y="754"/>
                <a:ext cx="3583" cy="3339"/>
              </a:xfrm>
              <a:prstGeom prst="rect">
                <a:avLst/>
              </a:prstGeom>
              <a:noFill/>
              <a:ln w="57150">
                <a:solidFill>
                  <a:srgbClr val="FF0066"/>
                </a:solidFill>
                <a:miter lim="800000"/>
              </a:ln>
              <a:effectLst/>
            </p:spPr>
            <p:txBody>
              <a:bodyPr wrap="none" anchor="ctr"/>
              <a:lstStyle/>
              <a:p>
                <a:pPr algn="ctr"/>
                <a:endParaRPr lang="zh-CN" altLang="zh-CN" sz="2800">
                  <a:latin typeface="Times New Roman" panose="02020603050405020304" pitchFamily="18" charset="0"/>
                  <a:ea typeface="楷体_GB2312" panose="02010609030101010101" pitchFamily="49" charset="-122"/>
                </a:endParaRPr>
              </a:p>
            </p:txBody>
          </p:sp>
          <p:sp>
            <p:nvSpPr>
              <p:cNvPr id="16" name="Line 6"/>
              <p:cNvSpPr>
                <a:spLocks noChangeShapeType="1"/>
              </p:cNvSpPr>
              <p:nvPr/>
            </p:nvSpPr>
            <p:spPr bwMode="auto">
              <a:xfrm>
                <a:off x="1111" y="2432"/>
                <a:ext cx="3583" cy="0"/>
              </a:xfrm>
              <a:prstGeom prst="line">
                <a:avLst/>
              </a:prstGeom>
              <a:noFill/>
              <a:ln w="57150">
                <a:solidFill>
                  <a:srgbClr val="FF0066"/>
                </a:solidFill>
                <a:prstDash val="dash"/>
                <a:rou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4" name="Line 7"/>
            <p:cNvSpPr>
              <a:spLocks noChangeShapeType="1"/>
            </p:cNvSpPr>
            <p:nvPr/>
          </p:nvSpPr>
          <p:spPr bwMode="auto">
            <a:xfrm>
              <a:off x="2873304" y="1556792"/>
              <a:ext cx="0" cy="3626842"/>
            </a:xfrm>
            <a:prstGeom prst="line">
              <a:avLst/>
            </a:prstGeom>
            <a:noFill/>
            <a:ln w="57150">
              <a:solidFill>
                <a:srgbClr val="FF0066"/>
              </a:solidFill>
              <a:prstDash val="dash"/>
              <a:rou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4595164" y="4002931"/>
            <a:ext cx="2752725" cy="2594610"/>
            <a:chOff x="1058356" y="1556792"/>
            <a:chExt cx="3657660" cy="3672408"/>
          </a:xfrm>
        </p:grpSpPr>
        <p:grpSp>
          <p:nvGrpSpPr>
            <p:cNvPr id="18" name="Group 4"/>
            <p:cNvGrpSpPr/>
            <p:nvPr/>
          </p:nvGrpSpPr>
          <p:grpSpPr bwMode="auto">
            <a:xfrm>
              <a:off x="1058356" y="1556792"/>
              <a:ext cx="3657660" cy="3672408"/>
              <a:chOff x="1111" y="754"/>
              <a:chExt cx="3583" cy="3339"/>
            </a:xfrm>
          </p:grpSpPr>
          <p:sp>
            <p:nvSpPr>
              <p:cNvPr id="20" name="Rectangle 5"/>
              <p:cNvSpPr>
                <a:spLocks noChangeArrowheads="1"/>
              </p:cNvSpPr>
              <p:nvPr/>
            </p:nvSpPr>
            <p:spPr bwMode="auto">
              <a:xfrm>
                <a:off x="1111" y="754"/>
                <a:ext cx="3583" cy="3339"/>
              </a:xfrm>
              <a:prstGeom prst="rect">
                <a:avLst/>
              </a:prstGeom>
              <a:noFill/>
              <a:ln w="57150">
                <a:solidFill>
                  <a:srgbClr val="FF0066"/>
                </a:solidFill>
                <a:miter lim="800000"/>
              </a:ln>
              <a:effectLst/>
            </p:spPr>
            <p:txBody>
              <a:bodyPr wrap="none" anchor="ctr"/>
              <a:lstStyle/>
              <a:p>
                <a:pPr algn="ctr"/>
                <a:endParaRPr lang="zh-CN" altLang="zh-CN" sz="2800">
                  <a:latin typeface="Times New Roman" panose="02020603050405020304" pitchFamily="18" charset="0"/>
                  <a:ea typeface="楷体_GB2312" panose="02010609030101010101" pitchFamily="49" charset="-122"/>
                </a:endParaRPr>
              </a:p>
            </p:txBody>
          </p:sp>
          <p:sp>
            <p:nvSpPr>
              <p:cNvPr id="21" name="Line 6"/>
              <p:cNvSpPr>
                <a:spLocks noChangeShapeType="1"/>
              </p:cNvSpPr>
              <p:nvPr/>
            </p:nvSpPr>
            <p:spPr bwMode="auto">
              <a:xfrm>
                <a:off x="1111" y="2432"/>
                <a:ext cx="3583" cy="0"/>
              </a:xfrm>
              <a:prstGeom prst="line">
                <a:avLst/>
              </a:prstGeom>
              <a:noFill/>
              <a:ln w="57150">
                <a:solidFill>
                  <a:srgbClr val="FF0066"/>
                </a:solidFill>
                <a:prstDash val="dash"/>
                <a:rou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9" name="Line 7"/>
            <p:cNvSpPr>
              <a:spLocks noChangeShapeType="1"/>
            </p:cNvSpPr>
            <p:nvPr/>
          </p:nvSpPr>
          <p:spPr bwMode="auto">
            <a:xfrm>
              <a:off x="2873304" y="1556792"/>
              <a:ext cx="0" cy="3626842"/>
            </a:xfrm>
            <a:prstGeom prst="line">
              <a:avLst/>
            </a:prstGeom>
            <a:noFill/>
            <a:ln w="57150">
              <a:solidFill>
                <a:srgbClr val="FF0066"/>
              </a:solidFill>
              <a:prstDash val="dash"/>
              <a:rou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8041294" y="3988017"/>
            <a:ext cx="2752725" cy="2594610"/>
            <a:chOff x="1058356" y="1556792"/>
            <a:chExt cx="3657660" cy="3672408"/>
          </a:xfrm>
        </p:grpSpPr>
        <p:grpSp>
          <p:nvGrpSpPr>
            <p:cNvPr id="23" name="Group 4"/>
            <p:cNvGrpSpPr/>
            <p:nvPr/>
          </p:nvGrpSpPr>
          <p:grpSpPr bwMode="auto">
            <a:xfrm>
              <a:off x="1058356" y="1556792"/>
              <a:ext cx="3657660" cy="3672408"/>
              <a:chOff x="1111" y="754"/>
              <a:chExt cx="3583" cy="3339"/>
            </a:xfrm>
          </p:grpSpPr>
          <p:sp>
            <p:nvSpPr>
              <p:cNvPr id="25" name="Rectangle 5"/>
              <p:cNvSpPr>
                <a:spLocks noChangeArrowheads="1"/>
              </p:cNvSpPr>
              <p:nvPr/>
            </p:nvSpPr>
            <p:spPr bwMode="auto">
              <a:xfrm>
                <a:off x="1111" y="754"/>
                <a:ext cx="3583" cy="3339"/>
              </a:xfrm>
              <a:prstGeom prst="rect">
                <a:avLst/>
              </a:prstGeom>
              <a:noFill/>
              <a:ln w="57150">
                <a:solidFill>
                  <a:srgbClr val="FF0066"/>
                </a:solidFill>
                <a:miter lim="800000"/>
              </a:ln>
              <a:effectLst/>
            </p:spPr>
            <p:txBody>
              <a:bodyPr wrap="none" anchor="ctr"/>
              <a:lstStyle/>
              <a:p>
                <a:pPr algn="ctr"/>
                <a:endParaRPr lang="zh-CN" altLang="zh-CN" sz="2800">
                  <a:latin typeface="Times New Roman" panose="02020603050405020304" pitchFamily="18" charset="0"/>
                  <a:ea typeface="楷体_GB2312" panose="02010609030101010101" pitchFamily="49" charset="-122"/>
                </a:endParaRPr>
              </a:p>
            </p:txBody>
          </p:sp>
          <p:sp>
            <p:nvSpPr>
              <p:cNvPr id="26" name="Line 6"/>
              <p:cNvSpPr>
                <a:spLocks noChangeShapeType="1"/>
              </p:cNvSpPr>
              <p:nvPr/>
            </p:nvSpPr>
            <p:spPr bwMode="auto">
              <a:xfrm>
                <a:off x="1111" y="2432"/>
                <a:ext cx="3583" cy="0"/>
              </a:xfrm>
              <a:prstGeom prst="line">
                <a:avLst/>
              </a:prstGeom>
              <a:noFill/>
              <a:ln w="57150">
                <a:solidFill>
                  <a:srgbClr val="FF0066"/>
                </a:solidFill>
                <a:prstDash val="dash"/>
                <a:rou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24" name="Line 7"/>
            <p:cNvSpPr>
              <a:spLocks noChangeShapeType="1"/>
            </p:cNvSpPr>
            <p:nvPr/>
          </p:nvSpPr>
          <p:spPr bwMode="auto">
            <a:xfrm>
              <a:off x="2873304" y="1556792"/>
              <a:ext cx="0" cy="3626842"/>
            </a:xfrm>
            <a:prstGeom prst="line">
              <a:avLst/>
            </a:prstGeom>
            <a:noFill/>
            <a:ln w="57150">
              <a:solidFill>
                <a:srgbClr val="FF0066"/>
              </a:solidFill>
              <a:prstDash val="dash"/>
              <a:rou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2" name="Text Box 8"/>
          <p:cNvSpPr txBox="1">
            <a:spLocks noChangeArrowheads="1"/>
          </p:cNvSpPr>
          <p:nvPr/>
        </p:nvSpPr>
        <p:spPr bwMode="auto">
          <a:xfrm>
            <a:off x="4705475" y="653143"/>
            <a:ext cx="2752090" cy="270843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zh-CN" altLang="en-US" sz="17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村</a:t>
            </a:r>
            <a:endParaRPr lang="zh-CN" altLang="en-US" sz="17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Text Box 8"/>
          <p:cNvSpPr txBox="1">
            <a:spLocks noChangeArrowheads="1"/>
          </p:cNvSpPr>
          <p:nvPr/>
        </p:nvSpPr>
        <p:spPr bwMode="auto">
          <a:xfrm>
            <a:off x="4591532" y="3828348"/>
            <a:ext cx="2752090" cy="270843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zh-CN" altLang="en-US" sz="17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妆</a:t>
            </a:r>
            <a:endParaRPr lang="zh-CN" altLang="en-US" sz="17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Text Box 8"/>
          <p:cNvSpPr txBox="1">
            <a:spLocks noChangeArrowheads="1"/>
          </p:cNvSpPr>
          <p:nvPr/>
        </p:nvSpPr>
        <p:spPr bwMode="auto">
          <a:xfrm>
            <a:off x="8072129" y="3817893"/>
            <a:ext cx="2752090" cy="270843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zh-CN" altLang="en-US" sz="17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绿</a:t>
            </a:r>
            <a:endParaRPr lang="zh-CN" altLang="en-US" sz="17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标题 1"/>
          <p:cNvSpPr txBox="1"/>
          <p:nvPr/>
        </p:nvSpPr>
        <p:spPr>
          <a:xfrm>
            <a:off x="5895474" y="89662"/>
            <a:ext cx="5735845" cy="501136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32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活动五  抓住特点，学写汉字</a:t>
            </a:r>
            <a:endParaRPr lang="zh-CN" altLang="en-US" sz="32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内容占位符 1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79827" y="-1073460"/>
            <a:ext cx="12571827" cy="9686134"/>
          </a:xfrm>
          <a:prstGeom prst="rect">
            <a:avLst/>
          </a:prstGeom>
        </p:spPr>
      </p:pic>
      <p:sp>
        <p:nvSpPr>
          <p:cNvPr id="6" name="Text Box 8"/>
          <p:cNvSpPr txBox="1">
            <a:spLocks noChangeArrowheads="1"/>
          </p:cNvSpPr>
          <p:nvPr/>
        </p:nvSpPr>
        <p:spPr bwMode="auto">
          <a:xfrm>
            <a:off x="1311112" y="689330"/>
            <a:ext cx="2752090" cy="270843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zh-CN" altLang="en-US" sz="17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童</a:t>
            </a:r>
            <a:endParaRPr lang="zh-CN" altLang="en-US" sz="17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310477" y="863855"/>
            <a:ext cx="2752725" cy="2594610"/>
            <a:chOff x="1058356" y="1556792"/>
            <a:chExt cx="3657660" cy="3672408"/>
          </a:xfrm>
        </p:grpSpPr>
        <p:grpSp>
          <p:nvGrpSpPr>
            <p:cNvPr id="8" name="Group 4"/>
            <p:cNvGrpSpPr/>
            <p:nvPr/>
          </p:nvGrpSpPr>
          <p:grpSpPr bwMode="auto">
            <a:xfrm>
              <a:off x="1058356" y="1556792"/>
              <a:ext cx="3657660" cy="3672408"/>
              <a:chOff x="1111" y="754"/>
              <a:chExt cx="3583" cy="3339"/>
            </a:xfrm>
          </p:grpSpPr>
          <p:sp>
            <p:nvSpPr>
              <p:cNvPr id="10" name="Rectangle 5"/>
              <p:cNvSpPr>
                <a:spLocks noChangeArrowheads="1"/>
              </p:cNvSpPr>
              <p:nvPr/>
            </p:nvSpPr>
            <p:spPr bwMode="auto">
              <a:xfrm>
                <a:off x="1111" y="754"/>
                <a:ext cx="3583" cy="3339"/>
              </a:xfrm>
              <a:prstGeom prst="rect">
                <a:avLst/>
              </a:prstGeom>
              <a:noFill/>
              <a:ln w="57150">
                <a:solidFill>
                  <a:srgbClr val="FF0066"/>
                </a:solidFill>
                <a:miter lim="800000"/>
              </a:ln>
              <a:effectLst/>
            </p:spPr>
            <p:txBody>
              <a:bodyPr wrap="none" anchor="ctr"/>
              <a:lstStyle/>
              <a:p>
                <a:pPr algn="ctr"/>
                <a:endParaRPr lang="zh-CN" altLang="zh-CN" sz="2800">
                  <a:latin typeface="Times New Roman" panose="02020603050405020304" pitchFamily="18" charset="0"/>
                  <a:ea typeface="楷体_GB2312" panose="02010609030101010101" pitchFamily="49" charset="-122"/>
                </a:endParaRPr>
              </a:p>
            </p:txBody>
          </p:sp>
          <p:sp>
            <p:nvSpPr>
              <p:cNvPr id="11" name="Line 6"/>
              <p:cNvSpPr>
                <a:spLocks noChangeShapeType="1"/>
              </p:cNvSpPr>
              <p:nvPr/>
            </p:nvSpPr>
            <p:spPr bwMode="auto">
              <a:xfrm>
                <a:off x="1111" y="2432"/>
                <a:ext cx="3583" cy="0"/>
              </a:xfrm>
              <a:prstGeom prst="line">
                <a:avLst/>
              </a:prstGeom>
              <a:noFill/>
              <a:ln w="57150">
                <a:solidFill>
                  <a:srgbClr val="FF0066"/>
                </a:solidFill>
                <a:prstDash val="dash"/>
                <a:rou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9" name="Line 7"/>
            <p:cNvSpPr>
              <a:spLocks noChangeShapeType="1"/>
            </p:cNvSpPr>
            <p:nvPr/>
          </p:nvSpPr>
          <p:spPr bwMode="auto">
            <a:xfrm>
              <a:off x="2873304" y="1556792"/>
              <a:ext cx="0" cy="3626842"/>
            </a:xfrm>
            <a:prstGeom prst="line">
              <a:avLst/>
            </a:prstGeom>
            <a:noFill/>
            <a:ln w="57150">
              <a:solidFill>
                <a:srgbClr val="FF0066"/>
              </a:solidFill>
              <a:prstDash val="dash"/>
              <a:rou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4682663" y="857250"/>
            <a:ext cx="2752725" cy="2594610"/>
            <a:chOff x="1058356" y="1556792"/>
            <a:chExt cx="3657660" cy="3672408"/>
          </a:xfrm>
        </p:grpSpPr>
        <p:grpSp>
          <p:nvGrpSpPr>
            <p:cNvPr id="13" name="Group 4"/>
            <p:cNvGrpSpPr/>
            <p:nvPr/>
          </p:nvGrpSpPr>
          <p:grpSpPr bwMode="auto">
            <a:xfrm>
              <a:off x="1058356" y="1556792"/>
              <a:ext cx="3657660" cy="3672408"/>
              <a:chOff x="1111" y="754"/>
              <a:chExt cx="3583" cy="3339"/>
            </a:xfrm>
          </p:grpSpPr>
          <p:sp>
            <p:nvSpPr>
              <p:cNvPr id="15" name="Rectangle 5"/>
              <p:cNvSpPr>
                <a:spLocks noChangeArrowheads="1"/>
              </p:cNvSpPr>
              <p:nvPr/>
            </p:nvSpPr>
            <p:spPr bwMode="auto">
              <a:xfrm>
                <a:off x="1111" y="754"/>
                <a:ext cx="3583" cy="3339"/>
              </a:xfrm>
              <a:prstGeom prst="rect">
                <a:avLst/>
              </a:prstGeom>
              <a:noFill/>
              <a:ln w="57150">
                <a:solidFill>
                  <a:srgbClr val="FF0066"/>
                </a:solidFill>
                <a:miter lim="800000"/>
              </a:ln>
              <a:effectLst/>
            </p:spPr>
            <p:txBody>
              <a:bodyPr wrap="none" anchor="ctr"/>
              <a:lstStyle/>
              <a:p>
                <a:pPr algn="ctr"/>
                <a:endParaRPr lang="zh-CN" altLang="zh-CN" sz="2800">
                  <a:latin typeface="Times New Roman" panose="02020603050405020304" pitchFamily="18" charset="0"/>
                  <a:ea typeface="楷体_GB2312" panose="02010609030101010101" pitchFamily="49" charset="-122"/>
                </a:endParaRPr>
              </a:p>
            </p:txBody>
          </p:sp>
          <p:sp>
            <p:nvSpPr>
              <p:cNvPr id="16" name="Line 6"/>
              <p:cNvSpPr>
                <a:spLocks noChangeShapeType="1"/>
              </p:cNvSpPr>
              <p:nvPr/>
            </p:nvSpPr>
            <p:spPr bwMode="auto">
              <a:xfrm>
                <a:off x="1111" y="2432"/>
                <a:ext cx="3583" cy="0"/>
              </a:xfrm>
              <a:prstGeom prst="line">
                <a:avLst/>
              </a:prstGeom>
              <a:noFill/>
              <a:ln w="57150">
                <a:solidFill>
                  <a:srgbClr val="FF0066"/>
                </a:solidFill>
                <a:prstDash val="dash"/>
                <a:rou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4" name="Line 7"/>
            <p:cNvSpPr>
              <a:spLocks noChangeShapeType="1"/>
            </p:cNvSpPr>
            <p:nvPr/>
          </p:nvSpPr>
          <p:spPr bwMode="auto">
            <a:xfrm>
              <a:off x="2873304" y="1556792"/>
              <a:ext cx="0" cy="3626842"/>
            </a:xfrm>
            <a:prstGeom prst="line">
              <a:avLst/>
            </a:prstGeom>
            <a:noFill/>
            <a:ln w="57150">
              <a:solidFill>
                <a:srgbClr val="FF0066"/>
              </a:solidFill>
              <a:prstDash val="dash"/>
              <a:rou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4595164" y="4002931"/>
            <a:ext cx="2752725" cy="2594610"/>
            <a:chOff x="1058356" y="1556792"/>
            <a:chExt cx="3657660" cy="3672408"/>
          </a:xfrm>
        </p:grpSpPr>
        <p:grpSp>
          <p:nvGrpSpPr>
            <p:cNvPr id="18" name="Group 4"/>
            <p:cNvGrpSpPr/>
            <p:nvPr/>
          </p:nvGrpSpPr>
          <p:grpSpPr bwMode="auto">
            <a:xfrm>
              <a:off x="1058356" y="1556792"/>
              <a:ext cx="3657660" cy="3672408"/>
              <a:chOff x="1111" y="754"/>
              <a:chExt cx="3583" cy="3339"/>
            </a:xfrm>
          </p:grpSpPr>
          <p:sp>
            <p:nvSpPr>
              <p:cNvPr id="20" name="Rectangle 5"/>
              <p:cNvSpPr>
                <a:spLocks noChangeArrowheads="1"/>
              </p:cNvSpPr>
              <p:nvPr/>
            </p:nvSpPr>
            <p:spPr bwMode="auto">
              <a:xfrm>
                <a:off x="1111" y="754"/>
                <a:ext cx="3583" cy="3339"/>
              </a:xfrm>
              <a:prstGeom prst="rect">
                <a:avLst/>
              </a:prstGeom>
              <a:noFill/>
              <a:ln w="57150">
                <a:solidFill>
                  <a:srgbClr val="FF0066"/>
                </a:solidFill>
                <a:miter lim="800000"/>
              </a:ln>
              <a:effectLst/>
            </p:spPr>
            <p:txBody>
              <a:bodyPr wrap="none" anchor="ctr"/>
              <a:lstStyle/>
              <a:p>
                <a:pPr algn="ctr"/>
                <a:endParaRPr lang="zh-CN" altLang="zh-CN" sz="2800">
                  <a:latin typeface="Times New Roman" panose="02020603050405020304" pitchFamily="18" charset="0"/>
                  <a:ea typeface="楷体_GB2312" panose="02010609030101010101" pitchFamily="49" charset="-122"/>
                </a:endParaRPr>
              </a:p>
            </p:txBody>
          </p:sp>
          <p:sp>
            <p:nvSpPr>
              <p:cNvPr id="21" name="Line 6"/>
              <p:cNvSpPr>
                <a:spLocks noChangeShapeType="1"/>
              </p:cNvSpPr>
              <p:nvPr/>
            </p:nvSpPr>
            <p:spPr bwMode="auto">
              <a:xfrm>
                <a:off x="1111" y="2432"/>
                <a:ext cx="3583" cy="0"/>
              </a:xfrm>
              <a:prstGeom prst="line">
                <a:avLst/>
              </a:prstGeom>
              <a:noFill/>
              <a:ln w="57150">
                <a:solidFill>
                  <a:srgbClr val="FF0066"/>
                </a:solidFill>
                <a:prstDash val="dash"/>
                <a:rou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9" name="Line 7"/>
            <p:cNvSpPr>
              <a:spLocks noChangeShapeType="1"/>
            </p:cNvSpPr>
            <p:nvPr/>
          </p:nvSpPr>
          <p:spPr bwMode="auto">
            <a:xfrm>
              <a:off x="2873304" y="1556792"/>
              <a:ext cx="0" cy="3626842"/>
            </a:xfrm>
            <a:prstGeom prst="line">
              <a:avLst/>
            </a:prstGeom>
            <a:noFill/>
            <a:ln w="57150">
              <a:solidFill>
                <a:srgbClr val="FF0066"/>
              </a:solidFill>
              <a:prstDash val="dash"/>
              <a:rou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8041294" y="3988017"/>
            <a:ext cx="2752725" cy="2594610"/>
            <a:chOff x="1058356" y="1556792"/>
            <a:chExt cx="3657660" cy="3672408"/>
          </a:xfrm>
        </p:grpSpPr>
        <p:grpSp>
          <p:nvGrpSpPr>
            <p:cNvPr id="23" name="Group 4"/>
            <p:cNvGrpSpPr/>
            <p:nvPr/>
          </p:nvGrpSpPr>
          <p:grpSpPr bwMode="auto">
            <a:xfrm>
              <a:off x="1058356" y="1556792"/>
              <a:ext cx="3657660" cy="3672408"/>
              <a:chOff x="1111" y="754"/>
              <a:chExt cx="3583" cy="3339"/>
            </a:xfrm>
          </p:grpSpPr>
          <p:sp>
            <p:nvSpPr>
              <p:cNvPr id="25" name="Rectangle 5"/>
              <p:cNvSpPr>
                <a:spLocks noChangeArrowheads="1"/>
              </p:cNvSpPr>
              <p:nvPr/>
            </p:nvSpPr>
            <p:spPr bwMode="auto">
              <a:xfrm>
                <a:off x="1111" y="754"/>
                <a:ext cx="3583" cy="3339"/>
              </a:xfrm>
              <a:prstGeom prst="rect">
                <a:avLst/>
              </a:prstGeom>
              <a:noFill/>
              <a:ln w="57150">
                <a:solidFill>
                  <a:srgbClr val="FF0066"/>
                </a:solidFill>
                <a:miter lim="800000"/>
              </a:ln>
              <a:effectLst/>
            </p:spPr>
            <p:txBody>
              <a:bodyPr wrap="none" anchor="ctr"/>
              <a:lstStyle/>
              <a:p>
                <a:pPr algn="ctr"/>
                <a:endParaRPr lang="zh-CN" altLang="zh-CN" sz="2800">
                  <a:latin typeface="Times New Roman" panose="02020603050405020304" pitchFamily="18" charset="0"/>
                  <a:ea typeface="楷体_GB2312" panose="02010609030101010101" pitchFamily="49" charset="-122"/>
                </a:endParaRPr>
              </a:p>
            </p:txBody>
          </p:sp>
          <p:sp>
            <p:nvSpPr>
              <p:cNvPr id="26" name="Line 6"/>
              <p:cNvSpPr>
                <a:spLocks noChangeShapeType="1"/>
              </p:cNvSpPr>
              <p:nvPr/>
            </p:nvSpPr>
            <p:spPr bwMode="auto">
              <a:xfrm>
                <a:off x="1111" y="2432"/>
                <a:ext cx="3583" cy="0"/>
              </a:xfrm>
              <a:prstGeom prst="line">
                <a:avLst/>
              </a:prstGeom>
              <a:noFill/>
              <a:ln w="57150">
                <a:solidFill>
                  <a:srgbClr val="FF0066"/>
                </a:solidFill>
                <a:prstDash val="dash"/>
                <a:rou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24" name="Line 7"/>
            <p:cNvSpPr>
              <a:spLocks noChangeShapeType="1"/>
            </p:cNvSpPr>
            <p:nvPr/>
          </p:nvSpPr>
          <p:spPr bwMode="auto">
            <a:xfrm>
              <a:off x="2873304" y="1556792"/>
              <a:ext cx="0" cy="3626842"/>
            </a:xfrm>
            <a:prstGeom prst="line">
              <a:avLst/>
            </a:prstGeom>
            <a:noFill/>
            <a:ln w="57150">
              <a:solidFill>
                <a:srgbClr val="FF0066"/>
              </a:solidFill>
              <a:prstDash val="dash"/>
              <a:rou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2" name="Text Box 8"/>
          <p:cNvSpPr txBox="1">
            <a:spLocks noChangeArrowheads="1"/>
          </p:cNvSpPr>
          <p:nvPr/>
        </p:nvSpPr>
        <p:spPr bwMode="auto">
          <a:xfrm>
            <a:off x="4705475" y="653143"/>
            <a:ext cx="2752090" cy="270843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zh-CN" altLang="en-US" sz="17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碧</a:t>
            </a:r>
            <a:endParaRPr lang="zh-CN" altLang="en-US" sz="17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Text Box 8"/>
          <p:cNvSpPr txBox="1">
            <a:spLocks noChangeArrowheads="1"/>
          </p:cNvSpPr>
          <p:nvPr/>
        </p:nvSpPr>
        <p:spPr bwMode="auto">
          <a:xfrm>
            <a:off x="4591532" y="3828348"/>
            <a:ext cx="2752090" cy="270843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zh-CN" altLang="en-US" sz="17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丝</a:t>
            </a:r>
            <a:endParaRPr lang="zh-CN" altLang="en-US" sz="17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Text Box 8"/>
          <p:cNvSpPr txBox="1">
            <a:spLocks noChangeArrowheads="1"/>
          </p:cNvSpPr>
          <p:nvPr/>
        </p:nvSpPr>
        <p:spPr bwMode="auto">
          <a:xfrm>
            <a:off x="8072129" y="3817893"/>
            <a:ext cx="2752090" cy="270843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zh-CN" altLang="en-US" sz="17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剪</a:t>
            </a:r>
            <a:endParaRPr lang="zh-CN" altLang="en-US" sz="17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标题 1"/>
          <p:cNvSpPr txBox="1"/>
          <p:nvPr/>
        </p:nvSpPr>
        <p:spPr>
          <a:xfrm>
            <a:off x="5895474" y="89662"/>
            <a:ext cx="5735845" cy="501136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32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活动五  抓住特点，学写汉字</a:t>
            </a:r>
            <a:endParaRPr lang="zh-CN" altLang="en-US" sz="32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内容占位符 27"/>
          <p:cNvPicPr>
            <a:picLocks noGrp="1" noChangeAspect="1"/>
          </p:cNvPicPr>
          <p:nvPr>
            <p:ph idx="1"/>
          </p:nvPr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0" y="-763603"/>
            <a:ext cx="12192000" cy="7621603"/>
          </a:xfrm>
        </p:spPr>
      </p:pic>
      <p:sp>
        <p:nvSpPr>
          <p:cNvPr id="14" name="竖卷形 13"/>
          <p:cNvSpPr/>
          <p:nvPr/>
        </p:nvSpPr>
        <p:spPr>
          <a:xfrm rot="16200000">
            <a:off x="2771919" y="-945037"/>
            <a:ext cx="6455903" cy="8595360"/>
          </a:xfrm>
          <a:prstGeom prst="verticalScroll">
            <a:avLst/>
          </a:prstGeom>
          <a:solidFill>
            <a:schemeClr val="lt1">
              <a:alpha val="88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/>
          <p:cNvSpPr txBox="1"/>
          <p:nvPr/>
        </p:nvSpPr>
        <p:spPr>
          <a:xfrm>
            <a:off x="4154659" y="1091872"/>
            <a:ext cx="4135902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咏 柳</a:t>
            </a:r>
            <a:endParaRPr lang="en-US" altLang="zh-CN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endParaRPr lang="en-US" altLang="zh-CN" sz="3000" spc="9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200000"/>
              </a:lnSpc>
            </a:pPr>
            <a:r>
              <a:rPr lang="zh-CN" altLang="en-US" sz="3000" spc="9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碧玉妆成一树高，</a:t>
            </a:r>
            <a:endParaRPr lang="en-US" altLang="zh-CN" sz="3000" spc="9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200000"/>
              </a:lnSpc>
            </a:pPr>
            <a:r>
              <a:rPr lang="zh-CN" altLang="en-US" sz="3000" spc="900" dirty="0">
                <a:latin typeface="楷体" panose="02010609060101010101" pitchFamily="49" charset="-122"/>
                <a:ea typeface="楷体" panose="02010609060101010101" pitchFamily="49" charset="-122"/>
              </a:rPr>
              <a:t>万条垂下绿丝</a:t>
            </a:r>
            <a:r>
              <a:rPr lang="zh-CN" altLang="en-US" sz="3000" spc="9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绦。</a:t>
            </a:r>
            <a:endParaRPr lang="en-US" altLang="zh-CN" sz="3000" spc="9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200000"/>
              </a:lnSpc>
            </a:pPr>
            <a:r>
              <a:rPr lang="zh-CN" altLang="en-US" sz="3000" spc="900" dirty="0">
                <a:latin typeface="楷体" panose="02010609060101010101" pitchFamily="49" charset="-122"/>
                <a:ea typeface="楷体" panose="02010609060101010101" pitchFamily="49" charset="-122"/>
              </a:rPr>
              <a:t>不知细叶谁裁</a:t>
            </a:r>
            <a:r>
              <a:rPr lang="zh-CN" altLang="en-US" sz="3000" spc="9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出，</a:t>
            </a:r>
            <a:endParaRPr lang="en-US" altLang="zh-CN" sz="3000" spc="9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200000"/>
              </a:lnSpc>
            </a:pPr>
            <a:r>
              <a:rPr lang="zh-CN" altLang="en-US" sz="3000" spc="900" dirty="0">
                <a:latin typeface="楷体" panose="02010609060101010101" pitchFamily="49" charset="-122"/>
                <a:ea typeface="楷体" panose="02010609060101010101" pitchFamily="49" charset="-122"/>
              </a:rPr>
              <a:t>二月春风似</a:t>
            </a:r>
            <a:r>
              <a:rPr lang="zh-CN" altLang="en-US" sz="3000" spc="9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剪刀</a:t>
            </a:r>
            <a:r>
              <a:rPr lang="zh-CN" altLang="en-US" sz="3200" spc="9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spc="9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982936" y="2081671"/>
            <a:ext cx="1055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err="1" smtClean="0">
                <a:latin typeface="Arial" panose="020B0604020202020204" pitchFamily="34" charset="0"/>
                <a:cs typeface="Arial" panose="020B0604020202020204" pitchFamily="34" charset="0"/>
              </a:rPr>
              <a:t>zhu</a:t>
            </a:r>
            <a:r>
              <a:rPr lang="en-US" altLang="zh-CN" sz="2000" b="1" dirty="0" err="1" smtClean="0">
                <a:latin typeface="+mn-ea"/>
                <a:cs typeface="Arial" panose="020B0604020202020204" pitchFamily="34" charset="0"/>
              </a:rPr>
              <a:t>ā</a:t>
            </a:r>
            <a:r>
              <a:rPr lang="en-US" altLang="zh-CN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ng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143455" y="3012314"/>
            <a:ext cx="38778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chuí</a:t>
            </a:r>
            <a:r>
              <a:rPr lang="en-US" altLang="zh-CN" dirty="0" smtClean="0">
                <a:latin typeface="Arial" panose="020B0604020202020204" pitchFamily="34" charset="0"/>
                <a:cs typeface="Arial" panose="020B0604020202020204" pitchFamily="34" charset="0"/>
              </a:rPr>
              <a:t>                 </a:t>
            </a:r>
            <a:r>
              <a:rPr lang="en-US" altLang="zh-CN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sī</a:t>
            </a:r>
            <a:r>
              <a:rPr lang="en-US" altLang="zh-CN" dirty="0" smtClean="0">
                <a:latin typeface="Arial" panose="020B0604020202020204" pitchFamily="34" charset="0"/>
                <a:cs typeface="Arial" panose="020B0604020202020204" pitchFamily="34" charset="0"/>
              </a:rPr>
              <a:t>     </a:t>
            </a:r>
            <a:r>
              <a:rPr lang="en-US" altLang="zh-CN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r>
              <a:rPr lang="en-US" altLang="zh-CN" sz="2000" b="1" dirty="0" err="1">
                <a:latin typeface="+mn-ea"/>
                <a:cs typeface="Arial" panose="020B0604020202020204" pitchFamily="34" charset="0"/>
              </a:rPr>
              <a:t>ā</a:t>
            </a:r>
            <a:r>
              <a:rPr lang="en-US" altLang="zh-CN" dirty="0" err="1" smtClean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636782" y="3900608"/>
            <a:ext cx="5628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en-US" altLang="zh-CN" sz="2000" b="1" dirty="0" err="1" smtClean="0">
                <a:latin typeface="+mn-ea"/>
                <a:cs typeface="Arial" panose="020B0604020202020204" pitchFamily="34" charset="0"/>
              </a:rPr>
              <a:t>á</a:t>
            </a:r>
            <a:r>
              <a:rPr lang="en-US" altLang="zh-CN" dirty="0" err="1" smtClean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636782" y="4867789"/>
            <a:ext cx="6876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err="1" smtClean="0">
                <a:latin typeface="Arial" panose="020B0604020202020204" pitchFamily="34" charset="0"/>
                <a:cs typeface="Arial" panose="020B0604020202020204" pitchFamily="34" charset="0"/>
              </a:rPr>
              <a:t>ji</a:t>
            </a:r>
            <a:r>
              <a:rPr lang="en-US" altLang="zh-CN" sz="2000" b="1" dirty="0" err="1" smtClean="0">
                <a:latin typeface="+mn-ea"/>
                <a:cs typeface="Arial" panose="020B0604020202020204" pitchFamily="34" charset="0"/>
              </a:rPr>
              <a:t>ǎ</a:t>
            </a:r>
            <a:r>
              <a:rPr lang="en-US" altLang="zh-CN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592539" y="907206"/>
            <a:ext cx="8186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err="1" smtClean="0">
                <a:latin typeface="Arial" panose="020B0604020202020204" pitchFamily="34" charset="0"/>
                <a:cs typeface="Arial" panose="020B0604020202020204" pitchFamily="34" charset="0"/>
              </a:rPr>
              <a:t>yǒng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7015903" y="1738633"/>
            <a:ext cx="8815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贺知</a:t>
            </a:r>
            <a:r>
              <a:rPr lang="zh-CN" altLang="en-US" dirty="0" smtClean="0"/>
              <a:t>章</a:t>
            </a:r>
            <a:endParaRPr lang="zh-CN" altLang="en-US" dirty="0"/>
          </a:p>
        </p:txBody>
      </p:sp>
      <p:sp>
        <p:nvSpPr>
          <p:cNvPr id="21" name="文本框 20"/>
          <p:cNvSpPr txBox="1"/>
          <p:nvPr/>
        </p:nvSpPr>
        <p:spPr>
          <a:xfrm>
            <a:off x="6918189" y="1470173"/>
            <a:ext cx="148459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en-US" altLang="zh-CN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hè</a:t>
            </a:r>
            <a:r>
              <a:rPr lang="en-US" altLang="zh-CN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  </a:t>
            </a:r>
            <a:r>
              <a:rPr lang="en-US" altLang="zh-CN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zh</a:t>
            </a:r>
            <a:r>
              <a:rPr lang="en-US" altLang="zh-CN" sz="1600" b="1" dirty="0" err="1">
                <a:latin typeface="+mn-ea"/>
                <a:cs typeface="Arial" panose="020B0604020202020204" pitchFamily="34" charset="0"/>
              </a:rPr>
              <a:t>ā</a:t>
            </a:r>
            <a:r>
              <a:rPr lang="en-US" altLang="zh-CN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ng</a:t>
            </a:r>
            <a:endParaRPr lang="zh-CN" alt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515177" y="1737785"/>
            <a:ext cx="5671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latin typeface="Arial" panose="020B0604020202020204" pitchFamily="34" charset="0"/>
                <a:cs typeface="Arial" panose="020B0604020202020204" pitchFamily="34" charset="0"/>
              </a:rPr>
              <a:t>[</a:t>
            </a:r>
            <a:r>
              <a:rPr lang="zh-CN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唐</a:t>
            </a:r>
            <a:r>
              <a:rPr lang="en-US" altLang="zh-CN" dirty="0" smtClean="0">
                <a:latin typeface="Arial" panose="020B0604020202020204" pitchFamily="34" charset="0"/>
                <a:cs typeface="Arial" panose="020B0604020202020204" pitchFamily="34" charset="0"/>
              </a:rPr>
              <a:t>]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6411191" y="1476175"/>
            <a:ext cx="148459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en-US" altLang="zh-CN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r>
              <a:rPr lang="en-US" altLang="zh-CN" sz="1600" b="1" dirty="0" err="1">
                <a:latin typeface="+mn-ea"/>
                <a:cs typeface="Arial" panose="020B0604020202020204" pitchFamily="34" charset="0"/>
              </a:rPr>
              <a:t>á</a:t>
            </a:r>
            <a:r>
              <a:rPr lang="en-US" altLang="zh-CN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ng</a:t>
            </a:r>
            <a:endParaRPr lang="zh-CN" alt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标题 1"/>
          <p:cNvSpPr>
            <a:spLocks noGrp="1"/>
          </p:cNvSpPr>
          <p:nvPr>
            <p:ph type="title"/>
          </p:nvPr>
        </p:nvSpPr>
        <p:spPr>
          <a:xfrm>
            <a:off x="5895474" y="89662"/>
            <a:ext cx="5735845" cy="501136"/>
          </a:xfrm>
          <a:blipFill>
            <a:blip r:embed="rId2" cstate="print"/>
            <a:tile tx="0" ty="0" sx="100000" sy="100000" flip="none" algn="tl"/>
          </a:blipFill>
        </p:spPr>
        <p:txBody>
          <a:bodyPr>
            <a:noAutofit/>
          </a:bodyPr>
          <a:lstStyle/>
          <a:p>
            <a:pPr algn="ctr"/>
            <a:r>
              <a:rPr lang="zh-CN" altLang="en-US" sz="32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活动一  初</a:t>
            </a:r>
            <a:r>
              <a:rPr lang="zh-CN" altLang="en-US" sz="3200" dirty="0">
                <a:latin typeface="华文新魏" panose="02010800040101010101" pitchFamily="2" charset="-122"/>
                <a:ea typeface="华文新魏" panose="02010800040101010101" pitchFamily="2" charset="-122"/>
              </a:rPr>
              <a:t>读</a:t>
            </a:r>
            <a:r>
              <a:rPr lang="zh-CN" altLang="en-US" sz="32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古诗，学习字词</a:t>
            </a:r>
            <a:endParaRPr lang="zh-CN" altLang="en-US" sz="32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内容占位符 12"/>
          <p:cNvPicPr>
            <a:picLocks noGrp="1" noChangeAspect="1"/>
          </p:cNvPicPr>
          <p:nvPr>
            <p:ph idx="1"/>
          </p:nvPr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79827" y="-1111347"/>
            <a:ext cx="12571827" cy="9686134"/>
          </a:xfr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397912" y="1406770"/>
            <a:ext cx="4309990" cy="891370"/>
          </a:xfrm>
          <a:solidFill>
            <a:srgbClr val="92D050">
              <a:alpha val="46000"/>
            </a:srgbClr>
          </a:solidFill>
          <a:ln>
            <a:solidFill>
              <a:srgbClr val="006600"/>
            </a:solidFill>
            <a:prstDash val="solid"/>
          </a:ln>
        </p:spPr>
        <p:txBody>
          <a:bodyPr>
            <a:noAutofit/>
          </a:bodyPr>
          <a:lstStyle/>
          <a:p>
            <a:pPr algn="ctr"/>
            <a:r>
              <a:rPr lang="zh-CN" altLang="en-US" sz="68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古    二首</a:t>
            </a:r>
            <a:endParaRPr lang="zh-CN" altLang="en-US" sz="68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2" name="标题 1"/>
          <p:cNvSpPr txBox="1"/>
          <p:nvPr/>
        </p:nvSpPr>
        <p:spPr>
          <a:xfrm>
            <a:off x="5664004" y="1406770"/>
            <a:ext cx="990014" cy="891370"/>
          </a:xfrm>
          <a:prstGeom prst="rect">
            <a:avLst/>
          </a:prstGeom>
          <a:noFill/>
          <a:ln>
            <a:noFill/>
            <a:prstDash val="dash"/>
          </a:ln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68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诗</a:t>
            </a:r>
            <a:endParaRPr lang="zh-CN" altLang="en-US" sz="68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3" name="标题 1"/>
          <p:cNvSpPr txBox="1"/>
          <p:nvPr/>
        </p:nvSpPr>
        <p:spPr>
          <a:xfrm>
            <a:off x="3115407" y="3500512"/>
            <a:ext cx="2216248" cy="891370"/>
          </a:xfrm>
          <a:prstGeom prst="rect">
            <a:avLst/>
          </a:prstGeom>
          <a:solidFill>
            <a:srgbClr val="92D050">
              <a:alpha val="82000"/>
            </a:srgbClr>
          </a:solidFill>
          <a:ln>
            <a:solidFill>
              <a:srgbClr val="006600"/>
            </a:solidFill>
            <a:prstDash val="solid"/>
          </a:ln>
        </p:spPr>
        <p:txBody>
          <a:bodyPr vert="horz" lIns="91440" tIns="45720" rIns="91440" bIns="45720" rtlCol="0" anchor="ctr">
            <a:noAutofit/>
          </a:bodyPr>
          <a:lstStyle>
            <a:lvl1pPr algn="ctr">
              <a:lnSpc>
                <a:spcPct val="90000"/>
              </a:lnSpc>
              <a:spcBef>
                <a:spcPct val="0"/>
              </a:spcBef>
              <a:buNone/>
              <a:defRPr sz="6800">
                <a:latin typeface="华文新魏" panose="02010800040101010101" pitchFamily="2" charset="-122"/>
                <a:ea typeface="华文新魏" panose="02010800040101010101" pitchFamily="2" charset="-122"/>
                <a:cs typeface="+mj-cs"/>
              </a:defRPr>
            </a:lvl1pPr>
          </a:lstStyle>
          <a:p>
            <a:r>
              <a:rPr lang="zh-CN" altLang="en-US" dirty="0" smtClean="0"/>
              <a:t>     居</a:t>
            </a:r>
            <a:endParaRPr lang="zh-CN" altLang="en-US" dirty="0"/>
          </a:p>
        </p:txBody>
      </p:sp>
      <p:sp>
        <p:nvSpPr>
          <p:cNvPr id="24" name="标题 1"/>
          <p:cNvSpPr txBox="1"/>
          <p:nvPr/>
        </p:nvSpPr>
        <p:spPr>
          <a:xfrm>
            <a:off x="7445912" y="3477330"/>
            <a:ext cx="2216248" cy="891370"/>
          </a:xfrm>
          <a:prstGeom prst="rect">
            <a:avLst/>
          </a:prstGeom>
          <a:solidFill>
            <a:srgbClr val="92D050">
              <a:alpha val="82000"/>
            </a:srgbClr>
          </a:solidFill>
          <a:ln>
            <a:solidFill>
              <a:srgbClr val="006600"/>
            </a:solidFill>
            <a:prstDash val="solid"/>
          </a:ln>
        </p:spPr>
        <p:txBody>
          <a:bodyPr vert="horz" lIns="91440" tIns="45720" rIns="91440" bIns="45720" rtlCol="0" anchor="ctr">
            <a:noAutofit/>
          </a:bodyPr>
          <a:lstStyle>
            <a:defPPr>
              <a:defRPr lang="zh-CN"/>
            </a:defPPr>
            <a:lvl1pPr algn="ctr">
              <a:lnSpc>
                <a:spcPct val="90000"/>
              </a:lnSpc>
              <a:spcBef>
                <a:spcPct val="0"/>
              </a:spcBef>
              <a:buNone/>
              <a:defRPr sz="6800">
                <a:latin typeface="华文新魏" panose="02010800040101010101" pitchFamily="2" charset="-122"/>
                <a:ea typeface="华文新魏" panose="02010800040101010101" pitchFamily="2" charset="-122"/>
                <a:cs typeface="+mj-cs"/>
              </a:defRPr>
            </a:lvl1pPr>
          </a:lstStyle>
          <a:p>
            <a:r>
              <a:rPr lang="zh-CN" altLang="en-US" dirty="0" smtClean="0"/>
              <a:t>    柳</a:t>
            </a:r>
            <a:endParaRPr lang="zh-CN" altLang="en-US" dirty="0"/>
          </a:p>
        </p:txBody>
      </p:sp>
      <p:sp>
        <p:nvSpPr>
          <p:cNvPr id="28" name="标题 1"/>
          <p:cNvSpPr txBox="1"/>
          <p:nvPr/>
        </p:nvSpPr>
        <p:spPr>
          <a:xfrm>
            <a:off x="3407898" y="3500512"/>
            <a:ext cx="990014" cy="891370"/>
          </a:xfrm>
          <a:prstGeom prst="rect">
            <a:avLst/>
          </a:prstGeom>
          <a:noFill/>
          <a:ln>
            <a:noFill/>
            <a:prstDash val="dash"/>
          </a:ln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68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村</a:t>
            </a:r>
            <a:endParaRPr lang="zh-CN" altLang="en-US" sz="68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9" name="标题 1"/>
          <p:cNvSpPr txBox="1"/>
          <p:nvPr/>
        </p:nvSpPr>
        <p:spPr>
          <a:xfrm>
            <a:off x="7685986" y="3450103"/>
            <a:ext cx="990014" cy="891370"/>
          </a:xfrm>
          <a:prstGeom prst="rect">
            <a:avLst/>
          </a:prstGeom>
          <a:noFill/>
          <a:ln>
            <a:noFill/>
            <a:prstDash val="dash"/>
          </a:ln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68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咏</a:t>
            </a:r>
            <a:endParaRPr lang="zh-CN" altLang="en-US" sz="68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0" name="标题 1"/>
          <p:cNvSpPr txBox="1"/>
          <p:nvPr/>
        </p:nvSpPr>
        <p:spPr>
          <a:xfrm>
            <a:off x="5895474" y="89662"/>
            <a:ext cx="5735845" cy="501136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320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活动一  初读古诗，学习字词</a:t>
            </a:r>
            <a:endParaRPr lang="zh-CN" altLang="en-US" sz="32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 animBg="1"/>
      <p:bldP spid="24" grpId="0" animBg="1"/>
      <p:bldP spid="28" grpId="0"/>
      <p:bldP spid="28" grpId="1"/>
      <p:bldP spid="29" grpId="0"/>
      <p:bldP spid="29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内容占位符 12"/>
          <p:cNvPicPr>
            <a:picLocks noGrp="1" noChangeAspect="1"/>
          </p:cNvPicPr>
          <p:nvPr>
            <p:ph idx="1"/>
          </p:nvPr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79827" y="-1111347"/>
            <a:ext cx="12571827" cy="968613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矩形 6"/>
          <p:cNvSpPr/>
          <p:nvPr/>
        </p:nvSpPr>
        <p:spPr>
          <a:xfrm>
            <a:off x="1871313" y="1594678"/>
            <a:ext cx="8648521" cy="1015663"/>
          </a:xfrm>
          <a:prstGeom prst="rect">
            <a:avLst/>
          </a:prstGeom>
          <a:solidFill>
            <a:schemeClr val="bg1">
              <a:alpha val="67000"/>
            </a:schemeClr>
          </a:solidFill>
        </p:spPr>
        <p:txBody>
          <a:bodyPr wrap="none">
            <a:spAutoFit/>
          </a:bodyPr>
          <a:lstStyle/>
          <a:p>
            <a:r>
              <a:rPr lang="zh-CN" altLang="zh-CN" sz="60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黄</a:t>
            </a:r>
            <a:r>
              <a:rPr lang="zh-CN" altLang="zh-CN" sz="6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莺</a:t>
            </a:r>
            <a:r>
              <a:rPr lang="en-US" altLang="zh-CN" sz="60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zh-CN" sz="6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堤</a:t>
            </a:r>
            <a:r>
              <a:rPr lang="zh-CN" altLang="zh-CN" sz="60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岸</a:t>
            </a:r>
            <a:r>
              <a:rPr lang="en-US" altLang="zh-CN" sz="60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zh-CN" sz="60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杨</a:t>
            </a:r>
            <a:r>
              <a:rPr lang="zh-CN" altLang="zh-CN" sz="6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柳</a:t>
            </a:r>
            <a:r>
              <a:rPr lang="en-US" altLang="zh-CN" sz="60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zh-CN" sz="6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丝</a:t>
            </a:r>
            <a:r>
              <a:rPr lang="zh-CN" altLang="zh-CN" sz="6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绦</a:t>
            </a:r>
            <a:endParaRPr lang="zh-CN" altLang="en-US" sz="6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5573" y="3172185"/>
            <a:ext cx="4468569" cy="334818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5895474" y="89662"/>
            <a:ext cx="5735845" cy="501136"/>
          </a:xfrm>
          <a:blipFill>
            <a:blip r:embed="rId3" cstate="print"/>
            <a:tile tx="0" ty="0" sx="100000" sy="100000" flip="none" algn="tl"/>
          </a:blipFill>
        </p:spPr>
        <p:txBody>
          <a:bodyPr>
            <a:noAutofit/>
          </a:bodyPr>
          <a:lstStyle/>
          <a:p>
            <a:pPr algn="ctr"/>
            <a:r>
              <a:rPr lang="zh-CN" altLang="en-US" sz="32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活动一  初</a:t>
            </a:r>
            <a:r>
              <a:rPr lang="zh-CN" altLang="en-US" sz="3200" dirty="0">
                <a:latin typeface="华文新魏" panose="02010800040101010101" pitchFamily="2" charset="-122"/>
                <a:ea typeface="华文新魏" panose="02010800040101010101" pitchFamily="2" charset="-122"/>
              </a:rPr>
              <a:t>读</a:t>
            </a:r>
            <a:r>
              <a:rPr lang="zh-CN" altLang="en-US" sz="32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古诗，学习字词</a:t>
            </a:r>
            <a:endParaRPr lang="zh-CN" altLang="en-US" sz="32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内容占位符 12"/>
          <p:cNvPicPr>
            <a:picLocks noGrp="1" noChangeAspect="1"/>
          </p:cNvPicPr>
          <p:nvPr>
            <p:ph idx="1"/>
          </p:nvPr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79827" y="-1111347"/>
            <a:ext cx="12571827" cy="968613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矩形 6"/>
          <p:cNvSpPr/>
          <p:nvPr/>
        </p:nvSpPr>
        <p:spPr>
          <a:xfrm>
            <a:off x="2208629" y="1735356"/>
            <a:ext cx="8080620" cy="1015663"/>
          </a:xfrm>
          <a:prstGeom prst="rect">
            <a:avLst/>
          </a:prstGeom>
          <a:solidFill>
            <a:schemeClr val="bg1">
              <a:alpha val="67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 sz="6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拂  醉  妆  裁  剪</a:t>
            </a:r>
            <a:endParaRPr lang="zh-CN" altLang="en-US" sz="6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标题 1"/>
          <p:cNvSpPr txBox="1"/>
          <p:nvPr/>
        </p:nvSpPr>
        <p:spPr>
          <a:xfrm>
            <a:off x="5895474" y="89662"/>
            <a:ext cx="5735845" cy="501136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320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活动一  初读古诗，学习字词</a:t>
            </a:r>
            <a:endParaRPr lang="zh-CN" altLang="en-US" sz="32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内容占位符 12"/>
          <p:cNvPicPr>
            <a:picLocks noGrp="1" noChangeAspect="1"/>
          </p:cNvPicPr>
          <p:nvPr>
            <p:ph idx="1"/>
          </p:nvPr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79827" y="-1111347"/>
            <a:ext cx="12571827" cy="968613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矩形 6"/>
          <p:cNvSpPr/>
          <p:nvPr/>
        </p:nvSpPr>
        <p:spPr>
          <a:xfrm>
            <a:off x="2276622" y="1674371"/>
            <a:ext cx="1322362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6000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长</a:t>
            </a:r>
            <a:endParaRPr lang="zh-CN" altLang="en-US" sz="6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左大括号 1"/>
          <p:cNvSpPr/>
          <p:nvPr/>
        </p:nvSpPr>
        <p:spPr>
          <a:xfrm>
            <a:off x="3458307" y="1702617"/>
            <a:ext cx="255564" cy="1057329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880337" y="1165135"/>
            <a:ext cx="7134666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5000" dirty="0" err="1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zh</a:t>
            </a:r>
            <a:r>
              <a:rPr lang="en-US" altLang="zh-CN" sz="5000" b="1" dirty="0" err="1" smtClean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ǎ</a:t>
            </a:r>
            <a:r>
              <a:rPr lang="en-US" altLang="zh-CN" sz="5000" dirty="0" err="1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nɡ</a:t>
            </a:r>
            <a:r>
              <a:rPr lang="en-US" altLang="zh-CN" sz="50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     ) (     )</a:t>
            </a:r>
            <a:endParaRPr lang="zh-CN" altLang="en-US" sz="5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598983" y="2140275"/>
            <a:ext cx="7148734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5000" dirty="0" err="1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ch</a:t>
            </a:r>
            <a:r>
              <a:rPr lang="en-US" altLang="zh-CN" sz="5000" b="1" dirty="0" err="1" smtClean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á</a:t>
            </a:r>
            <a:r>
              <a:rPr lang="en-US" altLang="zh-CN" sz="5000" dirty="0" err="1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nɡ</a:t>
            </a:r>
            <a:r>
              <a:rPr lang="en-US" altLang="zh-CN" sz="50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     ) (     )</a:t>
            </a:r>
            <a:endParaRPr lang="zh-CN" altLang="en-US" sz="5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endParaRPr lang="zh-CN" altLang="en-US" sz="5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218007" y="4048614"/>
            <a:ext cx="1322362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60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散</a:t>
            </a:r>
            <a:endParaRPr lang="zh-CN" altLang="en-US" sz="6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左大括号 9"/>
          <p:cNvSpPr/>
          <p:nvPr/>
        </p:nvSpPr>
        <p:spPr>
          <a:xfrm>
            <a:off x="3412587" y="4081373"/>
            <a:ext cx="255564" cy="1057329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598983" y="3546302"/>
            <a:ext cx="7148733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5000" dirty="0" err="1" smtClean="0">
                <a:latin typeface="楷体" panose="02010609060101010101" pitchFamily="49" charset="-122"/>
                <a:ea typeface="楷体" panose="02010609060101010101" pitchFamily="49" charset="-122"/>
              </a:rPr>
              <a:t>s</a:t>
            </a:r>
            <a:r>
              <a:rPr lang="en-US" altLang="zh-CN" sz="5000" b="1" dirty="0" err="1" smtClean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ǎ</a:t>
            </a:r>
            <a:r>
              <a:rPr lang="en-US" altLang="zh-CN" sz="5000" dirty="0" err="1" smtClean="0">
                <a:latin typeface="楷体" panose="02010609060101010101" pitchFamily="49" charset="-122"/>
                <a:ea typeface="楷体" panose="02010609060101010101" pitchFamily="49" charset="-122"/>
              </a:rPr>
              <a:t>n</a:t>
            </a:r>
            <a:r>
              <a:rPr lang="en-US" altLang="zh-CN" sz="5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en-US" altLang="zh-CN" sz="50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     ) (     )</a:t>
            </a:r>
            <a:endParaRPr lang="zh-CN" altLang="en-US" sz="5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598984" y="4512260"/>
            <a:ext cx="7148732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5000" dirty="0" err="1" smtClean="0">
                <a:latin typeface="楷体" panose="02010609060101010101" pitchFamily="49" charset="-122"/>
                <a:ea typeface="楷体" panose="02010609060101010101" pitchFamily="49" charset="-122"/>
              </a:rPr>
              <a:t>s</a:t>
            </a:r>
            <a:r>
              <a:rPr lang="en-US" altLang="zh-CN" sz="5000" b="1" dirty="0" err="1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à</a:t>
            </a:r>
            <a:r>
              <a:rPr lang="en-US" altLang="zh-CN" sz="5000" dirty="0" err="1" smtClean="0">
                <a:latin typeface="楷体" panose="02010609060101010101" pitchFamily="49" charset="-122"/>
                <a:ea typeface="楷体" panose="02010609060101010101" pitchFamily="49" charset="-122"/>
              </a:rPr>
              <a:t>n</a:t>
            </a:r>
            <a:r>
              <a:rPr lang="en-US" altLang="zh-CN" sz="5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en-US" altLang="zh-CN" sz="50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     ) (     )</a:t>
            </a:r>
            <a:endParaRPr lang="zh-CN" altLang="en-US" sz="5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endParaRPr lang="zh-CN" altLang="en-US" sz="5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标题 1"/>
          <p:cNvSpPr txBox="1"/>
          <p:nvPr/>
        </p:nvSpPr>
        <p:spPr>
          <a:xfrm>
            <a:off x="5895474" y="89662"/>
            <a:ext cx="5735845" cy="501136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320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活动一  初读古诗，学习字词</a:t>
            </a:r>
            <a:endParaRPr lang="zh-CN" altLang="en-US" sz="32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内容占位符 12"/>
          <p:cNvPicPr>
            <a:picLocks noGrp="1" noChangeAspect="1"/>
          </p:cNvPicPr>
          <p:nvPr>
            <p:ph idx="1"/>
          </p:nvPr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79827" y="-1167618"/>
            <a:ext cx="12571827" cy="9686134"/>
          </a:xfrm>
        </p:spPr>
      </p:pic>
      <p:sp>
        <p:nvSpPr>
          <p:cNvPr id="7" name="竖卷形 6"/>
          <p:cNvSpPr/>
          <p:nvPr/>
        </p:nvSpPr>
        <p:spPr>
          <a:xfrm rot="16200000">
            <a:off x="2810021" y="-906936"/>
            <a:ext cx="6379700" cy="8595360"/>
          </a:xfrm>
          <a:prstGeom prst="verticalScroll">
            <a:avLst/>
          </a:prstGeom>
          <a:solidFill>
            <a:schemeClr val="lt1">
              <a:alpha val="67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4" name="文本框 13"/>
          <p:cNvSpPr txBox="1"/>
          <p:nvPr/>
        </p:nvSpPr>
        <p:spPr>
          <a:xfrm>
            <a:off x="4450078" y="1482528"/>
            <a:ext cx="4135902" cy="3816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村 居</a:t>
            </a:r>
            <a:endParaRPr lang="en-US" altLang="zh-CN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endParaRPr lang="en-US" altLang="zh-CN" sz="3000" spc="5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000" spc="9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草长莺飞二月天，</a:t>
            </a:r>
            <a:endParaRPr lang="en-US" altLang="zh-CN" sz="3000" spc="9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000" spc="900" dirty="0">
                <a:latin typeface="楷体" panose="02010609060101010101" pitchFamily="49" charset="-122"/>
                <a:ea typeface="楷体" panose="02010609060101010101" pitchFamily="49" charset="-122"/>
              </a:rPr>
              <a:t>拂</a:t>
            </a:r>
            <a:r>
              <a:rPr lang="zh-CN" altLang="en-US" sz="3000" spc="9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堤杨柳醉</a:t>
            </a:r>
            <a:r>
              <a:rPr lang="zh-CN" altLang="en-US" sz="3000" spc="900" dirty="0">
                <a:latin typeface="楷体" panose="02010609060101010101" pitchFamily="49" charset="-122"/>
                <a:ea typeface="楷体" panose="02010609060101010101" pitchFamily="49" charset="-122"/>
              </a:rPr>
              <a:t>春</a:t>
            </a:r>
            <a:r>
              <a:rPr lang="zh-CN" altLang="en-US" sz="3000" spc="9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烟。</a:t>
            </a:r>
            <a:endParaRPr lang="en-US" altLang="zh-CN" sz="3000" spc="9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000" spc="9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儿童散学归来早，</a:t>
            </a:r>
            <a:endParaRPr lang="en-US" altLang="zh-CN" sz="3000" spc="9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000" spc="9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忙趁东风放纸鸢。</a:t>
            </a:r>
            <a:endParaRPr lang="zh-CN" altLang="en-US" sz="3000" spc="9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7219703" y="2071849"/>
            <a:ext cx="12144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高  鼎</a:t>
            </a:r>
            <a:endParaRPr lang="zh-CN" altLang="en-US" dirty="0"/>
          </a:p>
        </p:txBody>
      </p:sp>
      <p:sp>
        <p:nvSpPr>
          <p:cNvPr id="9" name="标题 1"/>
          <p:cNvSpPr txBox="1"/>
          <p:nvPr/>
        </p:nvSpPr>
        <p:spPr>
          <a:xfrm>
            <a:off x="5895474" y="89662"/>
            <a:ext cx="5735845" cy="501136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32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活动二  再读古诗，感受韵律</a:t>
            </a:r>
            <a:endParaRPr lang="zh-CN" altLang="en-US" sz="32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736742" y="2062236"/>
            <a:ext cx="5671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latin typeface="Arial" panose="020B0604020202020204" pitchFamily="34" charset="0"/>
                <a:cs typeface="Arial" panose="020B0604020202020204" pitchFamily="34" charset="0"/>
              </a:rPr>
              <a:t>[</a:t>
            </a:r>
            <a:r>
              <a:rPr lang="zh-CN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清</a:t>
            </a:r>
            <a:r>
              <a:rPr lang="en-US" altLang="zh-CN" dirty="0" smtClean="0">
                <a:latin typeface="Arial" panose="020B0604020202020204" pitchFamily="34" charset="0"/>
                <a:cs typeface="Arial" panose="020B0604020202020204" pitchFamily="34" charset="0"/>
              </a:rPr>
              <a:t>]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内容占位符 2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0" y="-763603"/>
            <a:ext cx="12192000" cy="7621603"/>
          </a:xfrm>
          <a:prstGeom prst="rect">
            <a:avLst/>
          </a:prstGeom>
        </p:spPr>
      </p:pic>
      <p:sp>
        <p:nvSpPr>
          <p:cNvPr id="14" name="竖卷形 13"/>
          <p:cNvSpPr/>
          <p:nvPr/>
        </p:nvSpPr>
        <p:spPr>
          <a:xfrm rot="16200000">
            <a:off x="2810021" y="-906936"/>
            <a:ext cx="6379700" cy="8595360"/>
          </a:xfrm>
          <a:prstGeom prst="verticalScroll">
            <a:avLst/>
          </a:prstGeom>
          <a:solidFill>
            <a:schemeClr val="lt1">
              <a:alpha val="67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/>
          <p:cNvSpPr txBox="1"/>
          <p:nvPr/>
        </p:nvSpPr>
        <p:spPr>
          <a:xfrm>
            <a:off x="4154659" y="854837"/>
            <a:ext cx="4135902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咏 柳</a:t>
            </a:r>
            <a:endParaRPr lang="en-US" altLang="zh-CN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endParaRPr lang="en-US" altLang="zh-CN" sz="3200" spc="9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 spc="9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碧玉妆成一树高，</a:t>
            </a:r>
            <a:endParaRPr lang="en-US" altLang="zh-CN" sz="3200" spc="9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 spc="900" dirty="0">
                <a:latin typeface="楷体" panose="02010609060101010101" pitchFamily="49" charset="-122"/>
                <a:ea typeface="楷体" panose="02010609060101010101" pitchFamily="49" charset="-122"/>
              </a:rPr>
              <a:t>万条垂下绿丝</a:t>
            </a:r>
            <a:r>
              <a:rPr lang="zh-CN" altLang="en-US" sz="3200" spc="9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绦。</a:t>
            </a:r>
            <a:endParaRPr lang="en-US" altLang="zh-CN" sz="3200" spc="9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 spc="900" dirty="0">
                <a:latin typeface="楷体" panose="02010609060101010101" pitchFamily="49" charset="-122"/>
                <a:ea typeface="楷体" panose="02010609060101010101" pitchFamily="49" charset="-122"/>
              </a:rPr>
              <a:t>不知细叶谁裁</a:t>
            </a:r>
            <a:r>
              <a:rPr lang="zh-CN" altLang="en-US" sz="3200" spc="9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出，</a:t>
            </a:r>
            <a:endParaRPr lang="en-US" altLang="zh-CN" sz="3200" spc="9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 spc="900" dirty="0">
                <a:latin typeface="楷体" panose="02010609060101010101" pitchFamily="49" charset="-122"/>
                <a:ea typeface="楷体" panose="02010609060101010101" pitchFamily="49" charset="-122"/>
              </a:rPr>
              <a:t>二月春风似</a:t>
            </a:r>
            <a:r>
              <a:rPr lang="zh-CN" altLang="en-US" sz="3200" spc="9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剪刀。</a:t>
            </a:r>
            <a:endParaRPr lang="zh-CN" altLang="en-US" sz="3200" spc="9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930690" y="1880579"/>
            <a:ext cx="8815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贺知</a:t>
            </a:r>
            <a:r>
              <a:rPr lang="zh-CN" altLang="en-US" dirty="0" smtClean="0"/>
              <a:t>章</a:t>
            </a:r>
            <a:endParaRPr lang="zh-CN" altLang="en-US" dirty="0"/>
          </a:p>
        </p:txBody>
      </p:sp>
      <p:sp>
        <p:nvSpPr>
          <p:cNvPr id="8" name="标题 1"/>
          <p:cNvSpPr txBox="1"/>
          <p:nvPr/>
        </p:nvSpPr>
        <p:spPr>
          <a:xfrm>
            <a:off x="5895474" y="89662"/>
            <a:ext cx="5735845" cy="501136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32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活动二  再读古诗，感受韵律</a:t>
            </a:r>
            <a:endParaRPr lang="zh-CN" altLang="en-US" sz="32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455017" y="1870137"/>
            <a:ext cx="5671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latin typeface="Arial" panose="020B0604020202020204" pitchFamily="34" charset="0"/>
                <a:cs typeface="Arial" panose="020B0604020202020204" pitchFamily="34" charset="0"/>
              </a:rPr>
              <a:t>[</a:t>
            </a:r>
            <a:r>
              <a:rPr lang="zh-CN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唐</a:t>
            </a:r>
            <a:r>
              <a:rPr lang="en-US" altLang="zh-CN" dirty="0" smtClean="0">
                <a:latin typeface="Arial" panose="020B0604020202020204" pitchFamily="34" charset="0"/>
                <a:cs typeface="Arial" panose="020B0604020202020204" pitchFamily="34" charset="0"/>
              </a:rPr>
              <a:t>]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1490</Words>
  <Application>WPS 演示</Application>
  <PresentationFormat>自定义</PresentationFormat>
  <Paragraphs>281</Paragraphs>
  <Slides>29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42" baseType="lpstr">
      <vt:lpstr>Arial</vt:lpstr>
      <vt:lpstr>宋体</vt:lpstr>
      <vt:lpstr>Wingdings</vt:lpstr>
      <vt:lpstr>华文新魏</vt:lpstr>
      <vt:lpstr>方正姚体</vt:lpstr>
      <vt:lpstr>楷体</vt:lpstr>
      <vt:lpstr>Times New Roman</vt:lpstr>
      <vt:lpstr>微软雅黑</vt:lpstr>
      <vt:lpstr>Arial Unicode MS</vt:lpstr>
      <vt:lpstr>Calibri Light</vt:lpstr>
      <vt:lpstr>Calibri</vt:lpstr>
      <vt:lpstr>楷体_GB2312</vt:lpstr>
      <vt:lpstr>Office 主题</vt:lpstr>
      <vt:lpstr>1.古诗二首</vt:lpstr>
      <vt:lpstr>活动一  初读古诗，学习字词</vt:lpstr>
      <vt:lpstr>活动一  初读古诗，学习字词</vt:lpstr>
      <vt:lpstr>古    二首</vt:lpstr>
      <vt:lpstr>活动一  初读古诗，学习字词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古诗二首</dc:title>
  <dc:creator>微软用户</dc:creator>
  <cp:lastModifiedBy>爽哥哥</cp:lastModifiedBy>
  <cp:revision>48</cp:revision>
  <dcterms:created xsi:type="dcterms:W3CDTF">2017-11-08T12:09:00Z</dcterms:created>
  <dcterms:modified xsi:type="dcterms:W3CDTF">2018-02-19T04:54:25Z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2052-10.1.0.7106</vt:lpwstr>
  </property>
</Properties>
</file>