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9" r:id="rId11"/>
    <p:sldId id="266" r:id="rId12"/>
    <p:sldId id="267" r:id="rId13"/>
    <p:sldId id="265" r:id="rId14"/>
    <p:sldId id="270" r:id="rId15"/>
    <p:sldId id="271" r:id="rId16"/>
    <p:sldId id="272" r:id="rId17"/>
    <p:sldId id="274" r:id="rId18"/>
    <p:sldId id="275" r:id="rId19"/>
    <p:sldId id="273" r:id="rId20"/>
    <p:sldId id="277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3" r:id="rId37"/>
    <p:sldId id="294" r:id="rId38"/>
    <p:sldId id="292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60B40-8FF6-4C8B-A961-6AD0B89EEB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100D6-0277-4FAA-8C5D-F79D517C61A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92756-7E35-4022-9AA7-4A0EB0BC614E}" type="datetimeFigureOut">
              <a:rPr lang="zh-CN" altLang="en-US" smtClean="0"/>
              <a:t>2013/10/27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72577-4808-4E63-856D-461E1D75E8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movie.skyhoo.cn/tv/pic/552_3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hyperlink" Target="http://movie.skyhoo.cn/tv/pic/552_13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40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hyperlink" Target="Unit%202%20Section%20A%201b.mp3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5.jpeg"/><Relationship Id="rId10" Type="http://schemas.openxmlformats.org/officeDocument/2006/relationships/image" Target="../media/image8.gif"/><Relationship Id="rId4" Type="http://schemas.openxmlformats.org/officeDocument/2006/relationships/image" Target="../media/image12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the%20family.sw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/>
          </p:cNvSpPr>
          <p:nvPr/>
        </p:nvSpPr>
        <p:spPr bwMode="auto">
          <a:xfrm>
            <a:off x="3348038" y="1412875"/>
            <a:ext cx="2667000" cy="1314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en-US" altLang="zh-CN" sz="44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GulimChe"/>
                <a:ea typeface="GulimChe"/>
              </a:rPr>
              <a:t>Unit 2</a:t>
            </a:r>
            <a:endParaRPr lang="zh-CN" altLang="en-US" sz="44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GulimChe"/>
              <a:ea typeface="GulimChe"/>
            </a:endParaRPr>
          </a:p>
        </p:txBody>
      </p:sp>
      <p:sp>
        <p:nvSpPr>
          <p:cNvPr id="5123" name="WordArt 3"/>
          <p:cNvSpPr>
            <a:spLocks noChangeArrowheads="1" noChangeShapeType="1"/>
          </p:cNvSpPr>
          <p:nvPr/>
        </p:nvSpPr>
        <p:spPr bwMode="auto">
          <a:xfrm>
            <a:off x="900113" y="2997200"/>
            <a:ext cx="6781800" cy="14398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>
              <a:defRPr/>
            </a:pPr>
            <a:r>
              <a:rPr lang="en-US" altLang="zh-CN" sz="40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新魏"/>
              </a:rPr>
              <a:t>This is my sister</a:t>
            </a:r>
            <a:endParaRPr lang="zh-CN" altLang="en-US" sz="400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新魏"/>
            </a:endParaRPr>
          </a:p>
        </p:txBody>
      </p:sp>
      <p:pic>
        <p:nvPicPr>
          <p:cNvPr id="3076" name="Picture 4" descr="2003123045827135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36650"/>
            <a:ext cx="183515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08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2963"/>
            <a:ext cx="91440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81425" y="1917700"/>
            <a:ext cx="4679950" cy="3789363"/>
          </a:xfrm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27038" y="2698750"/>
            <a:ext cx="40020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4000" b="1" dirty="0"/>
              <a:t>This is his </a:t>
            </a:r>
            <a:r>
              <a:rPr lang="zh-CN" altLang="en-US" sz="4000" b="1" dirty="0">
                <a:solidFill>
                  <a:srgbClr val="FF0000"/>
                </a:solidFill>
              </a:rPr>
              <a:t>sister</a:t>
            </a:r>
            <a:r>
              <a:rPr lang="zh-CN" altLang="en-US" sz="4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4663" y="1485900"/>
            <a:ext cx="4110037" cy="4246563"/>
          </a:xfrm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12775" y="3286125"/>
            <a:ext cx="40092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/>
              <a:t>This is his </a:t>
            </a:r>
            <a:r>
              <a:rPr lang="zh-CN" altLang="en-US" sz="4000" b="1" dirty="0">
                <a:solidFill>
                  <a:srgbClr val="FF0000"/>
                </a:solidFill>
              </a:rPr>
              <a:t>mother</a:t>
            </a:r>
            <a:r>
              <a:rPr lang="zh-CN" altLang="en-US" sz="4000" b="1" dirty="0"/>
              <a:t>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/>
        </p:nvSpPr>
        <p:spPr bwMode="auto">
          <a:xfrm>
            <a:off x="584200" y="401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 sz="4400">
              <a:solidFill>
                <a:schemeClr val="tx2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4663" y="1628775"/>
            <a:ext cx="4033837" cy="4178300"/>
          </a:xfrm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96875" y="3357563"/>
            <a:ext cx="371890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/>
              <a:t>This is his </a:t>
            </a:r>
            <a:r>
              <a:rPr lang="zh-CN" altLang="en-US" sz="4000" b="1" dirty="0">
                <a:solidFill>
                  <a:srgbClr val="FF0000"/>
                </a:solidFill>
              </a:rPr>
              <a:t>father</a:t>
            </a:r>
            <a:r>
              <a:rPr lang="zh-CN" altLang="en-US" sz="4000" b="1" dirty="0"/>
              <a:t>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U92P28T3D412783F326DT200406091715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2665412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0" y="2852738"/>
            <a:ext cx="282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CC3300"/>
                </a:solidFill>
                <a:latin typeface="Times New Roman" pitchFamily="18" charset="0"/>
              </a:rPr>
              <a:t>This is</a:t>
            </a:r>
            <a:r>
              <a:rPr lang="en-US" altLang="zh-CN" sz="3600">
                <a:latin typeface="Times New Roman" pitchFamily="18" charset="0"/>
              </a:rPr>
              <a:t> his  …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2133600" y="2819400"/>
            <a:ext cx="183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m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th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en-US" altLang="zh-CN" sz="3600" b="0">
                <a:latin typeface="Times New Roman" pitchFamily="18" charset="0"/>
              </a:rPr>
              <a:t>. </a:t>
            </a:r>
            <a:endParaRPr lang="en-US" altLang="zh-CN" sz="2400" b="0">
              <a:latin typeface="Times New Roman" pitchFamily="18" charset="0"/>
            </a:endParaRPr>
          </a:p>
        </p:txBody>
      </p:sp>
      <p:pic>
        <p:nvPicPr>
          <p:cNvPr id="58373" name="Picture 5" descr="U92P28T3D412771F326DT200406091714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3500438"/>
            <a:ext cx="34559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5148263" y="2852738"/>
            <a:ext cx="274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0">
                <a:solidFill>
                  <a:srgbClr val="CC3300"/>
                </a:solidFill>
                <a:latin typeface="Times New Roman" pitchFamily="18" charset="0"/>
              </a:rPr>
              <a:t>This is</a:t>
            </a:r>
            <a:r>
              <a:rPr lang="en-US" altLang="zh-CN" sz="3600" b="0">
                <a:latin typeface="Times New Roman" pitchFamily="18" charset="0"/>
              </a:rPr>
              <a:t> his  …</a:t>
            </a: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7164388" y="2852738"/>
            <a:ext cx="149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f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th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en-US" altLang="zh-CN" sz="3600" b="0">
                <a:latin typeface="Times New Roman" pitchFamily="18" charset="0"/>
              </a:rPr>
              <a:t>.</a:t>
            </a:r>
            <a:endParaRPr lang="zh-CN" altLang="en-US" sz="2400" b="0">
              <a:latin typeface="Times New Roman" pitchFamily="18" charset="0"/>
            </a:endParaRPr>
          </a:p>
        </p:txBody>
      </p:sp>
      <p:sp>
        <p:nvSpPr>
          <p:cNvPr id="58377" name="AutoShape 9"/>
          <p:cNvSpPr>
            <a:spLocks noChangeArrowheads="1"/>
          </p:cNvSpPr>
          <p:nvPr/>
        </p:nvSpPr>
        <p:spPr bwMode="auto">
          <a:xfrm rot="10800000">
            <a:off x="3348038" y="1412875"/>
            <a:ext cx="2447925" cy="1366838"/>
          </a:xfrm>
          <a:custGeom>
            <a:avLst/>
            <a:gdLst>
              <a:gd name="T0" fmla="*/ 1223963 w 21600"/>
              <a:gd name="T1" fmla="*/ 0 h 21600"/>
              <a:gd name="T2" fmla="*/ 0 w 21600"/>
              <a:gd name="T3" fmla="*/ 1128211 h 21600"/>
              <a:gd name="T4" fmla="*/ 1223963 w 21600"/>
              <a:gd name="T5" fmla="*/ 1353866 h 21600"/>
              <a:gd name="T6" fmla="*/ 2447925 w 21600"/>
              <a:gd name="T7" fmla="*/ 11282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535 w 21600"/>
              <a:gd name="T13" fmla="*/ 14264 h 21600"/>
              <a:gd name="T14" fmla="*/ 18065 w 21600"/>
              <a:gd name="T15" fmla="*/ 2139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8516" y="6171"/>
                </a:lnTo>
                <a:lnTo>
                  <a:pt x="8640" y="6171"/>
                </a:lnTo>
                <a:lnTo>
                  <a:pt x="8640" y="14264"/>
                </a:lnTo>
                <a:lnTo>
                  <a:pt x="3738" y="14264"/>
                </a:lnTo>
                <a:lnTo>
                  <a:pt x="3738" y="14059"/>
                </a:lnTo>
                <a:lnTo>
                  <a:pt x="0" y="17829"/>
                </a:lnTo>
                <a:lnTo>
                  <a:pt x="3738" y="21600"/>
                </a:lnTo>
                <a:lnTo>
                  <a:pt x="3738" y="21395"/>
                </a:lnTo>
                <a:lnTo>
                  <a:pt x="17862" y="21395"/>
                </a:lnTo>
                <a:lnTo>
                  <a:pt x="17862" y="21600"/>
                </a:lnTo>
                <a:lnTo>
                  <a:pt x="21600" y="17829"/>
                </a:lnTo>
                <a:lnTo>
                  <a:pt x="17862" y="14059"/>
                </a:lnTo>
                <a:lnTo>
                  <a:pt x="17862" y="14264"/>
                </a:lnTo>
                <a:lnTo>
                  <a:pt x="12960" y="14264"/>
                </a:lnTo>
                <a:lnTo>
                  <a:pt x="12960" y="6171"/>
                </a:lnTo>
                <a:lnTo>
                  <a:pt x="13084" y="617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1979613" y="5949950"/>
            <a:ext cx="328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0">
                <a:solidFill>
                  <a:srgbClr val="CC3300"/>
                </a:solidFill>
                <a:latin typeface="Times New Roman" pitchFamily="18" charset="0"/>
              </a:rPr>
              <a:t>These are</a:t>
            </a:r>
            <a:r>
              <a:rPr lang="en-US" altLang="zh-CN" sz="3600" b="0">
                <a:latin typeface="Times New Roman" pitchFamily="18" charset="0"/>
              </a:rPr>
              <a:t> his  …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4572000" y="5949950"/>
            <a:ext cx="205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p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r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e</a:t>
            </a:r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nt  </a:t>
            </a:r>
            <a:r>
              <a:rPr lang="en-US" altLang="zh-CN" sz="3600" b="0">
                <a:latin typeface="Times New Roman" pitchFamily="18" charset="0"/>
              </a:rPr>
              <a:t>.  </a:t>
            </a: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5938838" y="59499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CC3300"/>
                </a:solidFill>
                <a:latin typeface="Times New Roman" pitchFamily="18" charset="0"/>
              </a:rPr>
              <a:t>s</a:t>
            </a:r>
          </a:p>
        </p:txBody>
      </p:sp>
      <p:pic>
        <p:nvPicPr>
          <p:cNvPr id="58384" name="Picture 16" descr="2009090912320158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52400"/>
            <a:ext cx="16668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1" dur="2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5" grpId="0"/>
      <p:bldP spid="58376" grpId="0"/>
      <p:bldP spid="58377" grpId="0" animBg="1"/>
      <p:bldP spid="58378" grpId="0"/>
      <p:bldP spid="58379" grpId="0"/>
      <p:bldP spid="58380" grpId="0"/>
      <p:bldP spid="5838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125538"/>
            <a:ext cx="4897437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6513" y="4294188"/>
            <a:ext cx="50333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 smtClean="0"/>
              <a:t>Th</a:t>
            </a:r>
            <a:r>
              <a:rPr lang="en-US" altLang="zh-CN" sz="4000" b="1" dirty="0" smtClean="0"/>
              <a:t>at </a:t>
            </a:r>
            <a:r>
              <a:rPr lang="zh-CN" altLang="en-US" sz="4000" b="1" dirty="0" smtClean="0"/>
              <a:t>is </a:t>
            </a:r>
            <a:r>
              <a:rPr lang="zh-CN" altLang="en-US" sz="4000" b="1" dirty="0"/>
              <a:t>his </a:t>
            </a:r>
            <a:r>
              <a:rPr lang="zh-CN" altLang="en-US" sz="4000" b="1" dirty="0">
                <a:solidFill>
                  <a:srgbClr val="FF0000"/>
                </a:solidFill>
              </a:rPr>
              <a:t>grandfather</a:t>
            </a:r>
            <a:r>
              <a:rPr lang="zh-CN" altLang="en-US" sz="4000" b="1" dirty="0"/>
              <a:t>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0243" name="Picture 3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8900" y="117475"/>
            <a:ext cx="5256213" cy="4824413"/>
          </a:xfrm>
          <a:noFill/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052638" y="5445125"/>
            <a:ext cx="53237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 smtClean="0"/>
              <a:t>Th</a:t>
            </a:r>
            <a:r>
              <a:rPr lang="en-US" altLang="zh-CN" sz="4000" b="1" dirty="0" smtClean="0"/>
              <a:t>at</a:t>
            </a:r>
            <a:r>
              <a:rPr lang="zh-CN" altLang="en-US" sz="4000" b="1" dirty="0" smtClean="0"/>
              <a:t> </a:t>
            </a:r>
            <a:r>
              <a:rPr lang="zh-CN" altLang="en-US" sz="4000" b="1" dirty="0"/>
              <a:t>is his </a:t>
            </a:r>
            <a:r>
              <a:rPr lang="zh-CN" altLang="en-US" sz="4000" b="1" dirty="0">
                <a:solidFill>
                  <a:srgbClr val="FF0000"/>
                </a:solidFill>
              </a:rPr>
              <a:t>grandmother</a:t>
            </a:r>
            <a:r>
              <a:rPr lang="zh-CN" altLang="en-US" sz="4000" b="1" dirty="0"/>
              <a:t>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43042" y="3357562"/>
            <a:ext cx="5184775" cy="2447925"/>
          </a:xfrm>
          <a:noFill/>
        </p:spPr>
      </p:pic>
      <p:pic>
        <p:nvPicPr>
          <p:cNvPr id="12291" name="Picture 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15008" y="0"/>
            <a:ext cx="3024188" cy="1943100"/>
          </a:xfrm>
        </p:spPr>
      </p:pic>
      <p:pic>
        <p:nvPicPr>
          <p:cNvPr id="12292" name="Picture 5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8596" y="0"/>
            <a:ext cx="2881312" cy="1871662"/>
          </a:xfrm>
          <a:noFill/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0" y="2071678"/>
            <a:ext cx="53237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</a:rPr>
              <a:t>That is</a:t>
            </a:r>
            <a:r>
              <a:rPr lang="zh-CN" altLang="en-US" sz="4000" b="1" dirty="0"/>
              <a:t> his grandmother.</a:t>
            </a:r>
            <a:endParaRPr lang="zh-CN" altLang="en-US" sz="4000" dirty="0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110634" y="2786058"/>
            <a:ext cx="50333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</a:rPr>
              <a:t>That is</a:t>
            </a:r>
            <a:r>
              <a:rPr lang="zh-CN" altLang="en-US" sz="4000" b="1" dirty="0"/>
              <a:t> his grandfather.</a:t>
            </a:r>
            <a:endParaRPr lang="zh-CN" altLang="en-US" sz="4000" dirty="0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000232" y="5857892"/>
            <a:ext cx="606896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</a:rPr>
              <a:t>Those are </a:t>
            </a:r>
            <a:r>
              <a:rPr lang="zh-CN" altLang="en-US" sz="4000" b="1" dirty="0"/>
              <a:t>his grandparent</a:t>
            </a:r>
            <a:r>
              <a:rPr lang="zh-CN" altLang="en-US" sz="4000" b="1" dirty="0">
                <a:solidFill>
                  <a:srgbClr val="FF0000"/>
                </a:solidFill>
              </a:rPr>
              <a:t>s</a:t>
            </a:r>
            <a:r>
              <a:rPr lang="zh-CN" altLang="en-US" sz="4000" b="1" dirty="0"/>
              <a:t>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U92P28T3D412783F326DT200406091715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2665412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0" y="2852738"/>
            <a:ext cx="282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CC3300"/>
                </a:solidFill>
                <a:latin typeface="Times New Roman" pitchFamily="18" charset="0"/>
              </a:rPr>
              <a:t>This is</a:t>
            </a:r>
            <a:r>
              <a:rPr lang="en-US" altLang="zh-CN" sz="3600">
                <a:latin typeface="Times New Roman" pitchFamily="18" charset="0"/>
              </a:rPr>
              <a:t> his  …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2133600" y="2819400"/>
            <a:ext cx="1835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m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th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en-US" altLang="zh-CN" sz="3600" b="0">
                <a:latin typeface="Times New Roman" pitchFamily="18" charset="0"/>
              </a:rPr>
              <a:t>. </a:t>
            </a:r>
            <a:endParaRPr lang="en-US" altLang="zh-CN" sz="2400" b="0">
              <a:latin typeface="Times New Roman" pitchFamily="18" charset="0"/>
            </a:endParaRPr>
          </a:p>
        </p:txBody>
      </p:sp>
      <p:pic>
        <p:nvPicPr>
          <p:cNvPr id="58373" name="Picture 5" descr="U92P28T3D412771F326DT200406091714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3500438"/>
            <a:ext cx="34559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5148263" y="2852738"/>
            <a:ext cx="274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0">
                <a:solidFill>
                  <a:srgbClr val="CC3300"/>
                </a:solidFill>
                <a:latin typeface="Times New Roman" pitchFamily="18" charset="0"/>
              </a:rPr>
              <a:t>This is</a:t>
            </a:r>
            <a:r>
              <a:rPr lang="en-US" altLang="zh-CN" sz="3600" b="0">
                <a:latin typeface="Times New Roman" pitchFamily="18" charset="0"/>
              </a:rPr>
              <a:t> his  …</a:t>
            </a: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7164388" y="2852738"/>
            <a:ext cx="149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f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altLang="zh-CN" sz="3600">
                <a:solidFill>
                  <a:srgbClr val="0000FF"/>
                </a:solidFill>
                <a:latin typeface="Times New Roman" pitchFamily="18" charset="0"/>
              </a:rPr>
              <a:t>th</a:t>
            </a: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</a:rPr>
              <a:t>er</a:t>
            </a:r>
            <a:r>
              <a:rPr lang="en-US" altLang="zh-CN" sz="3600" b="0">
                <a:latin typeface="Times New Roman" pitchFamily="18" charset="0"/>
              </a:rPr>
              <a:t>.</a:t>
            </a:r>
            <a:endParaRPr lang="zh-CN" altLang="en-US" sz="2400" b="0">
              <a:latin typeface="Times New Roman" pitchFamily="18" charset="0"/>
            </a:endParaRPr>
          </a:p>
        </p:txBody>
      </p:sp>
      <p:sp>
        <p:nvSpPr>
          <p:cNvPr id="58377" name="AutoShape 9"/>
          <p:cNvSpPr>
            <a:spLocks noChangeArrowheads="1"/>
          </p:cNvSpPr>
          <p:nvPr/>
        </p:nvSpPr>
        <p:spPr bwMode="auto">
          <a:xfrm rot="10800000">
            <a:off x="3348038" y="1412875"/>
            <a:ext cx="2447925" cy="1366838"/>
          </a:xfrm>
          <a:custGeom>
            <a:avLst/>
            <a:gdLst>
              <a:gd name="T0" fmla="*/ 1223963 w 21600"/>
              <a:gd name="T1" fmla="*/ 0 h 21600"/>
              <a:gd name="T2" fmla="*/ 0 w 21600"/>
              <a:gd name="T3" fmla="*/ 1128211 h 21600"/>
              <a:gd name="T4" fmla="*/ 1223963 w 21600"/>
              <a:gd name="T5" fmla="*/ 1353866 h 21600"/>
              <a:gd name="T6" fmla="*/ 2447925 w 21600"/>
              <a:gd name="T7" fmla="*/ 11282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535 w 21600"/>
              <a:gd name="T13" fmla="*/ 14264 h 21600"/>
              <a:gd name="T14" fmla="*/ 18065 w 21600"/>
              <a:gd name="T15" fmla="*/ 2139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8516" y="6171"/>
                </a:lnTo>
                <a:lnTo>
                  <a:pt x="8640" y="6171"/>
                </a:lnTo>
                <a:lnTo>
                  <a:pt x="8640" y="14264"/>
                </a:lnTo>
                <a:lnTo>
                  <a:pt x="3738" y="14264"/>
                </a:lnTo>
                <a:lnTo>
                  <a:pt x="3738" y="14059"/>
                </a:lnTo>
                <a:lnTo>
                  <a:pt x="0" y="17829"/>
                </a:lnTo>
                <a:lnTo>
                  <a:pt x="3738" y="21600"/>
                </a:lnTo>
                <a:lnTo>
                  <a:pt x="3738" y="21395"/>
                </a:lnTo>
                <a:lnTo>
                  <a:pt x="17862" y="21395"/>
                </a:lnTo>
                <a:lnTo>
                  <a:pt x="17862" y="21600"/>
                </a:lnTo>
                <a:lnTo>
                  <a:pt x="21600" y="17829"/>
                </a:lnTo>
                <a:lnTo>
                  <a:pt x="17862" y="14059"/>
                </a:lnTo>
                <a:lnTo>
                  <a:pt x="17862" y="14264"/>
                </a:lnTo>
                <a:lnTo>
                  <a:pt x="12960" y="14264"/>
                </a:lnTo>
                <a:lnTo>
                  <a:pt x="12960" y="6171"/>
                </a:lnTo>
                <a:lnTo>
                  <a:pt x="13084" y="617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1979613" y="5949950"/>
            <a:ext cx="328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0">
                <a:solidFill>
                  <a:srgbClr val="CC3300"/>
                </a:solidFill>
                <a:latin typeface="Times New Roman" pitchFamily="18" charset="0"/>
              </a:rPr>
              <a:t>These are</a:t>
            </a:r>
            <a:r>
              <a:rPr lang="en-US" altLang="zh-CN" sz="3600" b="0">
                <a:latin typeface="Times New Roman" pitchFamily="18" charset="0"/>
              </a:rPr>
              <a:t> his  …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4572000" y="5949950"/>
            <a:ext cx="205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  <a:latin typeface="Times New Roman" pitchFamily="18" charset="0"/>
              </a:rPr>
              <a:t>p</a:t>
            </a:r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altLang="zh-CN" sz="3600" dirty="0">
                <a:solidFill>
                  <a:srgbClr val="0000FF"/>
                </a:solidFill>
                <a:latin typeface="Times New Roman" pitchFamily="18" charset="0"/>
              </a:rPr>
              <a:t>r</a:t>
            </a:r>
            <a:r>
              <a:rPr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e</a:t>
            </a:r>
            <a:r>
              <a:rPr lang="en-US" altLang="zh-CN" sz="3600" dirty="0">
                <a:solidFill>
                  <a:srgbClr val="0000FF"/>
                </a:solidFill>
                <a:latin typeface="Times New Roman" pitchFamily="18" charset="0"/>
              </a:rPr>
              <a:t>nt  </a:t>
            </a:r>
            <a:r>
              <a:rPr lang="en-US" altLang="zh-CN" sz="3600" b="0" dirty="0">
                <a:latin typeface="Times New Roman" pitchFamily="18" charset="0"/>
              </a:rPr>
              <a:t>.  </a:t>
            </a:r>
            <a:endParaRPr lang="en-US" altLang="zh-CN" sz="2400" dirty="0">
              <a:latin typeface="Times New Roman" pitchFamily="18" charset="0"/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5715008" y="5929330"/>
            <a:ext cx="514342" cy="66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CC3300"/>
                </a:solidFill>
                <a:latin typeface="Times New Roman" pitchFamily="18" charset="0"/>
              </a:rPr>
              <a:t>s</a:t>
            </a:r>
          </a:p>
        </p:txBody>
      </p:sp>
      <p:pic>
        <p:nvPicPr>
          <p:cNvPr id="58384" name="Picture 16" descr="2009090912320158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52400"/>
            <a:ext cx="16668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1" dur="2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5" grpId="0"/>
      <p:bldP spid="58376" grpId="0"/>
      <p:bldP spid="58377" grpId="0" animBg="1"/>
      <p:bldP spid="58378" grpId="0"/>
      <p:bldP spid="58379" grpId="0"/>
      <p:bldP spid="58380" grpId="0"/>
      <p:bldP spid="5838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《家有儿女》剧照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49275"/>
            <a:ext cx="4464050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4932363" y="1989138"/>
            <a:ext cx="2510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C3300"/>
                </a:solidFill>
                <a:latin typeface="Times New Roman" pitchFamily="18" charset="0"/>
              </a:rPr>
              <a:t>That </a:t>
            </a:r>
            <a:r>
              <a:rPr lang="en-US" altLang="zh-CN" sz="3200" dirty="0">
                <a:solidFill>
                  <a:srgbClr val="CC3300"/>
                </a:solidFill>
                <a:latin typeface="Times New Roman" pitchFamily="18" charset="0"/>
              </a:rPr>
              <a:t>is</a:t>
            </a:r>
            <a:r>
              <a:rPr lang="en-US" altLang="zh-CN" sz="3200" dirty="0">
                <a:latin typeface="Times New Roman" pitchFamily="18" charset="0"/>
              </a:rPr>
              <a:t> his  …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6781800" y="1828800"/>
            <a:ext cx="18161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u="sng">
                <a:solidFill>
                  <a:srgbClr val="0000FF"/>
                </a:solidFill>
                <a:latin typeface="Times New Roman" pitchFamily="18" charset="0"/>
              </a:rPr>
              <a:t>fr</a:t>
            </a:r>
            <a:r>
              <a:rPr lang="en-US" altLang="zh-CN" sz="3200" u="sng">
                <a:solidFill>
                  <a:srgbClr val="FF0000"/>
                </a:solidFill>
                <a:latin typeface="Times New Roman" pitchFamily="18" charset="0"/>
              </a:rPr>
              <a:t>ie</a:t>
            </a:r>
            <a:r>
              <a:rPr lang="en-US" altLang="zh-CN" sz="3200" u="sng">
                <a:solidFill>
                  <a:srgbClr val="0000FF"/>
                </a:solidFill>
                <a:latin typeface="Times New Roman" pitchFamily="18" charset="0"/>
              </a:rPr>
              <a:t>nd</a:t>
            </a:r>
            <a:r>
              <a:rPr lang="en-US" altLang="zh-CN" sz="3200" b="0" u="sng">
                <a:latin typeface="Times New Roman" pitchFamily="18" charset="0"/>
              </a:rPr>
              <a:t>.</a:t>
            </a:r>
          </a:p>
          <a:p>
            <a:r>
              <a:rPr lang="zh-CN" altLang="en-US" sz="3200">
                <a:latin typeface="Times New Roman" pitchFamily="18" charset="0"/>
              </a:rPr>
              <a:t>（朋友）</a:t>
            </a:r>
          </a:p>
        </p:txBody>
      </p:sp>
      <p:pic>
        <p:nvPicPr>
          <p:cNvPr id="60421" name="Picture 5" descr="《家有儿女》剧照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3716338"/>
            <a:ext cx="43211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4724400" y="4768850"/>
            <a:ext cx="33393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C3300"/>
                </a:solidFill>
                <a:latin typeface="Times New Roman" pitchFamily="18" charset="0"/>
              </a:rPr>
              <a:t>Those </a:t>
            </a:r>
            <a:r>
              <a:rPr lang="en-US" altLang="zh-CN" sz="3600" dirty="0">
                <a:solidFill>
                  <a:srgbClr val="CC3300"/>
                </a:solidFill>
                <a:latin typeface="Times New Roman" pitchFamily="18" charset="0"/>
              </a:rPr>
              <a:t>are</a:t>
            </a:r>
            <a:r>
              <a:rPr lang="en-US" altLang="zh-CN" sz="3600" dirty="0">
                <a:latin typeface="Times New Roman" pitchFamily="18" charset="0"/>
              </a:rPr>
              <a:t> his  …</a:t>
            </a: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7315200" y="4648200"/>
            <a:ext cx="190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u="sng">
                <a:solidFill>
                  <a:srgbClr val="0000FF"/>
                </a:solidFill>
                <a:latin typeface="Times New Roman" pitchFamily="18" charset="0"/>
              </a:rPr>
              <a:t>fr</a:t>
            </a:r>
            <a:r>
              <a:rPr lang="en-US" altLang="zh-CN" sz="3200" u="sng">
                <a:solidFill>
                  <a:srgbClr val="FF0000"/>
                </a:solidFill>
                <a:latin typeface="Times New Roman" pitchFamily="18" charset="0"/>
              </a:rPr>
              <a:t>ie</a:t>
            </a:r>
            <a:r>
              <a:rPr lang="en-US" altLang="zh-CN" sz="3200" u="sng">
                <a:solidFill>
                  <a:srgbClr val="0000FF"/>
                </a:solidFill>
                <a:latin typeface="Times New Roman" pitchFamily="18" charset="0"/>
              </a:rPr>
              <a:t>nd</a:t>
            </a:r>
            <a:r>
              <a:rPr lang="en-US" altLang="zh-CN" sz="3200" u="sng">
                <a:solidFill>
                  <a:srgbClr val="CC3300"/>
                </a:solidFill>
                <a:latin typeface="Times New Roman" pitchFamily="18" charset="0"/>
              </a:rPr>
              <a:t>s</a:t>
            </a:r>
            <a:r>
              <a:rPr lang="en-US" altLang="zh-CN" sz="3200" b="0" u="sng">
                <a:latin typeface="Times New Roman" pitchFamily="18" charset="0"/>
              </a:rPr>
              <a:t>.</a:t>
            </a:r>
          </a:p>
          <a:p>
            <a:r>
              <a:rPr lang="zh-CN" altLang="en-US"/>
              <a:t>（</a:t>
            </a:r>
            <a:r>
              <a:rPr lang="zh-CN" altLang="en-US" sz="3200"/>
              <a:t>朋友们</a:t>
            </a:r>
            <a:r>
              <a:rPr lang="zh-CN" altLang="en-US"/>
              <a:t>）</a:t>
            </a:r>
            <a:endParaRPr lang="zh-CN" altLang="en-US" sz="3200" b="0"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00826" y="571480"/>
            <a:ext cx="2876550" cy="3181350"/>
          </a:xfrm>
          <a:noFill/>
        </p:spPr>
      </p:pic>
      <p:pic>
        <p:nvPicPr>
          <p:cNvPr id="13315" name="Picture 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7158" y="500042"/>
            <a:ext cx="2735262" cy="3168650"/>
          </a:xfrm>
        </p:spPr>
      </p:pic>
      <p:pic>
        <p:nvPicPr>
          <p:cNvPr id="13317" name="Picture 5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14678" y="714356"/>
            <a:ext cx="3167063" cy="3095625"/>
          </a:xfrm>
          <a:noFill/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14282" y="4143380"/>
            <a:ext cx="44291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/>
              <a:t>My name is Xia Xue.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571868" y="3857628"/>
            <a:ext cx="62151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000" b="1" dirty="0"/>
              <a:t>This is my brother Liu Xing.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571868" y="4929198"/>
            <a:ext cx="5542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/>
              <a:t>This is my brother Xia Yu.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997325" y="6021388"/>
            <a:ext cx="60245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/>
              <a:t>These are my two brother</a:t>
            </a:r>
            <a:r>
              <a:rPr lang="zh-CN" altLang="en-US" sz="4000" b="1" dirty="0">
                <a:solidFill>
                  <a:srgbClr val="FF0000"/>
                </a:solidFill>
              </a:rPr>
              <a:t>s</a:t>
            </a:r>
            <a:r>
              <a:rPr lang="zh-CN" altLang="en-US" sz="4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utoUpdateAnimBg="0"/>
      <p:bldP spid="1639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68475" y="3984625"/>
            <a:ext cx="4497388" cy="6350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mtClean="0"/>
              <a:t>This is </a:t>
            </a:r>
            <a:r>
              <a:rPr lang="en-US" altLang="zh-CN" smtClean="0">
                <a:solidFill>
                  <a:srgbClr val="E81034"/>
                </a:solidFill>
              </a:rPr>
              <a:t>an</a:t>
            </a:r>
            <a:r>
              <a:rPr lang="en-US" altLang="zh-CN" smtClean="0"/>
              <a:t> orange.</a:t>
            </a:r>
          </a:p>
        </p:txBody>
      </p:sp>
      <p:pic>
        <p:nvPicPr>
          <p:cNvPr id="5123" name="Picture 3" descr="0089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775" y="4648200"/>
            <a:ext cx="631825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676400" y="3581400"/>
            <a:ext cx="3429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/>
              <a:t>This is a pencil.</a:t>
            </a:r>
          </a:p>
        </p:txBody>
      </p:sp>
      <p:pic>
        <p:nvPicPr>
          <p:cNvPr id="5125" name="Picture 5" descr="00915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0850" y="-457200"/>
            <a:ext cx="92075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995738" y="981075"/>
            <a:ext cx="42481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/>
              <a:t>That is </a:t>
            </a:r>
            <a:r>
              <a:rPr lang="en-US" altLang="zh-CN" sz="3200">
                <a:solidFill>
                  <a:srgbClr val="E81034"/>
                </a:solidFill>
              </a:rPr>
              <a:t>an</a:t>
            </a:r>
            <a:r>
              <a:rPr lang="en-US" altLang="zh-CN" sz="3200"/>
              <a:t> apple.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851275" y="333375"/>
            <a:ext cx="42481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/>
              <a:t>That is a book.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5625"/>
            <a:ext cx="1803400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00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5200650"/>
            <a:ext cx="914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 descr="u=3786035,516248055&amp;fm=23&amp;gp=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063" y="1773238"/>
            <a:ext cx="33337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24" grpId="0"/>
      <p:bldP spid="5126" grpId="0"/>
      <p:bldP spid="51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1701800"/>
            <a:ext cx="4906963" cy="4175125"/>
          </a:xfrm>
        </p:spPr>
      </p:pic>
      <p:pic>
        <p:nvPicPr>
          <p:cNvPr id="14339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825" y="1701800"/>
            <a:ext cx="3816350" cy="4176713"/>
          </a:xfrm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14282" y="0"/>
            <a:ext cx="70723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000" b="1" dirty="0"/>
              <a:t>My name is Xia Xue. </a:t>
            </a:r>
            <a:r>
              <a:rPr lang="zh-CN" altLang="en-US" sz="4000" b="1" dirty="0">
                <a:solidFill>
                  <a:srgbClr val="FF0000"/>
                </a:solidFill>
              </a:rPr>
              <a:t>This is</a:t>
            </a:r>
            <a:r>
              <a:rPr lang="zh-CN" altLang="en-US" sz="4000" b="1" dirty="0"/>
              <a:t> my…</a:t>
            </a:r>
            <a:r>
              <a:rPr lang="zh-CN" altLang="en-US" sz="4000" b="1" dirty="0">
                <a:solidFill>
                  <a:srgbClr val="FF0000"/>
                </a:solidFill>
              </a:rPr>
              <a:t>These are</a:t>
            </a:r>
            <a:r>
              <a:rPr lang="zh-CN" altLang="en-US" sz="4000" b="1" dirty="0"/>
              <a:t> my…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571604" y="6000768"/>
            <a:ext cx="75723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</a:rPr>
              <a:t>That is</a:t>
            </a:r>
            <a:r>
              <a:rPr lang="zh-CN" altLang="en-US" sz="4000" b="1" dirty="0"/>
              <a:t> my…</a:t>
            </a:r>
            <a:r>
              <a:rPr lang="zh-CN" altLang="en-US" sz="4000" b="1" dirty="0">
                <a:solidFill>
                  <a:srgbClr val="FF0000"/>
                </a:solidFill>
              </a:rPr>
              <a:t>Those are</a:t>
            </a:r>
            <a:r>
              <a:rPr lang="zh-CN" altLang="en-US" sz="4000" b="1" dirty="0"/>
              <a:t> my…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571472" y="285728"/>
            <a:ext cx="7620000" cy="62140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CC00FF"/>
                </a:solidFill>
                <a:latin typeface="Times New Roman" pitchFamily="18" charset="0"/>
              </a:rPr>
              <a:t>Let’s chant</a:t>
            </a: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Father, father, </a:t>
            </a:r>
            <a:r>
              <a:rPr lang="en-US" altLang="zh-CN" sz="3400" dirty="0">
                <a:solidFill>
                  <a:srgbClr val="FF0000"/>
                </a:solidFill>
                <a:latin typeface="Times New Roman" pitchFamily="18" charset="0"/>
              </a:rPr>
              <a:t>this is</a:t>
            </a: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 my father.</a:t>
            </a: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Mother, mother, </a:t>
            </a:r>
            <a:r>
              <a:rPr lang="en-US" altLang="zh-CN" sz="3400" dirty="0">
                <a:solidFill>
                  <a:srgbClr val="FF0000"/>
                </a:solidFill>
                <a:latin typeface="Times New Roman" pitchFamily="18" charset="0"/>
              </a:rPr>
              <a:t>that is</a:t>
            </a: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 my mother.</a:t>
            </a: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Grandfather, 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grandmother</a:t>
            </a: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FF0000"/>
                </a:solidFill>
                <a:latin typeface="Times New Roman" pitchFamily="18" charset="0"/>
              </a:rPr>
              <a:t>These are 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my grandparent</a:t>
            </a:r>
            <a:r>
              <a:rPr lang="en-US" altLang="zh-CN" sz="3400" dirty="0" smtClean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endParaRPr lang="en-US" altLang="zh-CN" sz="3400" dirty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Parents, parents, </a:t>
            </a:r>
            <a:r>
              <a:rPr lang="en-US" altLang="zh-CN" sz="3400" dirty="0">
                <a:solidFill>
                  <a:srgbClr val="FF0000"/>
                </a:solidFill>
                <a:latin typeface="Times New Roman" pitchFamily="18" charset="0"/>
              </a:rPr>
              <a:t>these are</a:t>
            </a: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 my parent</a:t>
            </a:r>
            <a:r>
              <a:rPr lang="en-US" altLang="zh-CN" sz="3400" dirty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Brother, 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brother, </a:t>
            </a:r>
            <a:r>
              <a:rPr lang="en-US" altLang="zh-CN" sz="3400" dirty="0">
                <a:solidFill>
                  <a:srgbClr val="FF0000"/>
                </a:solidFill>
                <a:latin typeface="Times New Roman" pitchFamily="18" charset="0"/>
              </a:rPr>
              <a:t>those are</a:t>
            </a:r>
            <a:r>
              <a:rPr lang="en-US" altLang="zh-CN" sz="3400" dirty="0">
                <a:solidFill>
                  <a:srgbClr val="0000FF"/>
                </a:solidFill>
                <a:latin typeface="Times New Roman" pitchFamily="18" charset="0"/>
              </a:rPr>
              <a:t> my 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brother</a:t>
            </a:r>
            <a:r>
              <a:rPr lang="en-US" altLang="zh-CN" sz="3400" dirty="0" smtClean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Sister, sister, </a:t>
            </a:r>
            <a:r>
              <a:rPr lang="en-US" altLang="zh-CN" sz="3400" dirty="0" smtClean="0">
                <a:solidFill>
                  <a:srgbClr val="FF0000"/>
                </a:solidFill>
                <a:latin typeface="Times New Roman" pitchFamily="18" charset="0"/>
              </a:rPr>
              <a:t>those are 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my sister</a:t>
            </a:r>
            <a:r>
              <a:rPr lang="en-US" altLang="zh-CN" sz="3400" dirty="0" smtClean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Friend, friend, </a:t>
            </a:r>
            <a:r>
              <a:rPr lang="en-US" altLang="zh-CN" sz="3400" dirty="0" smtClean="0">
                <a:solidFill>
                  <a:srgbClr val="FF0000"/>
                </a:solidFill>
                <a:latin typeface="Times New Roman" pitchFamily="18" charset="0"/>
              </a:rPr>
              <a:t>those are 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my friend</a:t>
            </a:r>
            <a:r>
              <a:rPr lang="en-US" altLang="zh-CN" sz="3400" dirty="0" smtClean="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lang="en-US" altLang="zh-CN" sz="3400" dirty="0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endParaRPr lang="en-US" altLang="zh-CN" sz="34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041525" y="2459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600200" y="21336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28800" y="2057400"/>
            <a:ext cx="1371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57158" y="5288340"/>
            <a:ext cx="8610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1B1815"/>
                </a:solidFill>
                <a:latin typeface="Times New Roman" pitchFamily="18" charset="0"/>
              </a:rPr>
              <a:t>  </a:t>
            </a:r>
            <a:r>
              <a:rPr kumimoji="1" lang="en-US" altLang="zh-CN" sz="3200" b="1" dirty="0">
                <a:solidFill>
                  <a:srgbClr val="1D1A17"/>
                </a:solidFill>
                <a:latin typeface="Times New Roman" pitchFamily="18" charset="0"/>
              </a:rPr>
              <a:t>Hello !  I’m  </a:t>
            </a:r>
            <a:r>
              <a:rPr kumimoji="1" lang="en-US" altLang="zh-CN" sz="3200" b="1" dirty="0" err="1">
                <a:solidFill>
                  <a:srgbClr val="1D1A17"/>
                </a:solidFill>
                <a:latin typeface="Times New Roman" pitchFamily="18" charset="0"/>
              </a:rPr>
              <a:t>Xiaowanzi</a:t>
            </a:r>
            <a:r>
              <a:rPr kumimoji="1" lang="en-US" altLang="zh-CN" sz="3200" b="1" dirty="0">
                <a:solidFill>
                  <a:srgbClr val="1D1A17"/>
                </a:solidFill>
                <a:latin typeface="Times New Roman" pitchFamily="18" charset="0"/>
              </a:rPr>
              <a:t> . Do you know my family and my friends? </a:t>
            </a:r>
            <a:r>
              <a:rPr kumimoji="1" lang="zh-CN" altLang="en-US" sz="3200" b="1" dirty="0">
                <a:solidFill>
                  <a:srgbClr val="1D1A17"/>
                </a:solidFill>
                <a:latin typeface="Times New Roman" pitchFamily="18" charset="0"/>
              </a:rPr>
              <a:t>你认识我的朋友和家人吗？</a:t>
            </a:r>
          </a:p>
        </p:txBody>
      </p:sp>
      <p:pic>
        <p:nvPicPr>
          <p:cNvPr id="17414" name="Picture 6" descr="01-09-005-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714356"/>
            <a:ext cx="360045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14348" y="642918"/>
            <a:ext cx="2587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Who’s</a:t>
            </a:r>
            <a:r>
              <a:rPr lang="en-US" altLang="zh-CN" sz="4000" dirty="0" smtClean="0"/>
              <a:t> </a:t>
            </a:r>
            <a:r>
              <a:rPr lang="en-US" altLang="zh-CN" sz="4000" b="1" dirty="0" smtClean="0"/>
              <a:t>she</a:t>
            </a:r>
            <a:r>
              <a:rPr lang="en-US" altLang="zh-CN" sz="4000" dirty="0" smtClean="0"/>
              <a:t>?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04" y="1000108"/>
            <a:ext cx="3880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She’s Xiao </a:t>
            </a:r>
            <a:r>
              <a:rPr lang="en-US" altLang="zh-CN" sz="4000" b="1" dirty="0" err="1" smtClean="0"/>
              <a:t>Wanzi</a:t>
            </a:r>
            <a:r>
              <a:rPr lang="en-US" altLang="zh-CN" sz="4000" b="1" dirty="0" smtClean="0"/>
              <a:t>.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ath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404813"/>
            <a:ext cx="287972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076825" y="4652963"/>
            <a:ext cx="25923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              </a:t>
            </a:r>
            <a:endParaRPr kumimoji="1" lang="en-US" altLang="zh-CN" sz="3600">
              <a:solidFill>
                <a:srgbClr val="E81034"/>
              </a:solidFill>
              <a:latin typeface="Times New Roman" pitchFamily="18" charset="0"/>
            </a:endParaRPr>
          </a:p>
        </p:txBody>
      </p:sp>
      <p:pic>
        <p:nvPicPr>
          <p:cNvPr id="18436" name="Picture 5" descr="girl1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8850"/>
            <a:ext cx="16192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01-09-005-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1125538"/>
            <a:ext cx="36004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AutoShape 7"/>
          <p:cNvSpPr>
            <a:spLocks noChangeArrowheads="1"/>
          </p:cNvSpPr>
          <p:nvPr/>
        </p:nvSpPr>
        <p:spPr bwMode="auto">
          <a:xfrm>
            <a:off x="971550" y="3860800"/>
            <a:ext cx="2305050" cy="1223963"/>
          </a:xfrm>
          <a:prstGeom prst="cloudCallout">
            <a:avLst>
              <a:gd name="adj1" fmla="val -46486"/>
              <a:gd name="adj2" fmla="val 581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311275" y="4167188"/>
            <a:ext cx="23968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/>
              <a:t>Who’s he?</a:t>
            </a:r>
          </a:p>
        </p:txBody>
      </p:sp>
      <p:sp>
        <p:nvSpPr>
          <p:cNvPr id="18440" name="AutoShape 9"/>
          <p:cNvSpPr>
            <a:spLocks noChangeArrowheads="1"/>
          </p:cNvSpPr>
          <p:nvPr/>
        </p:nvSpPr>
        <p:spPr bwMode="auto">
          <a:xfrm>
            <a:off x="2555875" y="404813"/>
            <a:ext cx="4176713" cy="1223962"/>
          </a:xfrm>
          <a:prstGeom prst="cloudCallout">
            <a:avLst>
              <a:gd name="adj1" fmla="val -13588"/>
              <a:gd name="adj2" fmla="val 581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348038" y="836613"/>
            <a:ext cx="33457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/>
              <a:t>He’s my father.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  <p:bldP spid="225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moth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620713"/>
            <a:ext cx="2951162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girl1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8850"/>
            <a:ext cx="16192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AutoShape 6"/>
          <p:cNvSpPr>
            <a:spLocks noChangeArrowheads="1"/>
          </p:cNvSpPr>
          <p:nvPr/>
        </p:nvSpPr>
        <p:spPr bwMode="auto">
          <a:xfrm>
            <a:off x="971550" y="3860800"/>
            <a:ext cx="2952750" cy="1223963"/>
          </a:xfrm>
          <a:prstGeom prst="cloudCallout">
            <a:avLst>
              <a:gd name="adj1" fmla="val -47259"/>
              <a:gd name="adj2" fmla="val 581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pic>
        <p:nvPicPr>
          <p:cNvPr id="19461" name="Picture 7" descr="01-09-005-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1125538"/>
            <a:ext cx="36004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AutoShape 9"/>
          <p:cNvSpPr>
            <a:spLocks noChangeArrowheads="1"/>
          </p:cNvSpPr>
          <p:nvPr/>
        </p:nvSpPr>
        <p:spPr bwMode="auto">
          <a:xfrm>
            <a:off x="2916238" y="188913"/>
            <a:ext cx="3600450" cy="1439862"/>
          </a:xfrm>
          <a:prstGeom prst="cloudCallout">
            <a:avLst>
              <a:gd name="adj1" fmla="val 5204"/>
              <a:gd name="adj2" fmla="val 6962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527175" y="4116388"/>
            <a:ext cx="27174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/>
              <a:t>Who’s she ?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543300" y="639763"/>
            <a:ext cx="38300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</a:rPr>
              <a:t>She’s my mother.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moth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9088" y="476250"/>
            <a:ext cx="2474912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 descr="fath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333375"/>
            <a:ext cx="2514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girl12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68850"/>
            <a:ext cx="16192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7"/>
          <p:cNvSpPr>
            <a:spLocks noChangeArrowheads="1"/>
          </p:cNvSpPr>
          <p:nvPr/>
        </p:nvSpPr>
        <p:spPr bwMode="auto">
          <a:xfrm>
            <a:off x="971550" y="3860800"/>
            <a:ext cx="2952750" cy="1223963"/>
          </a:xfrm>
          <a:prstGeom prst="cloudCallout">
            <a:avLst>
              <a:gd name="adj1" fmla="val -47259"/>
              <a:gd name="adj2" fmla="val 581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pic>
        <p:nvPicPr>
          <p:cNvPr id="20486" name="Picture 8" descr="01-09-005-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1125538"/>
            <a:ext cx="36004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AutoShape 9"/>
          <p:cNvSpPr>
            <a:spLocks noChangeArrowheads="1"/>
          </p:cNvSpPr>
          <p:nvPr/>
        </p:nvSpPr>
        <p:spPr bwMode="auto">
          <a:xfrm>
            <a:off x="1619250" y="549275"/>
            <a:ext cx="3960813" cy="1223963"/>
          </a:xfrm>
          <a:prstGeom prst="cloudCallout">
            <a:avLst>
              <a:gd name="adj1" fmla="val -1745"/>
              <a:gd name="adj2" fmla="val 7632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527175" y="4116388"/>
            <a:ext cx="30038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dirty="0"/>
              <a:t>Who’re they?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2339975" y="835025"/>
            <a:ext cx="44226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</a:rPr>
              <a:t>They’re my parents.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362200" y="8382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429000" y="5013325"/>
            <a:ext cx="464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her grandfather</a:t>
            </a:r>
          </a:p>
        </p:txBody>
      </p:sp>
      <p:pic>
        <p:nvPicPr>
          <p:cNvPr id="21508" name="Picture 5" descr="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88913"/>
            <a:ext cx="8135938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311275" y="5700713"/>
            <a:ext cx="45391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dirty="0"/>
              <a:t>Who’s he?     He is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i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810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810000" y="5029200"/>
            <a:ext cx="2778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her sister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132138" y="5589588"/>
            <a:ext cx="4176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solidFill>
                  <a:srgbClr val="1D1A17"/>
                </a:solidFill>
                <a:latin typeface="Times New Roman" pitchFamily="18" charset="0"/>
              </a:rPr>
              <a:t>Who’s she? She is ….</a:t>
            </a:r>
            <a:endParaRPr kumimoji="1" lang="en-US" altLang="zh-CN" sz="3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8+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549275"/>
            <a:ext cx="5472112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563938" y="4652963"/>
            <a:ext cx="24495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dirty="0">
                <a:solidFill>
                  <a:srgbClr val="FF0000"/>
                </a:solidFill>
                <a:latin typeface="Times New Roman" pitchFamily="18" charset="0"/>
              </a:rPr>
              <a:t>her 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</a:rPr>
              <a:t>friends</a:t>
            </a:r>
            <a:endParaRPr kumimoji="1" lang="en-US" altLang="zh-CN" sz="4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771775" y="5229225"/>
            <a:ext cx="37814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 smtClean="0">
                <a:latin typeface="Times New Roman" pitchFamily="18" charset="0"/>
              </a:rPr>
              <a:t>Who are they?  They’re </a:t>
            </a:r>
            <a:r>
              <a:rPr kumimoji="1" lang="en-US" altLang="zh-CN" sz="3600" dirty="0">
                <a:latin typeface="Times New Roman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4000" smtClean="0"/>
              <a:t>Who's she?</a:t>
            </a:r>
            <a:br>
              <a:rPr lang="zh-CN" altLang="en-US" sz="4000" smtClean="0"/>
            </a:br>
            <a:r>
              <a:rPr lang="zh-CN" altLang="en-US" sz="4000" smtClean="0"/>
              <a:t>She's ......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992313"/>
            <a:ext cx="36734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989138"/>
            <a:ext cx="45370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55600" y="298450"/>
            <a:ext cx="2344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Guessing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24000" y="34290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195513" y="34290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itchFamily="18" charset="0"/>
              </a:rPr>
              <a:t>These 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are</a:t>
            </a:r>
            <a:r>
              <a:rPr kumimoji="1" lang="en-US" altLang="zh-CN" sz="3200">
                <a:latin typeface="Times New Roman" pitchFamily="18" charset="0"/>
              </a:rPr>
              <a:t> CD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kumimoji="1" lang="en-US" altLang="zh-CN" sz="3200">
                <a:latin typeface="Times New Roman" pitchFamily="18" charset="0"/>
              </a:rPr>
              <a:t>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63713" y="2205038"/>
            <a:ext cx="1141412" cy="1069975"/>
            <a:chOff x="2517" y="2704"/>
            <a:chExt cx="719" cy="674"/>
          </a:xfrm>
        </p:grpSpPr>
        <p:pic>
          <p:nvPicPr>
            <p:cNvPr id="4111" name="Picture 5" descr="0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7" y="2704"/>
              <a:ext cx="492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2" name="Picture 6" descr="0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44" y="2886"/>
              <a:ext cx="492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505200"/>
            <a:ext cx="1501775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349375" y="4648200"/>
            <a:ext cx="958850" cy="1824038"/>
            <a:chOff x="850" y="2928"/>
            <a:chExt cx="604" cy="1149"/>
          </a:xfrm>
        </p:grpSpPr>
        <p:pic>
          <p:nvPicPr>
            <p:cNvPr id="4109" name="Picture 9" descr="008996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50" y="2928"/>
              <a:ext cx="398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0" name="Picture 10" descr="008996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56" y="2976"/>
              <a:ext cx="398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2484438" y="4076700"/>
            <a:ext cx="37449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itchFamily="18" charset="0"/>
              </a:rPr>
              <a:t>These 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are</a:t>
            </a:r>
            <a:r>
              <a:rPr kumimoji="1" lang="en-US" altLang="zh-CN" sz="3200">
                <a:latin typeface="Times New Roman" pitchFamily="18" charset="0"/>
              </a:rPr>
              <a:t> pencil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s</a:t>
            </a:r>
            <a:r>
              <a:rPr kumimoji="1" lang="en-US" altLang="zh-CN" sz="3200">
                <a:latin typeface="Times New Roman" pitchFamily="18" charset="0"/>
              </a:rPr>
              <a:t>.</a:t>
            </a:r>
            <a:endParaRPr kumimoji="1" lang="en-US" altLang="zh-CN" sz="3200" b="1">
              <a:solidFill>
                <a:srgbClr val="1B1815"/>
              </a:solidFill>
              <a:latin typeface="Times New Roman" pitchFamily="18" charset="0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2843213" y="4652963"/>
            <a:ext cx="4176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itchFamily="18" charset="0"/>
              </a:rPr>
              <a:t>These 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are</a:t>
            </a:r>
            <a:r>
              <a:rPr kumimoji="1" lang="en-US" altLang="zh-CN" sz="3200">
                <a:latin typeface="Times New Roman" pitchFamily="18" charset="0"/>
              </a:rPr>
              <a:t> book</a:t>
            </a:r>
            <a:r>
              <a:rPr kumimoji="1" lang="en-US" altLang="zh-CN" sz="3200">
                <a:solidFill>
                  <a:srgbClr val="E81034"/>
                </a:solidFill>
                <a:latin typeface="Times New Roman" pitchFamily="18" charset="0"/>
              </a:rPr>
              <a:t>s</a:t>
            </a:r>
            <a:r>
              <a:rPr kumimoji="1" lang="en-US" altLang="zh-CN" sz="3200">
                <a:latin typeface="Times New Roman" pitchFamily="18" charset="0"/>
              </a:rPr>
              <a:t>.</a:t>
            </a:r>
            <a:endParaRPr kumimoji="1" lang="en-US" altLang="zh-CN" sz="3200" b="1">
              <a:solidFill>
                <a:srgbClr val="1B1815"/>
              </a:solidFill>
              <a:latin typeface="Times New Roman" pitchFamily="18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779838" y="5300663"/>
            <a:ext cx="1655762" cy="1350962"/>
            <a:chOff x="2565" y="1899"/>
            <a:chExt cx="718" cy="760"/>
          </a:xfrm>
        </p:grpSpPr>
        <p:pic>
          <p:nvPicPr>
            <p:cNvPr id="4106" name="Picture 14" descr="01019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65" y="1899"/>
              <a:ext cx="630" cy="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7" name="Picture 15" descr="01019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08" y="2046"/>
              <a:ext cx="630" cy="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8" name="Picture 16" descr="010192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53" y="2137"/>
              <a:ext cx="630" cy="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55" grpId="0"/>
      <p:bldP spid="615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3600" smtClean="0"/>
              <a:t>Who's he?</a:t>
            </a:r>
            <a:br>
              <a:rPr lang="zh-CN" altLang="en-US" sz="3600" smtClean="0"/>
            </a:br>
            <a:r>
              <a:rPr lang="zh-CN" altLang="en-US" sz="3600" smtClean="0"/>
              <a:t>He's ......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75" y="1701800"/>
            <a:ext cx="37433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1776413"/>
            <a:ext cx="41036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6613" y="1846263"/>
            <a:ext cx="4030662" cy="4248150"/>
          </a:xfrm>
          <a:noFill/>
        </p:spPr>
      </p:pic>
      <p:pic>
        <p:nvPicPr>
          <p:cNvPr id="20483" name="Picture 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025" y="1846263"/>
            <a:ext cx="3382963" cy="4392612"/>
          </a:xfrm>
          <a:noFill/>
        </p:spPr>
      </p:pic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4000" smtClean="0"/>
              <a:t>Who's she?</a:t>
            </a:r>
            <a:br>
              <a:rPr lang="zh-CN" altLang="en-US" sz="4000" smtClean="0"/>
            </a:br>
            <a:r>
              <a:rPr lang="zh-CN" altLang="en-US" sz="4000" smtClean="0"/>
              <a:t>She's 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0925" y="1774825"/>
            <a:ext cx="4032250" cy="4751388"/>
          </a:xfrm>
          <a:noFill/>
        </p:spPr>
      </p:pic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3600" smtClean="0"/>
              <a:t>Who's he?</a:t>
            </a:r>
            <a:br>
              <a:rPr lang="zh-CN" altLang="en-US" sz="3600" smtClean="0"/>
            </a:br>
            <a:r>
              <a:rPr lang="zh-CN" altLang="en-US" sz="3600" smtClean="0"/>
              <a:t>He's ......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6875" y="1773238"/>
            <a:ext cx="4030663" cy="4752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701800"/>
            <a:ext cx="4579938" cy="4130675"/>
          </a:xfrm>
          <a:noFill/>
        </p:spPr>
      </p:pic>
      <p:pic>
        <p:nvPicPr>
          <p:cNvPr id="20483" name="Picture 3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25663" y="1917700"/>
            <a:ext cx="2087562" cy="3743325"/>
          </a:xfrm>
          <a:noFill/>
        </p:spPr>
      </p:pic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Who're they?</a:t>
            </a:r>
            <a:br>
              <a:rPr lang="zh-CN" altLang="en-US" sz="3200" smtClean="0"/>
            </a:br>
            <a:r>
              <a:rPr lang="zh-CN" altLang="en-US" sz="3200" smtClean="0"/>
              <a:t>They're .....</a:t>
            </a:r>
          </a:p>
        </p:txBody>
      </p:sp>
      <p:pic>
        <p:nvPicPr>
          <p:cNvPr id="20485" name="Picture 5"/>
          <p:cNvPicPr>
            <a:picLocks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917700"/>
            <a:ext cx="2124075" cy="37433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-6350"/>
            <a:ext cx="9144000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Oval 3"/>
          <p:cNvSpPr>
            <a:spLocks noChangeArrowheads="1"/>
          </p:cNvSpPr>
          <p:nvPr/>
        </p:nvSpPr>
        <p:spPr bwMode="auto">
          <a:xfrm>
            <a:off x="2987675" y="4725988"/>
            <a:ext cx="1905000" cy="11430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</a:rPr>
              <a:t>friend</a:t>
            </a: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2286000" y="533400"/>
            <a:ext cx="1371600" cy="8382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</a:rPr>
              <a:t>mother</a:t>
            </a: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3733800" y="381000"/>
            <a:ext cx="1371600" cy="8382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</a:rPr>
              <a:t>father</a:t>
            </a:r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4876800" y="533400"/>
            <a:ext cx="1676400" cy="11430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400" b="1">
                <a:latin typeface="Times New Roman" pitchFamily="18" charset="0"/>
              </a:rPr>
              <a:t>grandfather</a:t>
            </a:r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6553200" y="533400"/>
            <a:ext cx="1828800" cy="12192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400" b="1">
                <a:latin typeface="Times New Roman" pitchFamily="18" charset="0"/>
              </a:rPr>
              <a:t>grandmother</a:t>
            </a: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4419600" y="2438400"/>
            <a:ext cx="1371600" cy="8382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</a:rPr>
              <a:t>brother</a:t>
            </a:r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5257800" y="2743200"/>
            <a:ext cx="1371600" cy="8382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</a:rPr>
              <a:t>brother</a:t>
            </a:r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4645025" y="2493963"/>
            <a:ext cx="1828800" cy="12192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b="1">
                <a:latin typeface="Times New Roman" pitchFamily="18" charset="0"/>
              </a:rPr>
              <a:t>brother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7772400" y="1828800"/>
            <a:ext cx="1371600" cy="8382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</a:rPr>
              <a:t>sister</a:t>
            </a: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2700338" y="404813"/>
            <a:ext cx="2087562" cy="10541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Times New Roman" pitchFamily="18" charset="0"/>
              </a:rPr>
              <a:t>parent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5364163" y="333375"/>
            <a:ext cx="2520950" cy="144145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Times New Roman" pitchFamily="18" charset="0"/>
              </a:rPr>
              <a:t>grandparent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endParaRPr lang="en-US" altLang="zh-CN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107950" y="4437063"/>
            <a:ext cx="2808288" cy="11430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Times New Roman" pitchFamily="18" charset="0"/>
              </a:rPr>
              <a:t>My name is David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 autoUpdateAnimBg="0"/>
      <p:bldP spid="24580" grpId="0" animBg="1" autoUpdateAnimBg="0"/>
      <p:bldP spid="24580" grpId="1" animBg="1"/>
      <p:bldP spid="24581" grpId="0" animBg="1" autoUpdateAnimBg="0"/>
      <p:bldP spid="24582" grpId="0" animBg="1" autoUpdateAnimBg="0"/>
      <p:bldP spid="24583" grpId="0" animBg="1" autoUpdateAnimBg="0"/>
      <p:bldP spid="24584" grpId="0" animBg="1" autoUpdateAnimBg="0"/>
      <p:bldP spid="24585" grpId="0" animBg="1" autoUpdateAnimBg="0"/>
      <p:bldP spid="24586" grpId="0" bldLvl="0" animBg="1" autoUpdateAnimBg="0"/>
      <p:bldP spid="24587" grpId="0" animBg="1" autoUpdateAnimBg="0"/>
      <p:bldP spid="24588" grpId="0" bldLvl="0" animBg="1" autoUpdateAnimBg="0"/>
      <p:bldP spid="24589" grpId="0" bldLvl="0" animBg="1" autoUpdateAnimBg="0"/>
      <p:bldP spid="24590" grpId="0" bldLvl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4800" y="1588"/>
            <a:ext cx="6300788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80975" y="476250"/>
            <a:ext cx="4462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/>
              <a:t>Match the words with the people</a:t>
            </a:r>
            <a:r>
              <a:rPr lang="zh-CN" altLang="en-US" sz="2800" b="1"/>
              <a:t> </a:t>
            </a:r>
            <a:r>
              <a:rPr lang="en-US" altLang="zh-CN" sz="2800" b="1"/>
              <a:t>in the pictur</a:t>
            </a:r>
            <a:r>
              <a:rPr lang="zh-CN" altLang="en-US" sz="2800" b="1"/>
              <a:t>e.</a:t>
            </a:r>
            <a:endParaRPr lang="zh-CN" altLang="en-US" sz="2800"/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180975" y="188913"/>
            <a:ext cx="390525" cy="477837"/>
          </a:xfrm>
          <a:prstGeom prst="ellipse">
            <a:avLst/>
          </a:prstGeom>
          <a:solidFill>
            <a:srgbClr val="FF9900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MO" altLang="en-US" sz="4400" b="1">
                <a:latin typeface="Times New Roman" pitchFamily="18" charset="0"/>
              </a:rPr>
              <a:t>1</a:t>
            </a:r>
            <a:r>
              <a:rPr lang="en-US" altLang="zh-CN" sz="4400" b="1">
                <a:latin typeface="Times New Roman" pitchFamily="18" charset="0"/>
              </a:rPr>
              <a:t>a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6513" y="1485900"/>
            <a:ext cx="3744912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/>
              <a:t>1. mother_____</a:t>
            </a:r>
          </a:p>
          <a:p>
            <a:pPr algn="l"/>
            <a:r>
              <a:rPr lang="en-US" altLang="zh-CN" sz="2800" b="1"/>
              <a:t>2. father _____</a:t>
            </a:r>
            <a:endParaRPr lang="en-US" altLang="zh-CN" sz="1800" b="1"/>
          </a:p>
          <a:p>
            <a:pPr algn="l"/>
            <a:r>
              <a:rPr lang="en-US" altLang="zh-CN" sz="2800" b="1"/>
              <a:t>3. parents _____</a:t>
            </a:r>
          </a:p>
          <a:p>
            <a:pPr algn="l"/>
            <a:r>
              <a:rPr lang="en-US" altLang="zh-CN" sz="2800" b="1"/>
              <a:t>4. brothers ______</a:t>
            </a:r>
          </a:p>
          <a:p>
            <a:pPr algn="l"/>
            <a:r>
              <a:rPr lang="en-US" altLang="zh-CN" sz="2800" b="1"/>
              <a:t>5. grandmother </a:t>
            </a:r>
          </a:p>
          <a:p>
            <a:pPr algn="l"/>
            <a:r>
              <a:rPr lang="en-US" altLang="zh-CN" sz="2800" b="1"/>
              <a:t>                   _____</a:t>
            </a:r>
          </a:p>
          <a:p>
            <a:pPr algn="l"/>
            <a:r>
              <a:rPr lang="en-US" altLang="zh-CN" sz="2800" b="1"/>
              <a:t>6. grandfather _____</a:t>
            </a:r>
          </a:p>
          <a:p>
            <a:pPr algn="l"/>
            <a:r>
              <a:rPr lang="zh-CN" altLang="en-US" sz="2800" b="1"/>
              <a:t>7. friend _______</a:t>
            </a:r>
          </a:p>
          <a:p>
            <a:pPr algn="l"/>
            <a:r>
              <a:rPr lang="zh-CN" altLang="en-US" sz="2800" b="1"/>
              <a:t>8. grandparents ___</a:t>
            </a:r>
            <a:endParaRPr lang="en-US" altLang="zh-CN" sz="2800" b="1"/>
          </a:p>
          <a:p>
            <a:pPr algn="l"/>
            <a:r>
              <a:rPr lang="en-US" altLang="zh-CN" sz="2800" b="1"/>
              <a:t>9. sister _____</a:t>
            </a:r>
            <a:endParaRPr lang="zh-CN" altLang="en-US" sz="2800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5437188" y="6237288"/>
            <a:ext cx="503237" cy="431800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i</a:t>
            </a:r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4068763" y="1196975"/>
            <a:ext cx="504825" cy="431800"/>
          </a:xfrm>
          <a:prstGeom prst="ellipse">
            <a:avLst/>
          </a:prstGeom>
          <a:solidFill>
            <a:schemeClr val="bg1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sz="4400" b="1">
                <a:latin typeface="Times New Roman" pitchFamily="18" charset="0"/>
              </a:rPr>
              <a:t>a</a:t>
            </a: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6084888" y="117475"/>
            <a:ext cx="431800" cy="431800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c</a:t>
            </a: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7164388" y="117475"/>
            <a:ext cx="504825" cy="431800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d</a:t>
            </a: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5219700" y="117475"/>
            <a:ext cx="431800" cy="422275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b</a:t>
            </a: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8316913" y="3070225"/>
            <a:ext cx="360362" cy="360363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g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7812088" y="1557338"/>
            <a:ext cx="430212" cy="431800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f</a:t>
            </a: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6877050" y="1196975"/>
            <a:ext cx="431800" cy="431800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e</a:t>
            </a:r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6732588" y="2276475"/>
            <a:ext cx="577850" cy="431800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4400" b="1">
                <a:latin typeface="Times New Roman" pitchFamily="18" charset="0"/>
              </a:rPr>
              <a:t>h</a:t>
            </a:r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 flipV="1">
            <a:off x="4787900" y="333375"/>
            <a:ext cx="434975" cy="3603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 flipV="1">
            <a:off x="6948488" y="549275"/>
            <a:ext cx="288925" cy="3603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 flipV="1">
            <a:off x="6372225" y="2636838"/>
            <a:ext cx="495300" cy="714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5651500" y="404813"/>
            <a:ext cx="358775" cy="1428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 flipV="1">
            <a:off x="7092950" y="2709863"/>
            <a:ext cx="0" cy="431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 flipH="1" flipV="1">
            <a:off x="7669213" y="404813"/>
            <a:ext cx="288925" cy="28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1836738" y="1485900"/>
            <a:ext cx="9334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1763713" y="1917700"/>
            <a:ext cx="9334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2268538" y="2349500"/>
            <a:ext cx="5032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2339975" y="2854325"/>
            <a:ext cx="3111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zh-CN" altLang="en-US" sz="1800"/>
          </a:p>
        </p:txBody>
      </p:sp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2484438" y="2781300"/>
            <a:ext cx="841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5626" name="Text Box 26"/>
          <p:cNvSpPr txBox="1">
            <a:spLocks noChangeArrowheads="1"/>
          </p:cNvSpPr>
          <p:nvPr/>
        </p:nvSpPr>
        <p:spPr bwMode="auto">
          <a:xfrm>
            <a:off x="2052638" y="3573463"/>
            <a:ext cx="1093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2771775" y="4005263"/>
            <a:ext cx="803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1763713" y="4437063"/>
            <a:ext cx="1392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2987675" y="4870450"/>
            <a:ext cx="5905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25630" name="Text Box 30"/>
          <p:cNvSpPr txBox="1">
            <a:spLocks noChangeArrowheads="1"/>
          </p:cNvSpPr>
          <p:nvPr/>
        </p:nvSpPr>
        <p:spPr bwMode="auto">
          <a:xfrm>
            <a:off x="1692275" y="5229225"/>
            <a:ext cx="60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8"/>
          <p:cNvSpPr>
            <a:spLocks noChangeArrowheads="1"/>
          </p:cNvSpPr>
          <p:nvPr/>
        </p:nvSpPr>
        <p:spPr bwMode="auto">
          <a:xfrm>
            <a:off x="2743200" y="152400"/>
            <a:ext cx="5791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CC00FF"/>
                </a:solidFill>
                <a:latin typeface="Times New Roman" pitchFamily="18" charset="0"/>
              </a:rPr>
              <a:t>Listen and circle</a:t>
            </a:r>
            <a:r>
              <a:rPr lang="zh-CN" altLang="en-US" sz="3200">
                <a:solidFill>
                  <a:srgbClr val="CC00FF"/>
                </a:solidFill>
                <a:latin typeface="Times New Roman" pitchFamily="18" charset="0"/>
              </a:rPr>
              <a:t> </a:t>
            </a:r>
            <a:r>
              <a:rPr lang="en-US" altLang="zh-CN" sz="3200">
                <a:solidFill>
                  <a:srgbClr val="CC00FF"/>
                </a:solidFill>
                <a:latin typeface="Times New Roman" pitchFamily="18" charset="0"/>
              </a:rPr>
              <a:t>the words with the people in the picture.</a:t>
            </a: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685800" y="914400"/>
            <a:ext cx="3657600" cy="5792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en-US" altLang="zh-CN" sz="3200">
                <a:latin typeface="Times New Roman" pitchFamily="18" charset="0"/>
              </a:rPr>
              <a:t> mother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en-US" altLang="zh-CN" sz="3200">
                <a:latin typeface="Times New Roman" pitchFamily="18" charset="0"/>
              </a:rPr>
              <a:t> father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en-US" altLang="zh-CN" sz="3200">
                <a:latin typeface="Times New Roman" pitchFamily="18" charset="0"/>
              </a:rPr>
              <a:t> parents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en-US" altLang="zh-CN" sz="3200">
                <a:latin typeface="Times New Roman" pitchFamily="18" charset="0"/>
              </a:rPr>
              <a:t> brothers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en-US" altLang="zh-CN" sz="3200">
                <a:latin typeface="Times New Roman" pitchFamily="18" charset="0"/>
              </a:rPr>
              <a:t> grandmother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</a:rPr>
              <a:t>6. grandfather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</a:rPr>
              <a:t>7. friend 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</a:rPr>
              <a:t>8. grandparents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200">
                <a:latin typeface="Times New Roman" pitchFamily="18" charset="0"/>
              </a:rPr>
              <a:t>9. sister</a:t>
            </a:r>
          </a:p>
        </p:txBody>
      </p:sp>
      <p:pic>
        <p:nvPicPr>
          <p:cNvPr id="51252" name="Picture 52" descr="listeni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"/>
            <a:ext cx="22098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3" name="Picture 53" descr="~9Y$W8WH2C%AWY(X6$H}F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524000"/>
            <a:ext cx="47910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54" descr="la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609600"/>
            <a:ext cx="600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5" name="Oval 55"/>
          <p:cNvSpPr>
            <a:spLocks noChangeArrowheads="1"/>
          </p:cNvSpPr>
          <p:nvPr/>
        </p:nvSpPr>
        <p:spPr bwMode="auto">
          <a:xfrm>
            <a:off x="1143000" y="2362200"/>
            <a:ext cx="1524000" cy="533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6" name="Oval 56"/>
          <p:cNvSpPr>
            <a:spLocks noChangeArrowheads="1"/>
          </p:cNvSpPr>
          <p:nvPr/>
        </p:nvSpPr>
        <p:spPr bwMode="auto">
          <a:xfrm>
            <a:off x="1143000" y="2971800"/>
            <a:ext cx="1676400" cy="533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7" name="Oval 57"/>
          <p:cNvSpPr>
            <a:spLocks noChangeArrowheads="1"/>
          </p:cNvSpPr>
          <p:nvPr/>
        </p:nvSpPr>
        <p:spPr bwMode="auto">
          <a:xfrm>
            <a:off x="990600" y="6172200"/>
            <a:ext cx="1371600" cy="533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8" name="Oval 58"/>
          <p:cNvSpPr>
            <a:spLocks noChangeArrowheads="1"/>
          </p:cNvSpPr>
          <p:nvPr/>
        </p:nvSpPr>
        <p:spPr bwMode="auto">
          <a:xfrm>
            <a:off x="990600" y="5562600"/>
            <a:ext cx="2667000" cy="533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14" grpId="0"/>
      <p:bldP spid="51255" grpId="0" animBg="1"/>
      <p:bldP spid="51256" grpId="0" animBg="1"/>
      <p:bldP spid="51257" grpId="0" animBg="1"/>
      <p:bldP spid="5125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663575" y="279400"/>
            <a:ext cx="3756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听录音，跟读并练习。</a:t>
            </a: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735013" y="1020763"/>
            <a:ext cx="8156575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/>
              <a:t>A:That’s my family. Those are my parents.</a:t>
            </a:r>
          </a:p>
          <a:p>
            <a:endParaRPr lang="en-US" altLang="zh-CN" sz="2800"/>
          </a:p>
          <a:p>
            <a:r>
              <a:rPr lang="en-US" altLang="zh-CN" sz="2800">
                <a:solidFill>
                  <a:srgbClr val="380AE0"/>
                </a:solidFill>
              </a:rPr>
              <a:t>B:Who’s she?</a:t>
            </a:r>
          </a:p>
          <a:p>
            <a:endParaRPr lang="en-US" altLang="zh-CN" sz="2800">
              <a:solidFill>
                <a:srgbClr val="380AE0"/>
              </a:solidFill>
            </a:endParaRPr>
          </a:p>
          <a:p>
            <a:r>
              <a:rPr lang="en-US" altLang="zh-CN" sz="2800"/>
              <a:t>A: She’s my sister. Oh, and these are my brothers.</a:t>
            </a:r>
          </a:p>
          <a:p>
            <a:endParaRPr lang="en-US" altLang="zh-CN" sz="2800"/>
          </a:p>
          <a:p>
            <a:r>
              <a:rPr lang="en-US" altLang="zh-CN" sz="2800">
                <a:solidFill>
                  <a:srgbClr val="380AE0"/>
                </a:solidFill>
              </a:rPr>
              <a:t>B: Who are they?</a:t>
            </a:r>
          </a:p>
          <a:p>
            <a:endParaRPr lang="en-US" altLang="zh-CN" sz="2800">
              <a:solidFill>
                <a:srgbClr val="380AE0"/>
              </a:solidFill>
            </a:endParaRPr>
          </a:p>
          <a:p>
            <a:r>
              <a:rPr lang="en-US" altLang="zh-CN" sz="2800"/>
              <a:t>A: They are my grandparents.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/>
          <p:cNvSpPr>
            <a:spLocks noChangeArrowheads="1" noChangeShapeType="1"/>
          </p:cNvSpPr>
          <p:nvPr/>
        </p:nvSpPr>
        <p:spPr bwMode="auto">
          <a:xfrm>
            <a:off x="34925" y="549275"/>
            <a:ext cx="27368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This is her </a:t>
            </a:r>
            <a:endParaRPr lang="zh-CN" altLang="en-US" sz="3600" kern="1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26627" name="Picture 3" descr="未标题-2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1701800"/>
            <a:ext cx="80518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WordArt 4"/>
          <p:cNvSpPr>
            <a:spLocks noChangeArrowheads="1" noChangeShapeType="1"/>
          </p:cNvSpPr>
          <p:nvPr/>
        </p:nvSpPr>
        <p:spPr bwMode="auto">
          <a:xfrm>
            <a:off x="250825" y="-7938"/>
            <a:ext cx="7381875" cy="6286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 kern="1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Black"/>
              </a:rPr>
              <a:t> a picture of Mary's family </a:t>
            </a:r>
            <a:endParaRPr lang="zh-CN" altLang="en-US" sz="3600" i="1" kern="1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 Black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 rot="7500000">
            <a:off x="5686425" y="5410200"/>
            <a:ext cx="146050" cy="1079500"/>
          </a:xfrm>
          <a:prstGeom prst="upArrow">
            <a:avLst>
              <a:gd name="adj1" fmla="val 50000"/>
              <a:gd name="adj2" fmla="val 18478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076825" y="6165850"/>
            <a:ext cx="23383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This is</a:t>
            </a:r>
            <a:r>
              <a:rPr lang="zh-CN" altLang="en-US" sz="2800" b="1"/>
              <a:t> Mary.</a:t>
            </a:r>
            <a:endParaRPr lang="zh-CN" altLang="en-US" sz="2800"/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1331913" y="3286125"/>
            <a:ext cx="647700" cy="142875"/>
          </a:xfrm>
          <a:prstGeom prst="leftArrow">
            <a:avLst>
              <a:gd name="adj1" fmla="val 50000"/>
              <a:gd name="adj2" fmla="val 113333"/>
            </a:avLst>
          </a:prstGeom>
          <a:solidFill>
            <a:srgbClr val="0033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4" name="WordArt 8"/>
          <p:cNvSpPr>
            <a:spLocks noChangeArrowheads="1" noChangeShapeType="1"/>
          </p:cNvSpPr>
          <p:nvPr/>
        </p:nvSpPr>
        <p:spPr bwMode="auto">
          <a:xfrm>
            <a:off x="0" y="2997200"/>
            <a:ext cx="16478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Black"/>
              </a:rPr>
              <a:t>father </a:t>
            </a:r>
            <a:endParaRPr lang="zh-CN" altLang="en-US" sz="3600" kern="10">
              <a:ln w="19050">
                <a:solidFill>
                  <a:srgbClr val="800080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 Black"/>
            </a:endParaRPr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6084888" y="2420938"/>
            <a:ext cx="719137" cy="144462"/>
          </a:xfrm>
          <a:prstGeom prst="rightArrow">
            <a:avLst>
              <a:gd name="adj1" fmla="val 50000"/>
              <a:gd name="adj2" fmla="val 124451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6" name="WordArt 10"/>
          <p:cNvSpPr>
            <a:spLocks noChangeArrowheads="1" noChangeShapeType="1"/>
          </p:cNvSpPr>
          <p:nvPr/>
        </p:nvSpPr>
        <p:spPr bwMode="auto">
          <a:xfrm>
            <a:off x="6877050" y="2205038"/>
            <a:ext cx="192405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Black"/>
              </a:rPr>
              <a:t>mother </a:t>
            </a:r>
            <a:endParaRPr lang="zh-CN" altLang="en-US" sz="3600" kern="10">
              <a:ln w="19050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 Black"/>
            </a:endParaRP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3203575" y="1989138"/>
            <a:ext cx="142875" cy="431800"/>
          </a:xfrm>
          <a:prstGeom prst="upArrow">
            <a:avLst>
              <a:gd name="adj1" fmla="val 50000"/>
              <a:gd name="adj2" fmla="val 75556"/>
            </a:avLst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9708" name="WordArt 12"/>
          <p:cNvSpPr>
            <a:spLocks noChangeArrowheads="1" noChangeShapeType="1"/>
          </p:cNvSpPr>
          <p:nvPr/>
        </p:nvSpPr>
        <p:spPr bwMode="auto">
          <a:xfrm>
            <a:off x="900113" y="1341438"/>
            <a:ext cx="3048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2540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华文中宋"/>
              </a:rPr>
              <a:t>grandmother </a:t>
            </a:r>
            <a:endParaRPr lang="zh-CN" altLang="en-US" sz="3600" kern="10">
              <a:ln w="25400">
                <a:solidFill>
                  <a:srgbClr val="FF99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华文中宋"/>
            </a:endParaRP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4572000" y="1773238"/>
            <a:ext cx="144463" cy="1079500"/>
          </a:xfrm>
          <a:prstGeom prst="upArrow">
            <a:avLst>
              <a:gd name="adj1" fmla="val 50000"/>
              <a:gd name="adj2" fmla="val 1868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9710" name="WordArt 14"/>
          <p:cNvSpPr>
            <a:spLocks noChangeArrowheads="1" noChangeShapeType="1"/>
          </p:cNvSpPr>
          <p:nvPr/>
        </p:nvSpPr>
        <p:spPr bwMode="auto">
          <a:xfrm>
            <a:off x="3924300" y="1270000"/>
            <a:ext cx="3067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Arial Black"/>
              </a:rPr>
              <a:t>grandfather 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>
            <a:off x="7235825" y="3141663"/>
            <a:ext cx="504825" cy="142875"/>
          </a:xfrm>
          <a:prstGeom prst="rightArrow">
            <a:avLst>
              <a:gd name="adj1" fmla="val 50000"/>
              <a:gd name="adj2" fmla="val 88333"/>
            </a:avLst>
          </a:prstGeom>
          <a:solidFill>
            <a:srgbClr val="8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2" name="WordArt 16"/>
          <p:cNvSpPr>
            <a:spLocks noChangeArrowheads="1" noChangeShapeType="1"/>
          </p:cNvSpPr>
          <p:nvPr/>
        </p:nvSpPr>
        <p:spPr bwMode="auto">
          <a:xfrm>
            <a:off x="7524750" y="2997200"/>
            <a:ext cx="1619250" cy="471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Arial Black"/>
              </a:rPr>
              <a:t>brother 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rgbClr val="993300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9713" name="AutoShape 17"/>
          <p:cNvSpPr>
            <a:spLocks noChangeArrowheads="1"/>
          </p:cNvSpPr>
          <p:nvPr/>
        </p:nvSpPr>
        <p:spPr bwMode="auto">
          <a:xfrm>
            <a:off x="7524750" y="4221163"/>
            <a:ext cx="503238" cy="142875"/>
          </a:xfrm>
          <a:prstGeom prst="rightArrow">
            <a:avLst>
              <a:gd name="adj1" fmla="val 50000"/>
              <a:gd name="adj2" fmla="val 88056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4" name="WordArt 18"/>
          <p:cNvSpPr>
            <a:spLocks noChangeArrowheads="1" noChangeShapeType="1"/>
          </p:cNvSpPr>
          <p:nvPr/>
        </p:nvSpPr>
        <p:spPr bwMode="auto">
          <a:xfrm>
            <a:off x="7885113" y="4005263"/>
            <a:ext cx="1401762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Arial Black"/>
              </a:rPr>
              <a:t>brother 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rgbClr val="993300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9715" name="AutoShape 19"/>
          <p:cNvSpPr>
            <a:spLocks noChangeArrowheads="1"/>
          </p:cNvSpPr>
          <p:nvPr/>
        </p:nvSpPr>
        <p:spPr bwMode="auto">
          <a:xfrm>
            <a:off x="1116013" y="4652963"/>
            <a:ext cx="431800" cy="144462"/>
          </a:xfrm>
          <a:prstGeom prst="leftArrow">
            <a:avLst>
              <a:gd name="adj1" fmla="val 50000"/>
              <a:gd name="adj2" fmla="val 747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6" name="WordArt 20"/>
          <p:cNvSpPr>
            <a:spLocks noChangeArrowheads="1" noChangeShapeType="1"/>
          </p:cNvSpPr>
          <p:nvPr/>
        </p:nvSpPr>
        <p:spPr bwMode="auto">
          <a:xfrm>
            <a:off x="0" y="4292600"/>
            <a:ext cx="10858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Arial Black"/>
              </a:rPr>
              <a:t>sister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700" grpId="0" animBg="1"/>
      <p:bldP spid="29701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2" grpId="0" animBg="1"/>
      <p:bldP spid="29713" grpId="0" animBg="1"/>
      <p:bldP spid="29714" grpId="0" animBg="1"/>
      <p:bldP spid="29715" grpId="0" animBg="1"/>
      <p:bldP spid="297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835150" y="3644900"/>
            <a:ext cx="3529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itchFamily="18" charset="0"/>
              </a:rPr>
              <a:t>Those </a:t>
            </a:r>
            <a:r>
              <a:rPr kumimoji="1" lang="en-US" altLang="zh-CN" sz="3200">
                <a:solidFill>
                  <a:srgbClr val="E81034"/>
                </a:solidFill>
                <a:latin typeface="Times New Roman" pitchFamily="18" charset="0"/>
              </a:rPr>
              <a:t>are</a:t>
            </a:r>
            <a:r>
              <a:rPr kumimoji="1" lang="en-US" altLang="zh-CN" sz="3200">
                <a:latin typeface="Times New Roman" pitchFamily="18" charset="0"/>
              </a:rPr>
              <a:t> eraser</a:t>
            </a:r>
            <a:r>
              <a:rPr kumimoji="1" lang="en-US" altLang="zh-CN" sz="3200">
                <a:solidFill>
                  <a:srgbClr val="E81034"/>
                </a:solidFill>
                <a:latin typeface="Times New Roman" pitchFamily="18" charset="0"/>
              </a:rPr>
              <a:t>s</a:t>
            </a:r>
            <a:r>
              <a:rPr kumimoji="1" lang="en-US" altLang="zh-CN" sz="3200">
                <a:latin typeface="Times New Roman" pitchFamily="18" charset="0"/>
              </a:rPr>
              <a:t>.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828800" y="4419600"/>
            <a:ext cx="3463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itchFamily="18" charset="0"/>
              </a:rPr>
              <a:t>Those </a:t>
            </a:r>
            <a:r>
              <a:rPr kumimoji="1" lang="en-US" altLang="zh-CN" sz="3200">
                <a:solidFill>
                  <a:srgbClr val="E81034"/>
                </a:solidFill>
                <a:latin typeface="Times New Roman" pitchFamily="18" charset="0"/>
              </a:rPr>
              <a:t>are</a:t>
            </a:r>
            <a:r>
              <a:rPr kumimoji="1" lang="en-US" altLang="zh-CN" sz="3200">
                <a:latin typeface="Times New Roman" pitchFamily="18" charset="0"/>
              </a:rPr>
              <a:t> jacket</a:t>
            </a:r>
            <a:r>
              <a:rPr kumimoji="1" lang="en-US" altLang="zh-CN" sz="3200">
                <a:solidFill>
                  <a:srgbClr val="E81034"/>
                </a:solidFill>
                <a:latin typeface="Times New Roman" pitchFamily="18" charset="0"/>
              </a:rPr>
              <a:t>s</a:t>
            </a:r>
            <a:r>
              <a:rPr kumimoji="1" lang="en-US" altLang="zh-CN" sz="3200">
                <a:latin typeface="Times New Roman" pitchFamily="18" charset="0"/>
              </a:rPr>
              <a:t>.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1803400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Map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2276475"/>
            <a:ext cx="12255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195513" y="5157788"/>
            <a:ext cx="410527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itchFamily="18" charset="0"/>
              </a:rPr>
              <a:t>Those </a:t>
            </a:r>
            <a:r>
              <a:rPr kumimoji="1" lang="en-US" altLang="zh-CN" sz="3200">
                <a:solidFill>
                  <a:srgbClr val="E81034"/>
                </a:solidFill>
                <a:latin typeface="Times New Roman" pitchFamily="18" charset="0"/>
              </a:rPr>
              <a:t>are</a:t>
            </a:r>
            <a:r>
              <a:rPr kumimoji="1" lang="en-US" altLang="zh-CN" sz="3200">
                <a:latin typeface="Times New Roman" pitchFamily="18" charset="0"/>
              </a:rPr>
              <a:t> book</a:t>
            </a:r>
            <a:r>
              <a:rPr kumimoji="1" lang="en-US" altLang="zh-CN" sz="3200">
                <a:solidFill>
                  <a:srgbClr val="FF3300"/>
                </a:solidFill>
                <a:latin typeface="Times New Roman" pitchFamily="18" charset="0"/>
              </a:rPr>
              <a:t>s</a:t>
            </a:r>
            <a:r>
              <a:rPr kumimoji="1" lang="en-US" altLang="zh-CN" sz="3200">
                <a:latin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endParaRPr kumimoji="1" lang="en-US" altLang="zh-CN" sz="2400" b="1">
              <a:solidFill>
                <a:srgbClr val="1B1815"/>
              </a:solidFill>
              <a:latin typeface="Times New Roman" pitchFamily="18" charset="0"/>
            </a:endParaRPr>
          </a:p>
        </p:txBody>
      </p:sp>
      <p:pic>
        <p:nvPicPr>
          <p:cNvPr id="7179" name="Picture 11" descr="small_0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1CBB3"/>
              </a:clrFrom>
              <a:clrTo>
                <a:srgbClr val="D1CBB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692150"/>
            <a:ext cx="12096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3" descr="u=648683199,2629799581&amp;fm=21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836613"/>
            <a:ext cx="360045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04800" y="990600"/>
            <a:ext cx="5257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380AE0"/>
                </a:solidFill>
                <a:latin typeface="Times New Roman" pitchFamily="18" charset="0"/>
              </a:rPr>
              <a:t>使用 </a:t>
            </a:r>
            <a:r>
              <a:rPr kumimoji="1" lang="en-US" altLang="zh-CN" sz="3200">
                <a:solidFill>
                  <a:srgbClr val="380AE0"/>
                </a:solidFill>
                <a:latin typeface="Times New Roman" pitchFamily="18" charset="0"/>
              </a:rPr>
              <a:t>This is….That is…. These are….    Those are </a:t>
            </a:r>
            <a:r>
              <a:rPr kumimoji="1" lang="zh-CN" altLang="en-US" sz="3200">
                <a:solidFill>
                  <a:srgbClr val="380AE0"/>
                </a:solidFill>
                <a:latin typeface="Times New Roman" pitchFamily="18" charset="0"/>
              </a:rPr>
              <a:t>造句</a:t>
            </a:r>
            <a:r>
              <a:rPr kumimoji="1" lang="en-US" altLang="zh-CN" sz="2400">
                <a:solidFill>
                  <a:srgbClr val="380AE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6147" name="Picture 3" descr="0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141663"/>
            <a:ext cx="914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u=3643897353,402726846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3500438"/>
            <a:ext cx="1368425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small_0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1CBB3"/>
              </a:clrFrom>
              <a:clrTo>
                <a:srgbClr val="D1CBB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4508500"/>
            <a:ext cx="12096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8" descr="u=3076793854,1549071567&amp;gp=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90909"/>
              </a:clrFrom>
              <a:clrTo>
                <a:srgbClr val="09090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404813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9" descr="u=3076793854,1549071567&amp;gp=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90909"/>
              </a:clrFrom>
              <a:clrTo>
                <a:srgbClr val="09090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450850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95800"/>
            <a:ext cx="1803400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3" descr="u=2230132423,3161349996&amp;fm=23&amp;gp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950" y="1700213"/>
            <a:ext cx="15049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5" descr="u=2643265324,3161091875&amp;fm=21&amp;gp=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5600" y="2420938"/>
            <a:ext cx="1457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7" descr="u=3459934050,1574038784&amp;fm=23&amp;gp=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59563" y="3860800"/>
            <a:ext cx="2254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4"/>
          <p:cNvGrpSpPr>
            <a:grpSpLocks/>
          </p:cNvGrpSpPr>
          <p:nvPr/>
        </p:nvGrpSpPr>
        <p:grpSpPr bwMode="auto">
          <a:xfrm>
            <a:off x="5429256" y="428604"/>
            <a:ext cx="1141412" cy="1069975"/>
            <a:chOff x="2517" y="2704"/>
            <a:chExt cx="719" cy="674"/>
          </a:xfrm>
        </p:grpSpPr>
        <p:pic>
          <p:nvPicPr>
            <p:cNvPr id="14" name="Picture 5" descr="05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517" y="2704"/>
              <a:ext cx="492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6" descr="05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744" y="2886"/>
              <a:ext cx="492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WordArt 3"/>
          <p:cNvSpPr>
            <a:spLocks noChangeArrowheads="1" noChangeShapeType="1" noTextEdit="1"/>
          </p:cNvSpPr>
          <p:nvPr/>
        </p:nvSpPr>
        <p:spPr bwMode="auto">
          <a:xfrm>
            <a:off x="2235200" y="2130425"/>
            <a:ext cx="48260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C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幼圆"/>
              </a:rPr>
              <a:t>family</a:t>
            </a:r>
            <a:endParaRPr lang="zh-CN" altLang="en-US" sz="44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CC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幼圆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084263" y="4219575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sng">
                <a:solidFill>
                  <a:srgbClr val="0033CC"/>
                </a:solidFill>
                <a:latin typeface="Times New Roman" pitchFamily="18" charset="0"/>
              </a:rPr>
              <a:t>F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</a:rPr>
              <a:t>ather</a:t>
            </a:r>
            <a:r>
              <a:rPr lang="en-US" altLang="zh-CN" sz="3600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2506663" y="4291013"/>
            <a:ext cx="131286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sng">
                <a:solidFill>
                  <a:srgbClr val="0033CC"/>
                </a:solidFill>
                <a:latin typeface="Times New Roman" pitchFamily="18" charset="0"/>
              </a:rPr>
              <a:t>a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</a:rPr>
              <a:t>nd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387725" y="4291013"/>
            <a:ext cx="21875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sng">
                <a:solidFill>
                  <a:srgbClr val="0033CC"/>
                </a:solidFill>
                <a:latin typeface="Times New Roman" pitchFamily="18" charset="0"/>
              </a:rPr>
              <a:t>m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</a:rPr>
              <a:t>other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5100638" y="4219575"/>
            <a:ext cx="1168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sng">
                <a:solidFill>
                  <a:srgbClr val="0033CC"/>
                </a:solidFill>
              </a:rPr>
              <a:t>I</a:t>
            </a:r>
            <a:r>
              <a:rPr lang="en-US" altLang="zh-CN" sz="3600">
                <a:solidFill>
                  <a:srgbClr val="FF0066"/>
                </a:solidFill>
              </a:rPr>
              <a:t> </a:t>
            </a: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5745163" y="4291013"/>
            <a:ext cx="153193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sng">
                <a:solidFill>
                  <a:srgbClr val="0033CC"/>
                </a:solidFill>
                <a:latin typeface="Times New Roman" pitchFamily="18" charset="0"/>
              </a:rPr>
              <a:t>l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</a:rPr>
              <a:t>ove</a:t>
            </a: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6772275" y="4291013"/>
            <a:ext cx="115252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sng">
                <a:solidFill>
                  <a:srgbClr val="0033CC"/>
                </a:solidFill>
                <a:latin typeface="Times New Roman" pitchFamily="18" charset="0"/>
              </a:rPr>
              <a:t>y</a:t>
            </a:r>
            <a:r>
              <a:rPr lang="en-US" altLang="zh-CN" sz="3200">
                <a:solidFill>
                  <a:srgbClr val="FF0066"/>
                </a:solidFill>
                <a:latin typeface="Times New Roman" pitchFamily="18" charset="0"/>
              </a:rPr>
              <a:t>ou.</a:t>
            </a:r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 flipH="1">
            <a:off x="2019300" y="3282950"/>
            <a:ext cx="433388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 flipH="1">
            <a:off x="3027363" y="3282950"/>
            <a:ext cx="360362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9" name="Line 13"/>
          <p:cNvSpPr>
            <a:spLocks noChangeShapeType="1"/>
          </p:cNvSpPr>
          <p:nvPr/>
        </p:nvSpPr>
        <p:spPr bwMode="auto">
          <a:xfrm flipH="1">
            <a:off x="4179888" y="3211513"/>
            <a:ext cx="144462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10" name="Line 14"/>
          <p:cNvSpPr>
            <a:spLocks noChangeShapeType="1"/>
          </p:cNvSpPr>
          <p:nvPr/>
        </p:nvSpPr>
        <p:spPr bwMode="auto">
          <a:xfrm flipH="1">
            <a:off x="5259388" y="3211513"/>
            <a:ext cx="217487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11" name="Line 15"/>
          <p:cNvSpPr>
            <a:spLocks noChangeShapeType="1"/>
          </p:cNvSpPr>
          <p:nvPr/>
        </p:nvSpPr>
        <p:spPr bwMode="auto">
          <a:xfrm flipH="1">
            <a:off x="5908675" y="321151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12" name="Line 16"/>
          <p:cNvSpPr>
            <a:spLocks noChangeShapeType="1"/>
          </p:cNvSpPr>
          <p:nvPr/>
        </p:nvSpPr>
        <p:spPr bwMode="auto">
          <a:xfrm>
            <a:off x="6772275" y="3282950"/>
            <a:ext cx="2159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5314" name="Picture 18" descr="love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9150" y="4837113"/>
            <a:ext cx="720725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18" name="WordArt 22" descr="纸袋"/>
          <p:cNvSpPr>
            <a:spLocks noChangeArrowheads="1" noChangeShapeType="1" noTextEdit="1"/>
          </p:cNvSpPr>
          <p:nvPr/>
        </p:nvSpPr>
        <p:spPr bwMode="auto">
          <a:xfrm>
            <a:off x="771525" y="914400"/>
            <a:ext cx="20478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Arial Black"/>
              </a:rPr>
              <a:t>Lead in</a:t>
            </a:r>
            <a:endParaRPr lang="zh-CN" altLang="en-US" sz="3600" kern="1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animBg="1"/>
      <p:bldP spid="55301" grpId="0"/>
      <p:bldP spid="55302" grpId="0"/>
      <p:bldP spid="55303" grpId="0"/>
      <p:bldP spid="55304" grpId="0"/>
      <p:bldP spid="55305" grpId="0"/>
      <p:bldP spid="55306" grpId="0"/>
      <p:bldP spid="55307" grpId="0" animBg="1"/>
      <p:bldP spid="55308" grpId="0" animBg="1"/>
      <p:bldP spid="55309" grpId="0" animBg="1"/>
      <p:bldP spid="55310" grpId="0" animBg="1"/>
      <p:bldP spid="55311" grpId="0" animBg="1"/>
      <p:bldP spid="55312" grpId="0" animBg="1"/>
      <p:bldP spid="553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U92P28T3D412778F326DT200406091715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600200"/>
            <a:ext cx="57626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31938" y="914400"/>
            <a:ext cx="34972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>
                <a:latin typeface="Times New Roman" pitchFamily="18" charset="0"/>
              </a:rPr>
              <a:t>What’s </a:t>
            </a:r>
            <a:r>
              <a:rPr lang="en-US" altLang="zh-CN" sz="3400">
                <a:solidFill>
                  <a:srgbClr val="FF0000"/>
                </a:solidFill>
                <a:latin typeface="Times New Roman" pitchFamily="18" charset="0"/>
              </a:rPr>
              <a:t>his</a:t>
            </a:r>
            <a:r>
              <a:rPr lang="en-US" altLang="zh-CN" sz="3400">
                <a:latin typeface="Times New Roman" pitchFamily="18" charset="0"/>
              </a:rPr>
              <a:t> name?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524000" y="5562600"/>
            <a:ext cx="38449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>
                <a:latin typeface="Times New Roman" pitchFamily="18" charset="0"/>
              </a:rPr>
              <a:t>His name is Xia Yu.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0" name="Picture 8" descr="4681342_155927016332_2[1]"/>
          <p:cNvPicPr>
            <a:picLocks noChangeAspect="1" noChangeArrowheads="1"/>
          </p:cNvPicPr>
          <p:nvPr/>
        </p:nvPicPr>
        <p:blipFill>
          <a:blip r:embed="rId2" cstate="print"/>
          <a:srcRect l="1785" t="14168" r="893" b="4951"/>
          <a:stretch>
            <a:fillRect/>
          </a:stretch>
        </p:blipFill>
        <p:spPr bwMode="auto">
          <a:xfrm>
            <a:off x="381000" y="2895600"/>
            <a:ext cx="8305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1" name="AutoShape 9"/>
          <p:cNvSpPr>
            <a:spLocks noChangeArrowheads="1"/>
          </p:cNvSpPr>
          <p:nvPr/>
        </p:nvSpPr>
        <p:spPr bwMode="auto">
          <a:xfrm>
            <a:off x="381000" y="1600200"/>
            <a:ext cx="1371600" cy="685800"/>
          </a:xfrm>
          <a:prstGeom prst="wedgeRectCallout">
            <a:avLst>
              <a:gd name="adj1" fmla="val 39236"/>
              <a:gd name="adj2" fmla="val 126157"/>
            </a:avLst>
          </a:prstGeom>
          <a:noFill/>
          <a:ln w="38100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33CC33"/>
                </a:solidFill>
                <a:latin typeface="Times New Roman" pitchFamily="18" charset="0"/>
              </a:rPr>
              <a:t>father</a:t>
            </a:r>
          </a:p>
        </p:txBody>
      </p:sp>
      <p:sp>
        <p:nvSpPr>
          <p:cNvPr id="54282" name="AutoShape 10"/>
          <p:cNvSpPr>
            <a:spLocks noChangeArrowheads="1"/>
          </p:cNvSpPr>
          <p:nvPr/>
        </p:nvSpPr>
        <p:spPr bwMode="auto">
          <a:xfrm>
            <a:off x="7543800" y="1981200"/>
            <a:ext cx="1524000" cy="685800"/>
          </a:xfrm>
          <a:prstGeom prst="wedgeRectCallout">
            <a:avLst>
              <a:gd name="adj1" fmla="val -22708"/>
              <a:gd name="adj2" fmla="val 129398"/>
            </a:avLst>
          </a:prstGeom>
          <a:noFill/>
          <a:ln w="38100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33CC33"/>
                </a:solidFill>
                <a:latin typeface="Times New Roman" pitchFamily="18" charset="0"/>
              </a:rPr>
              <a:t>mother</a:t>
            </a:r>
          </a:p>
        </p:txBody>
      </p:sp>
      <p:sp>
        <p:nvSpPr>
          <p:cNvPr id="54283" name="AutoShape 11"/>
          <p:cNvSpPr>
            <a:spLocks noChangeArrowheads="1"/>
          </p:cNvSpPr>
          <p:nvPr/>
        </p:nvSpPr>
        <p:spPr bwMode="auto">
          <a:xfrm>
            <a:off x="1905000" y="1600200"/>
            <a:ext cx="1219200" cy="685800"/>
          </a:xfrm>
          <a:prstGeom prst="wedgeRectCallout">
            <a:avLst>
              <a:gd name="adj1" fmla="val 30597"/>
              <a:gd name="adj2" fmla="val 191898"/>
            </a:avLst>
          </a:prstGeom>
          <a:noFill/>
          <a:ln w="38100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33CC33"/>
                </a:solidFill>
                <a:latin typeface="Times New Roman" pitchFamily="18" charset="0"/>
              </a:rPr>
              <a:t>sister</a:t>
            </a:r>
          </a:p>
        </p:txBody>
      </p:sp>
      <p:sp>
        <p:nvSpPr>
          <p:cNvPr id="54284" name="AutoShape 12"/>
          <p:cNvSpPr>
            <a:spLocks noChangeArrowheads="1"/>
          </p:cNvSpPr>
          <p:nvPr/>
        </p:nvSpPr>
        <p:spPr bwMode="auto">
          <a:xfrm>
            <a:off x="5715000" y="1828800"/>
            <a:ext cx="1600200" cy="685800"/>
          </a:xfrm>
          <a:prstGeom prst="wedgeRectCallout">
            <a:avLst>
              <a:gd name="adj1" fmla="val -20338"/>
              <a:gd name="adj2" fmla="val 165972"/>
            </a:avLst>
          </a:prstGeom>
          <a:noFill/>
          <a:ln w="38100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33CC33"/>
                </a:solidFill>
                <a:latin typeface="Times New Roman" pitchFamily="18" charset="0"/>
              </a:rPr>
              <a:t>brother</a:t>
            </a:r>
          </a:p>
        </p:txBody>
      </p:sp>
      <p:sp>
        <p:nvSpPr>
          <p:cNvPr id="54285" name="AutoShape 13"/>
          <p:cNvSpPr>
            <a:spLocks noChangeArrowheads="1"/>
          </p:cNvSpPr>
          <p:nvPr/>
        </p:nvSpPr>
        <p:spPr bwMode="auto">
          <a:xfrm>
            <a:off x="3200400" y="1600200"/>
            <a:ext cx="2362200" cy="685800"/>
          </a:xfrm>
          <a:prstGeom prst="wedgeRectCallout">
            <a:avLst>
              <a:gd name="adj1" fmla="val 24931"/>
              <a:gd name="adj2" fmla="val 270139"/>
            </a:avLst>
          </a:prstGeom>
          <a:noFill/>
          <a:ln w="38100" algn="ctr">
            <a:solidFill>
              <a:srgbClr val="99336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33CC33"/>
                </a:solidFill>
                <a:latin typeface="Times New Roman" pitchFamily="18" charset="0"/>
              </a:rPr>
              <a:t>I’m Xia Yu.</a:t>
            </a: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304800" y="5778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CC00FF"/>
                </a:solidFill>
                <a:latin typeface="Times New Roman" pitchFamily="18" charset="0"/>
              </a:rPr>
              <a:t>Do you know his family?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 animBg="1"/>
      <p:bldP spid="54282" grpId="0" animBg="1"/>
      <p:bldP spid="54283" grpId="0" animBg="1"/>
      <p:bldP spid="54284" grpId="0" animBg="1"/>
      <p:bldP spid="54285" grpId="0" animBg="1"/>
      <p:bldP spid="542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85720" y="2714620"/>
            <a:ext cx="40446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/>
              <a:t>This is his </a:t>
            </a:r>
            <a:r>
              <a:rPr lang="zh-CN" altLang="en-US" sz="4000" b="1" dirty="0">
                <a:solidFill>
                  <a:srgbClr val="FF0000"/>
                </a:solidFill>
              </a:rPr>
              <a:t>brother</a:t>
            </a:r>
            <a:r>
              <a:rPr lang="zh-CN" altLang="en-US" sz="4000" b="1" dirty="0"/>
              <a:t>.</a:t>
            </a:r>
            <a:endParaRPr lang="zh-CN" altLang="en-US" sz="4000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9124" y="1428736"/>
            <a:ext cx="3633792" cy="42523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597</Words>
  <Application>Microsoft Office PowerPoint</Application>
  <PresentationFormat>全屏显示(4:3)</PresentationFormat>
  <Paragraphs>167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Who's she? She's ......</vt:lpstr>
      <vt:lpstr>Who's he? He's ......</vt:lpstr>
      <vt:lpstr>Who's she? She's ......</vt:lpstr>
      <vt:lpstr>Who's he? He's ......</vt:lpstr>
      <vt:lpstr>Who're they? They're .....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ylmf-PC</dc:creator>
  <cp:lastModifiedBy>ylmf-PC</cp:lastModifiedBy>
  <cp:revision>17</cp:revision>
  <dcterms:created xsi:type="dcterms:W3CDTF">2013-10-27T08:56:22Z</dcterms:created>
  <dcterms:modified xsi:type="dcterms:W3CDTF">2013-10-27T09:29:35Z</dcterms:modified>
</cp:coreProperties>
</file>