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58" r:id="rId6"/>
    <p:sldId id="259" r:id="rId7"/>
    <p:sldId id="270" r:id="rId8"/>
    <p:sldId id="260" r:id="rId9"/>
    <p:sldId id="261" r:id="rId10"/>
    <p:sldId id="263" r:id="rId11"/>
    <p:sldId id="266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2_11244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280" y="1098550"/>
            <a:ext cx="4319270" cy="4077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4535" y="1098550"/>
            <a:ext cx="39617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曹冲称象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4535" y="2172970"/>
            <a:ext cx="34836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用石头代替大象称重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994535" y="2901950"/>
            <a:ext cx="3944620" cy="2407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年龄不在大小，关键是遇事要善于观察，开动脑筋想办法。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4000">
                <a:solidFill>
                  <a:srgbClr val="FF0000"/>
                </a:solidFill>
              </a:rPr>
              <a:t>想别人没想到的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4540" y="2255520"/>
            <a:ext cx="955421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5400">
                <a:ln w="22225">
                  <a:noFill/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ang="5400000" scaled="0"/>
                </a:gradFill>
                <a:effectLst/>
                <a:latin typeface="楷体" panose="02010609060101010101" charset="-122"/>
                <a:ea typeface="楷体" panose="02010609060101010101" charset="-122"/>
              </a:rPr>
              <a:t>通过这篇课文你学会了什么？</a:t>
            </a:r>
            <a:endParaRPr lang="zh-CN" altLang="en-US" sz="5400">
              <a:ln w="22225">
                <a:noFill/>
                <a:prstDash val="solid"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9535" y="2072640"/>
            <a:ext cx="864044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你还知道哪些</a:t>
            </a:r>
            <a:r>
              <a:rPr lang="en-US" altLang="zh-CN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想别人没想到</a:t>
            </a:r>
            <a:r>
              <a:rPr lang="en-US" altLang="zh-CN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sym typeface="+mn-ea"/>
              </a:rPr>
              <a:t>的故事？分享一下吧！</a:t>
            </a:r>
            <a:endParaRPr lang="zh-CN" altLang="en-US" sz="4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7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9515" y="1190625"/>
            <a:ext cx="5791835" cy="5429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8640" y="342900"/>
            <a:ext cx="51041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画师小任务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240" y="1866900"/>
            <a:ext cx="504444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、有感情的朗读课文。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、试一试，在一张白纸上怎样画出阳光。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云形 6"/>
          <p:cNvSpPr/>
          <p:nvPr/>
        </p:nvSpPr>
        <p:spPr>
          <a:xfrm>
            <a:off x="1577340" y="1722755"/>
            <a:ext cx="9571355" cy="4271645"/>
          </a:xfrm>
          <a:prstGeom prst="clou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想别人没想到的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 2050"/>
          <p:cNvSpPr/>
          <p:nvPr/>
        </p:nvSpPr>
        <p:spPr bwMode="auto">
          <a:xfrm>
            <a:off x="3025140" y="792480"/>
            <a:ext cx="6141085" cy="5273040"/>
          </a:xfrm>
          <a:custGeom>
            <a:avLst/>
            <a:gdLst>
              <a:gd name="T0" fmla="*/ 942322 w 3841"/>
              <a:gd name="T1" fmla="*/ 1696878 h 3861"/>
              <a:gd name="T2" fmla="*/ 612206 w 3841"/>
              <a:gd name="T3" fmla="*/ 1630196 h 3861"/>
              <a:gd name="T4" fmla="*/ 0 w 3841"/>
              <a:gd name="T5" fmla="*/ 1797599 h 3861"/>
              <a:gd name="T6" fmla="*/ 282090 w 3841"/>
              <a:gd name="T7" fmla="*/ 1380724 h 3861"/>
              <a:gd name="T8" fmla="*/ 93719 w 3841"/>
              <a:gd name="T9" fmla="*/ 848206 h 3861"/>
              <a:gd name="T10" fmla="*/ 942322 w 3841"/>
              <a:gd name="T11" fmla="*/ 0 h 3861"/>
              <a:gd name="T12" fmla="*/ 1790924 w 3841"/>
              <a:gd name="T13" fmla="*/ 848206 h 3861"/>
              <a:gd name="T14" fmla="*/ 942322 w 3841"/>
              <a:gd name="T15" fmla="*/ 1696878 h 3861"/>
              <a:gd name="T16" fmla="*/ 682146 w 3841"/>
              <a:gd name="T17" fmla="*/ 1245496 h 3861"/>
              <a:gd name="T18" fmla="*/ 803375 w 3841"/>
              <a:gd name="T19" fmla="*/ 1371398 h 3861"/>
              <a:gd name="T20" fmla="*/ 956776 w 3841"/>
              <a:gd name="T21" fmla="*/ 1221248 h 3861"/>
              <a:gd name="T22" fmla="*/ 830884 w 3841"/>
              <a:gd name="T23" fmla="*/ 1092082 h 3861"/>
              <a:gd name="T24" fmla="*/ 682146 w 3841"/>
              <a:gd name="T25" fmla="*/ 1245496 h 3861"/>
              <a:gd name="T26" fmla="*/ 988948 w 3841"/>
              <a:gd name="T27" fmla="*/ 301698 h 3861"/>
              <a:gd name="T28" fmla="*/ 729705 w 3841"/>
              <a:gd name="T29" fmla="*/ 367913 h 3861"/>
              <a:gd name="T30" fmla="*/ 758613 w 3841"/>
              <a:gd name="T31" fmla="*/ 522726 h 3861"/>
              <a:gd name="T32" fmla="*/ 926002 w 3841"/>
              <a:gd name="T33" fmla="*/ 479826 h 3861"/>
              <a:gd name="T34" fmla="*/ 1015059 w 3841"/>
              <a:gd name="T35" fmla="*/ 553502 h 3861"/>
              <a:gd name="T36" fmla="*/ 892431 w 3841"/>
              <a:gd name="T37" fmla="*/ 723703 h 3861"/>
              <a:gd name="T38" fmla="*/ 752552 w 3841"/>
              <a:gd name="T39" fmla="*/ 978771 h 3861"/>
              <a:gd name="T40" fmla="*/ 747889 w 3841"/>
              <a:gd name="T41" fmla="*/ 1018406 h 3861"/>
              <a:gd name="T42" fmla="*/ 962837 w 3841"/>
              <a:gd name="T43" fmla="*/ 1018406 h 3861"/>
              <a:gd name="T44" fmla="*/ 970298 w 3841"/>
              <a:gd name="T45" fmla="*/ 981568 h 3861"/>
              <a:gd name="T46" fmla="*/ 1074741 w 3841"/>
              <a:gd name="T47" fmla="*/ 800643 h 3861"/>
              <a:gd name="T48" fmla="*/ 1242130 w 3841"/>
              <a:gd name="T49" fmla="*/ 510602 h 3861"/>
              <a:gd name="T50" fmla="*/ 988948 w 3841"/>
              <a:gd name="T51" fmla="*/ 301698 h 38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841" h="3861">
                <a:moveTo>
                  <a:pt x="2021" y="3639"/>
                </a:moveTo>
                <a:cubicBezTo>
                  <a:pt x="1770" y="3639"/>
                  <a:pt x="1531" y="3588"/>
                  <a:pt x="1313" y="3496"/>
                </a:cubicBezTo>
                <a:cubicBezTo>
                  <a:pt x="830" y="3861"/>
                  <a:pt x="0" y="3855"/>
                  <a:pt x="0" y="3855"/>
                </a:cubicBezTo>
                <a:cubicBezTo>
                  <a:pt x="0" y="3855"/>
                  <a:pt x="417" y="3566"/>
                  <a:pt x="605" y="2961"/>
                </a:cubicBezTo>
                <a:cubicBezTo>
                  <a:pt x="352" y="2648"/>
                  <a:pt x="201" y="2252"/>
                  <a:pt x="201" y="1819"/>
                </a:cubicBezTo>
                <a:cubicBezTo>
                  <a:pt x="201" y="814"/>
                  <a:pt x="1016" y="0"/>
                  <a:pt x="2021" y="0"/>
                </a:cubicBezTo>
                <a:cubicBezTo>
                  <a:pt x="3026" y="0"/>
                  <a:pt x="3841" y="814"/>
                  <a:pt x="3841" y="1819"/>
                </a:cubicBezTo>
                <a:cubicBezTo>
                  <a:pt x="3841" y="2824"/>
                  <a:pt x="3026" y="3639"/>
                  <a:pt x="2021" y="3639"/>
                </a:cubicBezTo>
                <a:close/>
                <a:moveTo>
                  <a:pt x="1463" y="2671"/>
                </a:moveTo>
                <a:cubicBezTo>
                  <a:pt x="1463" y="2826"/>
                  <a:pt x="1568" y="2941"/>
                  <a:pt x="1723" y="2941"/>
                </a:cubicBezTo>
                <a:cubicBezTo>
                  <a:pt x="1917" y="2941"/>
                  <a:pt x="2052" y="2806"/>
                  <a:pt x="2052" y="2619"/>
                </a:cubicBezTo>
                <a:cubicBezTo>
                  <a:pt x="2052" y="2457"/>
                  <a:pt x="1940" y="2342"/>
                  <a:pt x="1782" y="2342"/>
                </a:cubicBezTo>
                <a:cubicBezTo>
                  <a:pt x="1595" y="2342"/>
                  <a:pt x="1463" y="2497"/>
                  <a:pt x="1463" y="2671"/>
                </a:cubicBezTo>
                <a:close/>
                <a:moveTo>
                  <a:pt x="2121" y="647"/>
                </a:moveTo>
                <a:cubicBezTo>
                  <a:pt x="1874" y="647"/>
                  <a:pt x="1687" y="716"/>
                  <a:pt x="1565" y="789"/>
                </a:cubicBezTo>
                <a:cubicBezTo>
                  <a:pt x="1627" y="1121"/>
                  <a:pt x="1627" y="1121"/>
                  <a:pt x="1627" y="1121"/>
                </a:cubicBezTo>
                <a:cubicBezTo>
                  <a:pt x="1720" y="1065"/>
                  <a:pt x="1838" y="1029"/>
                  <a:pt x="1986" y="1029"/>
                </a:cubicBezTo>
                <a:cubicBezTo>
                  <a:pt x="2134" y="1032"/>
                  <a:pt x="2177" y="1101"/>
                  <a:pt x="2177" y="1187"/>
                </a:cubicBezTo>
                <a:cubicBezTo>
                  <a:pt x="2177" y="1302"/>
                  <a:pt x="2042" y="1414"/>
                  <a:pt x="1914" y="1552"/>
                </a:cubicBezTo>
                <a:cubicBezTo>
                  <a:pt x="1729" y="1747"/>
                  <a:pt x="1641" y="1921"/>
                  <a:pt x="1614" y="2099"/>
                </a:cubicBezTo>
                <a:cubicBezTo>
                  <a:pt x="1611" y="2125"/>
                  <a:pt x="1608" y="2155"/>
                  <a:pt x="1604" y="2184"/>
                </a:cubicBezTo>
                <a:cubicBezTo>
                  <a:pt x="2065" y="2184"/>
                  <a:pt x="2065" y="2184"/>
                  <a:pt x="2065" y="2184"/>
                </a:cubicBezTo>
                <a:cubicBezTo>
                  <a:pt x="2072" y="2155"/>
                  <a:pt x="2075" y="2128"/>
                  <a:pt x="2081" y="2105"/>
                </a:cubicBezTo>
                <a:cubicBezTo>
                  <a:pt x="2111" y="1957"/>
                  <a:pt x="2177" y="1845"/>
                  <a:pt x="2305" y="1717"/>
                </a:cubicBezTo>
                <a:cubicBezTo>
                  <a:pt x="2490" y="1526"/>
                  <a:pt x="2664" y="1358"/>
                  <a:pt x="2664" y="1095"/>
                </a:cubicBezTo>
                <a:cubicBezTo>
                  <a:pt x="2664" y="825"/>
                  <a:pt x="2437" y="647"/>
                  <a:pt x="2121" y="647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FF00"/>
            </a:solidFill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1230504470850"/>
          <p:cNvPicPr>
            <a:picLocks noChangeAspect="1"/>
          </p:cNvPicPr>
          <p:nvPr/>
        </p:nvPicPr>
        <p:blipFill>
          <a:blip r:embed="rId2"/>
          <a:srcRect b="5917"/>
          <a:stretch>
            <a:fillRect/>
          </a:stretch>
        </p:blipFill>
        <p:spPr>
          <a:xfrm>
            <a:off x="1840865" y="535940"/>
            <a:ext cx="3918585" cy="5499735"/>
          </a:xfrm>
          <a:prstGeom prst="roundRect">
            <a:avLst/>
          </a:prstGeom>
        </p:spPr>
      </p:pic>
      <p:pic>
        <p:nvPicPr>
          <p:cNvPr id="5" name="图片 4" descr="375_2_20120516131922234"/>
          <p:cNvPicPr>
            <a:picLocks noChangeAspect="1"/>
          </p:cNvPicPr>
          <p:nvPr/>
        </p:nvPicPr>
        <p:blipFill>
          <a:blip r:embed="rId3"/>
          <a:srcRect b="5994"/>
          <a:stretch>
            <a:fillRect/>
          </a:stretch>
        </p:blipFill>
        <p:spPr>
          <a:xfrm>
            <a:off x="6378575" y="486410"/>
            <a:ext cx="3950970" cy="5548630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025" y="68580"/>
            <a:ext cx="1447800" cy="15544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预习生字</a:t>
            </a:r>
            <a:endParaRPr lang="zh-CN" altLang="en-US"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115185" y="695325"/>
            <a:ext cx="3112135" cy="5193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召集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骆驼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连绵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起伏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若隐若现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恰好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954145" y="4899660"/>
            <a:ext cx="1741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qià</a:t>
            </a:r>
            <a:r>
              <a:rPr lang="zh-CN" altLang="en-US" sz="2800"/>
              <a:t> hǎo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5577840" y="980440"/>
            <a:ext cx="420560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通知人们聚集在一起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5950" y="2557145"/>
            <a:ext cx="49682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接连不断 （阴雨连绵）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5950" y="3361690"/>
            <a:ext cx="32156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一起一落，高低不平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92620" y="4198620"/>
            <a:ext cx="45561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形容隐隐约约，看不清楚的样子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2075" y="915670"/>
            <a:ext cx="1325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zhào</a:t>
            </a:r>
            <a:r>
              <a:rPr lang="zh-CN" altLang="en-US" sz="2800"/>
              <a:t> jí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3954145" y="1753235"/>
            <a:ext cx="1428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luò tu</a:t>
            </a:r>
            <a:r>
              <a:rPr lang="en-US" altLang="zh-CN" sz="2800">
                <a:solidFill>
                  <a:srgbClr val="FF0000"/>
                </a:solidFill>
              </a:rPr>
              <a:t>o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3510" y="2524760"/>
            <a:ext cx="1964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lián </a:t>
            </a:r>
            <a:r>
              <a:rPr lang="zh-CN" altLang="en-US" sz="2800">
                <a:solidFill>
                  <a:srgbClr val="FF0000"/>
                </a:solidFill>
              </a:rPr>
              <a:t>mián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2075" y="3329305"/>
            <a:ext cx="1221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qǐ </a:t>
            </a:r>
            <a:r>
              <a:rPr lang="zh-CN" altLang="en-US" sz="2800">
                <a:solidFill>
                  <a:srgbClr val="FF0000"/>
                </a:solidFill>
              </a:rPr>
              <a:t>fú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39590" y="4133850"/>
            <a:ext cx="3512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  </a:t>
            </a:r>
            <a:r>
              <a:rPr lang="zh-CN" altLang="en-US" sz="2800">
                <a:solidFill>
                  <a:srgbClr val="FF0000"/>
                </a:solidFill>
              </a:rPr>
              <a:t>ruò</a:t>
            </a:r>
            <a:r>
              <a:rPr lang="zh-CN" altLang="en-US" sz="2800"/>
              <a:t> yǐn </a:t>
            </a:r>
            <a:r>
              <a:rPr lang="zh-CN" altLang="en-US" sz="2800">
                <a:solidFill>
                  <a:srgbClr val="FF0000"/>
                </a:solidFill>
              </a:rPr>
              <a:t>ruò</a:t>
            </a:r>
            <a:r>
              <a:rPr lang="zh-CN" altLang="en-US" sz="2800"/>
              <a:t> xiàn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  <p:bldP spid="9" grpId="0"/>
      <p:bldP spid="10" grpId="0"/>
      <p:bldP spid="11" grpId="0"/>
      <p:bldP spid="12" grpId="0"/>
      <p:bldP spid="2" grpId="0"/>
      <p:bldP spid="3" grpId="0"/>
      <p:bldP spid="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1230504470850"/>
          <p:cNvPicPr>
            <a:picLocks noChangeAspect="1"/>
          </p:cNvPicPr>
          <p:nvPr/>
        </p:nvPicPr>
        <p:blipFill>
          <a:blip r:embed="rId2"/>
          <a:srcRect b="5917"/>
          <a:stretch>
            <a:fillRect/>
          </a:stretch>
        </p:blipFill>
        <p:spPr>
          <a:xfrm>
            <a:off x="1840865" y="535940"/>
            <a:ext cx="3918585" cy="5499735"/>
          </a:xfrm>
          <a:prstGeom prst="roundRect">
            <a:avLst/>
          </a:prstGeom>
        </p:spPr>
      </p:pic>
      <p:pic>
        <p:nvPicPr>
          <p:cNvPr id="5" name="图片 4" descr="375_2_20120516131922234"/>
          <p:cNvPicPr>
            <a:picLocks noChangeAspect="1"/>
          </p:cNvPicPr>
          <p:nvPr/>
        </p:nvPicPr>
        <p:blipFill>
          <a:blip r:embed="rId3"/>
          <a:srcRect b="5994"/>
          <a:stretch>
            <a:fillRect/>
          </a:stretch>
        </p:blipFill>
        <p:spPr>
          <a:xfrm>
            <a:off x="6378575" y="486410"/>
            <a:ext cx="3950970" cy="5548630"/>
          </a:xfrm>
          <a:prstGeom prst="round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06680" y="53340"/>
            <a:ext cx="1600200" cy="155384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bg1"/>
                </a:solidFill>
              </a:rPr>
              <a:t>精读课文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210820" y="35560"/>
            <a:ext cx="11748770" cy="6534150"/>
            <a:chOff x="332" y="56"/>
            <a:chExt cx="18502" cy="10290"/>
          </a:xfrm>
        </p:grpSpPr>
        <p:pic>
          <p:nvPicPr>
            <p:cNvPr id="5" name="图片 4" descr="t0140ef378a65ccb3f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2" y="6141"/>
              <a:ext cx="4533" cy="420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32" y="488"/>
              <a:ext cx="6916" cy="55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440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看谁又快又对！</a:t>
              </a:r>
              <a:endPara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endPara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有感情的</a:t>
              </a:r>
              <a:r>
                <a:rPr lang="zh-CN" altLang="en-US" sz="44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朗读课文并找出答案</a:t>
              </a:r>
              <a:endPara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76" y="56"/>
              <a:ext cx="11258" cy="10290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l"/>
              <a:r>
                <a:rPr lang="en-US" altLang="zh-CN"/>
                <a:t>             </a:t>
              </a:r>
              <a:endParaRPr lang="en-US" altLang="zh-CN"/>
            </a:p>
            <a:p>
              <a:pPr algn="l"/>
              <a:r>
                <a:rPr lang="en-US" altLang="zh-CN"/>
                <a:t>              </a:t>
              </a:r>
              <a:endParaRPr lang="en-US" altLang="zh-CN"/>
            </a:p>
            <a:p>
              <a:pPr algn="l"/>
              <a:endParaRPr lang="en-US" altLang="zh-CN" sz="32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en-US" altLang="zh-CN"/>
                <a:t>               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、根据课文说说三个徒弟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      分别画了什么？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    2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、你觉得谁画的骆驼最多呢？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    3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、画师对他三个徒弟的画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       是怎么评价呢？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960880" y="481330"/>
            <a:ext cx="90525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、三个徒弟分别画了什么</a:t>
            </a:r>
            <a:endParaRPr lang="zh-CN" altLang="en-US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u=1169851669,84424001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" y="2153920"/>
            <a:ext cx="4410075" cy="339217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420" y="2352675"/>
            <a:ext cx="3967480" cy="2995295"/>
          </a:xfrm>
          <a:prstGeom prst="rect">
            <a:avLst/>
          </a:prstGeom>
        </p:spPr>
      </p:pic>
      <p:pic>
        <p:nvPicPr>
          <p:cNvPr id="9" name="图片 8" descr="u=2731134160,2078004584&amp;fm=23&amp;gp=0"/>
          <p:cNvPicPr>
            <a:picLocks noChangeAspect="1"/>
          </p:cNvPicPr>
          <p:nvPr/>
        </p:nvPicPr>
        <p:blipFill>
          <a:blip r:embed="rId3"/>
          <a:srcRect l="16581" r="13111" b="4202"/>
          <a:stretch>
            <a:fillRect/>
          </a:stretch>
        </p:blipFill>
        <p:spPr>
          <a:xfrm>
            <a:off x="8722360" y="2284730"/>
            <a:ext cx="3174365" cy="31267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345" y="2285365"/>
            <a:ext cx="4031615" cy="3129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大徒弟用细笔密密麻麻地在纸上画满了很小很小的骆驼。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1490" y="2281555"/>
            <a:ext cx="4031615" cy="31299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小徒弟只画了几条弯弯曲曲的线，表示连绵不断的山峰，一只骆驼从山中走出来，另一只骆驼只露出脑袋和半截脖子。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9875" y="2285365"/>
            <a:ext cx="4032250" cy="31299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二徒弟画了许许多多骆驼的头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60880" y="5743575"/>
            <a:ext cx="90982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8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FF0000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、你觉得谁画的骆驼最多？</a:t>
            </a:r>
            <a:endParaRPr lang="zh-CN" altLang="en-US" sz="48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FF0000">
                    <a:alpha val="4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6" grpId="0" animBg="1"/>
      <p:bldP spid="12" grpId="1" animBg="1"/>
      <p:bldP spid="17" grpId="1" animBg="1"/>
      <p:bldP spid="16" grpId="1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75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4720" y="3137535"/>
            <a:ext cx="3827145" cy="3587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0520" y="236220"/>
            <a:ext cx="45110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、画师的评价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57200" y="937260"/>
            <a:ext cx="1950085" cy="5887720"/>
            <a:chOff x="744" y="1811"/>
            <a:chExt cx="2760" cy="8529"/>
          </a:xfrm>
        </p:grpSpPr>
        <p:grpSp>
          <p:nvGrpSpPr>
            <p:cNvPr id="14" name="组合 13"/>
            <p:cNvGrpSpPr/>
            <p:nvPr/>
          </p:nvGrpSpPr>
          <p:grpSpPr>
            <a:xfrm>
              <a:off x="744" y="1811"/>
              <a:ext cx="2761" cy="5553"/>
              <a:chOff x="744" y="1780"/>
              <a:chExt cx="2760" cy="558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744" y="1780"/>
                <a:ext cx="2760" cy="2640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44" y="4724"/>
                <a:ext cx="2760" cy="2640"/>
              </a:xfrm>
              <a:prstGeom prst="ellipse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744" y="7700"/>
              <a:ext cx="2760" cy="2640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050" name=" 2050"/>
          <p:cNvSpPr/>
          <p:nvPr/>
        </p:nvSpPr>
        <p:spPr bwMode="auto">
          <a:xfrm rot="10800000" flipH="1">
            <a:off x="3002280" y="1293495"/>
            <a:ext cx="228600" cy="323088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5" name=" 135"/>
          <p:cNvSpPr/>
          <p:nvPr/>
        </p:nvSpPr>
        <p:spPr>
          <a:xfrm>
            <a:off x="2483485" y="5768340"/>
            <a:ext cx="823595" cy="24384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6120" y="2680335"/>
            <a:ext cx="32918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露出满意的神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情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7080" y="5661660"/>
            <a:ext cx="33985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禁不住点头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称赞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13460" y="1334770"/>
            <a:ext cx="5060315" cy="505968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4" name=" 234"/>
          <p:cNvSpPr/>
          <p:nvPr/>
        </p:nvSpPr>
        <p:spPr>
          <a:xfrm>
            <a:off x="6296025" y="236220"/>
            <a:ext cx="5394960" cy="2762885"/>
          </a:xfrm>
          <a:prstGeom prst="wedgeRoundRectCallo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画师说：“你们看这幅画，画上虽然只有两只骆驼，但它们在连绵起伏（fú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的群山里走着，若（ruò）隐若现，谁也说不清会从山谷里走出多少只骆驼，这不恰（qià）好表明有数不尽的骆驼吗？”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12" grpId="0"/>
      <p:bldP spid="135" grpId="0" bldLvl="0" animBg="1"/>
      <p:bldP spid="13" grpId="0"/>
      <p:bldP spid="2050" grpId="1" animBg="1"/>
      <p:bldP spid="12" grpId="1"/>
      <p:bldP spid="135" grpId="1" bldLvl="0" animBg="1"/>
      <p:bldP spid="13" grpId="1"/>
      <p:bldP spid="15" grpId="0" bldLvl="0" animBg="1"/>
      <p:bldP spid="23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607</Words>
  <Application>WPS 演示</Application>
  <PresentationFormat>宽屏</PresentationFormat>
  <Paragraphs>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楷体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hxy</dc:creator>
  <cp:lastModifiedBy>hxy</cp:lastModifiedBy>
  <cp:revision>5</cp:revision>
  <dcterms:created xsi:type="dcterms:W3CDTF">2017-04-22T06:58:00Z</dcterms:created>
  <dcterms:modified xsi:type="dcterms:W3CDTF">2017-04-27T14:48:32Z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