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20"/>
  </p:notesMasterIdLst>
  <p:sldIdLst>
    <p:sldId id="256" r:id="rId4"/>
    <p:sldId id="257" r:id="rId5"/>
    <p:sldId id="267" r:id="rId6"/>
    <p:sldId id="260" r:id="rId7"/>
    <p:sldId id="272" r:id="rId8"/>
    <p:sldId id="271" r:id="rId9"/>
    <p:sldId id="262" r:id="rId10"/>
    <p:sldId id="263" r:id="rId11"/>
    <p:sldId id="273" r:id="rId12"/>
    <p:sldId id="274" r:id="rId13"/>
    <p:sldId id="275" r:id="rId14"/>
    <p:sldId id="276" r:id="rId15"/>
    <p:sldId id="277" r:id="rId16"/>
    <p:sldId id="278" r:id="rId17"/>
    <p:sldId id="264" r:id="rId18"/>
    <p:sldId id="270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67" autoAdjust="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34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C7EE54-C54D-45A4-BFB9-32BFF8F8370F}" type="datetimeFigureOut">
              <a:rPr lang="zh-CN" altLang="en-US" smtClean="0"/>
              <a:pPr/>
              <a:t>2017/3/14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9480DE-B59D-4BCC-B4DE-C72BA34846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91452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C0342541-9329-4CD3-A988-C9F6CA244D9A}" type="slidenum">
              <a:rPr lang="en-US" altLang="zh-CN">
                <a:solidFill>
                  <a:prstClr val="black"/>
                </a:solidFill>
              </a:rPr>
              <a:pPr/>
              <a:t>9</a:t>
            </a:fld>
            <a:endParaRPr lang="en-US" altLang="zh-CN">
              <a:solidFill>
                <a:prstClr val="black"/>
              </a:solidFill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B8D7F-470D-40CB-AB4B-EAAA2FED1114}" type="datetimeFigureOut">
              <a:rPr lang="zh-CN" altLang="en-US" smtClean="0"/>
              <a:pPr/>
              <a:t>2017/3/14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E22D-6BF0-41A8-927A-FF7A61EBCF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6858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B8D7F-470D-40CB-AB4B-EAAA2FED1114}" type="datetimeFigureOut">
              <a:rPr lang="zh-CN" altLang="en-US" smtClean="0"/>
              <a:pPr/>
              <a:t>2017/3/14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E22D-6BF0-41A8-927A-FF7A61EBCF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422971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B8D7F-470D-40CB-AB4B-EAAA2FED1114}" type="datetimeFigureOut">
              <a:rPr lang="zh-CN" altLang="en-US" smtClean="0"/>
              <a:pPr/>
              <a:t>2017/3/14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E22D-6BF0-41A8-927A-FF7A61EBCF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060544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FD8F9-242B-4C3C-9A9E-8187EF7CDD1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2017/3/14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5A858-0412-4C5A-A374-CB008210DB6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97206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BBA4E-0FED-4FB4-9682-91E99F83830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2017/3/14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359AE-083A-48E8-ABE0-636D18CF79A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29390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0ED4A-5E11-4944-9A45-B00831D07D2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2017/3/14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A826B4-FCAD-4A7A-A233-D8123936093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35528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3AE839-9B18-4355-A71B-153C934AD45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2017/3/14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6C465-E578-43EF-949D-060CCF46324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99746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15F46B-8FEA-4E53-AA99-9ED0A69C67D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2017/3/14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72752-7965-4E2E-9B6F-0570866361F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75536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5E2B6-5992-4EFA-BE53-37033D0AA50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2017/3/14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DC242-F9AB-4C67-BB41-AF1C5AE91811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87478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85BD5-EEF6-41F8-BCD0-A29CCFDCFD2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2017/3/14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03781-4D02-40AE-AEA6-058C6EE814F3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24568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153B9-794E-4916-964D-9CB17B5B367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2017/3/14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8BC3DC-B275-45E9-9A8C-F931D923D71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5647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B8D7F-470D-40CB-AB4B-EAAA2FED1114}" type="datetimeFigureOut">
              <a:rPr lang="zh-CN" altLang="en-US" smtClean="0"/>
              <a:pPr/>
              <a:t>2017/3/14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E22D-6BF0-41A8-927A-FF7A61EBCF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069018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1CE75-7E00-41DA-A8FD-A13A862D1F2D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2017/3/14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72755F-1423-4C30-9609-77C8B472C61A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88601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A3AC2-A7E7-42FE-9BF2-3F270F77B45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2017/3/14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86162-FB54-4805-AA53-C4DB5EBD5C7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01601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271B4-3139-4198-8F24-9729FC4A889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2017/3/14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2B62B-E735-452A-B482-AC35894BE94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99996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F5C07-156C-4F2D-B107-82E9E76C632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2017/3/14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52EAF3-50FA-41CF-A54A-348D2FC4DC4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44765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556D9-E13E-4939-98C5-FAD5A32B4B7D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2017/3/14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0B183-1267-4E19-ACEC-31760ADC87D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43963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F547FE-E321-43CC-B57F-3DB1EFCC4F9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2017/3/14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824F1-F4A0-4509-803C-7F6E7E3A8A9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663844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2D6B81-655B-48F9-AD3E-5F76AC06731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2017/3/14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2E2AF-40CF-4398-A647-F2B2F5BD4B3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91364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3208C2-CE27-4100-A288-C845034E3CA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2017/3/14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8BB444-F980-460A-BF1F-37D654C25749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21013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6AD8F-F1A2-4C7C-9E9B-16400CEB10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2017/3/14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07B6D-8623-433F-8203-CED1226EAE03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027189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3F46F-DB57-41CC-BE1C-D1E8D735491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2017/3/14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D6586-FFE0-46ED-98B2-63B8F9CA4F09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0730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B8D7F-470D-40CB-AB4B-EAAA2FED1114}" type="datetimeFigureOut">
              <a:rPr lang="zh-CN" altLang="en-US" smtClean="0"/>
              <a:pPr/>
              <a:t>2017/3/14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E22D-6BF0-41A8-927A-FF7A61EBCF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3881638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8A8AD-04C4-40EF-A852-CCDFB186C2C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2017/3/14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D2B3E-1F8D-465C-9C22-CA2B18AECAAA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55137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215602-1681-4996-9D9C-7481B8829BA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2017/3/14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8B7BF-9DE9-4AF5-BF96-3560C77D9A71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58964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C63F70-2AED-4A4B-A6B8-D6E14558618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2017/3/14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22581-13CD-4938-8BDB-C15B28BD77A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874521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D47143-8157-441F-9332-47A7AE98954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2017/3/14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CDBE90-319F-487C-BA19-27BFBD082F79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0761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B8D7F-470D-40CB-AB4B-EAAA2FED1114}" type="datetimeFigureOut">
              <a:rPr lang="zh-CN" altLang="en-US" smtClean="0"/>
              <a:pPr/>
              <a:t>2017/3/14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E22D-6BF0-41A8-927A-FF7A61EBCF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7513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B8D7F-470D-40CB-AB4B-EAAA2FED1114}" type="datetimeFigureOut">
              <a:rPr lang="zh-CN" altLang="en-US" smtClean="0"/>
              <a:pPr/>
              <a:t>2017/3/14 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E22D-6BF0-41A8-927A-FF7A61EBCF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1429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B8D7F-470D-40CB-AB4B-EAAA2FED1114}" type="datetimeFigureOut">
              <a:rPr lang="zh-CN" altLang="en-US" smtClean="0"/>
              <a:pPr/>
              <a:t>2017/3/14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E22D-6BF0-41A8-927A-FF7A61EBCF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4022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B8D7F-470D-40CB-AB4B-EAAA2FED1114}" type="datetimeFigureOut">
              <a:rPr lang="zh-CN" altLang="en-US" smtClean="0"/>
              <a:pPr/>
              <a:t>2017/3/14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E22D-6BF0-41A8-927A-FF7A61EBCF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32422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B8D7F-470D-40CB-AB4B-EAAA2FED1114}" type="datetimeFigureOut">
              <a:rPr lang="zh-CN" altLang="en-US" smtClean="0"/>
              <a:pPr/>
              <a:t>2017/3/14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E22D-6BF0-41A8-927A-FF7A61EBCF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76924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B8D7F-470D-40CB-AB4B-EAAA2FED1114}" type="datetimeFigureOut">
              <a:rPr lang="zh-CN" altLang="en-US" smtClean="0"/>
              <a:pPr/>
              <a:t>2017/3/14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E22D-6BF0-41A8-927A-FF7A61EBCF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1168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4B8D7F-470D-40CB-AB4B-EAAA2FED1114}" type="datetimeFigureOut">
              <a:rPr lang="zh-CN" altLang="en-US" smtClean="0"/>
              <a:pPr/>
              <a:t>2017/3/14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50E22D-6BF0-41A8-927A-FF7A61EBCF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2402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E9F65BA-DB62-4A59-B270-F06A2DDBDE0D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2017/3/14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1D45E3F-8EC5-452B-940D-AEA1CD9A28FA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1374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5C0B014-E2D9-42F3-9FDD-D9AABA4FF16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2017/3/14 Tuesday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A586BCB-AF74-40DE-B3FA-ED4D28BC91CA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7357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看浪花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2924944"/>
            <a:ext cx="7772400" cy="1470025"/>
          </a:xfrm>
        </p:spPr>
        <p:txBody>
          <a:bodyPr>
            <a:noAutofit/>
          </a:bodyPr>
          <a:lstStyle/>
          <a:p>
            <a:r>
              <a:rPr lang="zh-CN" altLang="en-US" sz="96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看浪花</a:t>
            </a:r>
            <a:endParaRPr lang="zh-CN" altLang="en-US" sz="9600" b="1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6036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1"/>
          <p:cNvSpPr>
            <a:spLocks noChangeArrowheads="1"/>
          </p:cNvSpPr>
          <p:nvPr/>
        </p:nvSpPr>
        <p:spPr bwMode="auto">
          <a:xfrm>
            <a:off x="928688" y="500063"/>
            <a:ext cx="742950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      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每年，地球上好多地方都会闹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旱灾。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许多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庄稼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因为没有淡水灌溉而受损。当前，人类正试图通过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海水淡化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来缓解旱灾。</a:t>
            </a:r>
            <a:endParaRPr lang="zh-CN" altLang="en-US" sz="2800" dirty="0" smtClean="0">
              <a:solidFill>
                <a:prstClr val="black"/>
              </a:solidFill>
            </a:endParaRPr>
          </a:p>
        </p:txBody>
      </p:sp>
      <p:pic>
        <p:nvPicPr>
          <p:cNvPr id="3075" name="Picture 2" descr="C:\Documents and Settings\yyshi\My Documents\Downloads\49e7bd413770b5e7005d10880244866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" y="2857500"/>
            <a:ext cx="428625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3" descr="C:\Documents and Settings\yyshi\My Documents\Downloads\89661a1c667a7409d72656d1c302990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0688" y="2857500"/>
            <a:ext cx="3205162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1419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0070C0"/>
                </a:solidFill>
              </a:rPr>
              <a:t>课文梳理</a:t>
            </a:r>
            <a:endParaRPr lang="zh-CN" altLang="en-US" sz="6000" b="1" dirty="0">
              <a:solidFill>
                <a:srgbClr val="0070C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7664" y="4193704"/>
            <a:ext cx="5628469" cy="2664296"/>
          </a:xfrm>
          <a:prstGeom prst="rect">
            <a:avLst/>
          </a:prstGeom>
        </p:spPr>
      </p:pic>
      <p:sp>
        <p:nvSpPr>
          <p:cNvPr id="10" name="云形标注 9"/>
          <p:cNvSpPr/>
          <p:nvPr/>
        </p:nvSpPr>
        <p:spPr>
          <a:xfrm>
            <a:off x="2267744" y="1556792"/>
            <a:ext cx="5112568" cy="2207781"/>
          </a:xfrm>
          <a:prstGeom prst="cloudCallout">
            <a:avLst>
              <a:gd name="adj1" fmla="val 7840"/>
              <a:gd name="adj2" fmla="val 91661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143744" y="1875852"/>
            <a:ext cx="35209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我想到海底去探险，看看“火山”和“陆地”！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xmlns="" val="466134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1"/>
          <p:cNvSpPr>
            <a:spLocks noChangeArrowheads="1"/>
          </p:cNvSpPr>
          <p:nvPr/>
        </p:nvSpPr>
        <p:spPr bwMode="auto">
          <a:xfrm>
            <a:off x="928688" y="579212"/>
            <a:ext cx="74295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      海底</a:t>
            </a:r>
            <a:r>
              <a:rPr lang="zh-CN" altLang="en-US" sz="32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火山是形成于浅海和大洋底部的各种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火山。</a:t>
            </a:r>
            <a:r>
              <a:rPr lang="zh-CN" altLang="en-US" sz="32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海底火山喷发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时，</a:t>
            </a:r>
            <a:r>
              <a:rPr lang="zh-CN" altLang="en-US" sz="32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常有壮观的爆炸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800" dirty="0" smtClean="0">
              <a:solidFill>
                <a:prstClr val="black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13496" y="2871016"/>
            <a:ext cx="576064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309674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6775" y="260648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0070C0"/>
                </a:solidFill>
              </a:rPr>
              <a:t>课文梳理</a:t>
            </a:r>
            <a:endParaRPr lang="zh-CN" altLang="en-US" sz="6000" b="1" dirty="0">
              <a:solidFill>
                <a:srgbClr val="0070C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7664" y="4193704"/>
            <a:ext cx="5628469" cy="2664296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627784" y="1556792"/>
            <a:ext cx="5040560" cy="2536781"/>
            <a:chOff x="179512" y="1628800"/>
            <a:chExt cx="4248472" cy="2376264"/>
          </a:xfrm>
        </p:grpSpPr>
        <p:sp>
          <p:nvSpPr>
            <p:cNvPr id="8" name="云形标注 7"/>
            <p:cNvSpPr/>
            <p:nvPr/>
          </p:nvSpPr>
          <p:spPr>
            <a:xfrm>
              <a:off x="179512" y="1628800"/>
              <a:ext cx="4248472" cy="2376264"/>
            </a:xfrm>
            <a:prstGeom prst="cloudCallout">
              <a:avLst>
                <a:gd name="adj1" fmla="val -25576"/>
                <a:gd name="adj2" fmla="val 105976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63033" y="2032102"/>
              <a:ext cx="3520935" cy="1485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 dirty="0" smtClean="0"/>
                <a:t>我想到海底去采矿，抱出万千金疙瘩！</a:t>
              </a:r>
              <a:endParaRPr lang="zh-CN" altLang="en-US" sz="3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151047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1"/>
          <p:cNvSpPr>
            <a:spLocks noChangeArrowheads="1"/>
          </p:cNvSpPr>
          <p:nvPr/>
        </p:nvSpPr>
        <p:spPr bwMode="auto">
          <a:xfrm>
            <a:off x="928688" y="579212"/>
            <a:ext cx="74295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     海洋矿产资源</a:t>
            </a:r>
            <a:r>
              <a:rPr lang="zh-CN" altLang="en-US" sz="32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主要是指海底石油、天然气和海滨、浅海中的砂矿资源。俗称海底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金矿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800" dirty="0" smtClean="0">
              <a:solidFill>
                <a:prstClr val="black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29393" y="2871016"/>
            <a:ext cx="5128846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0120965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80528" y="40466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0070C0"/>
                </a:solidFill>
              </a:rPr>
              <a:t>拓展学习</a:t>
            </a:r>
            <a:endParaRPr lang="zh-CN" altLang="en-US" sz="6000" b="1" dirty="0">
              <a:solidFill>
                <a:srgbClr val="0070C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755576" y="2060848"/>
            <a:ext cx="7632848" cy="4525963"/>
          </a:xfrm>
        </p:spPr>
        <p:txBody>
          <a:bodyPr/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dirty="0"/>
              <a:t>             </a:t>
            </a:r>
            <a:r>
              <a:rPr lang="en-US" altLang="zh-CN" dirty="0" smtClean="0"/>
              <a:t>   </a:t>
            </a:r>
            <a:r>
              <a:rPr lang="zh-CN" altLang="en-US" sz="4400" b="1" dirty="0" smtClean="0"/>
              <a:t>假如</a:t>
            </a:r>
            <a:r>
              <a:rPr lang="zh-CN" altLang="en-US" sz="4400" b="1" dirty="0"/>
              <a:t>你也在海边看浪花，你会想到些什么？你又会怎样</a:t>
            </a:r>
            <a:r>
              <a:rPr lang="zh-CN" altLang="en-US" sz="4400" b="1" dirty="0" smtClean="0"/>
              <a:t>回答呢？ </a:t>
            </a:r>
            <a:endParaRPr lang="zh-CN" altLang="en-US" sz="4400" b="1" dirty="0"/>
          </a:p>
        </p:txBody>
      </p:sp>
    </p:spTree>
    <p:extLst>
      <p:ext uri="{BB962C8B-B14F-4D97-AF65-F5344CB8AC3E}">
        <p14:creationId xmlns:p14="http://schemas.microsoft.com/office/powerpoint/2010/main" xmlns="" val="3742808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0" y="1916832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5000" dirty="0" smtClean="0">
                <a:solidFill>
                  <a:srgbClr val="0070C0"/>
                </a:solidFill>
              </a:rPr>
              <a:t>    谢谢！</a:t>
            </a:r>
            <a:endParaRPr lang="zh-CN" altLang="en-US" sz="15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0106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60" y="51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60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问题导学</a:t>
            </a:r>
            <a:endParaRPr lang="zh-CN" altLang="en-US" sz="6000" b="1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0" y="1340768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800" b="1" dirty="0" smtClean="0"/>
              <a:t>你知道他在做什么吗？</a:t>
            </a:r>
            <a:endParaRPr lang="zh-CN" altLang="en-US" sz="4800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1680" y="2513810"/>
            <a:ext cx="5760640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12331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0070C0"/>
                </a:solidFill>
              </a:rPr>
              <a:t>学习目标</a:t>
            </a:r>
            <a:endParaRPr lang="zh-CN" altLang="en-US" sz="6000" b="1" dirty="0">
              <a:solidFill>
                <a:srgbClr val="0070C0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755576" y="1700808"/>
            <a:ext cx="8229600" cy="4525962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70000"/>
              </a:lnSpc>
              <a:buFontTx/>
              <a:buNone/>
            </a:pPr>
            <a:r>
              <a:rPr lang="en-US" altLang="zh-CN" sz="5100" b="1" dirty="0" smtClean="0"/>
              <a:t>1.</a:t>
            </a:r>
            <a:r>
              <a:rPr lang="zh-CN" altLang="en-US" sz="5100" b="1" dirty="0" smtClean="0"/>
              <a:t>认识本课的生字，会写要求写的字。</a:t>
            </a:r>
          </a:p>
          <a:p>
            <a:pPr>
              <a:lnSpc>
                <a:spcPct val="170000"/>
              </a:lnSpc>
              <a:buFontTx/>
              <a:buNone/>
            </a:pPr>
            <a:r>
              <a:rPr lang="en-US" altLang="zh-CN" sz="5100" b="1" dirty="0" smtClean="0"/>
              <a:t>2.</a:t>
            </a:r>
            <a:r>
              <a:rPr lang="zh-CN" altLang="en-US" sz="5100" b="1" dirty="0" smtClean="0"/>
              <a:t>了解大海，想象浪花像什么以及孩子们玩耍的乐趣。</a:t>
            </a:r>
          </a:p>
          <a:p>
            <a:pPr>
              <a:lnSpc>
                <a:spcPct val="170000"/>
              </a:lnSpc>
              <a:buFontTx/>
              <a:buNone/>
            </a:pPr>
            <a:r>
              <a:rPr lang="en-US" altLang="zh-CN" sz="5100" b="1" dirty="0" smtClean="0"/>
              <a:t>3.</a:t>
            </a:r>
            <a:r>
              <a:rPr lang="zh-CN" altLang="en-US" sz="5100" b="1" dirty="0" smtClean="0"/>
              <a:t>有感情地朗读全诗。</a:t>
            </a:r>
            <a:r>
              <a:rPr lang="zh-CN" altLang="en-US" sz="4000" b="1" dirty="0" smtClean="0">
                <a:solidFill>
                  <a:srgbClr val="CC00FF"/>
                </a:solidFill>
              </a:rPr>
              <a:t/>
            </a:r>
            <a:br>
              <a:rPr lang="zh-CN" altLang="en-US" sz="4000" b="1" dirty="0" smtClean="0">
                <a:solidFill>
                  <a:srgbClr val="CC00FF"/>
                </a:solidFill>
              </a:rPr>
            </a:br>
            <a:r>
              <a:rPr lang="zh-CN" altLang="en-US" sz="4000" b="1" dirty="0" smtClean="0">
                <a:solidFill>
                  <a:srgbClr val="CC00FF"/>
                </a:solidFill>
              </a:rPr>
              <a:t/>
            </a:r>
            <a:br>
              <a:rPr lang="zh-CN" altLang="en-US" sz="4000" b="1" dirty="0" smtClean="0">
                <a:solidFill>
                  <a:srgbClr val="CC00FF"/>
                </a:solidFill>
              </a:rPr>
            </a:br>
            <a:endParaRPr lang="zh-CN" altLang="en-US" sz="4000" b="1" dirty="0">
              <a:solidFill>
                <a:srgbClr val="CC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4942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生字学习</a:t>
            </a:r>
            <a:endParaRPr lang="zh-CN" altLang="en-US" sz="6000" b="1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dirty="0" smtClean="0">
                <a:latin typeface="华文细黑" pitchFamily="2" charset="-122"/>
                <a:ea typeface="华文细黑" pitchFamily="2" charset="-122"/>
              </a:rPr>
              <a:t>          </a:t>
            </a:r>
            <a:r>
              <a:rPr lang="en-US" altLang="zh-CN" b="1" dirty="0" err="1" smtClean="0">
                <a:latin typeface="华文细黑" pitchFamily="2" charset="-122"/>
                <a:ea typeface="华文细黑" pitchFamily="2" charset="-122"/>
              </a:rPr>
              <a:t>jiǎo</a:t>
            </a:r>
            <a:r>
              <a:rPr lang="en-US" altLang="zh-CN" b="1" dirty="0" smtClean="0">
                <a:latin typeface="华文细黑" pitchFamily="2" charset="-122"/>
                <a:ea typeface="华文细黑" pitchFamily="2" charset="-122"/>
              </a:rPr>
              <a:t>            </a:t>
            </a:r>
            <a:r>
              <a:rPr lang="en-US" altLang="zh-CN" b="1" dirty="0" err="1" smtClean="0">
                <a:latin typeface="华文细黑" pitchFamily="2" charset="-122"/>
                <a:ea typeface="华文细黑" pitchFamily="2" charset="-122"/>
              </a:rPr>
              <a:t>yā</a:t>
            </a:r>
            <a:r>
              <a:rPr lang="en-US" altLang="zh-CN" b="1" dirty="0" smtClean="0">
                <a:latin typeface="华文细黑" pitchFamily="2" charset="-122"/>
                <a:ea typeface="华文细黑" pitchFamily="2" charset="-122"/>
              </a:rPr>
              <a:t>          </a:t>
            </a:r>
            <a:r>
              <a:rPr lang="en-US" altLang="zh-CN" b="1" dirty="0" err="1" smtClean="0">
                <a:latin typeface="华文细黑" pitchFamily="2" charset="-122"/>
                <a:ea typeface="华文细黑" pitchFamily="2" charset="-122"/>
              </a:rPr>
              <a:t>hào</a:t>
            </a:r>
            <a:r>
              <a:rPr lang="en-US" altLang="zh-CN" b="1" dirty="0" smtClean="0">
                <a:latin typeface="华文细黑" pitchFamily="2" charset="-122"/>
                <a:ea typeface="华文细黑" pitchFamily="2" charset="-122"/>
              </a:rPr>
              <a:t>         </a:t>
            </a:r>
            <a:r>
              <a:rPr lang="en-US" altLang="zh-CN" b="1" dirty="0" err="1" smtClean="0">
                <a:latin typeface="华文细黑" pitchFamily="2" charset="-122"/>
                <a:ea typeface="华文细黑" pitchFamily="2" charset="-122"/>
              </a:rPr>
              <a:t>biàn</a:t>
            </a:r>
            <a:endParaRPr lang="en-US" altLang="zh-CN" b="1" dirty="0" smtClean="0">
              <a:latin typeface="华文细黑" pitchFamily="2" charset="-122"/>
              <a:ea typeface="华文细黑" pitchFamily="2" charset="-122"/>
            </a:endParaRPr>
          </a:p>
          <a:p>
            <a:pPr marL="0" indent="0">
              <a:buNone/>
            </a:pPr>
            <a:r>
              <a:rPr lang="zh-CN" altLang="en-US" b="1" dirty="0" smtClean="0"/>
              <a:t>            </a:t>
            </a:r>
            <a:r>
              <a:rPr lang="zh-CN" altLang="en-US" sz="4800" b="1" dirty="0" smtClean="0">
                <a:latin typeface="+mn-ea"/>
              </a:rPr>
              <a:t>脚    丫   号    变   </a:t>
            </a:r>
            <a:endParaRPr lang="en-US" altLang="zh-CN" sz="4800" b="1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华文细黑" pitchFamily="2" charset="-122"/>
                <a:ea typeface="华文细黑" pitchFamily="2" charset="-122"/>
              </a:rPr>
              <a:t>           </a:t>
            </a:r>
            <a:r>
              <a:rPr lang="en-US" altLang="zh-CN" b="1" dirty="0" err="1" smtClean="0">
                <a:latin typeface="华文细黑" pitchFamily="2" charset="-122"/>
                <a:ea typeface="华文细黑" pitchFamily="2" charset="-122"/>
              </a:rPr>
              <a:t>dǐ</a:t>
            </a:r>
            <a:r>
              <a:rPr lang="en-US" altLang="zh-CN" b="1" dirty="0" smtClean="0">
                <a:latin typeface="华文细黑" pitchFamily="2" charset="-122"/>
                <a:ea typeface="华文细黑" pitchFamily="2" charset="-122"/>
              </a:rPr>
              <a:t>             </a:t>
            </a:r>
            <a:r>
              <a:rPr lang="en-US" altLang="zh-CN" b="1" dirty="0" err="1" smtClean="0">
                <a:latin typeface="华文细黑" pitchFamily="2" charset="-122"/>
                <a:ea typeface="华文细黑" pitchFamily="2" charset="-122"/>
              </a:rPr>
              <a:t>tàn</a:t>
            </a:r>
            <a:r>
              <a:rPr lang="en-US" altLang="zh-CN" b="1" dirty="0" smtClean="0">
                <a:latin typeface="华文细黑" pitchFamily="2" charset="-122"/>
                <a:ea typeface="华文细黑" pitchFamily="2" charset="-122"/>
              </a:rPr>
              <a:t>           </a:t>
            </a:r>
            <a:r>
              <a:rPr lang="en-US" altLang="zh-CN" b="1" dirty="0" err="1" smtClean="0">
                <a:latin typeface="华文细黑" pitchFamily="2" charset="-122"/>
                <a:ea typeface="华文细黑" pitchFamily="2" charset="-122"/>
              </a:rPr>
              <a:t>mì</a:t>
            </a:r>
            <a:r>
              <a:rPr lang="en-US" altLang="zh-CN" b="1" dirty="0" smtClean="0">
                <a:latin typeface="华文细黑" pitchFamily="2" charset="-122"/>
                <a:ea typeface="华文细黑" pitchFamily="2" charset="-122"/>
              </a:rPr>
              <a:t>             </a:t>
            </a:r>
            <a:r>
              <a:rPr lang="en-US" altLang="zh-CN" b="1" dirty="0" err="1" smtClean="0">
                <a:latin typeface="华文细黑" pitchFamily="2" charset="-122"/>
                <a:ea typeface="华文细黑" pitchFamily="2" charset="-122"/>
              </a:rPr>
              <a:t>bào</a:t>
            </a:r>
            <a:r>
              <a:rPr lang="en-US" altLang="zh-CN" b="1" dirty="0" smtClean="0">
                <a:latin typeface="华文细黑" pitchFamily="2" charset="-122"/>
                <a:ea typeface="华文细黑" pitchFamily="2" charset="-122"/>
              </a:rPr>
              <a:t>            </a:t>
            </a:r>
          </a:p>
          <a:p>
            <a:pPr marL="0" indent="0">
              <a:buNone/>
            </a:pPr>
            <a:r>
              <a:rPr lang="zh-CN" altLang="en-US" b="1" dirty="0" smtClean="0"/>
              <a:t>           </a:t>
            </a:r>
            <a:r>
              <a:rPr lang="zh-CN" altLang="en-US" sz="4800" b="1" dirty="0" smtClean="0"/>
              <a:t>底         探        秘         抱</a:t>
            </a:r>
            <a:endParaRPr lang="en-US" altLang="zh-CN" sz="4800" b="1" dirty="0" smtClean="0"/>
          </a:p>
          <a:p>
            <a:pPr marL="0" indent="0">
              <a:buNone/>
            </a:pPr>
            <a:r>
              <a:rPr lang="en-US" altLang="zh-CN" b="1" dirty="0" smtClean="0">
                <a:latin typeface="GB Pinyinok-C" pitchFamily="2" charset="-122"/>
                <a:ea typeface="GB Pinyinok-C" pitchFamily="2" charset="-122"/>
              </a:rPr>
              <a:t>          </a:t>
            </a:r>
            <a:r>
              <a:rPr lang="en-US" altLang="zh-CN" b="1" dirty="0" err="1" smtClean="0">
                <a:latin typeface="华文细黑" pitchFamily="2" charset="-122"/>
                <a:ea typeface="华文细黑" pitchFamily="2" charset="-122"/>
              </a:rPr>
              <a:t>jīn</a:t>
            </a:r>
            <a:r>
              <a:rPr lang="en-US" altLang="zh-CN" b="1" dirty="0" smtClean="0">
                <a:latin typeface="华文细黑" pitchFamily="2" charset="-122"/>
                <a:ea typeface="华文细黑" pitchFamily="2" charset="-122"/>
              </a:rPr>
              <a:t>          </a:t>
            </a:r>
            <a:r>
              <a:rPr lang="en-US" altLang="zh-CN" b="1" dirty="0" err="1" smtClean="0">
                <a:latin typeface="华文细黑" pitchFamily="2" charset="-122"/>
                <a:ea typeface="华文细黑" pitchFamily="2" charset="-122"/>
              </a:rPr>
              <a:t>wàng</a:t>
            </a:r>
            <a:r>
              <a:rPr lang="en-US" altLang="zh-CN" b="1" dirty="0" smtClean="0">
                <a:latin typeface="华文细黑" pitchFamily="2" charset="-122"/>
                <a:ea typeface="华文细黑" pitchFamily="2" charset="-122"/>
              </a:rPr>
              <a:t>          </a:t>
            </a:r>
            <a:r>
              <a:rPr lang="en-US" altLang="zh-CN" b="1" dirty="0" err="1" smtClean="0">
                <a:latin typeface="华文细黑" pitchFamily="2" charset="-122"/>
                <a:ea typeface="华文细黑" pitchFamily="2" charset="-122"/>
              </a:rPr>
              <a:t>fǔ</a:t>
            </a:r>
            <a:r>
              <a:rPr lang="en-US" altLang="zh-CN" b="1" dirty="0" smtClean="0">
                <a:latin typeface="华文细黑" pitchFamily="2" charset="-122"/>
                <a:ea typeface="华文细黑" pitchFamily="2" charset="-122"/>
              </a:rPr>
              <a:t>            </a:t>
            </a:r>
            <a:r>
              <a:rPr lang="en-US" altLang="zh-CN" b="1" dirty="0" err="1" smtClean="0">
                <a:latin typeface="华文细黑" pitchFamily="2" charset="-122"/>
                <a:ea typeface="华文细黑" pitchFamily="2" charset="-122"/>
              </a:rPr>
              <a:t>mō</a:t>
            </a:r>
            <a:endParaRPr lang="en-US" altLang="zh-CN" b="1" dirty="0" smtClean="0">
              <a:latin typeface="华文细黑" pitchFamily="2" charset="-122"/>
              <a:ea typeface="华文细黑" pitchFamily="2" charset="-122"/>
            </a:endParaRPr>
          </a:p>
          <a:p>
            <a:pPr marL="0" indent="0">
              <a:buNone/>
            </a:pPr>
            <a:r>
              <a:rPr lang="zh-CN" altLang="en-US" sz="4800" b="1" dirty="0" smtClean="0"/>
              <a:t>        金        忘         抚        摸</a:t>
            </a:r>
            <a:endParaRPr lang="zh-CN" altLang="en-US" sz="4800" b="1" dirty="0"/>
          </a:p>
        </p:txBody>
      </p:sp>
    </p:spTree>
    <p:extLst>
      <p:ext uri="{BB962C8B-B14F-4D97-AF65-F5344CB8AC3E}">
        <p14:creationId xmlns:p14="http://schemas.microsoft.com/office/powerpoint/2010/main" xmlns="" val="4119316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0" y="1700808"/>
            <a:ext cx="8229600" cy="452596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5400" b="1" dirty="0" smtClean="0"/>
              <a:t>脚丫       问号         海底</a:t>
            </a:r>
            <a:endParaRPr lang="en-US" altLang="zh-CN" sz="5400" b="1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5400" b="1" dirty="0" smtClean="0"/>
              <a:t>探秘       抱出         金色</a:t>
            </a:r>
            <a:endParaRPr lang="en-US" altLang="zh-CN" sz="5400" b="1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5400" b="1" dirty="0" smtClean="0"/>
              <a:t>忘记       变成         抚摸</a:t>
            </a:r>
            <a:endParaRPr lang="zh-CN" altLang="en-US" sz="5400" b="1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词语学习</a:t>
            </a:r>
            <a:endParaRPr lang="zh-CN" altLang="en-US" sz="6000" b="1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128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0070C0"/>
                </a:solidFill>
              </a:rPr>
              <a:t>句子学习</a:t>
            </a:r>
            <a:endParaRPr lang="zh-CN" altLang="en-US" sz="6000" b="1" dirty="0">
              <a:solidFill>
                <a:srgbClr val="0070C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576" y="1700808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4000" b="1" dirty="0" smtClean="0">
                <a:latin typeface="+mn-ea"/>
              </a:rPr>
              <a:t>……</a:t>
            </a:r>
            <a:r>
              <a:rPr lang="zh-CN" altLang="en-US" sz="4000" b="1" dirty="0" smtClean="0">
                <a:latin typeface="+mn-ea"/>
              </a:rPr>
              <a:t>像</a:t>
            </a:r>
            <a:r>
              <a:rPr lang="en-US" altLang="zh-CN" sz="4000" b="1" dirty="0" smtClean="0">
                <a:latin typeface="+mn-ea"/>
              </a:rPr>
              <a:t>……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000" b="1" dirty="0" smtClean="0">
                <a:solidFill>
                  <a:srgbClr val="002060"/>
                </a:solidFill>
              </a:rPr>
              <a:t>（</a:t>
            </a:r>
            <a:r>
              <a:rPr lang="en-US" altLang="zh-CN" sz="4000" b="1" dirty="0" smtClean="0">
                <a:solidFill>
                  <a:srgbClr val="002060"/>
                </a:solidFill>
              </a:rPr>
              <a:t>1</a:t>
            </a:r>
            <a:r>
              <a:rPr lang="zh-CN" altLang="en-US" sz="4000" b="1" dirty="0" smtClean="0">
                <a:solidFill>
                  <a:srgbClr val="002060"/>
                </a:solidFill>
              </a:rPr>
              <a:t>）一束束浪花</a:t>
            </a:r>
            <a:r>
              <a:rPr lang="zh-CN" altLang="en-US" sz="4000" b="1" dirty="0" smtClean="0">
                <a:solidFill>
                  <a:srgbClr val="0070C0"/>
                </a:solidFill>
              </a:rPr>
              <a:t>像</a:t>
            </a:r>
            <a:r>
              <a:rPr lang="zh-CN" altLang="en-US" sz="4000" b="1" dirty="0" smtClean="0">
                <a:solidFill>
                  <a:srgbClr val="002060"/>
                </a:solidFill>
              </a:rPr>
              <a:t>问号。</a:t>
            </a:r>
            <a:endParaRPr lang="en-US" altLang="zh-CN" sz="4000" b="1" dirty="0" smtClean="0">
              <a:solidFill>
                <a:srgbClr val="002060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000" b="1" dirty="0" smtClean="0">
                <a:solidFill>
                  <a:srgbClr val="002060"/>
                </a:solidFill>
              </a:rPr>
              <a:t>（</a:t>
            </a:r>
            <a:r>
              <a:rPr lang="en-US" altLang="zh-CN" sz="4000" b="1" dirty="0" smtClean="0">
                <a:solidFill>
                  <a:srgbClr val="002060"/>
                </a:solidFill>
              </a:rPr>
              <a:t>2</a:t>
            </a:r>
            <a:r>
              <a:rPr lang="zh-CN" altLang="en-US" sz="4000" b="1" dirty="0" smtClean="0">
                <a:solidFill>
                  <a:srgbClr val="002060"/>
                </a:solidFill>
              </a:rPr>
              <a:t>）一束束浪花</a:t>
            </a:r>
            <a:r>
              <a:rPr lang="zh-CN" altLang="en-US" sz="4000" b="1" dirty="0" smtClean="0">
                <a:solidFill>
                  <a:srgbClr val="0070C0"/>
                </a:solidFill>
              </a:rPr>
              <a:t>像</a:t>
            </a:r>
            <a:r>
              <a:rPr lang="zh-CN" altLang="en-US" sz="4000" b="1" dirty="0" smtClean="0">
                <a:solidFill>
                  <a:srgbClr val="002060"/>
                </a:solidFill>
              </a:rPr>
              <a:t>小手。</a:t>
            </a:r>
            <a:endParaRPr lang="en-US" altLang="zh-CN" sz="4000" b="1" dirty="0" smtClean="0">
              <a:solidFill>
                <a:srgbClr val="002060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0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   你也模仿</a:t>
            </a:r>
            <a:r>
              <a:rPr lang="zh-CN" altLang="en-US" sz="4000" b="1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例子</a:t>
            </a:r>
            <a:r>
              <a:rPr lang="zh-CN" altLang="en-US" sz="40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造个句子吧！</a:t>
            </a:r>
            <a:endParaRPr lang="zh-CN" altLang="en-US" sz="4000" b="1" dirty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8134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0070C0"/>
                </a:solidFill>
              </a:rPr>
              <a:t>初读感知</a:t>
            </a:r>
            <a:endParaRPr lang="zh-CN" altLang="en-US" sz="6000" b="1" dirty="0">
              <a:solidFill>
                <a:srgbClr val="0070C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4497" y="1772816"/>
            <a:ext cx="8686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 smtClean="0"/>
              <a:t>自读课文，说一说三个孩子都想了什么？</a:t>
            </a:r>
            <a:endParaRPr lang="zh-CN" altLang="en-US" sz="3600" b="1" dirty="0"/>
          </a:p>
        </p:txBody>
      </p:sp>
      <p:pic>
        <p:nvPicPr>
          <p:cNvPr id="8" name="Picture 4" descr="看浪花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780928"/>
            <a:ext cx="9144000" cy="407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01517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0070C0"/>
                </a:solidFill>
              </a:rPr>
              <a:t>课文梳理</a:t>
            </a:r>
            <a:endParaRPr lang="zh-CN" altLang="en-US" sz="6000" b="1" dirty="0">
              <a:solidFill>
                <a:srgbClr val="0070C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7664" y="4193704"/>
            <a:ext cx="5628469" cy="2664296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361663" y="1579803"/>
            <a:ext cx="4680520" cy="2304256"/>
            <a:chOff x="179512" y="1340768"/>
            <a:chExt cx="4680520" cy="2304256"/>
          </a:xfrm>
        </p:grpSpPr>
        <p:sp>
          <p:nvSpPr>
            <p:cNvPr id="8" name="云形标注 7"/>
            <p:cNvSpPr/>
            <p:nvPr/>
          </p:nvSpPr>
          <p:spPr>
            <a:xfrm>
              <a:off x="179512" y="1340768"/>
              <a:ext cx="4680520" cy="2304256"/>
            </a:xfrm>
            <a:prstGeom prst="cloudCallout">
              <a:avLst>
                <a:gd name="adj1" fmla="val -26805"/>
                <a:gd name="adj2" fmla="val 86562"/>
              </a:avLst>
            </a:prstGeom>
            <a:solidFill>
              <a:srgbClr val="99CCFF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63599" y="1668683"/>
              <a:ext cx="3528392" cy="1485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 dirty="0" smtClean="0"/>
                <a:t>我想让海水变淡水，哗啦哗啦浇庄稼！</a:t>
              </a:r>
              <a:endParaRPr lang="zh-CN" altLang="en-US" sz="3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053356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未命名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3063" y="3714750"/>
            <a:ext cx="3924300" cy="293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Text Box 7"/>
          <p:cNvSpPr txBox="1">
            <a:spLocks noChangeArrowheads="1"/>
          </p:cNvSpPr>
          <p:nvPr/>
        </p:nvSpPr>
        <p:spPr bwMode="auto">
          <a:xfrm>
            <a:off x="1143000" y="428625"/>
            <a:ext cx="7000875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地球表面大部分都是水，但是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97.55%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的水是海水，不能饮用也不能灌溉。在余下的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2.5%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的淡水中，人类真正能够利用的水还不到淡水总量的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1%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8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 flipV="1">
            <a:off x="3429000" y="3643313"/>
            <a:ext cx="428625" cy="357187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786188" y="3214688"/>
            <a:ext cx="30003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9BBB59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淡水（</a:t>
            </a:r>
            <a:r>
              <a:rPr lang="en-US" altLang="zh-CN" sz="3200" b="1" dirty="0">
                <a:solidFill>
                  <a:srgbClr val="9BBB59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2.5%</a:t>
            </a:r>
            <a:r>
              <a:rPr lang="zh-CN" altLang="en-US" sz="3200" b="1" dirty="0">
                <a:solidFill>
                  <a:srgbClr val="9BBB59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cxnSp>
        <p:nvCxnSpPr>
          <p:cNvPr id="8" name="直接箭头连接符 7"/>
          <p:cNvCxnSpPr/>
          <p:nvPr/>
        </p:nvCxnSpPr>
        <p:spPr>
          <a:xfrm>
            <a:off x="5429250" y="5286375"/>
            <a:ext cx="5715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5" name="TextBox 10"/>
          <p:cNvSpPr txBox="1">
            <a:spLocks noChangeArrowheads="1"/>
          </p:cNvSpPr>
          <p:nvPr/>
        </p:nvSpPr>
        <p:spPr bwMode="auto">
          <a:xfrm>
            <a:off x="5929313" y="4929188"/>
            <a:ext cx="3000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海水（</a:t>
            </a:r>
            <a:r>
              <a:rPr lang="en-US" altLang="zh-CN" sz="3200" b="1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97.55%</a:t>
            </a:r>
            <a:r>
              <a:rPr lang="zh-CN" altLang="en-US" sz="3200" b="1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pic>
        <p:nvPicPr>
          <p:cNvPr id="2056" name="图片 13" descr="15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0" y="4902200"/>
            <a:ext cx="1892300" cy="195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57594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377</Words>
  <Application>Microsoft Office PowerPoint</Application>
  <PresentationFormat>全屏显示(4:3)</PresentationFormat>
  <Paragraphs>41</Paragraphs>
  <Slides>16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Office 主题​​</vt:lpstr>
      <vt:lpstr>Office 主题</vt:lpstr>
      <vt:lpstr>1_Office 主题</vt:lpstr>
      <vt:lpstr>看浪花</vt:lpstr>
      <vt:lpstr>问题导学</vt:lpstr>
      <vt:lpstr>学习目标</vt:lpstr>
      <vt:lpstr>生字学习</vt:lpstr>
      <vt:lpstr>词语学习</vt:lpstr>
      <vt:lpstr>句子学习</vt:lpstr>
      <vt:lpstr>初读感知</vt:lpstr>
      <vt:lpstr>课文梳理</vt:lpstr>
      <vt:lpstr>幻灯片 9</vt:lpstr>
      <vt:lpstr>幻灯片 10</vt:lpstr>
      <vt:lpstr>课文梳理</vt:lpstr>
      <vt:lpstr>幻灯片 12</vt:lpstr>
      <vt:lpstr>课文梳理</vt:lpstr>
      <vt:lpstr>幻灯片 14</vt:lpstr>
      <vt:lpstr>拓展学习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郑冰清</dc:creator>
  <cp:lastModifiedBy>Administrator</cp:lastModifiedBy>
  <cp:revision>14</cp:revision>
  <dcterms:created xsi:type="dcterms:W3CDTF">2014-11-26T03:07:48Z</dcterms:created>
  <dcterms:modified xsi:type="dcterms:W3CDTF">2017-03-14T14:21:18Z</dcterms:modified>
</cp:coreProperties>
</file>